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  <p:sldId id="321" r:id="rId5"/>
    <p:sldId id="395" r:id="rId6"/>
    <p:sldId id="377" r:id="rId7"/>
    <p:sldId id="378" r:id="rId8"/>
    <p:sldId id="379" r:id="rId9"/>
    <p:sldId id="405" r:id="rId10"/>
    <p:sldId id="413" r:id="rId11"/>
    <p:sldId id="404" r:id="rId12"/>
    <p:sldId id="380" r:id="rId13"/>
    <p:sldId id="414" r:id="rId14"/>
    <p:sldId id="381" r:id="rId15"/>
    <p:sldId id="416" r:id="rId16"/>
    <p:sldId id="415" r:id="rId17"/>
    <p:sldId id="406" r:id="rId18"/>
    <p:sldId id="383" r:id="rId19"/>
    <p:sldId id="408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D0B"/>
    <a:srgbClr val="C21C1C"/>
    <a:srgbClr val="CB1313"/>
    <a:srgbClr val="DB1F1F"/>
    <a:srgbClr val="E12F2F"/>
    <a:srgbClr val="1A1A1B"/>
    <a:srgbClr val="313134"/>
    <a:srgbClr val="181819"/>
    <a:srgbClr val="A50A09"/>
    <a:srgbClr val="DF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/>
    <p:restoredTop sz="94270" autoAdjust="0"/>
  </p:normalViewPr>
  <p:slideViewPr>
    <p:cSldViewPr snapToGrid="0">
      <p:cViewPr varScale="1">
        <p:scale>
          <a:sx n="72" d="100"/>
          <a:sy n="72" d="100"/>
        </p:scale>
        <p:origin x="88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9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CD4FC-624D-AB4E-9533-E6A468B0E0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https://docs.oracle.com/javase/8/docs/api/java/util/concurrent/CompletableFuture.html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https://docs.oracle.com/javase/8/docs/api/java/util/concurrent/CompletableFuture.html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https://docs.oracle.com/javase/8/docs/api/java/util/concurrent/CompletableFuture.html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什么时候使用并行流？</a:t>
            </a:r>
            <a:r>
              <a:rPr kumimoji="1" lang="en-US" altLang="zh-CN" dirty="0"/>
              <a:t>  https://gee.cs.oswego.edu/dl/html/StreamParallelGuidance.html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https://docs.oracle.com/javase/8/docs/api/java/util/concurrent/ForkJoinPool.html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533" y="0"/>
            <a:ext cx="1220453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热爱">
    <p:bg>
      <p:bgPr>
        <a:solidFill>
          <a:srgbClr val="A80D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169819" y="0"/>
            <a:ext cx="12018615" cy="6858000"/>
            <a:chOff x="63375" y="-155701"/>
            <a:chExt cx="12018615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20"/>
            <a:stretch>
              <a:fillRect/>
            </a:stretch>
          </p:blipFill>
          <p:spPr>
            <a:xfrm>
              <a:off x="63375" y="-155701"/>
              <a:ext cx="5800210" cy="601300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6736" y="876394"/>
              <a:ext cx="5145254" cy="582590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大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背景-黑色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1B53-6E6A-4797-BB05-9181CDA90F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7191-98FC-4568-95DD-ED3C44E606A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tiff"/><Relationship Id="rId2" Type="http://schemas.openxmlformats.org/officeDocument/2006/relationships/hyperlink" Target="https://github.com/xiaozhiliaoo/concurrency-practice/tree/master/parallel-functional-sample" TargetMode="External"/><Relationship Id="rId1" Type="http://schemas.openxmlformats.org/officeDocument/2006/relationships/hyperlink" Target="https://github.com/xiaozhiliaoo/my-slides/blob/master/Parallel-Functional-Programming-with-Java.pdf" TargetMode="Externa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11.tiff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xiaozhiliaoo/concurrency-practice/blob/master/parallel-functional-sample/src/main/java/org/concurrency/parallel/functional/sample/forkjoin/ForkJoinSumCalculator.java" TargetMode="External"/><Relationship Id="rId2" Type="http://schemas.openxmlformats.org/officeDocument/2006/relationships/tags" Target="../tags/tag13.xml"/><Relationship Id="rId1" Type="http://schemas.openxmlformats.org/officeDocument/2006/relationships/image" Target="../media/image11.tif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hyperlink" Target="https://docs.datastax.com/en/drivers/java/4.14/index.html?com/datastax/oss/driver/api/core/cql/AsyncCqlSession.html" TargetMode="External"/><Relationship Id="rId7" Type="http://schemas.openxmlformats.org/officeDocument/2006/relationships/hyperlink" Target="https://guava.dev/releases/21.0/api/docs/com/google/common/util/concurrent/ListenableFuture.html" TargetMode="External"/><Relationship Id="rId6" Type="http://schemas.openxmlformats.org/officeDocument/2006/relationships/hyperlink" Target="https://docs.oracle.com/javase/8/docs/api/java/util/concurrent/ExecutorCompletionService.html" TargetMode="External"/><Relationship Id="rId5" Type="http://schemas.openxmlformats.org/officeDocument/2006/relationships/hyperlink" Target="https://docs.oracle.com/javase/8/docs/api/java/util/concurrent/CompletionStage.html" TargetMode="External"/><Relationship Id="rId4" Type="http://schemas.openxmlformats.org/officeDocument/2006/relationships/hyperlink" Target="https://docs.oracle.com/javase/8/docs/api/java/util/concurrent/CompletableFuture.html" TargetMode="External"/><Relationship Id="rId3" Type="http://schemas.openxmlformats.org/officeDocument/2006/relationships/hyperlink" Target="https://docs.oracle.com/javase/8/docs/api/java/util/concurrent/Future.html" TargetMode="External"/><Relationship Id="rId2" Type="http://schemas.openxmlformats.org/officeDocument/2006/relationships/tags" Target="../tags/tag14.xml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11.tif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11.tiff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xiaozhiliaoo/concurrency-practice/blob/master/parallel-functional-sample/src/main/java/org/concurrency/parallel/functional/sample/cf/CompletableFutureDemo.java" TargetMode="External"/><Relationship Id="rId2" Type="http://schemas.openxmlformats.org/officeDocument/2006/relationships/tags" Target="../tags/tag16.xml"/><Relationship Id="rId1" Type="http://schemas.openxmlformats.org/officeDocument/2006/relationships/image" Target="../media/image11.tif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11.tiff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xiaozhiliaoo/concurrency-practice" TargetMode="External"/><Relationship Id="rId2" Type="http://schemas.openxmlformats.org/officeDocument/2006/relationships/tags" Target="../tags/tag18.xml"/><Relationship Id="rId1" Type="http://schemas.openxmlformats.org/officeDocument/2006/relationships/image" Target="../media/image11.tiff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1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11.tif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tags" Target="../tags/tag4.xml"/><Relationship Id="rId1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tags" Target="../tags/tag5.xml"/><Relationship Id="rId1" Type="http://schemas.openxmlformats.org/officeDocument/2006/relationships/image" Target="../media/image11.tif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11.tiff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hyperlink" Target="https://gee.cs.oswego.edu/dl/html/StreamParallelGuidance.html" TargetMode="External"/><Relationship Id="rId2" Type="http://schemas.openxmlformats.org/officeDocument/2006/relationships/tags" Target="../tags/tag7.xml"/><Relationship Id="rId1" Type="http://schemas.openxmlformats.org/officeDocument/2006/relationships/image" Target="../media/image11.tiff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xiaozhiliaoo/concurrency-practice/blob/master/parallel-functional-sample/src/main/java/org/concurrency/parallel/functional/sample/forkjoin/WordCount.java" TargetMode="External"/><Relationship Id="rId3" Type="http://schemas.openxmlformats.org/officeDocument/2006/relationships/hyperlink" Target="https://github.com/xiaozhiliaoo/concurrency-practice/blob/master/parallel-functional-sample/src/main/java/org/concurrency/parallel/functional/sample/parallelstream/ParallelStreamBenchmark.java" TargetMode="External"/><Relationship Id="rId2" Type="http://schemas.openxmlformats.org/officeDocument/2006/relationships/tags" Target="../tags/tag8.xml"/><Relationship Id="rId1" Type="http://schemas.openxmlformats.org/officeDocument/2006/relationships/image" Target="../media/image11.tiff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6" Type="http://schemas.openxmlformats.org/officeDocument/2006/relationships/tags" Target="../tags/tag10.xml"/><Relationship Id="rId5" Type="http://schemas.openxmlformats.org/officeDocument/2006/relationships/image" Target="../media/image18.png"/><Relationship Id="rId4" Type="http://schemas.openxmlformats.org/officeDocument/2006/relationships/hyperlink" Target="https://docs.oracle.com/javase/8/docs/api/java/util/concurrent/ForkJoinTask.html" TargetMode="External"/><Relationship Id="rId3" Type="http://schemas.openxmlformats.org/officeDocument/2006/relationships/hyperlink" Target="https://docs.oracle.com/javase/8/docs/api/java/util/concurrent/ForkJoinPool.html" TargetMode="External"/><Relationship Id="rId2" Type="http://schemas.openxmlformats.org/officeDocument/2006/relationships/tags" Target="../tags/tag9.xml"/><Relationship Id="rId1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0D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9075" y="2680382"/>
            <a:ext cx="121919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zh-CN" sz="3200" spc="100" dirty="0">
                <a:solidFill>
                  <a:schemeClr val="bg1"/>
                </a:solidFill>
                <a:latin typeface="Heiti SC Light" panose="02000000000000000000" pitchFamily="2" charset="-128"/>
                <a:ea typeface="Heiti SC Light" panose="02000000000000000000" pitchFamily="2" charset="-128"/>
              </a:rPr>
              <a:t>Parallel F</a:t>
            </a:r>
            <a:r>
              <a:rPr kumimoji="1" lang="en-US" altLang="en-GB" sz="3200" spc="100" dirty="0">
                <a:solidFill>
                  <a:schemeClr val="bg1"/>
                </a:solidFill>
                <a:latin typeface="Heiti SC Light" panose="02000000000000000000" pitchFamily="2" charset="-128"/>
                <a:ea typeface="Heiti SC Light" panose="02000000000000000000" pitchFamily="2" charset="-128"/>
              </a:rPr>
              <a:t>P/OO</a:t>
            </a:r>
            <a:r>
              <a:rPr kumimoji="1" lang="en-GB" altLang="zh-CN" sz="3200" spc="100" dirty="0">
                <a:solidFill>
                  <a:schemeClr val="bg1"/>
                </a:solidFill>
                <a:latin typeface="Heiti SC Light" panose="02000000000000000000" pitchFamily="2" charset="-128"/>
                <a:ea typeface="Heiti SC Light" panose="02000000000000000000" pitchFamily="2" charset="-128"/>
              </a:rPr>
              <a:t> Programming with Java</a:t>
            </a:r>
            <a:endParaRPr kumimoji="1" lang="en-GB" altLang="zh-CN" sz="3200" spc="100" dirty="0">
              <a:solidFill>
                <a:schemeClr val="bg1"/>
              </a:solidFill>
              <a:latin typeface="Heiti SC Light" panose="02000000000000000000" pitchFamily="2" charset="-128"/>
              <a:ea typeface="Heiti SC Light" panose="02000000000000000000" pitchFamily="2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2120" y="4293235"/>
            <a:ext cx="98012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李力</a:t>
            </a:r>
            <a:endParaRPr kumimoji="1" lang="zh-CN" altLang="en-US" sz="1600" dirty="0">
              <a:solidFill>
                <a:schemeClr val="bg1"/>
              </a:solidFill>
            </a:endParaRPr>
          </a:p>
          <a:p>
            <a:r>
              <a:rPr kumimoji="1" lang="en-US" altLang="zh-CN" sz="1600" dirty="0">
                <a:solidFill>
                  <a:schemeClr val="bg1"/>
                </a:solidFill>
              </a:rPr>
              <a:t>Slides: </a:t>
            </a:r>
            <a:r>
              <a:rPr kumimoji="1" lang="en-US" altLang="zh-CN" sz="1600" dirty="0">
                <a:solidFill>
                  <a:schemeClr val="bg1"/>
                </a:solidFill>
                <a:hlinkClick r:id="rId1" action="ppaction://hlinkfile"/>
              </a:rPr>
              <a:t>Click Here</a:t>
            </a:r>
            <a:endParaRPr kumimoji="1" lang="en-US" altLang="zh-CN" sz="1600" dirty="0">
              <a:solidFill>
                <a:schemeClr val="bg1"/>
              </a:solidFill>
              <a:hlinkClick r:id="rId1" action="ppaction://hlinkfile"/>
            </a:endParaRPr>
          </a:p>
          <a:p>
            <a:r>
              <a:rPr kumimoji="1" lang="en-US" altLang="zh-CN" sz="1600" dirty="0">
                <a:solidFill>
                  <a:schemeClr val="bg1"/>
                </a:solidFill>
              </a:rPr>
              <a:t>Code</a:t>
            </a:r>
            <a:r>
              <a:rPr kumimoji="1" lang="zh-CN" altLang="en-US" sz="1600" dirty="0">
                <a:solidFill>
                  <a:schemeClr val="bg1"/>
                </a:solidFill>
              </a:rPr>
              <a:t>：</a:t>
            </a:r>
            <a:r>
              <a:rPr kumimoji="1" lang="en-US" altLang="zh-CN" sz="1600" dirty="0">
                <a:solidFill>
                  <a:schemeClr val="bg1"/>
                </a:solidFill>
                <a:hlinkClick r:id="rId2" tooltip="" action="ppaction://hlinkfile"/>
              </a:rPr>
              <a:t>Click Here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r>
              <a:rPr kumimoji="1" lang="en-US" altLang="zh-CN" sz="1600" dirty="0">
                <a:solidFill>
                  <a:schemeClr val="bg1"/>
                </a:solidFill>
              </a:rPr>
              <a:t>2022</a:t>
            </a:r>
            <a:r>
              <a:rPr kumimoji="1" lang="zh-CN" altLang="en-US" sz="1600" dirty="0">
                <a:solidFill>
                  <a:schemeClr val="bg1"/>
                </a:solidFill>
              </a:rPr>
              <a:t>年</a:t>
            </a:r>
            <a:r>
              <a:rPr kumimoji="1" lang="en-US" altLang="zh-CN" sz="1600" dirty="0">
                <a:solidFill>
                  <a:schemeClr val="bg1"/>
                </a:solidFill>
              </a:rPr>
              <a:t>8</a:t>
            </a:r>
            <a:r>
              <a:rPr kumimoji="1" lang="zh-CN" altLang="en-US" sz="1600" dirty="0">
                <a:solidFill>
                  <a:schemeClr val="bg1"/>
                </a:solidFill>
              </a:rPr>
              <a:t>月</a:t>
            </a:r>
            <a:r>
              <a:rPr kumimoji="1" lang="en-US" altLang="zh-CN" sz="1600" dirty="0">
                <a:solidFill>
                  <a:schemeClr val="bg1"/>
                </a:solidFill>
              </a:rPr>
              <a:t>3</a:t>
            </a:r>
            <a:r>
              <a:rPr kumimoji="1" lang="zh-CN" altLang="en-US" sz="1600" dirty="0">
                <a:solidFill>
                  <a:schemeClr val="bg1"/>
                </a:solidFill>
              </a:rPr>
              <a:t>日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1608060" y="4384811"/>
            <a:ext cx="0" cy="340114"/>
          </a:xfrm>
          <a:prstGeom prst="line">
            <a:avLst/>
          </a:prstGeom>
          <a:ln w="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Fork Join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框架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4350" y="1228090"/>
            <a:ext cx="3594100" cy="3238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0105" y="1228090"/>
            <a:ext cx="3581400" cy="3232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630" y="247650"/>
            <a:ext cx="3632200" cy="3162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6855" y="4639945"/>
            <a:ext cx="441325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Fork Join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框架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-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代码演示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3" action="ppaction://hlinkfile"/>
              </a:rPr>
              <a:t>demo3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 ForkJoinSumCalculator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demo4 common.ForkJoinUtils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demo5 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common.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BlockingTask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66958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CompletableFututre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 lnSpcReduction="20000"/>
          </a:bodyPr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异步计算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中断线程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3" action="ppaction://hlinkfile"/>
              </a:rPr>
              <a:t>Future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  <a:hlinkClick r:id="rId4" action="ppaction://hlinkfile"/>
              </a:rPr>
              <a:t>CompletableFututre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marL="457200" lvl="1" indent="0">
              <a:buNone/>
            </a:pP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函数式异步计算阶段：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5" action="ppaction://hlinkfile"/>
              </a:rPr>
              <a:t>CompletionStage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marL="0" indent="0">
              <a:buNone/>
            </a:pP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类似工具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6" action="ppaction://hlinkfile"/>
              </a:rPr>
              <a:t>ExecutorCompletionService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 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（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JDK1.5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）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Guava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7" action="ppaction://hlinkfile"/>
              </a:rPr>
              <a:t>ListenableFuture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（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JDK1.6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）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Cassandra Datastax Driver 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8" action="ppaction://hlinkfile"/>
              </a:rPr>
              <a:t>AsyncCqlSession</a:t>
            </a:r>
            <a:endParaRPr kumimoji="1" lang="en-US" altLang="zh-CN" sz="214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66958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CompletableFututre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 fontScale="90000" lnSpcReduction="20000"/>
          </a:bodyPr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理解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API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计算执行：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applyFunction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acceptConsumer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runRunnable</a:t>
            </a:r>
            <a:endParaRPr kumimoji="1" lang="zh-CN" altLang="en-US" sz="22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触发计算：单阶段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 thenXXX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，两阶段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 combineXXX/eitherXXX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，多阶段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 allOf/anyOf</a:t>
            </a:r>
            <a:endParaRPr kumimoji="1" lang="zh-CN" altLang="en-US" sz="22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执行机制：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default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async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，自定义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Executor</a:t>
            </a:r>
            <a:endParaRPr kumimoji="1" lang="zh-CN" altLang="en-US" sz="22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计算结果：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whenComplete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，handle，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join</a:t>
            </a:r>
            <a:endParaRPr kumimoji="1" lang="en-US" altLang="zh-CN" sz="22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异常处理：exceptionally</a:t>
            </a:r>
            <a:endParaRPr kumimoji="1" lang="zh-CN" altLang="en-US" sz="22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使用场景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IO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密集型，混合负载计算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异步任务关联，依赖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包装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IO API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60" y="367030"/>
            <a:ext cx="65868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CompletableFututre-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代码演示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  <a:hlinkClick r:id="rId3" action="ppaction://hlinkfile"/>
              </a:rPr>
              <a:t>demo6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 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旅行社订票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 CompletableFutureDemo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案例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学习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adaplearn-quiz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的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FutureCollector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adaplearn-its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的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CompleteFuture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组合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common-utils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60" y="394335"/>
            <a:ext cx="49472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concurrency-practice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杂谈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 lnSpcReduction="20000"/>
          </a:bodyPr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  <a:hlinkClick r:id="rId3" action="ppaction://hlinkfile"/>
              </a:rPr>
              <a:t>项目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  <a:hlinkClick r:id="rId3" action="ppaction://hlinkfile"/>
              </a:rPr>
              <a:t>Github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  <a:hlinkClick r:id="rId3" action="ppaction://hlinkfile"/>
              </a:rPr>
              <a:t>地址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Java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并发学习资料库，2020开始维护。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学习资料以及路径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使用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-&gt;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知识完备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-&gt;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设计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书籍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课程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论文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综合案例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  SearchStreamGangTest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0" y="2680382"/>
            <a:ext cx="1219199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Songti SC Black" panose="02010600040101010101" pitchFamily="2" charset="-122"/>
                <a:ea typeface="Songti SC Black" panose="02010600040101010101" pitchFamily="2" charset="-122"/>
                <a:sym typeface="+mn-ea"/>
              </a:rPr>
              <a:t>感谢各位的聆听</a:t>
            </a:r>
            <a:endParaRPr kumimoji="1" lang="zh-CN" altLang="en-US" sz="6000" b="1" dirty="0">
              <a:latin typeface="Songti SC Black" panose="02010600040101010101" pitchFamily="2" charset="-122"/>
              <a:ea typeface="Songti SC Black" panose="02010600040101010101" pitchFamily="2" charset="-122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97313" y="3723592"/>
            <a:ext cx="1197375" cy="2009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内容简介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 lnSpcReduction="20000"/>
          </a:bodyPr>
          <a:p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Java并发与并行历史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函数式编程与面向对象编程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结构化并发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/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并行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algn="l">
              <a:buClrTx/>
              <a:buSzTx/>
            </a:pP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三大并行框架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 algn="l">
              <a:buClrTx/>
              <a:buSzTx/>
            </a:pP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并行流（函数式框架）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 algn="l">
              <a:buClrTx/>
              <a:buSzTx/>
            </a:pP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Fork-join pool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（面向对象的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框架）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 algn="l">
              <a:buClrTx/>
              <a:buSzTx/>
            </a:pP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CompletableFututre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（反应式异步框架）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algn="l">
              <a:buClrTx/>
              <a:buSzTx/>
            </a:pP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反应式流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 algn="l">
              <a:buClrTx/>
              <a:buSzTx/>
            </a:pP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Flow,Akka-stream,Rxjava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algn="l">
              <a:buClrTx/>
              <a:buSzTx/>
            </a:pP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项目案例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研究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 algn="l">
              <a:buClrTx/>
              <a:buSzTx/>
            </a:pPr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its</a:t>
            </a:r>
            <a:r>
              <a:rPr kumimoji="1" lang="zh-CN" altLang="en-US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，</a:t>
            </a:r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quiz</a:t>
            </a:r>
            <a:r>
              <a:rPr kumimoji="1" lang="zh-CN" altLang="en-US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，</a:t>
            </a:r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common-</a:t>
            </a:r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utils</a:t>
            </a:r>
            <a:endParaRPr kumimoji="1" lang="en-US" altLang="zh-CN" sz="205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 algn="l">
              <a:buClrTx/>
              <a:buSzTx/>
            </a:pPr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concurrency-practice</a:t>
            </a:r>
            <a:r>
              <a:rPr kumimoji="1" lang="zh-CN" altLang="en-US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工程</a:t>
            </a:r>
            <a:r>
              <a:rPr kumimoji="1" lang="zh-CN" altLang="en-US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介绍</a:t>
            </a:r>
            <a:endParaRPr kumimoji="1" lang="zh-CN" altLang="en-US" sz="205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并发与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并行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并发：控制访问共享资源的正确性和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效率。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并行：增加额外资源让答案产生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更快。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分治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粗粒度的任务并行和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细粒度数据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并行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求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1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到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1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亿的总和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.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串行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发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并行</a:t>
            </a:r>
            <a:endParaRPr kumimoji="1" lang="zh-CN" altLang="en-US" sz="22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4350" y="5527675"/>
            <a:ext cx="2165350" cy="1041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685" y="4145280"/>
            <a:ext cx="3841750" cy="2489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400" y="4079875"/>
            <a:ext cx="4038600" cy="248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Java并发与并行历史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035"/>
            <a:ext cx="10515600" cy="5019040"/>
          </a:xfrm>
        </p:spPr>
        <p:txBody>
          <a:bodyPr>
            <a:normAutofit fontScale="70000"/>
          </a:bodyPr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历史演进：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1.1 -&gt; 5 -&gt; 7 -&gt; 8 -&gt; 9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1.1:wait/notify/thread,synchronize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5:juc: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并发集合，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executor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框架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, aqs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7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fork-join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8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stream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，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completefuture 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9:flow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r>
              <a:rPr kumimoji="1" lang="zh-CN" altLang="en-US" sz="299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特点</a:t>
            </a:r>
            <a:r>
              <a:rPr kumimoji="1" lang="en-US" altLang="zh-CN" sz="299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	</a:t>
            </a:r>
            <a:endParaRPr kumimoji="1" lang="en-US" altLang="zh-CN" sz="299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从任务并行到数据并行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从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OO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到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FP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抽象层次越来越接近领域问题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java.util.concurrent并发包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理解难度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:2&gt;4&gt;1&gt;3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使用难度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:1&gt;4&gt;3&gt;2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Today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：结构化并行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JEP 428: Structured Concurrency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2360930"/>
            <a:ext cx="5210175" cy="3845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60" y="394335"/>
            <a:ext cx="763143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任务以及任务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执行，结构化并行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pic>
        <p:nvPicPr>
          <p:cNvPr id="2" name="图片 1" descr="C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55" y="999490"/>
            <a:ext cx="9994900" cy="5634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并行流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基础模型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起始流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(Source)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Source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和Spliterators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转换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(Transforming)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：Filtering，Mapping，Debugging，Sorting，Deduplicating，Truncating，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终止流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(End)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：Search，</a:t>
            </a:r>
            <a:r>
              <a:rPr kumimoji="1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Collection</a:t>
            </a:r>
            <a:r>
              <a:rPr kumimoji="1" 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，</a:t>
            </a:r>
            <a:r>
              <a:rPr kumimoji="1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Reduction</a:t>
            </a:r>
            <a:r>
              <a:rPr kumimoji="1" 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，Side-Effecting</a:t>
            </a:r>
            <a:endParaRPr kumimoji="1" 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处理大规模数据集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MapReduce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MapCollect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并行流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 fontScale="70000"/>
          </a:bodyPr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使用场景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源很好分割：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intrange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，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longrange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数据量很大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无状态计算，无共享变量计算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计算密集型，非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IO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密集型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机器学习，数据处理领域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r>
              <a:rPr kumimoji="1" lang="en-US" altLang="zh-CN" sz="299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Doug Lea: </a:t>
            </a:r>
            <a:r>
              <a:rPr kumimoji="1" lang="en-US" altLang="zh-CN" sz="299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3" action="ppaction://hlinkfile"/>
              </a:rPr>
              <a:t>When to use parallel streams</a:t>
            </a:r>
            <a:endParaRPr kumimoji="1" lang="en-US" altLang="zh-CN" sz="256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hlinkClick r:id="rId3" action="ppaction://hlinkfile"/>
            </a:endParaRPr>
          </a:p>
          <a:p>
            <a:pPr lvl="1"/>
            <a:r>
              <a:rPr kumimoji="1" lang="en-US" altLang="zh-CN" sz="256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compute expensive/independent</a:t>
            </a:r>
            <a:endParaRPr kumimoji="1" lang="en-US" altLang="zh-CN" sz="256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6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efficiently spittable</a:t>
            </a:r>
            <a:endParaRPr kumimoji="1" lang="en-US" altLang="zh-CN" sz="256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marL="457200" lvl="1" indent="0">
              <a:buNone/>
            </a:pPr>
            <a:endParaRPr kumimoji="1" lang="en-US" altLang="zh-CN" sz="256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r>
              <a:rPr kumimoji="1" lang="en-US" altLang="zh-CN" sz="299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Effective Java3</a:t>
            </a:r>
            <a:endParaRPr kumimoji="1" lang="en-US" altLang="zh-CN" sz="299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6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item48</a:t>
            </a:r>
            <a:r>
              <a:rPr kumimoji="1" lang="zh-CN" altLang="en-US" sz="256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：Use caution when making streams parallel</a:t>
            </a:r>
            <a:endParaRPr kumimoji="1" lang="zh-CN" altLang="en-US" sz="256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endParaRPr kumimoji="1" lang="en-US" altLang="zh-CN" sz="299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endParaRPr kumimoji="1" lang="en-US" altLang="zh-CN" sz="299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125" y="235585"/>
            <a:ext cx="6604000" cy="24041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并行流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-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代码演示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3" action="ppaction://hlinkfile"/>
              </a:rPr>
              <a:t>demo1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 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ParallelStreamBenchmark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4" action="ppaction://hlinkfile"/>
              </a:rPr>
              <a:t>demo2 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WordCounterSpliterator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Fork Join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框架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3" action="ppaction://hlinkfile"/>
              </a:rPr>
              <a:t>ForkJoinPool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deque</a:t>
            </a:r>
            <a:endParaRPr kumimoji="1" lang="en-US" altLang="zh-CN" sz="205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work steal</a:t>
            </a:r>
            <a:endParaRPr kumimoji="1" lang="en-US" altLang="zh-CN" sz="205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endParaRPr kumimoji="1" lang="en-US" altLang="zh-CN" sz="205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4" action="ppaction://hlinkfile"/>
              </a:rPr>
              <a:t>ForkJoinTask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fork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join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invoke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使用场景：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计算密集型，分治，任务递归可以划分为子任务，如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k-means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聚类，归并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/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快速排序，矩阵相乘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/LU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分解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, 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高斯积分，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求和等。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110" y="286385"/>
            <a:ext cx="4681855" cy="40506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386455" y="2393950"/>
            <a:ext cx="3594100" cy="23850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0.xml><?xml version="1.0" encoding="utf-8"?>
<p:tagLst xmlns:p="http://schemas.openxmlformats.org/presentationml/2006/main">
  <p:tag name="KSO_WM_UNIT_PLACING_PICTURE_USER_VIEWPORT" val="{&quot;height&quot;:3060,&quot;width&quot;:5270}"/>
</p:tagLst>
</file>

<file path=ppt/tags/tag11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2.xml><?xml version="1.0" encoding="utf-8"?>
<p:tagLst xmlns:p="http://schemas.openxmlformats.org/presentationml/2006/main">
  <p:tag name="KSO_WM_UNIT_PLACING_PICTURE_USER_VIEWPORT" val="{&quot;height&quot;:5100,&quot;width&quot;:5660}"/>
</p:tagLst>
</file>

<file path=ppt/tags/tag13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4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5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6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7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8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9.xml><?xml version="1.0" encoding="utf-8"?>
<p:tagLst xmlns:p="http://schemas.openxmlformats.org/presentationml/2006/main">
  <p:tag name="COMMONDATA" val="eyJoZGlkIjoiMjcwMmI1NjQ5MmNhYmI3NmFmMzZiOTYzZTRlNGE5NDkifQ=="/>
</p:tagLst>
</file>

<file path=ppt/tags/tag2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3.xml><?xml version="1.0" encoding="utf-8"?>
<p:tagLst xmlns:p="http://schemas.openxmlformats.org/presentationml/2006/main">
  <p:tag name="KSO_WM_UNIT_PLACING_PICTURE_USER_VIEWPORT" val="{&quot;height&quot;:1640,&quot;width&quot;:3410}"/>
</p:tagLst>
</file>

<file path=ppt/tags/tag4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5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6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7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8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9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heme/theme1.xml><?xml version="1.0" encoding="utf-8"?>
<a:theme xmlns:a="http://schemas.openxmlformats.org/drawingml/2006/main" name="Office 主题​​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2348</Words>
  <Application>WPS 演示</Application>
  <PresentationFormat>宽屏</PresentationFormat>
  <Paragraphs>196</Paragraphs>
  <Slides>17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Heiti SC Light</vt:lpstr>
      <vt:lpstr>微软雅黑</vt:lpstr>
      <vt:lpstr>PingFang SC Semibold</vt:lpstr>
      <vt:lpstr>PingFang SC Regular</vt:lpstr>
      <vt:lpstr>Songti SC Black</vt:lpstr>
      <vt:lpstr>黑体</vt:lpstr>
      <vt:lpstr>Arial Unicode MS</vt:lpstr>
      <vt:lpstr>Arial Black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网易集团PPT模板</dc:title>
  <dc:creator>Netease</dc:creator>
  <cp:lastModifiedBy>简单</cp:lastModifiedBy>
  <cp:revision>443</cp:revision>
  <dcterms:created xsi:type="dcterms:W3CDTF">2020-10-23T08:28:00Z</dcterms:created>
  <dcterms:modified xsi:type="dcterms:W3CDTF">2022-08-03T03:09:18Z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709E04E56AF64A0F96C6E5417CF6717A</vt:lpwstr>
  </property>
  <property fmtid="{D5CDD505-2E9C-101B-9397-08002B2CF9AE}" pid="3" name="KSOProductBuildVer">
    <vt:lpwstr>2052-11.1.0.12300</vt:lpwstr>
  </property>
</Properties>
</file>