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B1829-D4E2-39B4-22C5-A6FDB7EC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A2B39F-28DB-D68E-2A93-E8F631CAF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F4F04-CBD2-B8F7-2642-5B4F009A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6E83B5-1D49-6EA2-CC60-6CA903B1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636203-BF79-1203-011D-5577C9B6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36E15-1746-7DF1-5CA3-4E1BC0CB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AA4C7-6157-39A0-E5F4-192B43FA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2D98F-BEC5-C2DC-A698-832A823C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FF2AD6-ED59-E983-EE30-E042E4CB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CB830-1E93-D563-92FA-7A040862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5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063EBC-8600-B3A9-027C-30B8D7588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02ECBF-616B-B582-A6FA-EF85541F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326EE-FD22-DAAB-ECFB-528BA110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1122C2-9BBE-226F-AE3C-FA529AC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E24DB-4B2B-CF7A-EBEA-0D26755A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44778-EC5E-4D7C-D592-02088B53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B65DBB-E273-EBD2-AB50-B8A4EA00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EFD268-E477-BA3E-F15E-F6AFF228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9FE53B-9D06-A524-695B-EA4681BE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C432E5-607F-48D6-7FBE-F87BBDF3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92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812EB-B18D-735B-F01B-DF2FAB04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36CE-A656-EC35-32F4-22606687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9A784E-DEDC-207A-328D-E2D1A5EE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81B368-A5BA-6BD6-13CC-B8080492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F045C-55D5-4865-AF3D-A59478B8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3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818C2-0088-61E4-154B-C7E948A2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83AEF-7062-8A07-54A9-A221120BC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B9218C-2FFF-A030-059D-C9C4AB08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79FC84-47D1-15D3-9443-2CBBAF8A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F4A217-1665-CF4D-6221-AA6353F4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51C346-8FE5-87F8-0B42-08CFE933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63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A824-259B-880F-AE38-EAF7EF8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FDFB99-3C57-3575-0328-02F8CFC0E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D876FE-46F0-1D2B-6C13-A52D90A07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086A2F-60A0-C052-8118-52300FAF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C7FB83-35BB-D197-65DB-861682A02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34F123-9E53-696E-F455-03B343F1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D24D5E-4DFC-CF45-B857-F4A03333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280C2B-F4C7-BA43-4B60-BC02EC73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92280-FC79-6595-E9CA-CBAD812D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098D56-C50F-6AD4-1371-14DE83CE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581188-7986-E9F0-031F-FD382D30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AD1444-75FC-D1CF-A1EB-60361252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6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ED68D1-BAFB-0965-0CDD-E137378A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984B46-4A08-A411-F493-2780DC22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731EF-D8E6-0F5D-6FDE-21FBEE5B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91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347EC-9EB4-148D-E818-019B25F3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A392A-203F-2BE3-BAA7-CD52BBE4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435664-A0CE-E928-9E6F-469CA5766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AEB2A4-C337-63C5-A6C2-93778F67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8CACFF-5DBB-607B-774A-A1930DEF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8C17A-88F8-105D-92D7-11A77C63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24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8C8DB-38C3-FDCA-4634-7518CC0B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EB466A-FA0F-4DDC-6E00-668A96771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6C2442-3D96-085B-C3BF-C18B39974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99BBB-B021-436E-9145-95D4993B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0701F1-BEEA-C9C8-CA3E-3ADD6B94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4ED688-5939-BF51-EE5D-11B84734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5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699D78-635F-49A8-C3DE-686AD53E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42E9C-0B2F-BD00-CB77-F5B84F1C4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5B3BD5-3856-7555-E839-F500BDAFD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E665-EFF4-EE46-96A8-1C461CE15D6B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A1339-85B7-DD52-D0DC-471C5B837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44D97D-EA89-C018-06DE-49E44449A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4805-D11D-294D-9DD2-6A97D6D30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90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9286-D472-DCB3-59EA-83BA6DBAA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b="1" dirty="0">
                <a:effectLst/>
                <a:latin typeface="Arial" panose="020B0604020202020204" pitchFamily="34" charset="0"/>
              </a:rPr>
              <a:t>HKU QIDS 2023 Quantitative Investment </a:t>
            </a:r>
            <a:r>
              <a:rPr lang="fr-FR" sz="3200" b="1" dirty="0" err="1">
                <a:effectLst/>
                <a:latin typeface="Arial" panose="020B0604020202020204" pitchFamily="34" charset="0"/>
              </a:rPr>
              <a:t>Competition</a:t>
            </a:r>
            <a:r>
              <a:rPr lang="fr-FR" sz="3200" b="1" dirty="0">
                <a:effectLst/>
                <a:latin typeface="Arial" panose="020B0604020202020204" pitchFamily="34" charset="0"/>
              </a:rPr>
              <a:t> 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FD7EA-73E2-86D4-5DA4-55BE560FD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b="1" dirty="0" err="1">
                <a:effectLst/>
                <a:latin typeface="Arial" panose="020B0604020202020204" pitchFamily="34" charset="0"/>
              </a:rPr>
              <a:t>Presentation</a:t>
            </a:r>
            <a:r>
              <a:rPr lang="fr-FR" sz="2800" b="1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fr-FR" sz="1800" b="1" dirty="0">
              <a:latin typeface="Arial" panose="020B0604020202020204" pitchFamily="34" charset="0"/>
            </a:endParaRPr>
          </a:p>
          <a:p>
            <a:r>
              <a:rPr lang="fr-FR" sz="2000" b="1" dirty="0">
                <a:latin typeface="Arial" panose="020B0604020202020204" pitchFamily="34" charset="0"/>
              </a:rPr>
              <a:t>Yang </a:t>
            </a:r>
            <a:r>
              <a:rPr lang="fr-FR" sz="2000" b="1" dirty="0" err="1">
                <a:latin typeface="Arial" panose="020B0604020202020204" pitchFamily="34" charset="0"/>
              </a:rPr>
              <a:t>feifei</a:t>
            </a:r>
            <a:endParaRPr lang="fr-FR" sz="2000" b="1" dirty="0">
              <a:latin typeface="Arial" panose="020B0604020202020204" pitchFamily="34" charset="0"/>
            </a:endParaRPr>
          </a:p>
          <a:p>
            <a:r>
              <a:rPr lang="fr-FR" sz="1500" b="1" dirty="0">
                <a:latin typeface="Arial" panose="020B0604020202020204" pitchFamily="34" charset="0"/>
              </a:rPr>
              <a:t>PhD </a:t>
            </a:r>
            <a:r>
              <a:rPr lang="fr-FR" sz="1500" b="1" dirty="0" err="1">
                <a:latin typeface="Arial" panose="020B0604020202020204" pitchFamily="34" charset="0"/>
              </a:rPr>
              <a:t>Student</a:t>
            </a:r>
            <a:endParaRPr lang="fr-FR" sz="1500" b="1" dirty="0">
              <a:latin typeface="Arial" panose="020B0604020202020204" pitchFamily="34" charset="0"/>
            </a:endParaRPr>
          </a:p>
          <a:p>
            <a:r>
              <a:rPr lang="fr-FR" sz="1600" b="1" dirty="0">
                <a:latin typeface="Arial" panose="020B0604020202020204" pitchFamily="34" charset="0"/>
              </a:rPr>
              <a:t>Sorbonne université &amp; ESPCI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5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9286-D472-DCB3-59EA-83BA6DBA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3" y="337930"/>
            <a:ext cx="2058505" cy="558041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Round1: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FD7EA-73E2-86D4-5DA4-55BE560F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740" y="988047"/>
            <a:ext cx="11589026" cy="641970"/>
          </a:xfrm>
        </p:spPr>
        <p:txBody>
          <a:bodyPr>
            <a:normAutofit/>
          </a:bodyPr>
          <a:lstStyle/>
          <a:p>
            <a:pPr algn="l"/>
            <a:r>
              <a:rPr lang="fr-FR" sz="1800" b="1" dirty="0">
                <a:latin typeface="Arial" panose="020B0604020202020204" pitchFamily="34" charset="0"/>
              </a:rPr>
              <a:t>Objectif: </a:t>
            </a:r>
            <a:r>
              <a:rPr lang="fr-FR" sz="1800" b="1" dirty="0" err="1">
                <a:latin typeface="Arial" panose="020B0604020202020204" pitchFamily="34" charset="0"/>
              </a:rPr>
              <a:t>Improve</a:t>
            </a:r>
            <a:r>
              <a:rPr lang="fr-FR" sz="1800" b="1" dirty="0">
                <a:latin typeface="Arial" panose="020B0604020202020204" pitchFamily="34" charset="0"/>
              </a:rPr>
              <a:t> the alpha factor by </a:t>
            </a:r>
            <a:r>
              <a:rPr lang="fr-FR" sz="1800" b="1" dirty="0" err="1">
                <a:latin typeface="Arial" panose="020B0604020202020204" pitchFamily="34" charset="0"/>
              </a:rPr>
              <a:t>using</a:t>
            </a:r>
            <a:r>
              <a:rPr lang="fr-FR" sz="1800" b="1" dirty="0">
                <a:latin typeface="Arial" panose="020B0604020202020204" pitchFamily="34" charset="0"/>
              </a:rPr>
              <a:t> a </a:t>
            </a:r>
            <a:r>
              <a:rPr lang="fr-FR" sz="1800" b="1" dirty="0" err="1">
                <a:latin typeface="Arial" panose="020B0604020202020204" pitchFamily="34" charset="0"/>
              </a:rPr>
              <a:t>tree-based</a:t>
            </a:r>
            <a:r>
              <a:rPr lang="fr-FR" sz="1800" b="1" dirty="0">
                <a:latin typeface="Arial" panose="020B0604020202020204" pitchFamily="34" charset="0"/>
              </a:rPr>
              <a:t> model </a:t>
            </a:r>
            <a:r>
              <a:rPr lang="fr-FR" sz="1800" b="1" dirty="0" err="1">
                <a:latin typeface="Arial" panose="020B0604020202020204" pitchFamily="34" charset="0"/>
              </a:rPr>
              <a:t>that</a:t>
            </a:r>
            <a:r>
              <a:rPr lang="fr-FR" sz="1800" b="1" dirty="0">
                <a:latin typeface="Arial" panose="020B0604020202020204" pitchFamily="34" charset="0"/>
              </a:rPr>
              <a:t> combines the </a:t>
            </a:r>
            <a:r>
              <a:rPr lang="fr-FR" sz="1800" b="1" dirty="0" err="1">
                <a:latin typeface="Arial" panose="020B0604020202020204" pitchFamily="34" charset="0"/>
              </a:rPr>
              <a:t>other</a:t>
            </a:r>
            <a:r>
              <a:rPr lang="fr-FR" sz="1800" b="1" dirty="0">
                <a:latin typeface="Arial" panose="020B0604020202020204" pitchFamily="34" charset="0"/>
              </a:rPr>
              <a:t> alpha </a:t>
            </a:r>
            <a:r>
              <a:rPr lang="fr-FR" sz="1800" b="1" dirty="0" err="1">
                <a:latin typeface="Arial" panose="020B0604020202020204" pitchFamily="34" charset="0"/>
              </a:rPr>
              <a:t>factors</a:t>
            </a:r>
            <a:r>
              <a:rPr lang="fr-FR" sz="1800" b="1" dirty="0">
                <a:latin typeface="Arial" panose="020B0604020202020204" pitchFamily="34" charset="0"/>
              </a:rPr>
              <a:t> to </a:t>
            </a:r>
            <a:r>
              <a:rPr lang="fr-FR" sz="1800" b="1" dirty="0" err="1">
                <a:latin typeface="Arial" panose="020B0604020202020204" pitchFamily="34" charset="0"/>
              </a:rPr>
              <a:t>increase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correlation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with</a:t>
            </a:r>
            <a:r>
              <a:rPr lang="fr-FR" sz="1800" b="1" dirty="0">
                <a:latin typeface="Arial" panose="020B0604020202020204" pitchFamily="34" charset="0"/>
              </a:rPr>
              <a:t> real </a:t>
            </a:r>
            <a:r>
              <a:rPr lang="fr-FR" sz="1800" b="1" dirty="0" err="1">
                <a:latin typeface="Arial" panose="020B0604020202020204" pitchFamily="34" charset="0"/>
              </a:rPr>
              <a:t>returns</a:t>
            </a:r>
            <a:r>
              <a:rPr lang="fr-FR" sz="1800" b="1" dirty="0">
                <a:latin typeface="Arial" panose="020B0604020202020204" pitchFamily="34" charset="0"/>
              </a:rPr>
              <a:t>.</a:t>
            </a:r>
          </a:p>
          <a:p>
            <a:endParaRPr lang="fr-FR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02FA50E9-F6A2-B0A3-905E-0A4689C2CFEC}"/>
              </a:ext>
            </a:extLst>
          </p:cNvPr>
          <p:cNvSpPr txBox="1">
            <a:spLocks/>
          </p:cNvSpPr>
          <p:nvPr/>
        </p:nvSpPr>
        <p:spPr>
          <a:xfrm>
            <a:off x="360751" y="2333439"/>
            <a:ext cx="3704353" cy="426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In-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day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period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factor: </a:t>
            </a:r>
          </a:p>
          <a:p>
            <a:pPr algn="l"/>
            <a:r>
              <a:rPr lang="fr-FR" sz="1600" b="0" i="0" dirty="0">
                <a:solidFill>
                  <a:srgbClr val="374151"/>
                </a:solidFill>
                <a:effectLst/>
                <a:latin typeface="Söhne"/>
              </a:rPr>
              <a:t>10 </a:t>
            </a:r>
            <a:r>
              <a:rPr lang="fr-FR" sz="1600" b="0" i="0" dirty="0" err="1">
                <a:solidFill>
                  <a:srgbClr val="374151"/>
                </a:solidFill>
                <a:effectLst/>
                <a:latin typeface="Söhne"/>
              </a:rPr>
              <a:t>factors</a:t>
            </a:r>
            <a:r>
              <a:rPr lang="fr-FR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sz="1600" b="0" i="0" dirty="0" err="1">
                <a:solidFill>
                  <a:srgbClr val="374151"/>
                </a:solidFill>
                <a:effectLst/>
                <a:latin typeface="Söhne"/>
              </a:rPr>
              <a:t>using</a:t>
            </a:r>
            <a:r>
              <a:rPr lang="fr-FR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sz="1600" b="0" i="0" dirty="0" err="1">
                <a:solidFill>
                  <a:srgbClr val="374151"/>
                </a:solidFill>
                <a:effectLst/>
                <a:latin typeface="Söhne"/>
              </a:rPr>
              <a:t>kline</a:t>
            </a:r>
            <a:r>
              <a:rPr lang="fr-FR" sz="1600" b="0" i="0" dirty="0">
                <a:solidFill>
                  <a:srgbClr val="374151"/>
                </a:solidFill>
                <a:effectLst/>
                <a:latin typeface="Söhne"/>
              </a:rPr>
              <a:t> data for </a:t>
            </a:r>
            <a:r>
              <a:rPr lang="fr-FR" sz="1600" b="0" i="0" dirty="0" err="1">
                <a:solidFill>
                  <a:srgbClr val="374151"/>
                </a:solidFill>
                <a:effectLst/>
                <a:latin typeface="Söhne"/>
              </a:rPr>
              <a:t>each</a:t>
            </a:r>
            <a:r>
              <a:rPr lang="fr-FR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sz="1600" b="0" i="0" dirty="0" err="1">
                <a:solidFill>
                  <a:srgbClr val="374151"/>
                </a:solidFill>
                <a:effectLst/>
                <a:latin typeface="Söhne"/>
              </a:rPr>
              <a:t>period</a:t>
            </a:r>
            <a:r>
              <a:rPr lang="fr-FR" sz="16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fr-FR" sz="1600" dirty="0">
                <a:solidFill>
                  <a:srgbClr val="BA2121"/>
                </a:solidFill>
              </a:rPr>
              <a:t>Low2high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=</a:t>
            </a:r>
            <a:r>
              <a:rPr lang="fr-FR" sz="1600" dirty="0"/>
              <a:t> </a:t>
            </a:r>
            <a:r>
              <a:rPr lang="fr-FR" sz="1600" dirty="0" err="1">
                <a:effectLst/>
              </a:rPr>
              <a:t>low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/</a:t>
            </a:r>
            <a:r>
              <a:rPr lang="fr-FR" sz="1600" dirty="0"/>
              <a:t> </a:t>
            </a:r>
            <a:r>
              <a:rPr lang="fr-FR" sz="1600" dirty="0">
                <a:effectLst/>
              </a:rPr>
              <a:t>high </a:t>
            </a:r>
          </a:p>
          <a:p>
            <a:pPr algn="l"/>
            <a:r>
              <a:rPr lang="fr-FR" sz="1600" dirty="0" err="1">
                <a:solidFill>
                  <a:srgbClr val="BA2121"/>
                </a:solidFill>
              </a:rPr>
              <a:t>Kmid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=</a:t>
            </a:r>
            <a:r>
              <a:rPr lang="fr-FR" sz="1600" dirty="0"/>
              <a:t> (close-open) / open</a:t>
            </a:r>
          </a:p>
          <a:p>
            <a:pPr algn="l"/>
            <a:endParaRPr lang="fr-FR" sz="16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fr-FR" sz="16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fr-FR" sz="16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fr-FR" sz="1600" dirty="0" err="1">
                <a:solidFill>
                  <a:srgbClr val="BA2121"/>
                </a:solidFill>
                <a:effectLst/>
              </a:rPr>
              <a:t>GK_vol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=</a:t>
            </a:r>
            <a:r>
              <a:rPr lang="fr-FR" sz="1600" dirty="0"/>
              <a:t> </a:t>
            </a:r>
            <a:r>
              <a:rPr lang="fr-FR" sz="1600" dirty="0">
                <a:effectLst/>
              </a:rPr>
              <a:t>(</a:t>
            </a:r>
            <a:r>
              <a:rPr lang="fr-FR" sz="1600" dirty="0">
                <a:solidFill>
                  <a:srgbClr val="666666"/>
                </a:solidFill>
                <a:effectLst/>
              </a:rPr>
              <a:t>1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/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666666"/>
                </a:solidFill>
                <a:effectLst/>
              </a:rPr>
              <a:t>2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*</a:t>
            </a:r>
            <a:r>
              <a:rPr lang="fr-FR" sz="1600" dirty="0"/>
              <a:t> </a:t>
            </a:r>
            <a:r>
              <a:rPr lang="fr-FR" sz="1600" dirty="0" err="1">
                <a:effectLst/>
              </a:rPr>
              <a:t>np</a:t>
            </a:r>
            <a:r>
              <a:rPr lang="fr-FR" sz="1600" b="0" dirty="0" err="1">
                <a:solidFill>
                  <a:srgbClr val="055BE0"/>
                </a:solidFill>
                <a:effectLst/>
              </a:rPr>
              <a:t>.</a:t>
            </a:r>
            <a:r>
              <a:rPr lang="fr-FR" sz="1600" dirty="0" err="1">
                <a:effectLst/>
              </a:rPr>
              <a:t>log</a:t>
            </a:r>
            <a:r>
              <a:rPr lang="fr-FR" sz="1600" dirty="0">
                <a:effectLst/>
              </a:rPr>
              <a:t>(high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/</a:t>
            </a:r>
            <a:r>
              <a:rPr lang="fr-FR" sz="1600" dirty="0"/>
              <a:t> </a:t>
            </a:r>
            <a:r>
              <a:rPr lang="fr-FR" sz="1600" dirty="0" err="1">
                <a:effectLst/>
              </a:rPr>
              <a:t>low</a:t>
            </a:r>
            <a:r>
              <a:rPr lang="fr-FR" sz="1600" dirty="0">
                <a:effectLst/>
              </a:rPr>
              <a:t>)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**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666666"/>
                </a:solidFill>
                <a:effectLst/>
              </a:rPr>
              <a:t>2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-</a:t>
            </a:r>
            <a:r>
              <a:rPr lang="fr-FR" sz="1600" dirty="0"/>
              <a:t> </a:t>
            </a:r>
            <a:r>
              <a:rPr lang="fr-FR" sz="1600" dirty="0">
                <a:effectLst/>
              </a:rPr>
              <a:t>(</a:t>
            </a:r>
            <a:r>
              <a:rPr lang="fr-FR" sz="1600" dirty="0">
                <a:solidFill>
                  <a:srgbClr val="666666"/>
                </a:solidFill>
                <a:effectLst/>
              </a:rPr>
              <a:t>2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*</a:t>
            </a:r>
            <a:r>
              <a:rPr lang="fr-FR" sz="1600" dirty="0"/>
              <a:t> </a:t>
            </a:r>
            <a:r>
              <a:rPr lang="fr-FR" sz="1600" dirty="0" err="1">
                <a:effectLst/>
              </a:rPr>
              <a:t>np</a:t>
            </a:r>
            <a:r>
              <a:rPr lang="fr-FR" sz="1600" b="0" dirty="0" err="1">
                <a:solidFill>
                  <a:srgbClr val="055BE0"/>
                </a:solidFill>
                <a:effectLst/>
              </a:rPr>
              <a:t>.</a:t>
            </a:r>
            <a:r>
              <a:rPr lang="fr-FR" sz="1600" dirty="0" err="1">
                <a:effectLst/>
              </a:rPr>
              <a:t>log</a:t>
            </a:r>
            <a:r>
              <a:rPr lang="fr-FR" sz="1600" dirty="0">
                <a:effectLst/>
              </a:rPr>
              <a:t>(</a:t>
            </a:r>
            <a:r>
              <a:rPr lang="fr-FR" sz="1600" dirty="0">
                <a:solidFill>
                  <a:srgbClr val="666666"/>
                </a:solidFill>
                <a:effectLst/>
              </a:rPr>
              <a:t>2</a:t>
            </a:r>
            <a:r>
              <a:rPr lang="fr-FR" sz="1600" dirty="0">
                <a:effectLst/>
              </a:rPr>
              <a:t>)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-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666666"/>
                </a:solidFill>
                <a:effectLst/>
              </a:rPr>
              <a:t>1</a:t>
            </a:r>
            <a:r>
              <a:rPr lang="fr-FR" sz="1600" dirty="0">
                <a:effectLst/>
              </a:rPr>
              <a:t>)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*</a:t>
            </a:r>
            <a:r>
              <a:rPr lang="fr-FR" sz="1600" dirty="0"/>
              <a:t> </a:t>
            </a:r>
            <a:r>
              <a:rPr lang="fr-FR" sz="1600" dirty="0" err="1">
                <a:effectLst/>
              </a:rPr>
              <a:t>np</a:t>
            </a:r>
            <a:r>
              <a:rPr lang="fr-FR" sz="1600" b="0" dirty="0" err="1">
                <a:solidFill>
                  <a:srgbClr val="055BE0"/>
                </a:solidFill>
                <a:effectLst/>
              </a:rPr>
              <a:t>.</a:t>
            </a:r>
            <a:r>
              <a:rPr lang="fr-FR" sz="1600" dirty="0" err="1">
                <a:effectLst/>
              </a:rPr>
              <a:t>log</a:t>
            </a:r>
            <a:r>
              <a:rPr lang="fr-FR" sz="1600" dirty="0">
                <a:effectLst/>
              </a:rPr>
              <a:t>(close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/</a:t>
            </a:r>
            <a:r>
              <a:rPr lang="fr-FR" sz="1600" dirty="0"/>
              <a:t> </a:t>
            </a:r>
            <a:r>
              <a:rPr lang="fr-FR" sz="1600" dirty="0">
                <a:effectLst/>
              </a:rPr>
              <a:t>open)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**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666666"/>
                </a:solidFill>
                <a:effectLst/>
              </a:rPr>
              <a:t>2</a:t>
            </a:r>
            <a:r>
              <a:rPr lang="fr-FR" sz="1600" dirty="0">
                <a:effectLst/>
              </a:rPr>
              <a:t>)</a:t>
            </a:r>
            <a:endParaRPr lang="fr-FR" sz="16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fr-FR" sz="1600" dirty="0" err="1">
                <a:solidFill>
                  <a:srgbClr val="BA2121"/>
                </a:solidFill>
                <a:effectLst/>
              </a:rPr>
              <a:t>RS_vol</a:t>
            </a:r>
            <a:r>
              <a:rPr lang="fr-FR" sz="1600" dirty="0">
                <a:solidFill>
                  <a:srgbClr val="BA2121"/>
                </a:solidFill>
              </a:rPr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=</a:t>
            </a:r>
            <a:r>
              <a:rPr lang="fr-FR" sz="1600" dirty="0"/>
              <a:t> </a:t>
            </a:r>
            <a:r>
              <a:rPr lang="fr-FR" sz="1600" dirty="0" err="1">
                <a:effectLst/>
              </a:rPr>
              <a:t>np</a:t>
            </a:r>
            <a:r>
              <a:rPr lang="fr-FR" sz="1600" b="0" dirty="0" err="1">
                <a:solidFill>
                  <a:srgbClr val="055BE0"/>
                </a:solidFill>
                <a:effectLst/>
              </a:rPr>
              <a:t>.</a:t>
            </a:r>
            <a:r>
              <a:rPr lang="fr-FR" sz="1600" dirty="0" err="1">
                <a:effectLst/>
              </a:rPr>
              <a:t>log</a:t>
            </a:r>
            <a:r>
              <a:rPr lang="fr-FR" sz="1600" dirty="0">
                <a:effectLst/>
              </a:rPr>
              <a:t>(high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/</a:t>
            </a:r>
            <a:r>
              <a:rPr lang="fr-FR" sz="1600" dirty="0"/>
              <a:t> </a:t>
            </a:r>
            <a:r>
              <a:rPr lang="fr-FR" sz="1600" dirty="0">
                <a:effectLst/>
              </a:rPr>
              <a:t>close)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*</a:t>
            </a:r>
            <a:r>
              <a:rPr lang="fr-FR" sz="1600" dirty="0"/>
              <a:t> </a:t>
            </a:r>
            <a:r>
              <a:rPr lang="fr-FR" sz="1600" dirty="0" err="1">
                <a:effectLst/>
              </a:rPr>
              <a:t>np</a:t>
            </a:r>
            <a:r>
              <a:rPr lang="fr-FR" sz="1600" b="0" dirty="0" err="1">
                <a:solidFill>
                  <a:srgbClr val="055BE0"/>
                </a:solidFill>
                <a:effectLst/>
              </a:rPr>
              <a:t>.</a:t>
            </a:r>
            <a:r>
              <a:rPr lang="fr-FR" sz="1600" dirty="0" err="1">
                <a:effectLst/>
              </a:rPr>
              <a:t>log</a:t>
            </a:r>
            <a:r>
              <a:rPr lang="fr-FR" sz="1600" dirty="0">
                <a:effectLst/>
              </a:rPr>
              <a:t>(high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/</a:t>
            </a:r>
            <a:r>
              <a:rPr lang="fr-FR" sz="1600" dirty="0"/>
              <a:t> </a:t>
            </a:r>
            <a:r>
              <a:rPr lang="fr-FR" sz="1600" dirty="0">
                <a:effectLst/>
              </a:rPr>
              <a:t>open)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+</a:t>
            </a:r>
            <a:r>
              <a:rPr lang="fr-FR" sz="1600" dirty="0"/>
              <a:t> </a:t>
            </a:r>
            <a:r>
              <a:rPr lang="fr-FR" sz="1600" dirty="0" err="1">
                <a:effectLst/>
              </a:rPr>
              <a:t>np</a:t>
            </a:r>
            <a:r>
              <a:rPr lang="fr-FR" sz="1600" b="0" dirty="0" err="1">
                <a:solidFill>
                  <a:srgbClr val="055BE0"/>
                </a:solidFill>
                <a:effectLst/>
              </a:rPr>
              <a:t>.</a:t>
            </a:r>
            <a:r>
              <a:rPr lang="fr-FR" sz="1600" dirty="0" err="1">
                <a:effectLst/>
              </a:rPr>
              <a:t>log</a:t>
            </a:r>
            <a:r>
              <a:rPr lang="fr-FR" sz="1600" dirty="0">
                <a:effectLst/>
              </a:rPr>
              <a:t>(</a:t>
            </a:r>
            <a:r>
              <a:rPr lang="fr-FR" sz="1600" dirty="0" err="1">
                <a:effectLst/>
              </a:rPr>
              <a:t>low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/</a:t>
            </a:r>
            <a:r>
              <a:rPr lang="fr-FR" sz="1600" dirty="0"/>
              <a:t> </a:t>
            </a:r>
            <a:r>
              <a:rPr lang="fr-FR" sz="1600" dirty="0">
                <a:effectLst/>
              </a:rPr>
              <a:t>close)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*</a:t>
            </a:r>
            <a:r>
              <a:rPr lang="fr-FR" sz="1600" dirty="0"/>
              <a:t> </a:t>
            </a:r>
            <a:r>
              <a:rPr lang="fr-FR" sz="1600" dirty="0" err="1">
                <a:effectLst/>
              </a:rPr>
              <a:t>np</a:t>
            </a:r>
            <a:r>
              <a:rPr lang="fr-FR" sz="1600" b="0" dirty="0" err="1">
                <a:solidFill>
                  <a:srgbClr val="055BE0"/>
                </a:solidFill>
                <a:effectLst/>
              </a:rPr>
              <a:t>.</a:t>
            </a:r>
            <a:r>
              <a:rPr lang="fr-FR" sz="1600" dirty="0" err="1">
                <a:effectLst/>
              </a:rPr>
              <a:t>log</a:t>
            </a:r>
            <a:r>
              <a:rPr lang="fr-FR" sz="1600" dirty="0">
                <a:effectLst/>
              </a:rPr>
              <a:t>(</a:t>
            </a:r>
            <a:r>
              <a:rPr lang="fr-FR" sz="1600" dirty="0" err="1">
                <a:effectLst/>
              </a:rPr>
              <a:t>low</a:t>
            </a:r>
            <a:r>
              <a:rPr lang="fr-FR" sz="1600" dirty="0"/>
              <a:t> </a:t>
            </a:r>
            <a:r>
              <a:rPr lang="fr-FR" sz="1600" b="0" dirty="0">
                <a:solidFill>
                  <a:srgbClr val="055BE0"/>
                </a:solidFill>
                <a:effectLst/>
              </a:rPr>
              <a:t>/</a:t>
            </a:r>
            <a:r>
              <a:rPr lang="fr-FR" sz="1600" dirty="0"/>
              <a:t> </a:t>
            </a:r>
            <a:r>
              <a:rPr lang="fr-FR" sz="1600" dirty="0">
                <a:effectLst/>
              </a:rPr>
              <a:t>open)</a:t>
            </a:r>
            <a:endParaRPr lang="fr-FR"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1CE29B4C-FFD7-A08A-0144-FBC3C974345C}"/>
              </a:ext>
            </a:extLst>
          </p:cNvPr>
          <p:cNvSpPr txBox="1">
            <a:spLocks/>
          </p:cNvSpPr>
          <p:nvPr/>
        </p:nvSpPr>
        <p:spPr>
          <a:xfrm>
            <a:off x="4181613" y="2331182"/>
            <a:ext cx="3829325" cy="426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Day-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factors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fr-FR" sz="1700" dirty="0">
                <a:solidFill>
                  <a:srgbClr val="374151"/>
                </a:solidFill>
                <a:latin typeface="Söhne"/>
              </a:rPr>
              <a:t>30 </a:t>
            </a:r>
            <a:r>
              <a:rPr lang="fr-FR" sz="1700" dirty="0" err="1">
                <a:solidFill>
                  <a:srgbClr val="374151"/>
                </a:solidFill>
                <a:latin typeface="Söhne"/>
              </a:rPr>
              <a:t>factors</a:t>
            </a:r>
            <a:r>
              <a:rPr lang="fr-FR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sz="1700" dirty="0" err="1">
                <a:solidFill>
                  <a:srgbClr val="374151"/>
                </a:solidFill>
                <a:latin typeface="Söhne"/>
              </a:rPr>
              <a:t>aggregated</a:t>
            </a:r>
            <a:r>
              <a:rPr lang="fr-FR" sz="1700" dirty="0">
                <a:solidFill>
                  <a:srgbClr val="374151"/>
                </a:solidFill>
                <a:latin typeface="Söhne"/>
              </a:rPr>
              <a:t> for </a:t>
            </a:r>
            <a:r>
              <a:rPr lang="fr-FR" sz="1700" dirty="0" err="1">
                <a:solidFill>
                  <a:srgbClr val="374151"/>
                </a:solidFill>
                <a:latin typeface="Söhne"/>
              </a:rPr>
              <a:t>each</a:t>
            </a:r>
            <a:r>
              <a:rPr lang="fr-FR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sz="1700" dirty="0" err="1">
                <a:solidFill>
                  <a:srgbClr val="374151"/>
                </a:solidFill>
                <a:latin typeface="Söhne"/>
              </a:rPr>
              <a:t>day</a:t>
            </a:r>
            <a:r>
              <a:rPr lang="fr-FR" sz="1700" dirty="0">
                <a:solidFill>
                  <a:srgbClr val="374151"/>
                </a:solidFill>
                <a:latin typeface="Söhne"/>
              </a:rPr>
              <a:t> on 50 </a:t>
            </a:r>
            <a:r>
              <a:rPr lang="fr-FR" sz="1700" dirty="0" err="1">
                <a:solidFill>
                  <a:srgbClr val="374151"/>
                </a:solidFill>
                <a:latin typeface="Söhne"/>
              </a:rPr>
              <a:t>periods</a:t>
            </a:r>
            <a:r>
              <a:rPr lang="fr-FR" sz="17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/>
            <a:r>
              <a:rPr lang="fr-FR" sz="1400" dirty="0">
                <a:solidFill>
                  <a:srgbClr val="374151"/>
                </a:solidFill>
                <a:latin typeface="Söhne"/>
              </a:rPr>
              <a:t>Kline: </a:t>
            </a:r>
            <a:r>
              <a:rPr lang="fr-FR" sz="1400" dirty="0">
                <a:solidFill>
                  <a:srgbClr val="BA2121"/>
                </a:solidFill>
              </a:rPr>
              <a:t>open, high, </a:t>
            </a:r>
            <a:r>
              <a:rPr lang="fr-FR" sz="1400" dirty="0" err="1">
                <a:solidFill>
                  <a:srgbClr val="BA2121"/>
                </a:solidFill>
              </a:rPr>
              <a:t>low</a:t>
            </a:r>
            <a:r>
              <a:rPr lang="fr-FR" sz="1400" dirty="0">
                <a:solidFill>
                  <a:srgbClr val="BA2121"/>
                </a:solidFill>
              </a:rPr>
              <a:t>, close, money, </a:t>
            </a:r>
            <a:r>
              <a:rPr lang="fr-FR" sz="1400" dirty="0" err="1">
                <a:solidFill>
                  <a:srgbClr val="BA2121"/>
                </a:solidFill>
              </a:rPr>
              <a:t>volume,vwap</a:t>
            </a:r>
            <a:endParaRPr lang="fr-FR" sz="1400" dirty="0">
              <a:solidFill>
                <a:srgbClr val="BA2121"/>
              </a:solidFill>
            </a:endParaRPr>
          </a:p>
          <a:p>
            <a:pPr algn="l"/>
            <a:r>
              <a:rPr lang="fr-FR" sz="1400" dirty="0" err="1">
                <a:solidFill>
                  <a:srgbClr val="374151"/>
                </a:solidFill>
                <a:latin typeface="Söhne"/>
              </a:rPr>
              <a:t>Aggregated</a:t>
            </a:r>
            <a:r>
              <a:rPr lang="fr-FR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sz="1400" dirty="0" err="1">
                <a:solidFill>
                  <a:srgbClr val="374151"/>
                </a:solidFill>
                <a:latin typeface="Söhne"/>
              </a:rPr>
              <a:t>factors</a:t>
            </a:r>
            <a:r>
              <a:rPr lang="fr-FR" sz="1400" dirty="0">
                <a:solidFill>
                  <a:srgbClr val="BA2121"/>
                </a:solidFill>
              </a:rPr>
              <a:t>: Low2high_mean, </a:t>
            </a:r>
            <a:r>
              <a:rPr lang="fr-FR" sz="1400" dirty="0" err="1">
                <a:solidFill>
                  <a:srgbClr val="BA2121"/>
                </a:solidFill>
              </a:rPr>
              <a:t>Kmid_mean</a:t>
            </a:r>
            <a:r>
              <a:rPr lang="fr-FR" sz="1400" dirty="0">
                <a:solidFill>
                  <a:srgbClr val="BA2121"/>
                </a:solidFill>
              </a:rPr>
              <a:t>,  ….., </a:t>
            </a:r>
            <a:r>
              <a:rPr lang="fr-FR" sz="1400" dirty="0" err="1">
                <a:solidFill>
                  <a:srgbClr val="BA2121"/>
                </a:solidFill>
              </a:rPr>
              <a:t>GK_vol_mean</a:t>
            </a:r>
            <a:r>
              <a:rPr lang="fr-FR" sz="1400" dirty="0">
                <a:solidFill>
                  <a:srgbClr val="BA2121"/>
                </a:solidFill>
              </a:rPr>
              <a:t>, </a:t>
            </a:r>
            <a:r>
              <a:rPr lang="fr-FR" sz="1400" dirty="0" err="1">
                <a:solidFill>
                  <a:srgbClr val="BA2121"/>
                </a:solidFill>
              </a:rPr>
              <a:t>RS_vol_mean</a:t>
            </a:r>
            <a:endParaRPr lang="fr-FR" sz="1400" dirty="0">
              <a:solidFill>
                <a:srgbClr val="BA2121"/>
              </a:solidFill>
            </a:endParaRPr>
          </a:p>
          <a:p>
            <a:pPr algn="l"/>
            <a:r>
              <a:rPr lang="fr-FR" sz="1400" dirty="0" err="1">
                <a:solidFill>
                  <a:srgbClr val="374151"/>
                </a:solidFill>
                <a:latin typeface="Söhne"/>
              </a:rPr>
              <a:t>Correlation</a:t>
            </a:r>
            <a:r>
              <a:rPr lang="fr-FR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sz="1400" dirty="0" err="1">
                <a:solidFill>
                  <a:srgbClr val="374151"/>
                </a:solidFill>
                <a:latin typeface="Söhne"/>
              </a:rPr>
              <a:t>factors</a:t>
            </a:r>
            <a:r>
              <a:rPr lang="fr-FR" sz="14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/>
            <a:r>
              <a:rPr lang="fr-FR" sz="1400" dirty="0" err="1">
                <a:solidFill>
                  <a:srgbClr val="BA2121"/>
                </a:solidFill>
              </a:rPr>
              <a:t>corr_ret_vwap</a:t>
            </a:r>
            <a:r>
              <a:rPr lang="fr-FR" sz="1400" dirty="0">
                <a:solidFill>
                  <a:srgbClr val="BA2121"/>
                </a:solidFill>
              </a:rPr>
              <a:t> </a:t>
            </a:r>
            <a:r>
              <a:rPr lang="fr-FR" sz="1600" dirty="0"/>
              <a:t>= </a:t>
            </a:r>
            <a:r>
              <a:rPr lang="fr-FR" sz="1600" dirty="0" err="1"/>
              <a:t>close.diff</a:t>
            </a:r>
            <a:r>
              <a:rPr lang="fr-FR" sz="1600" dirty="0"/>
              <a:t>().</a:t>
            </a:r>
            <a:r>
              <a:rPr lang="fr-FR" sz="1600" dirty="0" err="1"/>
              <a:t>corr</a:t>
            </a:r>
            <a:r>
              <a:rPr lang="fr-FR" sz="1600" dirty="0"/>
              <a:t>(</a:t>
            </a:r>
            <a:r>
              <a:rPr lang="fr-FR" sz="1600" dirty="0" err="1"/>
              <a:t>vwap</a:t>
            </a:r>
            <a:r>
              <a:rPr lang="fr-FR" sz="1600" dirty="0"/>
              <a:t>)</a:t>
            </a:r>
          </a:p>
          <a:p>
            <a:pPr algn="l"/>
            <a:r>
              <a:rPr lang="fr-FR" sz="1400" dirty="0">
                <a:solidFill>
                  <a:srgbClr val="BA2121"/>
                </a:solidFill>
              </a:rPr>
              <a:t>corr_ret_ksft2</a:t>
            </a:r>
            <a:r>
              <a:rPr lang="fr-FR" sz="1600" dirty="0"/>
              <a:t>= </a:t>
            </a:r>
            <a:r>
              <a:rPr lang="fr-FR" sz="1600" dirty="0" err="1"/>
              <a:t>close.diff</a:t>
            </a:r>
            <a:r>
              <a:rPr lang="fr-FR" sz="1600" dirty="0"/>
              <a:t>().</a:t>
            </a:r>
            <a:r>
              <a:rPr lang="fr-FR" sz="1600" dirty="0" err="1"/>
              <a:t>corr</a:t>
            </a:r>
            <a:r>
              <a:rPr lang="fr-FR" sz="1600" dirty="0"/>
              <a:t>(ksft2)</a:t>
            </a:r>
          </a:p>
          <a:p>
            <a:pPr algn="l"/>
            <a:r>
              <a:rPr lang="fr-FR" sz="1400" dirty="0">
                <a:solidFill>
                  <a:srgbClr val="BA2121"/>
                </a:solidFill>
              </a:rPr>
              <a:t> </a:t>
            </a:r>
            <a:r>
              <a:rPr lang="fr-FR" sz="1400" dirty="0" err="1">
                <a:solidFill>
                  <a:srgbClr val="BA2121"/>
                </a:solidFill>
              </a:rPr>
              <a:t>corr_ret_GK_vol</a:t>
            </a:r>
            <a:r>
              <a:rPr lang="fr-FR" sz="1600" dirty="0"/>
              <a:t>=</a:t>
            </a:r>
            <a:r>
              <a:rPr lang="fr-FR" sz="1600" dirty="0" err="1"/>
              <a:t>close.diff</a:t>
            </a:r>
            <a:r>
              <a:rPr lang="fr-FR" sz="1600" dirty="0"/>
              <a:t>().</a:t>
            </a:r>
            <a:r>
              <a:rPr lang="fr-FR" sz="1600" dirty="0" err="1"/>
              <a:t>corr</a:t>
            </a:r>
            <a:r>
              <a:rPr lang="fr-FR" sz="1600" dirty="0"/>
              <a:t>(</a:t>
            </a:r>
            <a:r>
              <a:rPr lang="fr-FR" sz="1600" dirty="0" err="1"/>
              <a:t>GK_vol</a:t>
            </a:r>
            <a:r>
              <a:rPr lang="fr-FR" sz="1600" dirty="0"/>
              <a:t>)</a:t>
            </a:r>
          </a:p>
          <a:p>
            <a:pPr algn="l"/>
            <a:r>
              <a:rPr lang="fr-FR" sz="1100" dirty="0"/>
              <a:t> </a:t>
            </a:r>
            <a:r>
              <a:rPr lang="fr-FR" sz="1400" dirty="0" err="1">
                <a:solidFill>
                  <a:srgbClr val="BA2121"/>
                </a:solidFill>
              </a:rPr>
              <a:t>corr_ret_RS_vol</a:t>
            </a:r>
            <a:r>
              <a:rPr lang="fr-FR" sz="1600" dirty="0"/>
              <a:t>=</a:t>
            </a:r>
            <a:r>
              <a:rPr lang="fr-FR" sz="1600" dirty="0" err="1"/>
              <a:t>close.diff</a:t>
            </a:r>
            <a:r>
              <a:rPr lang="fr-FR" sz="1600" dirty="0"/>
              <a:t>().</a:t>
            </a:r>
            <a:r>
              <a:rPr lang="fr-FR" sz="1600" dirty="0" err="1"/>
              <a:t>corr</a:t>
            </a:r>
            <a:r>
              <a:rPr lang="fr-FR" sz="1600" dirty="0"/>
              <a:t>(</a:t>
            </a:r>
            <a:r>
              <a:rPr lang="fr-FR" sz="1600" dirty="0" err="1"/>
              <a:t>RS_vol</a:t>
            </a:r>
            <a:r>
              <a:rPr lang="fr-FR" sz="1600" dirty="0"/>
              <a:t>)</a:t>
            </a:r>
          </a:p>
          <a:p>
            <a:pPr algn="l"/>
            <a:r>
              <a:rPr lang="fr-FR" sz="1400" dirty="0" err="1">
                <a:solidFill>
                  <a:srgbClr val="BA2121"/>
                </a:solidFill>
              </a:rPr>
              <a:t>corr_vol_vwap</a:t>
            </a:r>
            <a:r>
              <a:rPr lang="fr-FR" sz="1400" dirty="0">
                <a:solidFill>
                  <a:srgbClr val="BA2121"/>
                </a:solidFill>
              </a:rPr>
              <a:t> </a:t>
            </a:r>
            <a:r>
              <a:rPr lang="fr-FR" sz="1600" dirty="0"/>
              <a:t>=</a:t>
            </a:r>
            <a:r>
              <a:rPr lang="fr-FR" sz="1600" dirty="0" err="1"/>
              <a:t>volume.corr</a:t>
            </a:r>
            <a:r>
              <a:rPr lang="fr-FR" sz="1600" dirty="0"/>
              <a:t>(</a:t>
            </a:r>
            <a:r>
              <a:rPr lang="fr-FR" sz="1600" dirty="0" err="1"/>
              <a:t>vwap</a:t>
            </a:r>
            <a:r>
              <a:rPr lang="fr-FR" sz="1600" dirty="0"/>
              <a:t>), </a:t>
            </a:r>
          </a:p>
          <a:p>
            <a:pPr algn="l"/>
            <a:r>
              <a:rPr lang="fr-FR" sz="1400" dirty="0">
                <a:solidFill>
                  <a:srgbClr val="BA2121"/>
                </a:solidFill>
              </a:rPr>
              <a:t>corr_vol_ksft2</a:t>
            </a:r>
            <a:r>
              <a:rPr lang="fr-FR" sz="1600" dirty="0"/>
              <a:t>= </a:t>
            </a:r>
            <a:r>
              <a:rPr lang="fr-FR" sz="1600" dirty="0" err="1"/>
              <a:t>volume.corr</a:t>
            </a:r>
            <a:r>
              <a:rPr lang="fr-FR" sz="1600" dirty="0"/>
              <a:t>(ksft2), </a:t>
            </a:r>
          </a:p>
          <a:p>
            <a:pPr algn="l">
              <a:lnSpc>
                <a:spcPct val="100000"/>
              </a:lnSpc>
            </a:pPr>
            <a:r>
              <a:rPr lang="fr-FR" sz="1400" dirty="0" err="1">
                <a:solidFill>
                  <a:srgbClr val="BA2121"/>
                </a:solidFill>
              </a:rPr>
              <a:t>corr_vol_GK_vol</a:t>
            </a:r>
            <a:r>
              <a:rPr lang="fr-FR" sz="1600" dirty="0"/>
              <a:t>= </a:t>
            </a:r>
            <a:r>
              <a:rPr lang="fr-FR" sz="1600" dirty="0" err="1"/>
              <a:t>volume.corr</a:t>
            </a:r>
            <a:r>
              <a:rPr lang="fr-FR" sz="1600" dirty="0"/>
              <a:t>(</a:t>
            </a:r>
            <a:r>
              <a:rPr lang="fr-FR" sz="1600" dirty="0" err="1"/>
              <a:t>GK_vol</a:t>
            </a:r>
            <a:r>
              <a:rPr lang="fr-FR" sz="1600" dirty="0"/>
              <a:t>),</a:t>
            </a:r>
          </a:p>
          <a:p>
            <a:pPr algn="l"/>
            <a:r>
              <a:rPr lang="fr-FR" sz="1400" dirty="0">
                <a:solidFill>
                  <a:srgbClr val="BA2121"/>
                </a:solidFill>
              </a:rPr>
              <a:t> </a:t>
            </a:r>
            <a:r>
              <a:rPr lang="fr-FR" sz="1400" dirty="0" err="1">
                <a:solidFill>
                  <a:srgbClr val="BA2121"/>
                </a:solidFill>
              </a:rPr>
              <a:t>corr_vol_RS_vol</a:t>
            </a:r>
            <a:r>
              <a:rPr lang="fr-FR" sz="1600" dirty="0"/>
              <a:t>= </a:t>
            </a:r>
            <a:r>
              <a:rPr lang="fr-FR" sz="1600" dirty="0" err="1"/>
              <a:t>volume.corr</a:t>
            </a:r>
            <a:r>
              <a:rPr lang="fr-FR" sz="1600" dirty="0"/>
              <a:t>(</a:t>
            </a:r>
            <a:r>
              <a:rPr lang="fr-FR" sz="1600" dirty="0" err="1"/>
              <a:t>RS_vol</a:t>
            </a:r>
            <a:r>
              <a:rPr lang="fr-FR" sz="1600" dirty="0"/>
              <a:t>)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D3060CA1-76E2-6F84-037C-7A508560ADF2}"/>
              </a:ext>
            </a:extLst>
          </p:cNvPr>
          <p:cNvSpPr txBox="1">
            <a:spLocks/>
          </p:cNvSpPr>
          <p:nvPr/>
        </p:nvSpPr>
        <p:spPr>
          <a:xfrm>
            <a:off x="8219661" y="2331182"/>
            <a:ext cx="3972339" cy="426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N-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days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factors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fr-FR" sz="1800" dirty="0">
                <a:solidFill>
                  <a:srgbClr val="374151"/>
                </a:solidFill>
                <a:latin typeface="Söhne"/>
              </a:rPr>
              <a:t>30+ </a:t>
            </a:r>
            <a:r>
              <a:rPr lang="fr-FR" sz="1800" dirty="0" err="1">
                <a:solidFill>
                  <a:srgbClr val="374151"/>
                </a:solidFill>
                <a:latin typeface="Söhne"/>
              </a:rPr>
              <a:t>factors</a:t>
            </a:r>
            <a:r>
              <a:rPr lang="fr-FR" sz="1800" dirty="0">
                <a:solidFill>
                  <a:srgbClr val="374151"/>
                </a:solidFill>
                <a:latin typeface="Söhne"/>
              </a:rPr>
              <a:t> lag/</a:t>
            </a:r>
            <a:r>
              <a:rPr lang="fr-FR" sz="1800" dirty="0" err="1">
                <a:solidFill>
                  <a:srgbClr val="374151"/>
                </a:solidFill>
                <a:latin typeface="Söhne"/>
              </a:rPr>
              <a:t>aggregated</a:t>
            </a:r>
            <a:r>
              <a:rPr lang="fr-FR" sz="1800" dirty="0">
                <a:solidFill>
                  <a:srgbClr val="374151"/>
                </a:solidFill>
                <a:latin typeface="Söhne"/>
              </a:rPr>
              <a:t> on N- </a:t>
            </a:r>
            <a:r>
              <a:rPr lang="fr-FR" sz="1800" dirty="0" err="1">
                <a:solidFill>
                  <a:srgbClr val="374151"/>
                </a:solidFill>
                <a:latin typeface="Söhne"/>
              </a:rPr>
              <a:t>days</a:t>
            </a:r>
            <a:r>
              <a:rPr lang="fr-FR" sz="18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/>
            <a:r>
              <a:rPr lang="fr-FR" sz="1300" dirty="0">
                <a:solidFill>
                  <a:srgbClr val="374151"/>
                </a:solidFill>
                <a:latin typeface="Söhne"/>
              </a:rPr>
              <a:t>Return: lag_3, lag_7, lag_14, lag_28, lag_35</a:t>
            </a:r>
          </a:p>
          <a:p>
            <a:pPr algn="l"/>
            <a:r>
              <a:rPr lang="fr-FR" sz="1300" dirty="0">
                <a:solidFill>
                  <a:srgbClr val="374151"/>
                </a:solidFill>
                <a:latin typeface="Söhne"/>
              </a:rPr>
              <a:t>N-</a:t>
            </a:r>
            <a:r>
              <a:rPr lang="fr-FR" sz="1300" dirty="0" err="1">
                <a:solidFill>
                  <a:srgbClr val="374151"/>
                </a:solidFill>
                <a:latin typeface="Söhne"/>
              </a:rPr>
              <a:t>days</a:t>
            </a:r>
            <a:r>
              <a:rPr lang="fr-FR" sz="1300" dirty="0">
                <a:solidFill>
                  <a:srgbClr val="374151"/>
                </a:solidFill>
                <a:latin typeface="Söhne"/>
              </a:rPr>
              <a:t> std: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ret_std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vol_std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ta_std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pe_ttm_std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f_pe_std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pb_std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ps_std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pcf_std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turn_std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vwap_std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</a:p>
          <a:p>
            <a:pPr algn="l"/>
            <a:r>
              <a:rPr lang="fr-FR" sz="1300" dirty="0">
                <a:solidFill>
                  <a:srgbClr val="374151"/>
                </a:solidFill>
                <a:latin typeface="Söhne"/>
              </a:rPr>
              <a:t>N-</a:t>
            </a:r>
            <a:r>
              <a:rPr lang="fr-FR" sz="1300" dirty="0" err="1">
                <a:solidFill>
                  <a:srgbClr val="374151"/>
                </a:solidFill>
                <a:latin typeface="Söhne"/>
              </a:rPr>
              <a:t>days</a:t>
            </a:r>
            <a:r>
              <a:rPr lang="fr-FR" sz="1300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sz="1300" dirty="0" err="1">
                <a:solidFill>
                  <a:srgbClr val="374151"/>
                </a:solidFill>
                <a:latin typeface="Söhne"/>
              </a:rPr>
              <a:t>mean</a:t>
            </a:r>
            <a:r>
              <a:rPr lang="fr-FR" sz="1300" dirty="0">
                <a:solidFill>
                  <a:srgbClr val="374151"/>
                </a:solidFill>
                <a:latin typeface="Söhne"/>
              </a:rPr>
              <a:t>: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ret_</a:t>
            </a:r>
            <a:r>
              <a:rPr lang="fr-FR" sz="1100" dirty="0" err="1">
                <a:solidFill>
                  <a:srgbClr val="BA2121"/>
                </a:solidFill>
              </a:rPr>
              <a:t>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vol_mean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ta_mean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pe_ttm_mean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f_pe_mean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pb_mean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ps_mean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pcf_mean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turn_mean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vwap_mean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</a:p>
          <a:p>
            <a:pPr algn="l"/>
            <a:r>
              <a:rPr lang="fr-FR" sz="1300" dirty="0">
                <a:solidFill>
                  <a:srgbClr val="374151"/>
                </a:solidFill>
                <a:latin typeface="Söhne"/>
              </a:rPr>
              <a:t>N-</a:t>
            </a:r>
            <a:r>
              <a:rPr lang="fr-FR" sz="1300" dirty="0" err="1">
                <a:solidFill>
                  <a:srgbClr val="374151"/>
                </a:solidFill>
                <a:latin typeface="Söhne"/>
              </a:rPr>
              <a:t>days</a:t>
            </a:r>
            <a:r>
              <a:rPr lang="fr-FR" sz="1300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sz="1300" dirty="0" err="1">
                <a:solidFill>
                  <a:srgbClr val="374151"/>
                </a:solidFill>
                <a:latin typeface="Söhne"/>
              </a:rPr>
              <a:t>correlation</a:t>
            </a:r>
            <a:r>
              <a:rPr lang="fr-FR" sz="1300" dirty="0">
                <a:solidFill>
                  <a:srgbClr val="374151"/>
                </a:solidFill>
                <a:latin typeface="Söhne"/>
              </a:rPr>
              <a:t>: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corr_ret_close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corr_ret_open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corr_ret_high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corr_ret_low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corr_ret_vol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corr_ret_turn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corr_ret_ta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corr_ret_pe_ttm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corr_ret_pe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corr_ret_pb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corr_ret_ps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corr_ret_pcf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corr_ret_vwap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</a:p>
          <a:p>
            <a:pPr algn="l"/>
            <a:r>
              <a:rPr lang="fr-FR" sz="1300" dirty="0">
                <a:solidFill>
                  <a:srgbClr val="374151"/>
                </a:solidFill>
                <a:latin typeface="Söhne"/>
              </a:rPr>
              <a:t>Short/long </a:t>
            </a:r>
            <a:r>
              <a:rPr lang="fr-FR" sz="1300" dirty="0" err="1">
                <a:solidFill>
                  <a:srgbClr val="374151"/>
                </a:solidFill>
                <a:latin typeface="Söhne"/>
              </a:rPr>
              <a:t>term</a:t>
            </a:r>
            <a:r>
              <a:rPr lang="fr-FR" sz="1300" dirty="0">
                <a:solidFill>
                  <a:srgbClr val="374151"/>
                </a:solidFill>
                <a:latin typeface="Söhne"/>
              </a:rPr>
              <a:t>: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ta_mean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pe_ttm_mean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pe_mean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pb_mean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ps_mean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pcf_mean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turn_mean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vwap_mean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money_std_mean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volume_std_mean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},</a:t>
            </a:r>
            <a:r>
              <a:rPr lang="fr-FR" sz="1100" dirty="0">
                <a:solidFill>
                  <a:srgbClr val="BA2121"/>
                </a:solidFill>
                <a:effectLst/>
              </a:rPr>
              <a:t> </a:t>
            </a:r>
            <a:r>
              <a:rPr lang="fr-FR" sz="1100" dirty="0" err="1">
                <a:solidFill>
                  <a:srgbClr val="BA2121"/>
                </a:solidFill>
                <a:effectLst/>
              </a:rPr>
              <a:t>vwap_std_mean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n1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r>
              <a:rPr lang="fr-FR" sz="1100" dirty="0">
                <a:solidFill>
                  <a:srgbClr val="BA2121"/>
                </a:solidFill>
                <a:effectLst/>
              </a:rPr>
              <a:t>_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{</a:t>
            </a:r>
            <a:r>
              <a:rPr lang="fr-FR" sz="1100" dirty="0">
                <a:effectLst/>
              </a:rPr>
              <a:t>n2</a:t>
            </a:r>
            <a:r>
              <a:rPr lang="fr-FR" sz="1100" b="1" dirty="0">
                <a:solidFill>
                  <a:srgbClr val="A45A77"/>
                </a:solidFill>
                <a:effectLst/>
              </a:rPr>
              <a:t>}</a:t>
            </a:r>
            <a:endParaRPr lang="fr-FR" sz="13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fr-FR" sz="1100" b="1" dirty="0">
              <a:solidFill>
                <a:srgbClr val="A45A77"/>
              </a:solidFill>
              <a:effectLst/>
            </a:endParaRPr>
          </a:p>
          <a:p>
            <a:pPr algn="l"/>
            <a:endParaRPr lang="fr-FR" sz="1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E73F62D-F741-FC28-890B-20949994FB47}"/>
              </a:ext>
            </a:extLst>
          </p:cNvPr>
          <p:cNvSpPr txBox="1">
            <a:spLocks/>
          </p:cNvSpPr>
          <p:nvPr/>
        </p:nvSpPr>
        <p:spPr>
          <a:xfrm>
            <a:off x="5023680" y="1542938"/>
            <a:ext cx="1744868" cy="358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Alpha 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factors</a:t>
            </a:r>
            <a:endParaRPr lang="fr-FR" sz="1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E49C30-0973-E0B1-4481-0155993DE80C}"/>
              </a:ext>
            </a:extLst>
          </p:cNvPr>
          <p:cNvSpPr txBox="1"/>
          <p:nvPr/>
        </p:nvSpPr>
        <p:spPr>
          <a:xfrm rot="5400000">
            <a:off x="457200" y="4115740"/>
            <a:ext cx="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…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05BEEA2-3333-3B05-94FA-14AD0298A80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057400" y="1722093"/>
            <a:ext cx="2966280" cy="609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6813DE8-9091-3AFF-E00F-48BA59C7005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896114" y="1901248"/>
            <a:ext cx="0" cy="4299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07D5EF2-1F00-693D-219E-AB707FD8DB0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6768548" y="1722093"/>
            <a:ext cx="3437283" cy="609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9286-D472-DCB3-59EA-83BA6DBA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3" y="337930"/>
            <a:ext cx="2058505" cy="558041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Round1: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FD7EA-73E2-86D4-5DA4-55BE560F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75" y="856114"/>
            <a:ext cx="11589026" cy="641970"/>
          </a:xfrm>
        </p:spPr>
        <p:txBody>
          <a:bodyPr>
            <a:normAutofit/>
          </a:bodyPr>
          <a:lstStyle/>
          <a:p>
            <a:pPr algn="l"/>
            <a:r>
              <a:rPr lang="fr-FR" sz="1800" b="1" dirty="0">
                <a:latin typeface="Arial" panose="020B0604020202020204" pitchFamily="34" charset="0"/>
              </a:rPr>
              <a:t>Objectif: </a:t>
            </a:r>
            <a:r>
              <a:rPr lang="fr-FR" sz="1800" b="1" dirty="0" err="1">
                <a:latin typeface="Arial" panose="020B0604020202020204" pitchFamily="34" charset="0"/>
              </a:rPr>
              <a:t>Improve</a:t>
            </a:r>
            <a:r>
              <a:rPr lang="fr-FR" sz="1800" b="1" dirty="0">
                <a:latin typeface="Arial" panose="020B0604020202020204" pitchFamily="34" charset="0"/>
              </a:rPr>
              <a:t> the alpha factor by </a:t>
            </a:r>
            <a:r>
              <a:rPr lang="fr-FR" sz="1800" b="1" dirty="0" err="1">
                <a:latin typeface="Arial" panose="020B0604020202020204" pitchFamily="34" charset="0"/>
              </a:rPr>
              <a:t>using</a:t>
            </a:r>
            <a:r>
              <a:rPr lang="fr-FR" sz="1800" b="1" dirty="0">
                <a:latin typeface="Arial" panose="020B0604020202020204" pitchFamily="34" charset="0"/>
              </a:rPr>
              <a:t> a </a:t>
            </a:r>
            <a:r>
              <a:rPr lang="fr-FR" sz="1800" b="1" dirty="0" err="1">
                <a:latin typeface="Arial" panose="020B0604020202020204" pitchFamily="34" charset="0"/>
              </a:rPr>
              <a:t>tree-based</a:t>
            </a:r>
            <a:r>
              <a:rPr lang="fr-FR" sz="1800" b="1" dirty="0">
                <a:latin typeface="Arial" panose="020B0604020202020204" pitchFamily="34" charset="0"/>
              </a:rPr>
              <a:t> model </a:t>
            </a:r>
            <a:r>
              <a:rPr lang="fr-FR" sz="1800" b="1" dirty="0" err="1">
                <a:latin typeface="Arial" panose="020B0604020202020204" pitchFamily="34" charset="0"/>
              </a:rPr>
              <a:t>that</a:t>
            </a:r>
            <a:r>
              <a:rPr lang="fr-FR" sz="1800" b="1" dirty="0">
                <a:latin typeface="Arial" panose="020B0604020202020204" pitchFamily="34" charset="0"/>
              </a:rPr>
              <a:t> combines the </a:t>
            </a:r>
            <a:r>
              <a:rPr lang="fr-FR" sz="1800" b="1" dirty="0" err="1">
                <a:latin typeface="Arial" panose="020B0604020202020204" pitchFamily="34" charset="0"/>
              </a:rPr>
              <a:t>other</a:t>
            </a:r>
            <a:r>
              <a:rPr lang="fr-FR" sz="1800" b="1" dirty="0">
                <a:latin typeface="Arial" panose="020B0604020202020204" pitchFamily="34" charset="0"/>
              </a:rPr>
              <a:t> alpha </a:t>
            </a:r>
            <a:r>
              <a:rPr lang="fr-FR" sz="1800" b="1" dirty="0" err="1">
                <a:latin typeface="Arial" panose="020B0604020202020204" pitchFamily="34" charset="0"/>
              </a:rPr>
              <a:t>factors</a:t>
            </a:r>
            <a:r>
              <a:rPr lang="fr-FR" sz="1800" b="1" dirty="0">
                <a:latin typeface="Arial" panose="020B0604020202020204" pitchFamily="34" charset="0"/>
              </a:rPr>
              <a:t> to </a:t>
            </a:r>
            <a:r>
              <a:rPr lang="fr-FR" sz="1800" b="1" dirty="0" err="1">
                <a:latin typeface="Arial" panose="020B0604020202020204" pitchFamily="34" charset="0"/>
              </a:rPr>
              <a:t>increase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correlation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with</a:t>
            </a:r>
            <a:r>
              <a:rPr lang="fr-FR" sz="1800" b="1" dirty="0">
                <a:latin typeface="Arial" panose="020B0604020202020204" pitchFamily="34" charset="0"/>
              </a:rPr>
              <a:t> real </a:t>
            </a:r>
            <a:r>
              <a:rPr lang="fr-FR" sz="1800" b="1" dirty="0" err="1">
                <a:latin typeface="Arial" panose="020B0604020202020204" pitchFamily="34" charset="0"/>
              </a:rPr>
              <a:t>returns</a:t>
            </a:r>
            <a:r>
              <a:rPr lang="fr-FR" sz="1800" b="1" dirty="0">
                <a:latin typeface="Arial" panose="020B0604020202020204" pitchFamily="34" charset="0"/>
              </a:rPr>
              <a:t>.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600BFD7-C781-6EE8-3BA9-F0DC43091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40326"/>
              </p:ext>
            </p:extLst>
          </p:nvPr>
        </p:nvGraphicFramePr>
        <p:xfrm>
          <a:off x="3294269" y="5817547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493165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8260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Public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Private</a:t>
                      </a:r>
                      <a:r>
                        <a:rPr lang="fr-FR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4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87184"/>
                  </a:ext>
                </a:extLst>
              </a:tr>
            </a:tbl>
          </a:graphicData>
        </a:graphic>
      </p:graphicFrame>
      <p:sp>
        <p:nvSpPr>
          <p:cNvPr id="5" name="Sous-titre 2">
            <a:extLst>
              <a:ext uri="{FF2B5EF4-FFF2-40B4-BE49-F238E27FC236}">
                <a16:creationId xmlns:a16="http://schemas.microsoft.com/office/drawing/2014/main" id="{02FA50E9-F6A2-B0A3-905E-0A4689C2CFEC}"/>
              </a:ext>
            </a:extLst>
          </p:cNvPr>
          <p:cNvSpPr txBox="1">
            <a:spLocks/>
          </p:cNvSpPr>
          <p:nvPr/>
        </p:nvSpPr>
        <p:spPr>
          <a:xfrm>
            <a:off x="208723" y="2083345"/>
            <a:ext cx="5745820" cy="354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Model1 - </a:t>
            </a:r>
            <a:r>
              <a:rPr lang="fr-FR" sz="1800" b="1" dirty="0">
                <a:solidFill>
                  <a:srgbClr val="C00000"/>
                </a:solidFill>
                <a:latin typeface="Arial" panose="020B0604020202020204" pitchFamily="34" charset="0"/>
              </a:rPr>
              <a:t>83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Selected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features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endParaRPr lang="fr-FR" sz="1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E73F62D-F741-FC28-890B-20949994FB47}"/>
              </a:ext>
            </a:extLst>
          </p:cNvPr>
          <p:cNvSpPr txBox="1">
            <a:spLocks/>
          </p:cNvSpPr>
          <p:nvPr/>
        </p:nvSpPr>
        <p:spPr>
          <a:xfrm>
            <a:off x="4926377" y="1402525"/>
            <a:ext cx="2339246" cy="39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Model: 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LightGbm</a:t>
            </a:r>
            <a:endParaRPr lang="fr-FR" sz="1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F5411C7-1DE2-FF72-55C4-4A259C3909E8}"/>
              </a:ext>
            </a:extLst>
          </p:cNvPr>
          <p:cNvSpPr txBox="1">
            <a:spLocks/>
          </p:cNvSpPr>
          <p:nvPr/>
        </p:nvSpPr>
        <p:spPr>
          <a:xfrm>
            <a:off x="6146562" y="2083347"/>
            <a:ext cx="5745820" cy="354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Model2 - </a:t>
            </a:r>
            <a:r>
              <a:rPr lang="fr-FR" sz="1800" b="1" dirty="0">
                <a:solidFill>
                  <a:srgbClr val="C00000"/>
                </a:solidFill>
                <a:latin typeface="Arial" panose="020B0604020202020204" pitchFamily="34" charset="0"/>
              </a:rPr>
              <a:t>36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Selected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features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endParaRPr lang="fr-FR" sz="1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6" name="Image 15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362A7847-D155-96C2-8710-DE7D123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6" y="2474843"/>
            <a:ext cx="5506490" cy="3071191"/>
          </a:xfrm>
          <a:prstGeom prst="rect">
            <a:avLst/>
          </a:prstGeom>
        </p:spPr>
      </p:pic>
      <p:pic>
        <p:nvPicPr>
          <p:cNvPr id="18" name="Image 17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75E420C2-AB14-98C1-3FD1-030398A69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441" y="2564879"/>
            <a:ext cx="5646302" cy="2981156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C0EF4B3-BA8A-B2A1-EE77-BCD51A595C9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081633" y="1591423"/>
            <a:ext cx="1828297" cy="49192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A2BB14C-811C-AB19-014B-24F23FC03227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7265623" y="1601816"/>
            <a:ext cx="1753849" cy="481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9286-D472-DCB3-59EA-83BA6DBA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3" y="337930"/>
            <a:ext cx="2058505" cy="558041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Round2: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FD7EA-73E2-86D4-5DA4-55BE560F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974" y="1800714"/>
            <a:ext cx="11589026" cy="349978"/>
          </a:xfrm>
        </p:spPr>
        <p:txBody>
          <a:bodyPr>
            <a:normAutofit/>
          </a:bodyPr>
          <a:lstStyle/>
          <a:p>
            <a:pPr algn="l"/>
            <a:r>
              <a:rPr lang="fr-FR" sz="1800" b="1" dirty="0" err="1">
                <a:latin typeface="Arial" panose="020B0604020202020204" pitchFamily="34" charset="0"/>
              </a:rPr>
              <a:t>Strategy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logic</a:t>
            </a:r>
            <a:r>
              <a:rPr lang="fr-FR" sz="1800" b="1" dirty="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0EC6E7B-C90D-0725-B63C-A6A27127BBD4}"/>
              </a:ext>
            </a:extLst>
          </p:cNvPr>
          <p:cNvSpPr txBox="1">
            <a:spLocks/>
          </p:cNvSpPr>
          <p:nvPr/>
        </p:nvSpPr>
        <p:spPr>
          <a:xfrm>
            <a:off x="450573" y="943261"/>
            <a:ext cx="11589026" cy="641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latin typeface="Arial" panose="020B0604020202020204" pitchFamily="34" charset="0"/>
              </a:rPr>
              <a:t>Objectif: </a:t>
            </a:r>
            <a:r>
              <a:rPr lang="fr-FR" sz="1800" b="1" dirty="0" err="1">
                <a:latin typeface="Arial" panose="020B0604020202020204" pitchFamily="34" charset="0"/>
              </a:rPr>
              <a:t>build</a:t>
            </a:r>
            <a:r>
              <a:rPr lang="fr-FR" sz="1800" b="1" dirty="0">
                <a:latin typeface="Arial" panose="020B0604020202020204" pitchFamily="34" charset="0"/>
              </a:rPr>
              <a:t> an </a:t>
            </a:r>
            <a:r>
              <a:rPr lang="fr-FR" sz="1800" b="1" dirty="0" err="1">
                <a:latin typeface="Arial" panose="020B0604020202020204" pitchFamily="34" charset="0"/>
              </a:rPr>
              <a:t>investment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strategy</a:t>
            </a:r>
            <a:r>
              <a:rPr lang="fr-FR" sz="1800" b="1" dirty="0">
                <a:latin typeface="Arial" panose="020B0604020202020204" pitchFamily="34" charset="0"/>
              </a:rPr>
              <a:t> to </a:t>
            </a:r>
            <a:r>
              <a:rPr lang="fr-FR" sz="1800" b="1" dirty="0" err="1">
                <a:latin typeface="Arial" panose="020B0604020202020204" pitchFamily="34" charset="0"/>
              </a:rPr>
              <a:t>generate</a:t>
            </a:r>
            <a:r>
              <a:rPr lang="fr-FR" sz="1800" b="1" dirty="0">
                <a:latin typeface="Arial" panose="020B0604020202020204" pitchFamily="34" charset="0"/>
              </a:rPr>
              <a:t> a good </a:t>
            </a:r>
            <a:r>
              <a:rPr lang="fr-FR" sz="1800" b="1" dirty="0" err="1">
                <a:latin typeface="Arial" panose="020B0604020202020204" pitchFamily="34" charset="0"/>
              </a:rPr>
              <a:t>perfomance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based</a:t>
            </a:r>
            <a:r>
              <a:rPr lang="fr-FR" sz="1800" b="1" dirty="0">
                <a:latin typeface="Arial" panose="020B0604020202020204" pitchFamily="34" charset="0"/>
              </a:rPr>
              <a:t> on the </a:t>
            </a:r>
            <a:r>
              <a:rPr lang="fr-FR" sz="1800" b="1" dirty="0" err="1">
                <a:latin typeface="Arial" panose="020B0604020202020204" pitchFamily="34" charset="0"/>
              </a:rPr>
              <a:t>combined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factors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generated</a:t>
            </a:r>
            <a:r>
              <a:rPr lang="fr-FR" sz="1800" b="1" dirty="0">
                <a:latin typeface="Arial" panose="020B0604020202020204" pitchFamily="34" charset="0"/>
              </a:rPr>
              <a:t> by the ML model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C9948F1-7CC0-4A27-7BE8-3349D3C33905}"/>
              </a:ext>
            </a:extLst>
          </p:cNvPr>
          <p:cNvSpPr/>
          <p:nvPr/>
        </p:nvSpPr>
        <p:spPr>
          <a:xfrm>
            <a:off x="602974" y="3978578"/>
            <a:ext cx="2356678" cy="94355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54 Investments codes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9F838F6-8E49-74AC-4942-43C69AAFE561}"/>
              </a:ext>
            </a:extLst>
          </p:cNvPr>
          <p:cNvCxnSpPr/>
          <p:nvPr/>
        </p:nvCxnSpPr>
        <p:spPr>
          <a:xfrm>
            <a:off x="3140764" y="4450354"/>
            <a:ext cx="1580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C325FD8-E7B8-823C-9820-FA50B8E83119}"/>
              </a:ext>
            </a:extLst>
          </p:cNvPr>
          <p:cNvSpPr/>
          <p:nvPr/>
        </p:nvSpPr>
        <p:spPr>
          <a:xfrm>
            <a:off x="4917661" y="3978577"/>
            <a:ext cx="2356678" cy="94355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 Investments codes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925D27B-B977-5907-23B2-128F1881A3DB}"/>
              </a:ext>
            </a:extLst>
          </p:cNvPr>
          <p:cNvSpPr/>
          <p:nvPr/>
        </p:nvSpPr>
        <p:spPr>
          <a:xfrm>
            <a:off x="9341679" y="3978576"/>
            <a:ext cx="2356678" cy="94355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 Investments codes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A7F705A-E45B-2805-43AE-016D2DA633DA}"/>
              </a:ext>
            </a:extLst>
          </p:cNvPr>
          <p:cNvSpPr txBox="1"/>
          <p:nvPr/>
        </p:nvSpPr>
        <p:spPr>
          <a:xfrm>
            <a:off x="2581964" y="5057980"/>
            <a:ext cx="3311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Top 10 Corr </a:t>
            </a:r>
            <a:r>
              <a:rPr lang="fr-FR" sz="1600" dirty="0" err="1"/>
              <a:t>mean</a:t>
            </a:r>
            <a:r>
              <a:rPr lang="fr-FR" sz="1600" dirty="0"/>
              <a:t> </a:t>
            </a:r>
            <a:r>
              <a:rPr lang="fr-FR" sz="1600" dirty="0" err="1"/>
              <a:t>window</a:t>
            </a:r>
            <a:r>
              <a:rPr lang="fr-FR" sz="1600" dirty="0"/>
              <a:t>=267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C0C8A0B-BD80-8E35-1C6F-FC77389C2350}"/>
              </a:ext>
            </a:extLst>
          </p:cNvPr>
          <p:cNvCxnSpPr/>
          <p:nvPr/>
        </p:nvCxnSpPr>
        <p:spPr>
          <a:xfrm>
            <a:off x="7527234" y="4411532"/>
            <a:ext cx="1580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B274B41A-D993-2BC4-4970-AA1B955D7601}"/>
              </a:ext>
            </a:extLst>
          </p:cNvPr>
          <p:cNvSpPr txBox="1"/>
          <p:nvPr/>
        </p:nvSpPr>
        <p:spPr>
          <a:xfrm>
            <a:off x="7208079" y="4959626"/>
            <a:ext cx="3311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Find</a:t>
            </a:r>
            <a:r>
              <a:rPr lang="fr-FR" sz="1600" dirty="0"/>
              <a:t> </a:t>
            </a:r>
            <a:r>
              <a:rPr lang="fr-FR" sz="1600" dirty="0" err="1"/>
              <a:t>only</a:t>
            </a:r>
            <a:r>
              <a:rPr lang="fr-FR" sz="1600" dirty="0"/>
              <a:t> 3 codes for </a:t>
            </a:r>
            <a:r>
              <a:rPr lang="fr-FR" sz="1600" dirty="0" err="1"/>
              <a:t>reducing</a:t>
            </a:r>
            <a:r>
              <a:rPr lang="fr-FR" sz="1600" dirty="0"/>
              <a:t> </a:t>
            </a:r>
            <a:r>
              <a:rPr lang="fr-FR" sz="1600" dirty="0" err="1"/>
              <a:t>fee</a:t>
            </a:r>
            <a:endParaRPr lang="fr-FR" sz="1600" dirty="0"/>
          </a:p>
          <a:p>
            <a:r>
              <a:rPr lang="fr-FR" sz="1600" dirty="0"/>
              <a:t>Low </a:t>
            </a:r>
            <a:r>
              <a:rPr lang="fr-FR" sz="1600" dirty="0" err="1"/>
              <a:t>correlation</a:t>
            </a:r>
            <a:r>
              <a:rPr lang="fr-FR" sz="1600" dirty="0"/>
              <a:t> </a:t>
            </a:r>
            <a:r>
              <a:rPr lang="fr-FR" sz="1600" dirty="0" err="1"/>
              <a:t>between</a:t>
            </a:r>
            <a:r>
              <a:rPr lang="fr-FR" sz="1600" dirty="0"/>
              <a:t> </a:t>
            </a:r>
            <a:r>
              <a:rPr lang="fr-FR" sz="1600" dirty="0" err="1"/>
              <a:t>them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7E2A0DEE-7685-27C2-2A95-8D1AD1266580}"/>
              </a:ext>
            </a:extLst>
          </p:cNvPr>
          <p:cNvSpPr txBox="1">
            <a:spLocks/>
          </p:cNvSpPr>
          <p:nvPr/>
        </p:nvSpPr>
        <p:spPr>
          <a:xfrm>
            <a:off x="919184" y="2418732"/>
            <a:ext cx="10353632" cy="115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374151"/>
                </a:solidFill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ome investment codes displayed a significant correlation with our predicted returns (0.05 – 0.35)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frequent switching </a:t>
            </a:r>
            <a:r>
              <a:rPr lang="en-US" sz="1800" kern="100" dirty="0">
                <a:solidFill>
                  <a:srgbClr val="374151"/>
                </a:solidFill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investment codes</a:t>
            </a: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produce a large transaction fees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374151"/>
                </a:solidFill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3 selected investment codes have a low correlation between them</a:t>
            </a:r>
            <a:endParaRPr lang="en-US" sz="1800" kern="100" dirty="0">
              <a:solidFill>
                <a:srgbClr val="374151"/>
              </a:solidFill>
              <a:effectLst/>
              <a:latin typeface="Segoe UI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B2AF69-D2BC-522F-4949-88CA24C19A31}"/>
              </a:ext>
            </a:extLst>
          </p:cNvPr>
          <p:cNvSpPr txBox="1"/>
          <p:nvPr/>
        </p:nvSpPr>
        <p:spPr>
          <a:xfrm>
            <a:off x="9950912" y="3623778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Pooling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52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9286-D472-DCB3-59EA-83BA6DBA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3" y="337930"/>
            <a:ext cx="2058505" cy="558041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Round2: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0EC6E7B-C90D-0725-B63C-A6A27127BBD4}"/>
              </a:ext>
            </a:extLst>
          </p:cNvPr>
          <p:cNvSpPr txBox="1">
            <a:spLocks/>
          </p:cNvSpPr>
          <p:nvPr/>
        </p:nvSpPr>
        <p:spPr>
          <a:xfrm>
            <a:off x="450573" y="943261"/>
            <a:ext cx="11589026" cy="641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latin typeface="Arial" panose="020B0604020202020204" pitchFamily="34" charset="0"/>
              </a:rPr>
              <a:t>Objectif: </a:t>
            </a:r>
            <a:r>
              <a:rPr lang="fr-FR" sz="1800" b="1" dirty="0" err="1">
                <a:latin typeface="Arial" panose="020B0604020202020204" pitchFamily="34" charset="0"/>
              </a:rPr>
              <a:t>build</a:t>
            </a:r>
            <a:r>
              <a:rPr lang="fr-FR" sz="1800" b="1" dirty="0">
                <a:latin typeface="Arial" panose="020B0604020202020204" pitchFamily="34" charset="0"/>
              </a:rPr>
              <a:t> an </a:t>
            </a:r>
            <a:r>
              <a:rPr lang="fr-FR" sz="1800" b="1" dirty="0" err="1">
                <a:latin typeface="Arial" panose="020B0604020202020204" pitchFamily="34" charset="0"/>
              </a:rPr>
              <a:t>investment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strategy</a:t>
            </a:r>
            <a:r>
              <a:rPr lang="fr-FR" sz="1800" b="1" dirty="0">
                <a:latin typeface="Arial" panose="020B0604020202020204" pitchFamily="34" charset="0"/>
              </a:rPr>
              <a:t> to </a:t>
            </a:r>
            <a:r>
              <a:rPr lang="fr-FR" sz="1800" b="1" dirty="0" err="1">
                <a:latin typeface="Arial" panose="020B0604020202020204" pitchFamily="34" charset="0"/>
              </a:rPr>
              <a:t>generate</a:t>
            </a:r>
            <a:r>
              <a:rPr lang="fr-FR" sz="1800" b="1" dirty="0">
                <a:latin typeface="Arial" panose="020B0604020202020204" pitchFamily="34" charset="0"/>
              </a:rPr>
              <a:t> a good </a:t>
            </a:r>
            <a:r>
              <a:rPr lang="fr-FR" sz="1800" b="1" dirty="0" err="1">
                <a:latin typeface="Arial" panose="020B0604020202020204" pitchFamily="34" charset="0"/>
              </a:rPr>
              <a:t>perfomance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based</a:t>
            </a:r>
            <a:r>
              <a:rPr lang="fr-FR" sz="1800" b="1" dirty="0">
                <a:latin typeface="Arial" panose="020B0604020202020204" pitchFamily="34" charset="0"/>
              </a:rPr>
              <a:t> on the </a:t>
            </a:r>
            <a:r>
              <a:rPr lang="fr-FR" sz="1800" b="1" dirty="0" err="1">
                <a:latin typeface="Arial" panose="020B0604020202020204" pitchFamily="34" charset="0"/>
              </a:rPr>
              <a:t>combined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factors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generated</a:t>
            </a:r>
            <a:r>
              <a:rPr lang="fr-FR" sz="1800" b="1" dirty="0">
                <a:latin typeface="Arial" panose="020B0604020202020204" pitchFamily="34" charset="0"/>
              </a:rPr>
              <a:t> by the ML model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439017-308B-D49F-A6E5-DE368B7FB29D}"/>
              </a:ext>
            </a:extLst>
          </p:cNvPr>
          <p:cNvSpPr txBox="1"/>
          <p:nvPr/>
        </p:nvSpPr>
        <p:spPr>
          <a:xfrm>
            <a:off x="450573" y="184445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Portfolio Allocation &amp; Strategy Capacity: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B2A386-311E-2D1C-7A9F-43CD3A8467A5}"/>
              </a:ext>
            </a:extLst>
          </p:cNvPr>
          <p:cNvSpPr txBox="1"/>
          <p:nvPr/>
        </p:nvSpPr>
        <p:spPr>
          <a:xfrm>
            <a:off x="464245" y="464421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Risk Management: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BCAD4CA-6F13-7C7F-4C89-0372C44E52D8}"/>
              </a:ext>
            </a:extLst>
          </p:cNvPr>
          <p:cNvSpPr/>
          <p:nvPr/>
        </p:nvSpPr>
        <p:spPr>
          <a:xfrm>
            <a:off x="2344529" y="3961605"/>
            <a:ext cx="521571" cy="41161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1%</a:t>
            </a:r>
          </a:p>
          <a:p>
            <a:pPr algn="ctr"/>
            <a:r>
              <a:rPr lang="fr-FR" sz="1400" dirty="0"/>
              <a:t>2nd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7EFE1A2-B149-6DCC-E1A0-865E729CB06A}"/>
              </a:ext>
            </a:extLst>
          </p:cNvPr>
          <p:cNvSpPr/>
          <p:nvPr/>
        </p:nvSpPr>
        <p:spPr>
          <a:xfrm>
            <a:off x="1479826" y="2213787"/>
            <a:ext cx="657087" cy="215942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99% 1st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380C054-9BCF-9E79-E70A-B0EA2A2031DB}"/>
              </a:ext>
            </a:extLst>
          </p:cNvPr>
          <p:cNvSpPr txBox="1"/>
          <p:nvPr/>
        </p:nvSpPr>
        <p:spPr>
          <a:xfrm>
            <a:off x="3166166" y="3018501"/>
            <a:ext cx="9673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Trust the model for the </a:t>
            </a:r>
            <a:r>
              <a:rPr lang="fr-FR" dirty="0" err="1"/>
              <a:t>decision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 augment </a:t>
            </a:r>
            <a:r>
              <a:rPr lang="fr-FR" dirty="0" err="1"/>
              <a:t>capacity</a:t>
            </a:r>
            <a:r>
              <a:rPr lang="fr-FR" dirty="0"/>
              <a:t>,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group (high </a:t>
            </a:r>
            <a:r>
              <a:rPr lang="fr-FR" dirty="0" err="1"/>
              <a:t>corr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,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corr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973800-9BCB-885D-DB90-5DA660F44DF1}"/>
              </a:ext>
            </a:extLst>
          </p:cNvPr>
          <p:cNvSpPr txBox="1"/>
          <p:nvPr/>
        </p:nvSpPr>
        <p:spPr>
          <a:xfrm>
            <a:off x="948837" y="5115878"/>
            <a:ext cx="1029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Tried</a:t>
            </a:r>
            <a:r>
              <a:rPr lang="fr-FR" dirty="0"/>
              <a:t> to </a:t>
            </a:r>
            <a:r>
              <a:rPr lang="en-US" dirty="0"/>
              <a:t>filter out signals that fall outside of the 30th and 95th percentiles =&gt; Less return, Less drawdown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find other way</a:t>
            </a:r>
          </a:p>
        </p:txBody>
      </p:sp>
    </p:spTree>
    <p:extLst>
      <p:ext uri="{BB962C8B-B14F-4D97-AF65-F5344CB8AC3E}">
        <p14:creationId xmlns:p14="http://schemas.microsoft.com/office/powerpoint/2010/main" val="20856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9286-D472-DCB3-59EA-83BA6DBA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3" y="337930"/>
            <a:ext cx="2058505" cy="558041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Round2: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0EC6E7B-C90D-0725-B63C-A6A27127BBD4}"/>
              </a:ext>
            </a:extLst>
          </p:cNvPr>
          <p:cNvSpPr txBox="1">
            <a:spLocks/>
          </p:cNvSpPr>
          <p:nvPr/>
        </p:nvSpPr>
        <p:spPr>
          <a:xfrm>
            <a:off x="450573" y="943261"/>
            <a:ext cx="11589026" cy="641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latin typeface="Arial" panose="020B0604020202020204" pitchFamily="34" charset="0"/>
              </a:rPr>
              <a:t>Objectif: </a:t>
            </a:r>
            <a:r>
              <a:rPr lang="fr-FR" sz="1800" b="1" dirty="0" err="1">
                <a:latin typeface="Arial" panose="020B0604020202020204" pitchFamily="34" charset="0"/>
              </a:rPr>
              <a:t>build</a:t>
            </a:r>
            <a:r>
              <a:rPr lang="fr-FR" sz="1800" b="1" dirty="0">
                <a:latin typeface="Arial" panose="020B0604020202020204" pitchFamily="34" charset="0"/>
              </a:rPr>
              <a:t> an </a:t>
            </a:r>
            <a:r>
              <a:rPr lang="fr-FR" sz="1800" b="1" dirty="0" err="1">
                <a:latin typeface="Arial" panose="020B0604020202020204" pitchFamily="34" charset="0"/>
              </a:rPr>
              <a:t>investment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strategy</a:t>
            </a:r>
            <a:r>
              <a:rPr lang="fr-FR" sz="1800" b="1" dirty="0">
                <a:latin typeface="Arial" panose="020B0604020202020204" pitchFamily="34" charset="0"/>
              </a:rPr>
              <a:t> to </a:t>
            </a:r>
            <a:r>
              <a:rPr lang="fr-FR" sz="1800" b="1" dirty="0" err="1">
                <a:latin typeface="Arial" panose="020B0604020202020204" pitchFamily="34" charset="0"/>
              </a:rPr>
              <a:t>generate</a:t>
            </a:r>
            <a:r>
              <a:rPr lang="fr-FR" sz="1800" b="1" dirty="0">
                <a:latin typeface="Arial" panose="020B0604020202020204" pitchFamily="34" charset="0"/>
              </a:rPr>
              <a:t> a good </a:t>
            </a:r>
            <a:r>
              <a:rPr lang="fr-FR" sz="1800" b="1" dirty="0" err="1">
                <a:latin typeface="Arial" panose="020B0604020202020204" pitchFamily="34" charset="0"/>
              </a:rPr>
              <a:t>perfomance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based</a:t>
            </a:r>
            <a:r>
              <a:rPr lang="fr-FR" sz="1800" b="1" dirty="0">
                <a:latin typeface="Arial" panose="020B0604020202020204" pitchFamily="34" charset="0"/>
              </a:rPr>
              <a:t> on the </a:t>
            </a:r>
            <a:r>
              <a:rPr lang="fr-FR" sz="1800" b="1" dirty="0" err="1">
                <a:latin typeface="Arial" panose="020B0604020202020204" pitchFamily="34" charset="0"/>
              </a:rPr>
              <a:t>combined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factors</a:t>
            </a:r>
            <a:r>
              <a:rPr lang="fr-FR" sz="1800" b="1" dirty="0">
                <a:latin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</a:rPr>
              <a:t>generated</a:t>
            </a:r>
            <a:r>
              <a:rPr lang="fr-FR" sz="1800" b="1" dirty="0">
                <a:latin typeface="Arial" panose="020B0604020202020204" pitchFamily="34" charset="0"/>
              </a:rPr>
              <a:t> by the ML model</a:t>
            </a:r>
          </a:p>
        </p:txBody>
      </p:sp>
      <p:pic>
        <p:nvPicPr>
          <p:cNvPr id="4" name="Image 3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5F8FAE78-AC9F-BBF8-EC1C-0DBEB2A4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5" y="3151278"/>
            <a:ext cx="3438393" cy="2578795"/>
          </a:xfrm>
          <a:prstGeom prst="rect">
            <a:avLst/>
          </a:prstGeom>
        </p:spPr>
      </p:pic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FB77A0B9-8326-58C0-0A5C-07AD0DA60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3983"/>
              </p:ext>
            </p:extLst>
          </p:nvPr>
        </p:nvGraphicFramePr>
        <p:xfrm>
          <a:off x="7484166" y="3429000"/>
          <a:ext cx="4346714" cy="197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635">
                  <a:extLst>
                    <a:ext uri="{9D8B030D-6E8A-4147-A177-3AD203B41FA5}">
                      <a16:colId xmlns:a16="http://schemas.microsoft.com/office/drawing/2014/main" val="3859691028"/>
                    </a:ext>
                  </a:extLst>
                </a:gridCol>
                <a:gridCol w="2001079">
                  <a:extLst>
                    <a:ext uri="{9D8B030D-6E8A-4147-A177-3AD203B41FA5}">
                      <a16:colId xmlns:a16="http://schemas.microsoft.com/office/drawing/2014/main" val="1736322108"/>
                    </a:ext>
                  </a:extLst>
                </a:gridCol>
              </a:tblGrid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12780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r>
                        <a:rPr lang="fr-FR" sz="1600" dirty="0" err="1"/>
                        <a:t>Annualized</a:t>
                      </a:r>
                      <a:r>
                        <a:rPr lang="fr-FR" sz="1600" dirty="0"/>
                        <a:t> Return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53.36%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53098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r>
                        <a:rPr lang="fr-FR" sz="1600" dirty="0" err="1"/>
                        <a:t>Annualized</a:t>
                      </a:r>
                      <a:r>
                        <a:rPr lang="fr-FR" sz="1600" dirty="0"/>
                        <a:t> 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67009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r>
                        <a:rPr lang="fr-FR" sz="1600" dirty="0"/>
                        <a:t>Maximum </a:t>
                      </a:r>
                      <a:r>
                        <a:rPr lang="fr-FR" sz="1600" dirty="0" err="1"/>
                        <a:t>Drawdown</a:t>
                      </a:r>
                      <a:r>
                        <a:rPr lang="fr-FR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2768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r>
                        <a:rPr lang="fr-FR" sz="1600" dirty="0"/>
                        <a:t>CAPM Alpha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7180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3C0C294-EBEA-895C-17BD-3DC24A51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78" y="3349315"/>
            <a:ext cx="3086031" cy="231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686F92B-CC2F-B252-EA56-89DFA7D16265}"/>
              </a:ext>
            </a:extLst>
          </p:cNvPr>
          <p:cNvSpPr txBox="1"/>
          <p:nvPr/>
        </p:nvSpPr>
        <p:spPr>
          <a:xfrm>
            <a:off x="934279" y="573007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Cumulative return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426A87-9D7C-BF13-CDD9-59D2198BAFDA}"/>
              </a:ext>
            </a:extLst>
          </p:cNvPr>
          <p:cNvSpPr txBox="1"/>
          <p:nvPr/>
        </p:nvSpPr>
        <p:spPr>
          <a:xfrm>
            <a:off x="4664766" y="573007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Decisions</a:t>
            </a:r>
            <a:r>
              <a:rPr lang="fr-FR" dirty="0"/>
              <a:t> </a:t>
            </a:r>
            <a:r>
              <a:rPr lang="fr-FR" dirty="0" err="1"/>
              <a:t>sample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269225F-FB2D-D363-74A6-E79A001DE473}"/>
              </a:ext>
            </a:extLst>
          </p:cNvPr>
          <p:cNvSpPr txBox="1"/>
          <p:nvPr/>
        </p:nvSpPr>
        <p:spPr>
          <a:xfrm>
            <a:off x="695390" y="2171817"/>
            <a:ext cx="1029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Switching investment codes has been limited (4 days holding)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</a:t>
            </a:r>
            <a:r>
              <a:rPr lang="fr-FR" dirty="0"/>
              <a:t> </a:t>
            </a:r>
            <a:r>
              <a:rPr lang="fr-FR" dirty="0" err="1"/>
              <a:t>drawdowns</a:t>
            </a:r>
            <a:r>
              <a:rPr lang="fr-FR" dirty="0"/>
              <a:t> are </a:t>
            </a:r>
            <a:r>
              <a:rPr lang="fr-FR" dirty="0" err="1"/>
              <a:t>significant</a:t>
            </a:r>
            <a:r>
              <a:rPr lang="fr-FR" dirty="0"/>
              <a:t> for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periods</a:t>
            </a:r>
            <a:r>
              <a:rPr lang="fr-F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58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995</Words>
  <Application>Microsoft Macintosh PowerPoint</Application>
  <PresentationFormat>Grand écran</PresentationFormat>
  <Paragraphs>88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Söhne</vt:lpstr>
      <vt:lpstr>Arial</vt:lpstr>
      <vt:lpstr>Calibri</vt:lpstr>
      <vt:lpstr>Calibri Light</vt:lpstr>
      <vt:lpstr>Segoe UI</vt:lpstr>
      <vt:lpstr>Thème Office</vt:lpstr>
      <vt:lpstr>HKU QIDS 2023 Quantitative Investment Competition  </vt:lpstr>
      <vt:lpstr>Round1:</vt:lpstr>
      <vt:lpstr>Round1:</vt:lpstr>
      <vt:lpstr>Round2:</vt:lpstr>
      <vt:lpstr>Round2:</vt:lpstr>
      <vt:lpstr>Round2: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HKU QIDS 2023 Quantitative Investment Competition  </dc:title>
  <dc:creator>XIAO Zhongtian (Crédit Agricole S.A.)</dc:creator>
  <cp:lastModifiedBy>XIAO Zhongtian (Crédit Agricole S.A.)</cp:lastModifiedBy>
  <cp:revision>7</cp:revision>
  <dcterms:created xsi:type="dcterms:W3CDTF">2023-04-23T13:40:27Z</dcterms:created>
  <dcterms:modified xsi:type="dcterms:W3CDTF">2023-04-28T17:05:50Z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75590c-269f-4124-b0f8-2fb2473b0712_Enabled">
    <vt:lpwstr>true</vt:lpwstr>
  </property>
  <property fmtid="{D5CDD505-2E9C-101B-9397-08002B2CF9AE}" pid="3" name="MSIP_Label_5575590c-269f-4124-b0f8-2fb2473b0712_SetDate">
    <vt:lpwstr>2023-04-24T08:52:55Z</vt:lpwstr>
  </property>
  <property fmtid="{D5CDD505-2E9C-101B-9397-08002B2CF9AE}" pid="4" name="MSIP_Label_5575590c-269f-4124-b0f8-2fb2473b0712_Method">
    <vt:lpwstr>Privileged</vt:lpwstr>
  </property>
  <property fmtid="{D5CDD505-2E9C-101B-9397-08002B2CF9AE}" pid="5" name="MSIP_Label_5575590c-269f-4124-b0f8-2fb2473b0712_Name">
    <vt:lpwstr>Public</vt:lpwstr>
  </property>
  <property fmtid="{D5CDD505-2E9C-101B-9397-08002B2CF9AE}" pid="6" name="MSIP_Label_5575590c-269f-4124-b0f8-2fb2473b0712_SiteId">
    <vt:lpwstr>fb3baf17-c313-474c-8d5d-577a3ec97a32</vt:lpwstr>
  </property>
  <property fmtid="{D5CDD505-2E9C-101B-9397-08002B2CF9AE}" pid="7" name="MSIP_Label_5575590c-269f-4124-b0f8-2fb2473b0712_ActionId">
    <vt:lpwstr>d9678b08-68b2-47e5-b6e7-a84b70ab3874</vt:lpwstr>
  </property>
  <property fmtid="{D5CDD505-2E9C-101B-9397-08002B2CF9AE}" pid="8" name="MSIP_Label_5575590c-269f-4124-b0f8-2fb2473b0712_ContentBits">
    <vt:lpwstr>0</vt:lpwstr>
  </property>
</Properties>
</file>