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290" r:id="rId21"/>
    <p:sldId id="278" r:id="rId22"/>
    <p:sldId id="291" r:id="rId23"/>
    <p:sldId id="312" r:id="rId24"/>
    <p:sldId id="289" r:id="rId25"/>
    <p:sldId id="321" r:id="rId26"/>
    <p:sldId id="322" r:id="rId27"/>
    <p:sldId id="329" r:id="rId28"/>
    <p:sldId id="328" r:id="rId29"/>
    <p:sldId id="283" r:id="rId30"/>
    <p:sldId id="317" r:id="rId31"/>
    <p:sldId id="318" r:id="rId32"/>
    <p:sldId id="319" r:id="rId33"/>
    <p:sldId id="32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D47C-D5D2-4BBF-BC33-AD5147AE99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4CF025-4039-4374-9726-92F56ECE6417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网络服务器技术</a:t>
            </a:r>
            <a:r>
              <a:rPr lang="en-US" altLang="zh-CN" dirty="0"/>
              <a:t> </a:t>
            </a:r>
            <a:r>
              <a:rPr lang="zh-CN" altLang="en-US" sz="2800" dirty="0"/>
              <a:t>第一课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en-US" altLang="zh-CN" dirty="0"/>
              <a:t>                                                                    </a:t>
            </a:r>
            <a:r>
              <a:rPr lang="zh-CN" altLang="en-US" dirty="0"/>
              <a:t>张鹏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794033457@qq.com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和</a:t>
            </a:r>
            <a:r>
              <a:rPr lang="en-US" altLang="zh-CN"/>
              <a:t>windows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Linux的应用目标是网络</a:t>
            </a:r>
            <a:endParaRPr lang="zh-CN" altLang="en-US"/>
          </a:p>
          <a:p>
            <a:r>
              <a:rPr lang="zh-CN" altLang="en-US"/>
              <a:t>可选的GUI：用户可以只运行GUI，或者在需要时使用图形窗口运行GUI</a:t>
            </a:r>
            <a:endParaRPr lang="zh-CN" altLang="en-US"/>
          </a:p>
          <a:p>
            <a:r>
              <a:rPr lang="zh-CN" altLang="en-US"/>
              <a:t>文件名扩展：Linux不使用文件名扩展来识别文件的类型</a:t>
            </a:r>
            <a:endParaRPr lang="zh-CN" altLang="en-US"/>
          </a:p>
          <a:p>
            <a:r>
              <a:rPr lang="zh-CN" altLang="en-US"/>
              <a:t>重新引导：一旦开始运行，它将保持运行状态，直到受到外来因素的影响，比如硬件故障。 </a:t>
            </a:r>
            <a:endParaRPr lang="zh-CN" altLang="en-US"/>
          </a:p>
          <a:p>
            <a:r>
              <a:rPr lang="zh-CN" altLang="en-US"/>
              <a:t>命令区分大小写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组成部分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Linux一般包括四个主要部分：内核（Kernel）、命令解释层（Shell或其他操作环境）、文件结构（File Structure）和实用工具。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内核是整个操作系统的核心部分；</a:t>
            </a:r>
            <a:endParaRPr lang="zh-CN" altLang="en-US"/>
          </a:p>
          <a:p>
            <a:r>
              <a:rPr lang="zh-CN" altLang="en-US"/>
              <a:t>Shell是用户与计算机交流的接口；          </a:t>
            </a:r>
            <a:endParaRPr lang="zh-CN" altLang="en-US"/>
          </a:p>
          <a:p>
            <a:r>
              <a:rPr lang="zh-CN" altLang="en-US"/>
              <a:t>文件结构是存放在存储设备上文件的组织方法；</a:t>
            </a:r>
            <a:endParaRPr lang="zh-CN" altLang="en-US"/>
          </a:p>
          <a:p>
            <a:r>
              <a:rPr lang="zh-CN" altLang="en-US"/>
              <a:t>实用工具是Linux系统中运行的一些常用软件。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 Shell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4295" y="1955165"/>
            <a:ext cx="10290810" cy="3985260"/>
          </a:xfrm>
        </p:spPr>
        <p:txBody>
          <a:bodyPr/>
          <a:lstStyle/>
          <a:p>
            <a:r>
              <a:rPr lang="zh-CN" altLang="en-US"/>
              <a:t>Shell是系统的用户界面，提供了用户与内核进行交互操作的一种接口。它接收用户输入的命令并把它送入内核去执行。</a:t>
            </a:r>
            <a:endParaRPr lang="zh-CN" altLang="en-US"/>
          </a:p>
          <a:p>
            <a:r>
              <a:rPr lang="zh-CN" altLang="en-US"/>
              <a:t>Shell是一种Linux中的命令解释程序；Linux中运行Shell的环境是“系统工具”下的“终端”；</a:t>
            </a:r>
            <a:endParaRPr lang="zh-CN" altLang="en-US"/>
          </a:p>
          <a:p>
            <a:r>
              <a:rPr lang="zh-CN" altLang="en-US" b="1" dirty="0">
                <a:latin typeface="宋体" panose="02010600030101010101" pitchFamily="2" charset="-122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用户、</a:t>
            </a:r>
            <a:r>
              <a:rPr lang="en-US" altLang="zh-CN" b="1" dirty="0">
                <a:latin typeface="宋体" panose="02010600030101010101" pitchFamily="2" charset="-122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shell</a:t>
            </a:r>
            <a:r>
              <a:rPr lang="zh-CN" altLang="en-US" b="1" dirty="0">
                <a:latin typeface="宋体" panose="02010600030101010101" pitchFamily="2" charset="-122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、内核的关系图</a:t>
            </a:r>
            <a:endParaRPr lang="zh-CN" altLang="en-US" b="1" kern="1200" dirty="0">
              <a:latin typeface="宋体" panose="02010600030101010101" pitchFamily="2" charset="-122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0505" y="3545840"/>
            <a:ext cx="5579110" cy="3143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Shell也有多种不同的版本，目前主要有以下几种：</a:t>
            </a:r>
            <a:endParaRPr lang="zh-CN" altLang="en-US"/>
          </a:p>
          <a:p>
            <a:r>
              <a:rPr lang="zh-CN" altLang="en-US"/>
              <a:t>Bourne Shell：是贝尔实验室开发的；</a:t>
            </a:r>
            <a:endParaRPr lang="zh-CN" altLang="en-US"/>
          </a:p>
          <a:p>
            <a:r>
              <a:rPr lang="zh-CN" altLang="en-US"/>
              <a:t>BASH：是GNU的Bourne Again Shell，是GNU操作系统上默认的Shell；</a:t>
            </a:r>
            <a:endParaRPr lang="zh-CN" altLang="en-US"/>
          </a:p>
          <a:p>
            <a:r>
              <a:rPr lang="zh-CN" altLang="en-US"/>
              <a:t>Korn Shell：是对Bourne Shell的发展，在大部分内容上与Bourne Shell兼容；</a:t>
            </a:r>
            <a:endParaRPr lang="zh-CN" altLang="en-US"/>
          </a:p>
          <a:p>
            <a:r>
              <a:rPr lang="zh-CN" altLang="en-US"/>
              <a:t>C Shell：是Sun公司Shell的BSD版本。</a:t>
            </a:r>
            <a:endParaRPr lang="zh-CN" altLang="en-US"/>
          </a:p>
          <a:p>
            <a:r>
              <a:rPr lang="zh-CN" altLang="en-US"/>
              <a:t>有兴趣的同学可以了解下</a:t>
            </a:r>
            <a:r>
              <a:rPr lang="en-US" altLang="zh-CN"/>
              <a:t>oh-my-zsh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文件结构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文件结构是文件存放在磁盘等存储设备上的组织方法，主要体现在对文件和目录的组织上。</a:t>
            </a:r>
            <a:endParaRPr lang="zh-CN" altLang="en-US"/>
          </a:p>
          <a:p>
            <a:r>
              <a:rPr lang="zh-CN" altLang="en-US"/>
              <a:t>目录提供了管理文件的一个方便而有效的途径，我们能够从一个目录切换到另一个目录，而且可以设置目录和文件的权限，以便允许或拒绝其他人对其进行访问。</a:t>
            </a:r>
            <a:endParaRPr lang="zh-CN" altLang="en-US"/>
          </a:p>
          <a:p>
            <a:r>
              <a:rPr lang="zh-CN" altLang="en-US"/>
              <a:t>Linux目录采用多级树形结构，用户可以浏览整个系统，可以进入任何一个已授权进入的目录，访问那里的文件。</a:t>
            </a:r>
            <a:endParaRPr lang="zh-CN" altLang="en-US"/>
          </a:p>
          <a:p>
            <a:r>
              <a:rPr lang="zh-CN" altLang="en-US"/>
              <a:t>文件结构的相互关联性使共享数据变得容易，几个用户可以访问同一个文件。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树形结构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·</a:t>
            </a:r>
            <a:endParaRPr lang="en-US" altLang="zh-CN"/>
          </a:p>
        </p:txBody>
      </p:sp>
      <p:grpSp>
        <p:nvGrpSpPr>
          <p:cNvPr id="435276" name="组合 435275"/>
          <p:cNvGrpSpPr/>
          <p:nvPr/>
        </p:nvGrpSpPr>
        <p:grpSpPr>
          <a:xfrm>
            <a:off x="2148205" y="2266633"/>
            <a:ext cx="7848600" cy="2174875"/>
            <a:chOff x="249" y="1425"/>
            <a:chExt cx="4944" cy="1370"/>
          </a:xfrm>
        </p:grpSpPr>
        <p:sp>
          <p:nvSpPr>
            <p:cNvPr id="31748" name="直接连接符 435252"/>
            <p:cNvSpPr/>
            <p:nvPr/>
          </p:nvSpPr>
          <p:spPr>
            <a:xfrm>
              <a:off x="476" y="2105"/>
              <a:ext cx="44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直接连接符 435253"/>
            <p:cNvSpPr/>
            <p:nvPr/>
          </p:nvSpPr>
          <p:spPr>
            <a:xfrm>
              <a:off x="2744" y="1742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直接连接符 435254"/>
            <p:cNvSpPr/>
            <p:nvPr/>
          </p:nvSpPr>
          <p:spPr>
            <a:xfrm>
              <a:off x="476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直接连接符 435255"/>
            <p:cNvSpPr/>
            <p:nvPr/>
          </p:nvSpPr>
          <p:spPr>
            <a:xfrm>
              <a:off x="975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直接连接符 435256"/>
            <p:cNvSpPr/>
            <p:nvPr/>
          </p:nvSpPr>
          <p:spPr>
            <a:xfrm>
              <a:off x="1474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直接连接符 435257"/>
            <p:cNvSpPr/>
            <p:nvPr/>
          </p:nvSpPr>
          <p:spPr>
            <a:xfrm>
              <a:off x="1973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直接连接符 435258"/>
            <p:cNvSpPr/>
            <p:nvPr/>
          </p:nvSpPr>
          <p:spPr>
            <a:xfrm>
              <a:off x="2472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5" name="直接连接符 435259"/>
            <p:cNvSpPr/>
            <p:nvPr/>
          </p:nvSpPr>
          <p:spPr>
            <a:xfrm>
              <a:off x="2971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直接连接符 435260"/>
            <p:cNvSpPr/>
            <p:nvPr/>
          </p:nvSpPr>
          <p:spPr>
            <a:xfrm>
              <a:off x="3470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7" name="直接连接符 435261"/>
            <p:cNvSpPr/>
            <p:nvPr/>
          </p:nvSpPr>
          <p:spPr>
            <a:xfrm>
              <a:off x="3969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直接连接符 435262"/>
            <p:cNvSpPr/>
            <p:nvPr/>
          </p:nvSpPr>
          <p:spPr>
            <a:xfrm>
              <a:off x="4468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9" name="直接连接符 435263"/>
            <p:cNvSpPr/>
            <p:nvPr/>
          </p:nvSpPr>
          <p:spPr>
            <a:xfrm>
              <a:off x="4967" y="2105"/>
              <a:ext cx="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0" name="文本框 435264"/>
            <p:cNvSpPr txBox="1"/>
            <p:nvPr/>
          </p:nvSpPr>
          <p:spPr>
            <a:xfrm>
              <a:off x="2653" y="1425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/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1" name="文本框 435265"/>
            <p:cNvSpPr txBox="1"/>
            <p:nvPr/>
          </p:nvSpPr>
          <p:spPr>
            <a:xfrm>
              <a:off x="249" y="2468"/>
              <a:ext cx="4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bin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2" name="文本框 435266"/>
            <p:cNvSpPr txBox="1"/>
            <p:nvPr/>
          </p:nvSpPr>
          <p:spPr>
            <a:xfrm>
              <a:off x="748" y="2468"/>
              <a:ext cx="4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dev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3" name="文本框 435267"/>
            <p:cNvSpPr txBox="1"/>
            <p:nvPr/>
          </p:nvSpPr>
          <p:spPr>
            <a:xfrm>
              <a:off x="1248" y="2468"/>
              <a:ext cx="4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etc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4" name="文本框 435268"/>
            <p:cNvSpPr txBox="1"/>
            <p:nvPr/>
          </p:nvSpPr>
          <p:spPr>
            <a:xfrm>
              <a:off x="1610" y="2468"/>
              <a:ext cx="6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home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5" name="文本框 435269"/>
            <p:cNvSpPr txBox="1"/>
            <p:nvPr/>
          </p:nvSpPr>
          <p:spPr>
            <a:xfrm>
              <a:off x="2245" y="2468"/>
              <a:ext cx="4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lib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6" name="文本框 435270"/>
            <p:cNvSpPr txBox="1"/>
            <p:nvPr/>
          </p:nvSpPr>
          <p:spPr>
            <a:xfrm>
              <a:off x="2699" y="2468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root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7" name="文本框 435271"/>
            <p:cNvSpPr txBox="1"/>
            <p:nvPr/>
          </p:nvSpPr>
          <p:spPr>
            <a:xfrm>
              <a:off x="3198" y="2468"/>
              <a:ext cx="5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 err="1">
                  <a:latin typeface="Times New Roman" panose="02020603050405020304" pitchFamily="18" charset="0"/>
                  <a:ea typeface="黑体" panose="02010609060101010101" pitchFamily="49" charset="-122"/>
                </a:rPr>
                <a:t>sbin</a:t>
              </a:r>
              <a:endParaRPr lang="en-US" altLang="zh-CN" sz="2800" b="1" err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8" name="文本框 435272"/>
            <p:cNvSpPr txBox="1"/>
            <p:nvPr/>
          </p:nvSpPr>
          <p:spPr>
            <a:xfrm>
              <a:off x="3697" y="2468"/>
              <a:ext cx="5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 err="1">
                  <a:latin typeface="Times New Roman" panose="02020603050405020304" pitchFamily="18" charset="0"/>
                  <a:ea typeface="黑体" panose="02010609060101010101" pitchFamily="49" charset="-122"/>
                </a:rPr>
                <a:t>tmp</a:t>
              </a:r>
              <a:endParaRPr lang="en-US" altLang="zh-CN" sz="2800" b="1" err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9" name="文本框 435273"/>
            <p:cNvSpPr txBox="1"/>
            <p:nvPr/>
          </p:nvSpPr>
          <p:spPr>
            <a:xfrm>
              <a:off x="4241" y="2468"/>
              <a:ext cx="4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 err="1">
                  <a:latin typeface="Times New Roman" panose="02020603050405020304" pitchFamily="18" charset="0"/>
                  <a:ea typeface="黑体" panose="02010609060101010101" pitchFamily="49" charset="-122"/>
                </a:rPr>
                <a:t>usr</a:t>
              </a:r>
              <a:endParaRPr lang="en-US" altLang="zh-CN" sz="2800" b="1" err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70" name="文本框 435274"/>
            <p:cNvSpPr txBox="1"/>
            <p:nvPr/>
          </p:nvSpPr>
          <p:spPr>
            <a:xfrm>
              <a:off x="4740" y="2468"/>
              <a:ext cx="4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b="1" err="1">
                  <a:latin typeface="Times New Roman" panose="02020603050405020304" pitchFamily="18" charset="0"/>
                  <a:ea typeface="黑体" panose="02010609060101010101" pitchFamily="49" charset="-122"/>
                </a:rPr>
                <a:t>var</a:t>
              </a:r>
              <a:endParaRPr lang="en-US" altLang="zh-CN" sz="2800" b="1" err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文件类型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Linux文件系统包含三类文件：</a:t>
            </a:r>
            <a:endParaRPr lang="zh-CN" altLang="en-US"/>
          </a:p>
          <a:p>
            <a:r>
              <a:rPr lang="zh-CN" altLang="en-US"/>
              <a:t>普通文件：存放的是数据和程序，也就是二进制流。文件中不包含任何特定的结构。</a:t>
            </a:r>
            <a:endParaRPr lang="zh-CN" altLang="en-US"/>
          </a:p>
          <a:p>
            <a:r>
              <a:rPr lang="zh-CN" altLang="en-US"/>
              <a:t>目录文件：目录是一种结构，它允许不同的文件和目录放在一起，像windows系统中的文件夹。其中包含的下级目录叫子目录。</a:t>
            </a:r>
            <a:endParaRPr lang="zh-CN" altLang="en-US"/>
          </a:p>
          <a:p>
            <a:r>
              <a:rPr lang="zh-CN" altLang="en-US"/>
              <a:t>特殊文件：包含多种类型，一般的说，它和不同进程间通讯、计算机和外部设备通讯有关系。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CentOS（Community Enterprise Operating System，中文意思是：社区企业操作系统）是Linux发行版之一，它是来自于Red Hat Enterprise Linux依照开放源代码规定释出的源代码所编译而成。由于出自同样的源代码，因此有些要求高度稳定性的服务器以CentOS替代商业版的Red Hat Enterprise Linux使用。两者的不同，在于CentOS并不包含封闭源代码软件。</a:t>
            </a:r>
            <a:endParaRPr lang="zh-CN" altLang="en-US" dirty="0"/>
          </a:p>
          <a:p>
            <a:r>
              <a:rPr lang="zh-CN" altLang="en-US" dirty="0"/>
              <a:t> Debian、 Gentoo、 Ubuntu、红帽企业级Linux、Fedora、Kali Linux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工程师的自我修养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3815" y="1853565"/>
            <a:ext cx="10473690" cy="4980305"/>
          </a:xfrm>
        </p:spPr>
        <p:txBody>
          <a:bodyPr>
            <a:normAutofit/>
          </a:bodyPr>
          <a:lstStyle/>
          <a:p>
            <a:r>
              <a:rPr lang="zh-CN" altLang="en-US"/>
              <a:t>（1）Linux基础</a:t>
            </a:r>
            <a:endParaRPr lang="zh-CN" altLang="en-US"/>
          </a:p>
          <a:p>
            <a:r>
              <a:rPr lang="zh-CN" altLang="en-US"/>
              <a:t>（2）shell脚本/Python脚本</a:t>
            </a:r>
            <a:endParaRPr lang="zh-CN" altLang="en-US"/>
          </a:p>
          <a:p>
            <a:r>
              <a:rPr lang="zh-CN" altLang="en-US"/>
              <a:t>（3）网络服务：LAMP、LNMP</a:t>
            </a:r>
            <a:endParaRPr lang="zh-CN" altLang="en-US"/>
          </a:p>
          <a:p>
            <a:r>
              <a:rPr lang="zh-CN" altLang="en-US"/>
              <a:t>（4）存储服务：FTP、NFS、Samba</a:t>
            </a:r>
            <a:endParaRPr lang="zh-CN" altLang="en-US"/>
          </a:p>
          <a:p>
            <a:r>
              <a:rPr lang="zh-CN" altLang="en-US"/>
              <a:t>（5）正则表达式：sed、awk工具</a:t>
            </a:r>
            <a:endParaRPr lang="zh-CN" altLang="en-US"/>
          </a:p>
          <a:p>
            <a:r>
              <a:rPr lang="zh-CN" altLang="en-US"/>
              <a:t>（6）防火墙</a:t>
            </a:r>
            <a:endParaRPr lang="zh-CN" altLang="en-US"/>
          </a:p>
          <a:p>
            <a:r>
              <a:rPr lang="zh-CN" altLang="en-US"/>
              <a:t>（7）集群、热备、数据备份</a:t>
            </a:r>
            <a:endParaRPr lang="zh-CN" altLang="en-US"/>
          </a:p>
          <a:p>
            <a:r>
              <a:rPr lang="zh-CN" altLang="en-US"/>
              <a:t>（8）监控工具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LINUX</a:t>
            </a:r>
            <a:r>
              <a:rPr lang="zh-CN" altLang="en-US"/>
              <a:t>环境：</a:t>
            </a:r>
            <a:r>
              <a:rPr lang="en-US" altLang="zh-CN"/>
              <a:t>VMWare+RedHat Enterprise Linux 5 +Xshell</a:t>
            </a:r>
            <a:endParaRPr lang="en-US" altLang="zh-CN"/>
          </a:p>
          <a:p>
            <a:r>
              <a:rPr lang="zh-CN" altLang="en-US"/>
              <a:t>基于一套相同的源码，</a:t>
            </a:r>
            <a:r>
              <a:rPr lang="en-US" altLang="zh-CN"/>
              <a:t>CentOS</a:t>
            </a:r>
            <a:r>
              <a:rPr lang="zh-CN" altLang="en-US"/>
              <a:t>是免费的，</a:t>
            </a:r>
            <a:r>
              <a:rPr lang="en-US" altLang="zh-CN"/>
              <a:t>RedHat</a:t>
            </a:r>
            <a:r>
              <a:rPr lang="zh-CN" altLang="en-US"/>
              <a:t>是付费的</a:t>
            </a:r>
            <a:endParaRPr lang="zh-CN" altLang="en-US"/>
          </a:p>
          <a:p>
            <a:r>
              <a:rPr lang="zh-CN" altLang="en-US"/>
              <a:t>基于上述，可将开发环境改为：</a:t>
            </a:r>
            <a:r>
              <a:rPr lang="en-US" altLang="zh-CN">
                <a:sym typeface="+mn-ea"/>
              </a:rPr>
              <a:t>VMWare+CentOS +Xshell</a:t>
            </a:r>
            <a:r>
              <a:rPr lang="zh-CN" altLang="en-US">
                <a:sym typeface="+mn-ea"/>
              </a:rPr>
              <a:t>，其中</a:t>
            </a:r>
            <a:r>
              <a:rPr lang="en-US" altLang="zh-CN">
                <a:sym typeface="+mn-ea"/>
              </a:rPr>
              <a:t>xshell</a:t>
            </a:r>
            <a:r>
              <a:rPr lang="zh-CN" altLang="en-US">
                <a:sym typeface="+mn-ea"/>
              </a:rPr>
              <a:t>作为远程登陆工具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CentOS </a:t>
            </a:r>
            <a:r>
              <a:rPr lang="zh-CN" altLang="en-US">
                <a:sym typeface="+mn-ea"/>
              </a:rPr>
              <a:t>优先采用</a:t>
            </a:r>
            <a:r>
              <a:rPr lang="en-US" altLang="zh-CN">
                <a:sym typeface="+mn-ea"/>
              </a:rPr>
              <a:t>minimal</a:t>
            </a:r>
            <a:r>
              <a:rPr lang="zh-CN" altLang="en-US">
                <a:sym typeface="+mn-ea"/>
              </a:rPr>
              <a:t>版本，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操作，一个</a:t>
            </a:r>
            <a:r>
              <a:rPr lang="en-US" altLang="zh-CN">
                <a:sym typeface="+mn-ea"/>
              </a:rPr>
              <a:t>terminal</a:t>
            </a:r>
            <a:r>
              <a:rPr lang="zh-CN" altLang="en-US">
                <a:sym typeface="+mn-ea"/>
              </a:rPr>
              <a:t>就够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网络服务器和</a:t>
            </a:r>
            <a:r>
              <a:rPr lang="en-US" altLang="zh-CN"/>
              <a:t>LINUX</a:t>
            </a:r>
            <a:r>
              <a:rPr lang="zh-CN" altLang="en-US"/>
              <a:t>管理技术关系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网络服务器技术是</a:t>
            </a:r>
            <a:r>
              <a:rPr lang="en-US" altLang="zh-CN"/>
              <a:t>LINUX</a:t>
            </a:r>
            <a:r>
              <a:rPr lang="zh-CN" altLang="en-US"/>
              <a:t>管理技术的深入</a:t>
            </a:r>
            <a:endParaRPr lang="zh-CN" altLang="en-US"/>
          </a:p>
          <a:p>
            <a:r>
              <a:rPr lang="zh-CN" altLang="en-US"/>
              <a:t>这两门课都属于</a:t>
            </a:r>
            <a:r>
              <a:rPr lang="en-US" altLang="zh-CN"/>
              <a:t>LINUX</a:t>
            </a:r>
            <a:r>
              <a:rPr lang="zh-CN" altLang="en-US"/>
              <a:t>运维范畴</a:t>
            </a:r>
            <a:endParaRPr lang="zh-CN" altLang="en-US"/>
          </a:p>
          <a:p>
            <a:r>
              <a:rPr lang="en-US" altLang="zh-CN"/>
              <a:t>LINUX</a:t>
            </a:r>
            <a:r>
              <a:rPr lang="zh-CN" altLang="en-US"/>
              <a:t>运维工程师，同学们就业的一个方向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redhat</a:t>
            </a:r>
            <a:r>
              <a:rPr lang="zh-CN" altLang="en-US"/>
              <a:t>注册需要企业邮箱</a:t>
            </a:r>
            <a:endParaRPr lang="zh-CN" altLang="en-US"/>
          </a:p>
        </p:txBody>
      </p:sp>
      <p:pic>
        <p:nvPicPr>
          <p:cNvPr id="4" name="内容占位符 3" descr="捕获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1610" y="2194560"/>
            <a:ext cx="9603105" cy="3091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基础性工作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熟悉巩固</a:t>
            </a:r>
            <a:r>
              <a:rPr lang="en-US" altLang="zh-CN"/>
              <a:t>Linux</a:t>
            </a:r>
            <a:r>
              <a:rPr lang="zh-CN" altLang="en-US"/>
              <a:t>常见的命令</a:t>
            </a:r>
            <a:endParaRPr lang="zh-CN" altLang="en-US"/>
          </a:p>
          <a:p>
            <a:r>
              <a:rPr lang="zh-CN" altLang="en-US"/>
              <a:t>学习</a:t>
            </a:r>
            <a:r>
              <a:rPr lang="en-US" altLang="zh-CN"/>
              <a:t>Sed/Awk</a:t>
            </a:r>
            <a:r>
              <a:rPr lang="zh-CN" altLang="en-US"/>
              <a:t>，为后期通过脚本修改配置文件打下基础</a:t>
            </a:r>
            <a:endParaRPr lang="zh-CN" altLang="en-US"/>
          </a:p>
          <a:p>
            <a:r>
              <a:rPr lang="en-US" altLang="zh-CN"/>
              <a:t>Shell</a:t>
            </a:r>
            <a:r>
              <a:rPr lang="zh-CN" altLang="en-US"/>
              <a:t>脚本编程</a:t>
            </a:r>
            <a:endParaRPr lang="zh-CN" altLang="en-US"/>
          </a:p>
          <a:p>
            <a:r>
              <a:rPr lang="zh-CN" altLang="en-US"/>
              <a:t>防火墙基本操作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基本技能练级攻略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前期：shell基本指令学习+大量练习</a:t>
            </a:r>
            <a:endParaRPr lang="zh-CN" altLang="en-US"/>
          </a:p>
          <a:p>
            <a:r>
              <a:rPr lang="zh-CN" altLang="en-US"/>
              <a:t>中期：</a:t>
            </a:r>
            <a:r>
              <a:rPr lang="en-US" altLang="zh-CN"/>
              <a:t>vim</a:t>
            </a:r>
            <a:r>
              <a:rPr lang="zh-CN" altLang="en-US"/>
              <a:t>使用</a:t>
            </a:r>
            <a:r>
              <a:rPr lang="en-US" altLang="zh-CN"/>
              <a:t>+</a:t>
            </a:r>
            <a:r>
              <a:rPr lang="zh-CN" altLang="en-US"/>
              <a:t>shell 管道+重定向</a:t>
            </a:r>
            <a:endParaRPr lang="zh-CN" altLang="en-US"/>
          </a:p>
          <a:p>
            <a:r>
              <a:rPr lang="zh-CN" altLang="en-US"/>
              <a:t>后期：shell脚本编程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常见的几种网络服务器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6195" y="1708785"/>
            <a:ext cx="10075545" cy="4778375"/>
          </a:xfrm>
        </p:spPr>
        <p:txBody>
          <a:bodyPr>
            <a:normAutofit/>
          </a:bodyPr>
          <a:lstStyle/>
          <a:p>
            <a:r>
              <a:rPr lang="en-US" altLang="zh-CN"/>
              <a:t>DHCP</a:t>
            </a:r>
            <a:r>
              <a:rPr lang="zh-CN" altLang="en-US"/>
              <a:t>服务器</a:t>
            </a:r>
            <a:endParaRPr lang="zh-CN" altLang="en-US"/>
          </a:p>
          <a:p>
            <a:r>
              <a:rPr lang="en-US" altLang="zh-CN"/>
              <a:t>DNS</a:t>
            </a:r>
            <a:r>
              <a:rPr lang="zh-CN" altLang="en-US"/>
              <a:t>服务器</a:t>
            </a:r>
            <a:endParaRPr lang="zh-CN" altLang="en-US"/>
          </a:p>
          <a:p>
            <a:r>
              <a:rPr lang="zh-CN" altLang="en-US"/>
              <a:t>邮件服务器</a:t>
            </a:r>
            <a:endParaRPr lang="zh-CN" altLang="en-US"/>
          </a:p>
          <a:p>
            <a:r>
              <a:rPr lang="zh-CN" altLang="en-US"/>
              <a:t>文件存储服务器：</a:t>
            </a:r>
            <a:r>
              <a:rPr lang="en-US" altLang="zh-CN"/>
              <a:t>FTP</a:t>
            </a:r>
            <a:r>
              <a:rPr lang="zh-CN" altLang="en-US"/>
              <a:t>、</a:t>
            </a:r>
            <a:r>
              <a:rPr lang="en-US" altLang="zh-CN"/>
              <a:t>Samba</a:t>
            </a:r>
            <a:r>
              <a:rPr lang="zh-CN" altLang="en-US"/>
              <a:t>、</a:t>
            </a:r>
            <a:r>
              <a:rPr lang="en-US" altLang="zh-CN"/>
              <a:t>NFS</a:t>
            </a:r>
            <a:r>
              <a:rPr lang="zh-CN" altLang="en-US"/>
              <a:t>服务器</a:t>
            </a:r>
            <a:endParaRPr lang="zh-CN" altLang="en-US"/>
          </a:p>
          <a:p>
            <a:r>
              <a:rPr lang="en-US" altLang="zh-CN"/>
              <a:t>Web</a:t>
            </a:r>
            <a:r>
              <a:rPr lang="zh-CN" altLang="en-US"/>
              <a:t>服务器</a:t>
            </a:r>
            <a:endParaRPr lang="zh-CN" altLang="en-US"/>
          </a:p>
          <a:p>
            <a:r>
              <a:rPr lang="zh-CN" altLang="en-US"/>
              <a:t>流媒体服务器</a:t>
            </a:r>
            <a:endParaRPr lang="zh-CN" altLang="en-US"/>
          </a:p>
          <a:p>
            <a:r>
              <a:rPr lang="zh-CN" altLang="en-US"/>
              <a:t>数据库服务器</a:t>
            </a:r>
            <a:endParaRPr lang="zh-CN" altLang="en-US"/>
          </a:p>
          <a:p>
            <a:r>
              <a:rPr lang="zh-CN" altLang="en-US"/>
              <a:t>防火墙</a:t>
            </a:r>
            <a:endParaRPr lang="zh-CN" altLang="en-US"/>
          </a:p>
          <a:p>
            <a:r>
              <a:rPr lang="zh-CN" altLang="en-US"/>
              <a:t>远程登录以及代理服务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610" y="804545"/>
            <a:ext cx="9603105" cy="763270"/>
          </a:xfrm>
        </p:spPr>
        <p:txBody>
          <a:bodyPr/>
          <a:p>
            <a:r>
              <a:rPr lang="zh-CN" altLang="en-US"/>
              <a:t>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熟悉</a:t>
            </a:r>
            <a:r>
              <a:rPr lang="en-US" altLang="zh-CN"/>
              <a:t>Linux SHELL</a:t>
            </a:r>
            <a:r>
              <a:rPr lang="zh-CN" altLang="en-US"/>
              <a:t>编程</a:t>
            </a:r>
            <a:endParaRPr lang="zh-CN" altLang="en-US"/>
          </a:p>
          <a:p>
            <a:r>
              <a:rPr lang="zh-CN" altLang="en-US"/>
              <a:t>学会用</a:t>
            </a:r>
            <a:r>
              <a:rPr lang="en-US" altLang="zh-CN"/>
              <a:t>SHELL</a:t>
            </a:r>
            <a:r>
              <a:rPr lang="zh-CN" altLang="en-US"/>
              <a:t>脚本操控</a:t>
            </a:r>
            <a:r>
              <a:rPr lang="en-US" altLang="zh-CN"/>
              <a:t>Linux</a:t>
            </a:r>
            <a:r>
              <a:rPr lang="zh-CN" altLang="en-US"/>
              <a:t>网络服务器</a:t>
            </a:r>
            <a:endParaRPr lang="zh-CN" altLang="en-US"/>
          </a:p>
          <a:p>
            <a:r>
              <a:rPr lang="zh-CN" altLang="en-US"/>
              <a:t>搭建多种网络服务器协同工作，如</a:t>
            </a:r>
            <a:r>
              <a:rPr lang="en-US" altLang="zh-CN"/>
              <a:t>DHCP+DNS+LAMP</a:t>
            </a:r>
            <a:r>
              <a:rPr lang="zh-CN" altLang="en-US"/>
              <a:t>，</a:t>
            </a:r>
            <a:r>
              <a:rPr lang="en-US" altLang="zh-CN"/>
              <a:t>FTP+DHCP</a:t>
            </a:r>
            <a:endParaRPr lang="en-US" altLang="zh-CN"/>
          </a:p>
          <a:p>
            <a:r>
              <a:rPr lang="zh-CN" altLang="en-US"/>
              <a:t>学会网络服务器安全配置</a:t>
            </a:r>
            <a:endParaRPr lang="zh-CN" altLang="en-US"/>
          </a:p>
          <a:p>
            <a:r>
              <a:rPr lang="zh-CN" altLang="en-US"/>
              <a:t>了解集群相关技术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tips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多敲命令，遇到不懂命令，使用</a:t>
            </a:r>
            <a:r>
              <a:rPr lang="en-US" altLang="zh-CN"/>
              <a:t>man</a:t>
            </a:r>
            <a:endParaRPr lang="en-US" altLang="zh-CN"/>
          </a:p>
          <a:p>
            <a:r>
              <a:rPr lang="zh-CN" altLang="en-US"/>
              <a:t>课本原理弄清楚后，再动手</a:t>
            </a:r>
            <a:endParaRPr lang="zh-CN" altLang="en-US"/>
          </a:p>
          <a:p>
            <a:r>
              <a:rPr lang="zh-CN" altLang="en-US"/>
              <a:t>熟练掌</a:t>
            </a:r>
            <a:r>
              <a:rPr lang="en-US" altLang="zh-CN"/>
              <a:t>vim</a:t>
            </a:r>
            <a:r>
              <a:rPr lang="zh-CN" altLang="en-US"/>
              <a:t>，后期服务器配置都是通过</a:t>
            </a:r>
            <a:r>
              <a:rPr lang="en-US" altLang="zh-CN"/>
              <a:t>vim</a:t>
            </a:r>
            <a:r>
              <a:rPr lang="zh-CN" altLang="en-US"/>
              <a:t>编辑配置文件完成</a:t>
            </a:r>
            <a:endParaRPr lang="zh-CN" altLang="en-US"/>
          </a:p>
          <a:p>
            <a:r>
              <a:rPr lang="zh-CN" altLang="en-US"/>
              <a:t>服务器配置文件内容格式要遵守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</a:t>
            </a:r>
            <a:r>
              <a:rPr lang="zh-CN" altLang="en-US"/>
              <a:t>下高效小软件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launchy</a:t>
            </a:r>
            <a:endParaRPr lang="en-US" altLang="zh-CN"/>
          </a:p>
          <a:p>
            <a:r>
              <a:rPr lang="en-US" altLang="zh-CN"/>
              <a:t>everything</a:t>
            </a:r>
            <a:endParaRPr lang="en-US" altLang="zh-CN"/>
          </a:p>
          <a:p>
            <a:r>
              <a:rPr lang="en-US" altLang="zh-CN"/>
              <a:t>xshell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下高效软件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  <a:p>
            <a:r>
              <a:rPr lang="en-US" altLang="zh-CN"/>
              <a:t>autojump</a:t>
            </a:r>
            <a:endParaRPr lang="en-US" altLang="zh-CN"/>
          </a:p>
          <a:p>
            <a:r>
              <a:rPr lang="en-US" altLang="zh-CN"/>
              <a:t>tmux</a:t>
            </a:r>
            <a:endParaRPr lang="en-US" altLang="zh-CN"/>
          </a:p>
          <a:p>
            <a:r>
              <a:rPr lang="en-US" altLang="zh-CN"/>
              <a:t>oh-my-zsh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一些参考的学习材料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教材：《</a:t>
            </a:r>
            <a:r>
              <a:rPr lang="en-US" altLang="zh-CN"/>
              <a:t>Linux</a:t>
            </a:r>
            <a:r>
              <a:rPr lang="zh-CN" altLang="en-US"/>
              <a:t>网络服务器配置、管理与实践教材》</a:t>
            </a:r>
            <a:endParaRPr lang="zh-CN" altLang="en-US"/>
          </a:p>
          <a:p>
            <a:r>
              <a:rPr lang="zh-CN" altLang="en-US"/>
              <a:t>教参：《</a:t>
            </a:r>
            <a:r>
              <a:rPr lang="en-US" altLang="zh-CN"/>
              <a:t>Linux</a:t>
            </a:r>
            <a:r>
              <a:rPr lang="zh-CN" altLang="en-US"/>
              <a:t>运维之道》《</a:t>
            </a:r>
            <a:r>
              <a:rPr lang="en-US" altLang="zh-CN"/>
              <a:t>Linux</a:t>
            </a:r>
            <a:r>
              <a:rPr lang="zh-CN" altLang="en-US"/>
              <a:t>命令行与</a:t>
            </a:r>
            <a:r>
              <a:rPr lang="en-US" altLang="zh-CN"/>
              <a:t>shell</a:t>
            </a:r>
            <a:r>
              <a:rPr lang="zh-CN" altLang="en-US"/>
              <a:t>脚本编程大全（第三版）》</a:t>
            </a:r>
            <a:r>
              <a:rPr lang="zh-CN" altLang="en-US">
                <a:sym typeface="+mn-ea"/>
              </a:rPr>
              <a:t>《构建高可用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服务器》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简单地说，Linux是一套免费使用和自由传播的类Unix操作系统，它主要用于基于Intel x86系列CPU的计算机上。这个系统是由世界各地的成千上万的程序员设计和实现的。其目的是建立不受任何商品化软件的版权制约的、全世界都能自由使用的Unix兼容产品。</a:t>
            </a:r>
            <a:endParaRPr lang="zh-CN" altLang="en-US"/>
          </a:p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林纳斯·托瓦兹，著名的电脑程序员、黑客。Linux内核的发明人及该计划的合作者，同时也是堪称完美的源代码控制工具Git的作者</a:t>
            </a:r>
            <a:endParaRPr lang="zh-CN" altLang="en-US" kern="1200"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0" y="2533968"/>
            <a:ext cx="5715000" cy="3208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运用领域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Linux占据多达70%的服务器市场，基本所有热门的网站都是采用Linux服务器。</a:t>
            </a:r>
            <a:endParaRPr lang="zh-CN" altLang="en-US"/>
          </a:p>
          <a:p>
            <a:r>
              <a:rPr lang="zh-CN" altLang="en-US"/>
              <a:t>Android基于Linux内核开发</a:t>
            </a:r>
            <a:endParaRPr lang="zh-CN" altLang="en-US"/>
          </a:p>
          <a:p>
            <a:r>
              <a:rPr lang="zh-CN" altLang="en-US"/>
              <a:t>亚马逊的Kindle也是基于Linux内核</a:t>
            </a:r>
            <a:endParaRPr lang="zh-CN" altLang="en-US"/>
          </a:p>
          <a:p>
            <a:r>
              <a:rPr lang="zh-CN" altLang="en-US"/>
              <a:t>不少的POS机系统也是基于Linux开发</a:t>
            </a:r>
            <a:endParaRPr lang="zh-CN" altLang="en-US"/>
          </a:p>
          <a:p>
            <a:r>
              <a:rPr lang="zh-CN" altLang="en-US"/>
              <a:t>TESLA巨大显示屏幕也是由Linux系统驱动</a:t>
            </a:r>
            <a:endParaRPr lang="zh-CN" altLang="en-US"/>
          </a:p>
          <a:p>
            <a:r>
              <a:rPr lang="zh-CN" altLang="en-US"/>
              <a:t>不少人工智能开发平台在Linux上运行，比如Google推出的Tensorflow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与</a:t>
            </a:r>
            <a:r>
              <a:rPr lang="en-US" altLang="zh-CN"/>
              <a:t>UNIX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Linux是一套遵从POSIX（可移植操作系统环境）规范的一个操作系统，它能够在普通PC计算机上实现全部的UNIX特性，具有多任务、多用户的能力。Linux受到广大计算机爱好者的喜爱的另一个主要原因是，它具有UNIX的全部功能，任何使用UNIX操作系统或想要学习UNIX操作系统的人都可以从Linux中获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UNIX系统大多是与硬件配套的，而Linux则可运行在多种硬件平台上。 UNIX是商业软件，而Linux是自由软件，免费、公开源代码的。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UNIX</a:t>
            </a:r>
            <a:r>
              <a:rPr lang="zh-CN" altLang="en-US"/>
              <a:t>哲学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一切皆文件；</a:t>
            </a:r>
            <a:endParaRPr lang="zh-CN" altLang="en-US" kern="1200"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单一目的的小程序；</a:t>
            </a:r>
            <a:endParaRPr lang="zh-CN" altLang="en-US" kern="1200"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组合小程序完成复杂任务；</a:t>
            </a:r>
            <a:endParaRPr lang="zh-CN" altLang="en-US" kern="1200"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文本文件保存配置信息；</a:t>
            </a:r>
            <a:endParaRPr lang="zh-CN" altLang="en-US" kern="1200"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尽量避免捕获用户接口；</a:t>
            </a:r>
            <a:endParaRPr lang="zh-CN" altLang="en-US" kern="1200"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提供机制，而非策略。</a:t>
            </a:r>
            <a:endParaRPr lang="zh-CN" altLang="en-US" kern="1200"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pic>
        <p:nvPicPr>
          <p:cNvPr id="12291" name="图片 4" descr="QQ截图20160905103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5440" y="2369185"/>
            <a:ext cx="5629275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发展历程</a:t>
            </a:r>
            <a:endParaRPr lang="zh-CN" altLang="en-US"/>
          </a:p>
        </p:txBody>
      </p:sp>
      <p:pic>
        <p:nvPicPr>
          <p:cNvPr id="13315" name="图片 4" descr="64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0095" y="-17145"/>
            <a:ext cx="5321935" cy="689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9" name="图片 3" descr="64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755" y="100965"/>
            <a:ext cx="5144135" cy="665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610" y="1853565"/>
            <a:ext cx="11269345" cy="4718050"/>
          </a:xfrm>
        </p:spPr>
        <p:txBody>
          <a:bodyPr>
            <a:normAutofit/>
          </a:bodyPr>
          <a:lstStyle/>
          <a:p>
            <a:r>
              <a:rPr lang="zh-CN" altLang="en-US"/>
              <a:t>开放性		 </a:t>
            </a:r>
            <a:endParaRPr lang="zh-CN" altLang="en-US"/>
          </a:p>
          <a:p>
            <a:r>
              <a:rPr lang="zh-CN" altLang="en-US"/>
              <a:t>多用户多任务</a:t>
            </a:r>
            <a:endParaRPr lang="zh-CN" altLang="en-US"/>
          </a:p>
          <a:p>
            <a:r>
              <a:rPr lang="zh-CN" altLang="en-US"/>
              <a:t>继承UNIX优势    </a:t>
            </a:r>
            <a:endParaRPr lang="zh-CN" altLang="en-US"/>
          </a:p>
          <a:p>
            <a:r>
              <a:rPr lang="zh-CN" altLang="en-US"/>
              <a:t>符合POSIX标准</a:t>
            </a:r>
            <a:endParaRPr lang="zh-CN" altLang="en-US"/>
          </a:p>
          <a:p>
            <a:r>
              <a:rPr lang="zh-CN" altLang="en-US"/>
              <a:t>友好的用户界面  </a:t>
            </a:r>
            <a:endParaRPr lang="zh-CN" altLang="en-US"/>
          </a:p>
          <a:p>
            <a:r>
              <a:rPr lang="zh-CN" altLang="en-US"/>
              <a:t>丰富的网络功能</a:t>
            </a:r>
            <a:endParaRPr lang="zh-CN" altLang="en-US"/>
          </a:p>
          <a:p>
            <a:r>
              <a:rPr lang="zh-CN" altLang="en-US"/>
              <a:t>良好的可移植性  </a:t>
            </a:r>
            <a:endParaRPr lang="zh-CN" altLang="en-US"/>
          </a:p>
          <a:p>
            <a:r>
              <a:rPr lang="zh-CN" altLang="en-US"/>
              <a:t>设备独立性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3184</Words>
  <Application>WPS 演示</Application>
  <PresentationFormat>宽屏</PresentationFormat>
  <Paragraphs>222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黑体</vt:lpstr>
      <vt:lpstr>等线 Light</vt:lpstr>
      <vt:lpstr>Gill Sans MT</vt:lpstr>
      <vt:lpstr>等线</vt:lpstr>
      <vt:lpstr>微软雅黑</vt:lpstr>
      <vt:lpstr>Arial Unicode MS</vt:lpstr>
      <vt:lpstr>Calibri</vt:lpstr>
      <vt:lpstr>Times New Roman</vt:lpstr>
      <vt:lpstr>画廊</vt:lpstr>
      <vt:lpstr>网络服务器技术 第一课</vt:lpstr>
      <vt:lpstr>网络服务器和LINUX管理技术关系</vt:lpstr>
      <vt:lpstr>Linux介绍</vt:lpstr>
      <vt:lpstr>LINUX运用领域</vt:lpstr>
      <vt:lpstr>LINUX与UNIX关系</vt:lpstr>
      <vt:lpstr>UNIX哲学</vt:lpstr>
      <vt:lpstr>LINUX发展历程</vt:lpstr>
      <vt:lpstr>PowerPoint 演示文稿</vt:lpstr>
      <vt:lpstr>LINUX特点</vt:lpstr>
      <vt:lpstr>LINUX和windows区别</vt:lpstr>
      <vt:lpstr>LINUX组成部分</vt:lpstr>
      <vt:lpstr>LINUX Shell</vt:lpstr>
      <vt:lpstr>shell种类</vt:lpstr>
      <vt:lpstr>LINUX文件结构 </vt:lpstr>
      <vt:lpstr>LINUX树形结构</vt:lpstr>
      <vt:lpstr>LINUX文件类型</vt:lpstr>
      <vt:lpstr>LINUX版本</vt:lpstr>
      <vt:lpstr>LINUX工程师的自我修养</vt:lpstr>
      <vt:lpstr>准备工作</vt:lpstr>
      <vt:lpstr>redhat注册需要企业邮箱</vt:lpstr>
      <vt:lpstr>基础性工作</vt:lpstr>
      <vt:lpstr>LINUX基本技能练级攻略</vt:lpstr>
      <vt:lpstr>常见的几种网络服务器</vt:lpstr>
      <vt:lpstr>课程目标</vt:lpstr>
      <vt:lpstr>some tips</vt:lpstr>
      <vt:lpstr>PowerPoint 演示文稿</vt:lpstr>
      <vt:lpstr>PowerPoint 演示文稿</vt:lpstr>
      <vt:lpstr>一些参考的学习材料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Linux运维 半期总结与展望</dc:title>
  <dc:creator>zp</dc:creator>
  <cp:lastModifiedBy>zp</cp:lastModifiedBy>
  <cp:revision>57</cp:revision>
  <dcterms:created xsi:type="dcterms:W3CDTF">2016-11-14T12:24:00Z</dcterms:created>
  <dcterms:modified xsi:type="dcterms:W3CDTF">2018-03-13T01:19:34Z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