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9"/>
  </p:notesMasterIdLst>
  <p:handoutMasterIdLst>
    <p:handoutMasterId r:id="rId61"/>
  </p:handoutMasterIdLst>
  <p:sldIdLst>
    <p:sldId id="429" r:id="rId4"/>
    <p:sldId id="365" r:id="rId5"/>
    <p:sldId id="366" r:id="rId6"/>
    <p:sldId id="367" r:id="rId7"/>
    <p:sldId id="368" r:id="rId8"/>
    <p:sldId id="369" r:id="rId9"/>
    <p:sldId id="361" r:id="rId10"/>
    <p:sldId id="423" r:id="rId11"/>
    <p:sldId id="424" r:id="rId12"/>
    <p:sldId id="372" r:id="rId13"/>
    <p:sldId id="375" r:id="rId14"/>
    <p:sldId id="376" r:id="rId15"/>
    <p:sldId id="406" r:id="rId16"/>
    <p:sldId id="425" r:id="rId17"/>
    <p:sldId id="426" r:id="rId18"/>
    <p:sldId id="427" r:id="rId20"/>
    <p:sldId id="380" r:id="rId21"/>
    <p:sldId id="381" r:id="rId22"/>
    <p:sldId id="383" r:id="rId23"/>
    <p:sldId id="384" r:id="rId24"/>
    <p:sldId id="382" r:id="rId25"/>
    <p:sldId id="385" r:id="rId26"/>
    <p:sldId id="386" r:id="rId27"/>
    <p:sldId id="387" r:id="rId28"/>
    <p:sldId id="428" r:id="rId29"/>
    <p:sldId id="408" r:id="rId30"/>
    <p:sldId id="409" r:id="rId31"/>
    <p:sldId id="430" r:id="rId32"/>
    <p:sldId id="410" r:id="rId33"/>
    <p:sldId id="407" r:id="rId34"/>
    <p:sldId id="388" r:id="rId35"/>
    <p:sldId id="431" r:id="rId36"/>
    <p:sldId id="432" r:id="rId37"/>
    <p:sldId id="433" r:id="rId38"/>
    <p:sldId id="434" r:id="rId39"/>
    <p:sldId id="435" r:id="rId40"/>
    <p:sldId id="436" r:id="rId41"/>
    <p:sldId id="437" r:id="rId42"/>
    <p:sldId id="438" r:id="rId43"/>
    <p:sldId id="439" r:id="rId44"/>
    <p:sldId id="440" r:id="rId45"/>
    <p:sldId id="441" r:id="rId46"/>
    <p:sldId id="442" r:id="rId47"/>
    <p:sldId id="443" r:id="rId48"/>
    <p:sldId id="444" r:id="rId49"/>
    <p:sldId id="445" r:id="rId50"/>
    <p:sldId id="446" r:id="rId51"/>
    <p:sldId id="447" r:id="rId52"/>
    <p:sldId id="448" r:id="rId53"/>
    <p:sldId id="449" r:id="rId54"/>
    <p:sldId id="450" r:id="rId55"/>
    <p:sldId id="451" r:id="rId56"/>
    <p:sldId id="452" r:id="rId57"/>
    <p:sldId id="420" r:id="rId58"/>
    <p:sldId id="421" r:id="rId59"/>
    <p:sldId id="422" r:id="rId60"/>
  </p:sldIdLst>
  <p:sldSz cx="12192000" cy="6858000"/>
  <p:notesSz cx="6858000" cy="9144000"/>
  <p:custDataLst>
    <p:tags r:id="rId6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F14DE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124" autoAdjust="0"/>
  </p:normalViewPr>
  <p:slideViewPr>
    <p:cSldViewPr snapToGrid="0">
      <p:cViewPr varScale="1">
        <p:scale>
          <a:sx n="116" d="100"/>
          <a:sy n="116" d="100"/>
        </p:scale>
        <p:origin x="354" y="108"/>
      </p:cViewPr>
      <p:guideLst>
        <p:guide orient="horz" pos="2165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76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5" Type="http://schemas.openxmlformats.org/officeDocument/2006/relationships/tags" Target="tags/tag4.xml"/><Relationship Id="rId64" Type="http://schemas.openxmlformats.org/officeDocument/2006/relationships/tableStyles" Target="tableStyles.xml"/><Relationship Id="rId63" Type="http://schemas.openxmlformats.org/officeDocument/2006/relationships/viewProps" Target="viewProps.xml"/><Relationship Id="rId62" Type="http://schemas.openxmlformats.org/officeDocument/2006/relationships/presProps" Target="presProps.xml"/><Relationship Id="rId61" Type="http://schemas.openxmlformats.org/officeDocument/2006/relationships/handoutMaster" Target="handoutMasters/handoutMaster1.xml"/><Relationship Id="rId60" Type="http://schemas.openxmlformats.org/officeDocument/2006/relationships/slide" Target="slides/slide56.xml"/><Relationship Id="rId6" Type="http://schemas.openxmlformats.org/officeDocument/2006/relationships/slide" Target="slides/slide3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D8782-2DED-4538-8A8B-66BD345BDC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68BBA-7C16-4CDD-B820-F73D7A8C0C7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2D57EA-8133-4EBA-9F4D-64D06136AE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BDFF2-EF0B-41A5-940A-DECF8E3E5ED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对这些运算不必要求定义任何物理存取路径。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对这些运算不必要求定义任何物理存取路径。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9407" y="418170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9407" y="418170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101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71752"/>
            <a:ext cx="10515600" cy="490521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101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71752"/>
            <a:ext cx="10515600" cy="490521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2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250731"/>
            <a:ext cx="10515600" cy="4918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955F7-CBC3-4DF2-9BB0-FD39BCFE30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A6060-038B-4193-B29D-DF559687355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0000FF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2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250731"/>
            <a:ext cx="10515600" cy="4918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3F4955F7-CBC3-4DF2-9BB0-FD39BCFE30C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10EA6060-038B-4193-B29D-DF559687355D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0000FF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tags" Target="../tags/tag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4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66420" y="331470"/>
            <a:ext cx="4152265" cy="620395"/>
          </a:xfrm>
        </p:spPr>
        <p:txBody>
          <a:bodyPr>
            <a:normAutofit fontScale="90000"/>
          </a:bodyPr>
          <a:p>
            <a:r>
              <a:rPr lang="zh-CN" altLang="en-US"/>
              <a:t>课前准备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50900" y="1428115"/>
            <a:ext cx="65868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1</a:t>
            </a:r>
            <a:r>
              <a:rPr lang="zh-CN" altLang="en-US" sz="3600"/>
              <a:t>、复制</a:t>
            </a:r>
            <a:r>
              <a:rPr lang="en-US" altLang="zh-CN" sz="3600"/>
              <a:t>student</a:t>
            </a:r>
            <a:r>
              <a:rPr lang="zh-CN" altLang="en-US" sz="3600"/>
              <a:t>表至学生表</a:t>
            </a:r>
            <a:endParaRPr lang="zh-CN" altLang="en-US" sz="3600"/>
          </a:p>
        </p:txBody>
      </p:sp>
      <p:sp>
        <p:nvSpPr>
          <p:cNvPr id="5" name="文本框 4"/>
          <p:cNvSpPr txBox="1"/>
          <p:nvPr/>
        </p:nvSpPr>
        <p:spPr>
          <a:xfrm>
            <a:off x="980440" y="4306570"/>
            <a:ext cx="65868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2</a:t>
            </a:r>
            <a:r>
              <a:rPr lang="zh-CN" altLang="en-US" sz="3600"/>
              <a:t>、复制</a:t>
            </a:r>
            <a:r>
              <a:rPr lang="en-US" altLang="zh-CN" sz="3600"/>
              <a:t>specialty</a:t>
            </a:r>
            <a:r>
              <a:rPr lang="zh-CN" altLang="en-US" sz="3600"/>
              <a:t>表至专业表</a:t>
            </a:r>
            <a:endParaRPr lang="zh-CN" altLang="en-US" sz="3600"/>
          </a:p>
        </p:txBody>
      </p:sp>
      <p:sp>
        <p:nvSpPr>
          <p:cNvPr id="6" name="文本框 5"/>
          <p:cNvSpPr txBox="1"/>
          <p:nvPr/>
        </p:nvSpPr>
        <p:spPr>
          <a:xfrm>
            <a:off x="1096645" y="2188210"/>
            <a:ext cx="6096000" cy="645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 sz="3600" b="1"/>
              <a:t> create table 学生 like  student;</a:t>
            </a:r>
            <a:endParaRPr lang="zh-CN" altLang="en-US" sz="3600" b="1"/>
          </a:p>
        </p:txBody>
      </p:sp>
      <p:sp>
        <p:nvSpPr>
          <p:cNvPr id="7" name="文本框 6"/>
          <p:cNvSpPr txBox="1"/>
          <p:nvPr/>
        </p:nvSpPr>
        <p:spPr>
          <a:xfrm>
            <a:off x="1245235" y="3247390"/>
            <a:ext cx="8198485" cy="6451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 sz="3600" b="1"/>
              <a:t>insert into 学生 select * from student;</a:t>
            </a:r>
            <a:endParaRPr lang="zh-CN" altLang="en-US" sz="3600" b="1"/>
          </a:p>
        </p:txBody>
      </p:sp>
      <p:sp>
        <p:nvSpPr>
          <p:cNvPr id="8" name="文本框 7"/>
          <p:cNvSpPr txBox="1"/>
          <p:nvPr/>
        </p:nvSpPr>
        <p:spPr>
          <a:xfrm>
            <a:off x="1096645" y="5212080"/>
            <a:ext cx="65868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3</a:t>
            </a:r>
            <a:r>
              <a:rPr lang="zh-CN" altLang="en-US" sz="3600"/>
              <a:t>、复制</a:t>
            </a:r>
            <a:r>
              <a:rPr lang="en-US" altLang="zh-CN" sz="3600"/>
              <a:t>course</a:t>
            </a:r>
            <a:r>
              <a:rPr lang="zh-CN" altLang="en-US" sz="3600"/>
              <a:t>表至课程表</a:t>
            </a:r>
            <a:endParaRPr lang="zh-CN" altLang="en-US" sz="3600"/>
          </a:p>
        </p:txBody>
      </p:sp>
      <p:sp>
        <p:nvSpPr>
          <p:cNvPr id="9" name="文本框 8"/>
          <p:cNvSpPr txBox="1"/>
          <p:nvPr/>
        </p:nvSpPr>
        <p:spPr>
          <a:xfrm>
            <a:off x="1096645" y="6117590"/>
            <a:ext cx="65868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4</a:t>
            </a:r>
            <a:r>
              <a:rPr lang="zh-CN" altLang="en-US" sz="3600"/>
              <a:t>、复制</a:t>
            </a:r>
            <a:r>
              <a:rPr lang="en-US" altLang="zh-CN" sz="3600"/>
              <a:t>sc</a:t>
            </a:r>
            <a:r>
              <a:rPr lang="zh-CN" altLang="en-US" sz="3600"/>
              <a:t>表至选修表</a:t>
            </a:r>
            <a:endParaRPr lang="zh-CN" altLang="en-US" sz="360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 sz="3200"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 sz="3200"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5pPr>
          </a:lstStyle>
          <a:p>
            <a:pPr lvl="0" algn="r" eaLnBrk="0" hangingPunct="0">
              <a:spcBef>
                <a:spcPct val="0"/>
              </a:spcBef>
              <a:buClr>
                <a:schemeClr val="bg1"/>
              </a:buClr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charset="0"/>
                <a:ea typeface="MS PGothic" panose="020B0600070205080204" pitchFamily="34" charset="-128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charset="0"/>
              <a:ea typeface="MS PGothic" panose="020B0600070205080204" pitchFamily="34" charset="-128"/>
            </a:endParaRPr>
          </a:p>
        </p:txBody>
      </p:sp>
      <p:sp>
        <p:nvSpPr>
          <p:cNvPr id="13315" name="Rectangle 2"/>
          <p:cNvSpPr/>
          <p:nvPr/>
        </p:nvSpPr>
        <p:spPr>
          <a:xfrm>
            <a:off x="3761105" y="197485"/>
            <a:ext cx="5073650" cy="777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9.2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MySQL视图管理</a:t>
            </a:r>
            <a:endParaRPr lang="zh-CN" altLang="en-US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3316" name="直接连接符 75"/>
          <p:cNvSpPr/>
          <p:nvPr/>
        </p:nvSpPr>
        <p:spPr>
          <a:xfrm rot="10800000">
            <a:off x="509608" y="521970"/>
            <a:ext cx="2700000" cy="1588"/>
          </a:xfrm>
          <a:prstGeom prst="line">
            <a:avLst/>
          </a:prstGeom>
          <a:ln w="28575" cap="flat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13317" name="直接连接符 76"/>
          <p:cNvSpPr/>
          <p:nvPr/>
        </p:nvSpPr>
        <p:spPr>
          <a:xfrm rot="10800000">
            <a:off x="8564283" y="583565"/>
            <a:ext cx="3348000" cy="1588"/>
          </a:xfrm>
          <a:prstGeom prst="line">
            <a:avLst/>
          </a:prstGeom>
          <a:ln w="28575" cap="flat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2" name="直接连接符 76"/>
          <p:cNvSpPr/>
          <p:nvPr/>
        </p:nvSpPr>
        <p:spPr>
          <a:xfrm rot="10800000">
            <a:off x="8564283" y="676275"/>
            <a:ext cx="3348000" cy="1588"/>
          </a:xfrm>
          <a:prstGeom prst="line">
            <a:avLst/>
          </a:prstGeom>
          <a:ln w="28575" cap="flat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4" name="直接连接符 75"/>
          <p:cNvSpPr/>
          <p:nvPr/>
        </p:nvSpPr>
        <p:spPr>
          <a:xfrm rot="10800000">
            <a:off x="548978" y="614045"/>
            <a:ext cx="2700000" cy="1588"/>
          </a:xfrm>
          <a:prstGeom prst="line">
            <a:avLst/>
          </a:prstGeom>
          <a:ln w="28575" cap="flat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36" name="等腰三角形 35"/>
          <p:cNvSpPr/>
          <p:nvPr/>
        </p:nvSpPr>
        <p:spPr>
          <a:xfrm rot="5400000">
            <a:off x="3359150" y="383540"/>
            <a:ext cx="401955" cy="401955"/>
          </a:xfrm>
          <a:prstGeom prst="triangle">
            <a:avLst/>
          </a:prstGeom>
          <a:gradFill>
            <a:gsLst>
              <a:gs pos="0">
                <a:srgbClr val="FF33CC"/>
              </a:gs>
              <a:gs pos="20000">
                <a:srgbClr val="FFFF00"/>
              </a:gs>
              <a:gs pos="59000">
                <a:srgbClr val="92D050"/>
              </a:gs>
              <a:gs pos="100000">
                <a:schemeClr val="accent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317240" y="1831340"/>
            <a:ext cx="5665470" cy="3322955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 anchor="t">
            <a:spAutoFit/>
          </a:bodyPr>
          <a:p>
            <a:pPr marL="457200" indent="-457200" fontAlgn="auto">
              <a:lnSpc>
                <a:spcPct val="150000"/>
              </a:lnSpc>
              <a:buClr>
                <a:srgbClr val="FF0000"/>
              </a:buClr>
              <a:buFont typeface="Wingdings" panose="05000000000000000000" charset="0"/>
              <a:buChar char=":"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创建视图</a:t>
            </a:r>
            <a:endParaRPr lang="zh-CN" altLang="en-US" sz="2800" b="1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457200" indent="-457200" fontAlgn="auto">
              <a:lnSpc>
                <a:spcPct val="150000"/>
              </a:lnSpc>
              <a:buClr>
                <a:srgbClr val="FF0000"/>
              </a:buClr>
              <a:buFont typeface="Wingdings" panose="05000000000000000000" charset="0"/>
              <a:buChar char=":"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查看视图定义</a:t>
            </a:r>
            <a:endParaRPr lang="zh-CN" altLang="en-US" sz="2800" b="1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457200" indent="-457200" fontAlgn="auto">
              <a:lnSpc>
                <a:spcPct val="150000"/>
              </a:lnSpc>
              <a:buClr>
                <a:srgbClr val="FF0000"/>
              </a:buClr>
              <a:buFont typeface="Wingdings" panose="05000000000000000000" charset="0"/>
              <a:buChar char=":"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删除视图</a:t>
            </a:r>
            <a:endParaRPr lang="zh-CN" altLang="en-US" sz="2800" b="1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457200" indent="-457200" fontAlgn="auto">
              <a:lnSpc>
                <a:spcPct val="150000"/>
              </a:lnSpc>
              <a:buClr>
                <a:srgbClr val="FF0000"/>
              </a:buClr>
              <a:buFont typeface="Wingdings" panose="05000000000000000000" charset="0"/>
              <a:buChar char=":"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修改视图定义</a:t>
            </a:r>
            <a:endParaRPr lang="zh-CN" altLang="en-US" sz="2800" b="1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457200" indent="-457200" fontAlgn="auto">
              <a:lnSpc>
                <a:spcPct val="150000"/>
              </a:lnSpc>
              <a:buClr>
                <a:srgbClr val="FF0000"/>
              </a:buClr>
              <a:buFont typeface="Wingdings" panose="05000000000000000000" charset="0"/>
              <a:buChar char=":"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更新视图数据</a:t>
            </a:r>
            <a:endParaRPr lang="zh-CN" altLang="en-US" sz="2800" b="1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21665" y="496570"/>
            <a:ext cx="4164965" cy="702310"/>
          </a:xfrm>
        </p:spPr>
        <p:txBody>
          <a:bodyPr>
            <a:normAutofit/>
          </a:bodyPr>
          <a:p>
            <a:pPr marL="457200" indent="-457200">
              <a:buClr>
                <a:srgbClr val="FF0066"/>
              </a:buClr>
              <a:buSzPct val="125000"/>
              <a:buFont typeface="Wingdings" panose="05000000000000000000" charset="0"/>
              <a:buChar char="a"/>
              <a:defRPr/>
            </a:pPr>
            <a:r>
              <a:rPr lang="en-US" altLang="zh-CN" sz="3200" b="1" dirty="0">
                <a:solidFill>
                  <a:srgbClr val="FF00FF"/>
                </a:solidFill>
              </a:rPr>
              <a:t> </a:t>
            </a:r>
            <a:r>
              <a:rPr lang="zh-CN" altLang="zh-CN" sz="3200" b="1" dirty="0">
                <a:solidFill>
                  <a:srgbClr val="0000FF"/>
                </a:solidFill>
              </a:rPr>
              <a:t>一</a:t>
            </a:r>
            <a:r>
              <a:rPr lang="zh-CN" altLang="en-US" sz="3200" b="1" dirty="0">
                <a:solidFill>
                  <a:srgbClr val="0000FF"/>
                </a:solidFill>
              </a:rPr>
              <a:t>、创建视图</a:t>
            </a:r>
            <a:endParaRPr lang="zh-CN" altLang="en-US" sz="3200" b="1" dirty="0">
              <a:solidFill>
                <a:srgbClr val="0000FF"/>
              </a:solidFill>
            </a:endParaRPr>
          </a:p>
        </p:txBody>
      </p:sp>
      <p:sp>
        <p:nvSpPr>
          <p:cNvPr id="75780" name="Line 3"/>
          <p:cNvSpPr/>
          <p:nvPr/>
        </p:nvSpPr>
        <p:spPr>
          <a:xfrm>
            <a:off x="627063" y="1045845"/>
            <a:ext cx="6120000" cy="0"/>
          </a:xfrm>
          <a:prstGeom prst="line">
            <a:avLst/>
          </a:prstGeom>
          <a:ln w="25400" cap="flat" cmpd="sng">
            <a:solidFill>
              <a:srgbClr val="33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" name="十字箭头标注 6"/>
          <p:cNvSpPr/>
          <p:nvPr/>
        </p:nvSpPr>
        <p:spPr>
          <a:xfrm>
            <a:off x="274320" y="862965"/>
            <a:ext cx="334645" cy="335915"/>
          </a:xfrm>
          <a:prstGeom prst="quadArrowCallou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40385" y="1198880"/>
            <a:ext cx="11356340" cy="521970"/>
          </a:xfrm>
          <a:prstGeom prst="rect">
            <a:avLst/>
          </a:prstGeom>
        </p:spPr>
        <p:txBody>
          <a:bodyPr wrap="square">
            <a:spAutoFit/>
          </a:bodyPr>
          <a:p>
            <a:pPr fontAlgn="auto">
              <a:lnSpc>
                <a:spcPct val="10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需要具有create view的权限，同时应该具有查询涉及列的select权限。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938" name="Rectangle 3"/>
          <p:cNvSpPr>
            <a:spLocks noGrp="1"/>
          </p:cNvSpPr>
          <p:nvPr>
            <p:ph idx="1"/>
          </p:nvPr>
        </p:nvSpPr>
        <p:spPr>
          <a:xfrm>
            <a:off x="2647315" y="1833245"/>
            <a:ext cx="9443085" cy="192151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anchor="t">
            <a:noAutofit/>
          </a:bodyPr>
          <a:p>
            <a:pPr marL="0" indent="0" eaLnBrk="1" hangingPunct="1">
              <a:buFont typeface="Wingdings" panose="05000000000000000000" charset="0"/>
              <a:buNone/>
            </a:pPr>
            <a:r>
              <a:rPr 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CREATE</a:t>
            </a:r>
            <a:r>
              <a:rPr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[ALGORITHM = {MERGE | TEMPTABLE | UNDEFINED}]</a:t>
            </a:r>
            <a:endParaRPr sz="2800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 eaLnBrk="1" hangingPunct="1">
              <a:buFont typeface="Wingdings" panose="05000000000000000000" charset="0"/>
              <a:buNone/>
            </a:pPr>
            <a:r>
              <a:rPr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VIEW</a:t>
            </a:r>
            <a:r>
              <a:rPr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视图名 [(</a:t>
            </a:r>
            <a:r>
              <a:rPr lang="zh-CN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属性</a:t>
            </a:r>
            <a:r>
              <a:rPr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列表)]</a:t>
            </a:r>
            <a:endParaRPr sz="2800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 eaLnBrk="1" hangingPunct="1">
              <a:buFont typeface="Wingdings" panose="05000000000000000000" charset="0"/>
              <a:buNone/>
            </a:pPr>
            <a:r>
              <a:rPr 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AS</a:t>
            </a:r>
            <a:r>
              <a:rPr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查询语句</a:t>
            </a:r>
            <a:endParaRPr sz="2800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 eaLnBrk="1" hangingPunct="1">
              <a:buFont typeface="Wingdings" panose="05000000000000000000" charset="0"/>
              <a:buNone/>
            </a:pPr>
            <a:r>
              <a:rPr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[with [cascaded | local] check option] 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96193" y="1833245"/>
            <a:ext cx="2048252" cy="885825"/>
            <a:chOff x="740" y="3524"/>
            <a:chExt cx="2153" cy="1395"/>
          </a:xfrm>
        </p:grpSpPr>
        <p:sp>
          <p:nvSpPr>
            <p:cNvPr id="5" name="燕尾形箭头 4"/>
            <p:cNvSpPr/>
            <p:nvPr/>
          </p:nvSpPr>
          <p:spPr>
            <a:xfrm>
              <a:off x="740" y="3524"/>
              <a:ext cx="2153" cy="1395"/>
            </a:xfrm>
            <a:prstGeom prst="notchedRightArrow">
              <a:avLst/>
            </a:prstGeom>
            <a:gradFill>
              <a:gsLst>
                <a:gs pos="0">
                  <a:srgbClr val="A5FB97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rgbClr val="FFFF0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lt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2pPr>
              <a:lvl3pPr marL="914400" lvl="2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lt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3pPr>
              <a:lvl4pPr marL="1371600" lvl="3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lt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4pPr>
              <a:lvl5pPr marL="1828800" lvl="4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lt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5pPr>
              <a:lvl6pPr marL="2286000" lvl="5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lt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6pPr>
              <a:lvl7pPr marL="2743200" lvl="6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lt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7pPr>
              <a:lvl8pPr marL="3200400" lvl="7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lt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8pPr>
              <a:lvl9pPr marL="3657600" lvl="8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lt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825" y="3762"/>
              <a:ext cx="1984" cy="919"/>
            </a:xfrm>
            <a:prstGeom prst="rect">
              <a:avLst/>
            </a:prstGeom>
            <a:noFill/>
            <a:effectLst>
              <a:innerShdw blurRad="114300">
                <a:prstClr val="black"/>
              </a:innerShdw>
            </a:effectLst>
          </p:spPr>
          <p:txBody>
            <a:bodyPr wrap="square" rtlCol="0">
              <a:spAutoFit/>
            </a:bodyPr>
            <a:lstStyle>
              <a:lvl1pPr marL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2pPr>
              <a:lvl3pPr marL="914400" lvl="2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3pPr>
              <a:lvl4pPr marL="1371600" lvl="3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4pPr>
              <a:lvl5pPr marL="1828800" lvl="4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5pPr>
              <a:lvl6pPr marL="2286000" lvl="5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6pPr>
              <a:lvl7pPr marL="2743200" lvl="6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7pPr>
              <a:lvl8pPr marL="3200400" lvl="7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8pPr>
              <a:lvl9pPr marL="3657600" lvl="8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9pPr>
            </a:lstStyle>
            <a:p>
              <a:r>
                <a:rPr lang="zh-CN" altLang="en-US" sz="32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语句格式</a:t>
              </a:r>
              <a:endParaRPr lang="zh-CN" altLang="en-US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540385" y="3585210"/>
            <a:ext cx="11410315" cy="3969385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“视图列表”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指定视图显示的属性列表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“查询语句”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：一个完整的查询语句，表示从某个表查询满足条件的记录，将这些记录导入视图中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with check option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：用于视图操作时的检查条件。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以下两个可选项：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cascaded</a:t>
            </a: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：表示更新视图时要满足所有相关视图和表的条件，该参数为默认值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local：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表示更新视图时，要满足该视图本身的定义条件即可。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5267960" y="0"/>
            <a:ext cx="5281930" cy="972820"/>
          </a:xfrm>
          <a:prstGeom prst="wedgeRoundRectCallout">
            <a:avLst>
              <a:gd name="adj1" fmla="val -62202"/>
              <a:gd name="adj2" fmla="val 20443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b="1">
                <a:solidFill>
                  <a:srgbClr val="FF0000"/>
                </a:solidFill>
              </a:rPr>
              <a:t>不能与数据库中的表重名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79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7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7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7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7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8" grpId="0" animBg="1" uiExpand="1" build="p"/>
      <p:bldP spid="20" grpId="0"/>
      <p:bldP spid="9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21665" y="496570"/>
            <a:ext cx="4935220" cy="702310"/>
          </a:xfrm>
        </p:spPr>
        <p:txBody>
          <a:bodyPr>
            <a:normAutofit/>
          </a:bodyPr>
          <a:p>
            <a:pPr marL="457200" indent="-457200">
              <a:buClr>
                <a:srgbClr val="FF0066"/>
              </a:buClr>
              <a:buSzPct val="125000"/>
              <a:buFont typeface="Wingdings" panose="05000000000000000000" charset="0"/>
              <a:buChar char="a"/>
              <a:defRPr/>
            </a:pPr>
            <a:r>
              <a:rPr lang="en-US" altLang="zh-CN" sz="3200" b="1" dirty="0">
                <a:solidFill>
                  <a:srgbClr val="FF00FF"/>
                </a:solidFill>
              </a:rPr>
              <a:t> </a:t>
            </a:r>
            <a:r>
              <a:rPr lang="zh-CN" altLang="zh-CN" sz="3200" b="1" dirty="0">
                <a:solidFill>
                  <a:srgbClr val="0000FF"/>
                </a:solidFill>
              </a:rPr>
              <a:t>例</a:t>
            </a:r>
            <a:r>
              <a:rPr lang="zh-CN" altLang="en-US" sz="3200" b="1" dirty="0">
                <a:solidFill>
                  <a:srgbClr val="FF0000"/>
                </a:solidFill>
              </a:rPr>
              <a:t> 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75780" name="Line 3"/>
          <p:cNvSpPr/>
          <p:nvPr/>
        </p:nvSpPr>
        <p:spPr>
          <a:xfrm>
            <a:off x="627063" y="1045845"/>
            <a:ext cx="6120000" cy="0"/>
          </a:xfrm>
          <a:prstGeom prst="line">
            <a:avLst/>
          </a:prstGeom>
          <a:ln w="25400" cap="flat" cmpd="sng">
            <a:solidFill>
              <a:srgbClr val="33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" name="十字箭头标注 6"/>
          <p:cNvSpPr/>
          <p:nvPr/>
        </p:nvSpPr>
        <p:spPr>
          <a:xfrm>
            <a:off x="274320" y="862965"/>
            <a:ext cx="334645" cy="335915"/>
          </a:xfrm>
          <a:prstGeom prst="quadArrowCallou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25755" y="1442085"/>
            <a:ext cx="11541125" cy="953135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>
            <a:innerShdw blurRad="114300">
              <a:prstClr val="black"/>
            </a:innerShdw>
          </a:effectLst>
        </p:spPr>
        <p:txBody>
          <a:bodyPr wrap="square">
            <a:spAutoFit/>
          </a:bodyPr>
          <a:p>
            <a:pPr indent="457200"/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】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在学生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表上创建视图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student_view1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，要求包含学号、姓名、性别、年龄、专业号。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9545" y="2724785"/>
            <a:ext cx="11406505" cy="3046095"/>
          </a:xfrm>
          <a:prstGeom prst="rect">
            <a:avLst/>
          </a:prstGeom>
        </p:spPr>
        <p:txBody>
          <a:bodyPr wrap="square">
            <a:spAutoFit/>
          </a:bodyPr>
          <a:p>
            <a:pPr algn="l" fontAlgn="auto">
              <a:lnSpc>
                <a:spcPct val="150000"/>
              </a:lnSpc>
            </a:pPr>
            <a:r>
              <a:rPr sz="3200" b="1" kern="100" dirty="0">
                <a:solidFill>
                  <a:srgbClr val="F14D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create </a:t>
            </a:r>
            <a:r>
              <a:rPr lang="en-US" sz="3200" b="1" kern="100" dirty="0">
                <a:solidFill>
                  <a:srgbClr val="F14D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algorithm=undefined </a:t>
            </a:r>
            <a:r>
              <a:rPr sz="3200" b="1" kern="100" dirty="0">
                <a:solidFill>
                  <a:srgbClr val="F14D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view student_view1</a:t>
            </a:r>
            <a:endParaRPr sz="3200" b="1" kern="100" dirty="0">
              <a:solidFill>
                <a:srgbClr val="F14DE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fontAlgn="auto">
              <a:lnSpc>
                <a:spcPct val="150000"/>
              </a:lnSpc>
            </a:pPr>
            <a:r>
              <a:rPr sz="3200" b="1" kern="100" dirty="0">
                <a:latin typeface="Calibri" panose="020F0502020204030204" charset="0"/>
                <a:cs typeface="Times New Roman" panose="02020603050405020304" pitchFamily="18" charset="0"/>
              </a:rPr>
              <a:t> as </a:t>
            </a:r>
            <a:r>
              <a:rPr sz="3200" b="1" kern="100" dirty="0">
                <a:solidFill>
                  <a:srgbClr val="0000FF"/>
                </a:solidFill>
                <a:latin typeface="Calibri" panose="020F0502020204030204" charset="0"/>
                <a:cs typeface="Times New Roman" panose="02020603050405020304" pitchFamily="18" charset="0"/>
              </a:rPr>
              <a:t>select 学号,姓名,性别,</a:t>
            </a:r>
            <a:endParaRPr sz="3200" b="1" kern="100" dirty="0">
              <a:solidFill>
                <a:srgbClr val="0000FF"/>
              </a:solidFill>
              <a:latin typeface="Calibri" panose="020F0502020204030204" charset="0"/>
              <a:cs typeface="Times New Roman" panose="02020603050405020304" pitchFamily="18" charset="0"/>
            </a:endParaRPr>
          </a:p>
          <a:p>
            <a:pPr algn="l" fontAlgn="auto">
              <a:lnSpc>
                <a:spcPct val="150000"/>
              </a:lnSpc>
            </a:pPr>
            <a:r>
              <a:rPr sz="3200" b="1" kern="100" dirty="0">
                <a:solidFill>
                  <a:srgbClr val="0000FF"/>
                </a:solidFill>
                <a:latin typeface="Calibri" panose="020F0502020204030204" charset="0"/>
                <a:cs typeface="Times New Roman" panose="02020603050405020304" pitchFamily="18" charset="0"/>
              </a:rPr>
              <a:t>year(now())-year(出生日期) as 年龄</a:t>
            </a:r>
            <a:r>
              <a:rPr lang="en-US" sz="3200" b="1" kern="100" dirty="0">
                <a:solidFill>
                  <a:srgbClr val="0000FF"/>
                </a:solidFill>
                <a:latin typeface="Calibri" panose="020F0502020204030204" charset="0"/>
                <a:cs typeface="Times New Roman" panose="02020603050405020304" pitchFamily="18" charset="0"/>
              </a:rPr>
              <a:t>,</a:t>
            </a:r>
            <a:r>
              <a:rPr lang="zh-CN" altLang="en-US" sz="3200" b="1" kern="100" dirty="0">
                <a:solidFill>
                  <a:srgbClr val="0000FF"/>
                </a:solidFill>
                <a:latin typeface="Calibri" panose="020F0502020204030204" charset="0"/>
                <a:cs typeface="Times New Roman" panose="02020603050405020304" pitchFamily="18" charset="0"/>
              </a:rPr>
              <a:t>专业号</a:t>
            </a:r>
            <a:r>
              <a:rPr sz="3200" b="1" kern="100" dirty="0">
                <a:solidFill>
                  <a:srgbClr val="0000FF"/>
                </a:solidFill>
                <a:latin typeface="Calibri" panose="020F0502020204030204" charset="0"/>
                <a:cs typeface="Times New Roman" panose="02020603050405020304" pitchFamily="18" charset="0"/>
              </a:rPr>
              <a:t> </a:t>
            </a:r>
            <a:endParaRPr sz="3200" b="1" kern="100" dirty="0">
              <a:solidFill>
                <a:srgbClr val="0000FF"/>
              </a:solidFill>
              <a:latin typeface="Calibri" panose="020F0502020204030204" charset="0"/>
              <a:cs typeface="Times New Roman" panose="02020603050405020304" pitchFamily="18" charset="0"/>
            </a:endParaRPr>
          </a:p>
          <a:p>
            <a:pPr algn="l" fontAlgn="auto">
              <a:lnSpc>
                <a:spcPct val="150000"/>
              </a:lnSpc>
            </a:pPr>
            <a:r>
              <a:rPr sz="3200" b="1" kern="100" dirty="0">
                <a:solidFill>
                  <a:srgbClr val="0000FF"/>
                </a:solidFill>
                <a:latin typeface="Calibri" panose="020F0502020204030204" charset="0"/>
                <a:cs typeface="Times New Roman" panose="02020603050405020304" pitchFamily="18" charset="0"/>
              </a:rPr>
              <a:t>   from </a:t>
            </a:r>
            <a:r>
              <a:rPr lang="zh-CN" sz="3200" b="1" kern="100" dirty="0">
                <a:solidFill>
                  <a:srgbClr val="0000FF"/>
                </a:solidFill>
                <a:latin typeface="Calibri" panose="020F0502020204030204" charset="0"/>
                <a:cs typeface="Times New Roman" panose="02020603050405020304" pitchFamily="18" charset="0"/>
              </a:rPr>
              <a:t>学生</a:t>
            </a:r>
            <a:r>
              <a:rPr sz="3200" b="1" kern="100" dirty="0">
                <a:latin typeface="Calibri" panose="020F0502020204030204" charset="0"/>
                <a:cs typeface="Times New Roman" panose="02020603050405020304" pitchFamily="18" charset="0"/>
              </a:rPr>
              <a:t>;</a:t>
            </a:r>
            <a:endParaRPr sz="3200" b="1" kern="100" dirty="0">
              <a:latin typeface="Calibri" panose="020F0502020204030204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8365" y="6336030"/>
            <a:ext cx="19215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执行命令</a:t>
            </a:r>
            <a:endParaRPr lang="zh-CN" altLang="en-US" sz="28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20560" y="6201410"/>
            <a:ext cx="53124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student_view1</a:t>
            </a:r>
            <a:endParaRPr lang="en-US" altLang="zh-CN" sz="28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545" y="5774055"/>
            <a:ext cx="6715125" cy="56197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0" y="2724785"/>
            <a:ext cx="3484880" cy="32480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2" grpId="0"/>
      <p:bldP spid="5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21665" y="496570"/>
            <a:ext cx="4935220" cy="702310"/>
          </a:xfrm>
        </p:spPr>
        <p:txBody>
          <a:bodyPr>
            <a:normAutofit/>
          </a:bodyPr>
          <a:p>
            <a:pPr marL="457200" indent="-457200">
              <a:buClr>
                <a:srgbClr val="FF0066"/>
              </a:buClr>
              <a:buSzPct val="125000"/>
              <a:buFont typeface="Wingdings" panose="05000000000000000000" charset="0"/>
              <a:buChar char="a"/>
              <a:defRPr/>
            </a:pPr>
            <a:r>
              <a:rPr lang="en-US" altLang="zh-CN" sz="3200" b="1" dirty="0">
                <a:solidFill>
                  <a:srgbClr val="FF00FF"/>
                </a:solidFill>
              </a:rPr>
              <a:t> </a:t>
            </a:r>
            <a:r>
              <a:rPr lang="zh-CN" altLang="zh-CN" sz="3200" b="1" dirty="0">
                <a:solidFill>
                  <a:srgbClr val="0000FF"/>
                </a:solidFill>
              </a:rPr>
              <a:t>例</a:t>
            </a:r>
            <a:r>
              <a:rPr lang="zh-CN" altLang="en-US" sz="3200" b="1" dirty="0">
                <a:solidFill>
                  <a:srgbClr val="FF0000"/>
                </a:solidFill>
              </a:rPr>
              <a:t> 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75780" name="Line 3"/>
          <p:cNvSpPr/>
          <p:nvPr/>
        </p:nvSpPr>
        <p:spPr>
          <a:xfrm>
            <a:off x="627063" y="1045845"/>
            <a:ext cx="6120000" cy="0"/>
          </a:xfrm>
          <a:prstGeom prst="line">
            <a:avLst/>
          </a:prstGeom>
          <a:ln w="25400" cap="flat" cmpd="sng">
            <a:solidFill>
              <a:srgbClr val="33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" name="十字箭头标注 6"/>
          <p:cNvSpPr/>
          <p:nvPr/>
        </p:nvSpPr>
        <p:spPr>
          <a:xfrm>
            <a:off x="274320" y="862965"/>
            <a:ext cx="334645" cy="335915"/>
          </a:xfrm>
          <a:prstGeom prst="quadArrowCallou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25755" y="1442085"/>
            <a:ext cx="11541125" cy="953135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>
            <a:innerShdw blurRad="114300">
              <a:prstClr val="black"/>
            </a:innerShdw>
          </a:effectLst>
        </p:spPr>
        <p:txBody>
          <a:bodyPr wrap="square">
            <a:spAutoFit/>
          </a:bodyPr>
          <a:p>
            <a:pPr indent="457200"/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】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创建视图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stu_view2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，要求包含学号、姓名、性别、年龄、专业名、课程号、课程名、学分、成绩。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7480" y="2705735"/>
            <a:ext cx="12031345" cy="3415030"/>
          </a:xfrm>
          <a:prstGeom prst="rect">
            <a:avLst/>
          </a:prstGeom>
        </p:spPr>
        <p:txBody>
          <a:bodyPr wrap="square">
            <a:spAutoFit/>
          </a:bodyPr>
          <a:p>
            <a:pPr algn="l" fontAlgn="auto">
              <a:lnSpc>
                <a:spcPct val="150000"/>
              </a:lnSpc>
            </a:pPr>
            <a:r>
              <a:rPr sz="2400" b="1" kern="100" dirty="0">
                <a:solidFill>
                  <a:srgbClr val="F14D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b="1" kern="1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create view </a:t>
            </a:r>
            <a:r>
              <a:rPr sz="2400" b="1" kern="100" dirty="0">
                <a:solidFill>
                  <a:srgbClr val="F14D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stu_view</a:t>
            </a:r>
            <a:r>
              <a:rPr lang="en-US" sz="2400" b="1" kern="100" dirty="0">
                <a:solidFill>
                  <a:srgbClr val="F14D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sz="2400" b="1" kern="100" dirty="0">
                <a:solidFill>
                  <a:srgbClr val="F14D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as </a:t>
            </a:r>
            <a:endParaRPr sz="2400" b="1" kern="100" dirty="0">
              <a:solidFill>
                <a:srgbClr val="F14DE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fontAlgn="auto">
              <a:lnSpc>
                <a:spcPct val="150000"/>
              </a:lnSpc>
            </a:pPr>
            <a:r>
              <a:rPr sz="2400" b="1" kern="100" dirty="0">
                <a:solidFill>
                  <a:srgbClr val="F14D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sz="2400" b="1" kern="1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select</a:t>
            </a:r>
            <a:r>
              <a:rPr sz="2400" b="1" kern="100" dirty="0">
                <a:solidFill>
                  <a:srgbClr val="F14D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sz="2400" b="1" kern="100" dirty="0">
                <a:solidFill>
                  <a:srgbClr val="F14D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学生</a:t>
            </a:r>
            <a:r>
              <a:rPr sz="2400" b="1" kern="100" dirty="0">
                <a:solidFill>
                  <a:srgbClr val="F14D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.学号,</a:t>
            </a:r>
            <a:r>
              <a:rPr lang="zh-CN" sz="2400" b="1" kern="100" dirty="0">
                <a:solidFill>
                  <a:srgbClr val="F14D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学生</a:t>
            </a:r>
            <a:r>
              <a:rPr sz="2400" b="1" kern="100" dirty="0">
                <a:solidFill>
                  <a:srgbClr val="F14D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.姓名,</a:t>
            </a:r>
            <a:r>
              <a:rPr lang="zh-CN" sz="2400" b="1" kern="100" dirty="0">
                <a:solidFill>
                  <a:srgbClr val="F14D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学生</a:t>
            </a:r>
            <a:r>
              <a:rPr sz="2400" b="1" kern="100" dirty="0">
                <a:solidFill>
                  <a:srgbClr val="F14D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.性别,year(now())-year(出生日期) ,</a:t>
            </a:r>
            <a:endParaRPr sz="2400" b="1" kern="100" dirty="0">
              <a:solidFill>
                <a:srgbClr val="F14DE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fontAlgn="auto">
              <a:lnSpc>
                <a:spcPct val="150000"/>
              </a:lnSpc>
            </a:pPr>
            <a:r>
              <a:rPr sz="2400" b="1" kern="100" dirty="0">
                <a:solidFill>
                  <a:srgbClr val="F14D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sz="2400" b="1" kern="100" dirty="0">
                <a:solidFill>
                  <a:srgbClr val="F14D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专业</a:t>
            </a:r>
            <a:r>
              <a:rPr sz="2400" b="1" kern="100" dirty="0">
                <a:solidFill>
                  <a:srgbClr val="F14D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.专业名,</a:t>
            </a:r>
            <a:r>
              <a:rPr lang="zh-CN" sz="2400" b="1" kern="100" dirty="0">
                <a:solidFill>
                  <a:srgbClr val="F14D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选修</a:t>
            </a:r>
            <a:r>
              <a:rPr sz="2400" b="1" kern="100" dirty="0">
                <a:solidFill>
                  <a:srgbClr val="F14D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.课程号,</a:t>
            </a:r>
            <a:r>
              <a:rPr lang="zh-CN" sz="2400" b="1" kern="100" dirty="0">
                <a:solidFill>
                  <a:srgbClr val="F14D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课程</a:t>
            </a:r>
            <a:r>
              <a:rPr sz="2400" b="1" kern="100" dirty="0">
                <a:solidFill>
                  <a:srgbClr val="F14D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.课程名,</a:t>
            </a:r>
            <a:r>
              <a:rPr lang="zh-CN" sz="2400" b="1" kern="100" dirty="0">
                <a:solidFill>
                  <a:srgbClr val="F14D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课程</a:t>
            </a:r>
            <a:r>
              <a:rPr sz="2400" b="1" kern="100" dirty="0">
                <a:solidFill>
                  <a:srgbClr val="F14D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.学分,</a:t>
            </a:r>
            <a:r>
              <a:rPr lang="zh-CN" sz="2400" b="1" kern="100" dirty="0">
                <a:solidFill>
                  <a:srgbClr val="F14D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选修</a:t>
            </a:r>
            <a:r>
              <a:rPr sz="2400" b="1" kern="100" dirty="0">
                <a:solidFill>
                  <a:srgbClr val="F14D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.成绩</a:t>
            </a:r>
            <a:endParaRPr sz="2400" b="1" kern="100" dirty="0">
              <a:solidFill>
                <a:srgbClr val="F14DE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fontAlgn="auto">
              <a:lnSpc>
                <a:spcPct val="150000"/>
              </a:lnSpc>
            </a:pPr>
            <a:r>
              <a:rPr sz="2400" b="1" kern="100" dirty="0">
                <a:solidFill>
                  <a:srgbClr val="F14D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sz="2400" b="1" kern="1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from</a:t>
            </a:r>
            <a:r>
              <a:rPr sz="2400" b="1" kern="100" dirty="0">
                <a:solidFill>
                  <a:srgbClr val="F14D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 b="1" kern="100" dirty="0">
                <a:solidFill>
                  <a:srgbClr val="F14D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学生</a:t>
            </a:r>
            <a:r>
              <a:rPr sz="2400" b="1" kern="100" dirty="0">
                <a:solidFill>
                  <a:srgbClr val="F14D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sz="2400" b="1" kern="100" dirty="0">
                <a:solidFill>
                  <a:srgbClr val="F14D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专业</a:t>
            </a:r>
            <a:r>
              <a:rPr sz="2400" b="1" kern="100" dirty="0">
                <a:solidFill>
                  <a:srgbClr val="F14D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sz="2400" b="1" kern="100" dirty="0">
                <a:solidFill>
                  <a:srgbClr val="F14D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课程</a:t>
            </a:r>
            <a:r>
              <a:rPr sz="2400" b="1" kern="100" dirty="0">
                <a:solidFill>
                  <a:srgbClr val="F14D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sz="2400" b="1" kern="100" dirty="0">
                <a:solidFill>
                  <a:srgbClr val="F14D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选修</a:t>
            </a:r>
            <a:endParaRPr sz="2400" b="1" kern="100" dirty="0">
              <a:solidFill>
                <a:srgbClr val="F14DE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fontAlgn="auto">
              <a:lnSpc>
                <a:spcPct val="150000"/>
              </a:lnSpc>
            </a:pPr>
            <a:r>
              <a:rPr sz="2400" b="1" kern="100" dirty="0">
                <a:solidFill>
                  <a:srgbClr val="F14D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sz="2400" b="1" kern="1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where</a:t>
            </a:r>
            <a:r>
              <a:rPr sz="2400" b="1" kern="100" dirty="0">
                <a:solidFill>
                  <a:srgbClr val="F14D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 b="1" kern="100" dirty="0">
                <a:solidFill>
                  <a:srgbClr val="F14D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学生</a:t>
            </a:r>
            <a:r>
              <a:rPr sz="2400" b="1" kern="100" dirty="0">
                <a:solidFill>
                  <a:srgbClr val="F14D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.专业号=</a:t>
            </a:r>
            <a:r>
              <a:rPr lang="zh-CN" sz="2400" b="1" kern="100" dirty="0">
                <a:solidFill>
                  <a:srgbClr val="F14D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专业</a:t>
            </a:r>
            <a:r>
              <a:rPr sz="2400" b="1" kern="100" dirty="0">
                <a:solidFill>
                  <a:srgbClr val="F14D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.专业号 and </a:t>
            </a:r>
            <a:r>
              <a:rPr lang="zh-CN" sz="2400" b="1" kern="100" dirty="0">
                <a:solidFill>
                  <a:srgbClr val="F14D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选修</a:t>
            </a:r>
            <a:r>
              <a:rPr sz="2400" b="1" kern="100" dirty="0">
                <a:solidFill>
                  <a:srgbClr val="F14D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.课程号=</a:t>
            </a:r>
            <a:r>
              <a:rPr lang="zh-CN" sz="2400" b="1" kern="100" dirty="0">
                <a:solidFill>
                  <a:srgbClr val="F14D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课程</a:t>
            </a:r>
            <a:r>
              <a:rPr sz="2400" b="1" kern="100" dirty="0">
                <a:solidFill>
                  <a:srgbClr val="F14D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.课程号 and </a:t>
            </a:r>
            <a:r>
              <a:rPr lang="zh-CN" sz="2400" b="1" kern="100" dirty="0">
                <a:solidFill>
                  <a:srgbClr val="F14D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学生</a:t>
            </a:r>
            <a:r>
              <a:rPr sz="2400" b="1" kern="100" dirty="0">
                <a:solidFill>
                  <a:srgbClr val="F14D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.学号=</a:t>
            </a:r>
            <a:r>
              <a:rPr lang="zh-CN" sz="2400" b="1" kern="100" dirty="0">
                <a:solidFill>
                  <a:srgbClr val="F14D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选修</a:t>
            </a:r>
            <a:r>
              <a:rPr sz="2400" b="1" kern="100" dirty="0">
                <a:solidFill>
                  <a:srgbClr val="F14D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.学号;</a:t>
            </a:r>
            <a:endParaRPr sz="2400" b="1" kern="100" dirty="0">
              <a:solidFill>
                <a:srgbClr val="F14DE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336665" y="340995"/>
            <a:ext cx="53124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stu_view2</a:t>
            </a:r>
            <a:endParaRPr lang="en-US" altLang="zh-CN" sz="28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0"/>
            <a:ext cx="1219327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21665" y="496570"/>
            <a:ext cx="4935220" cy="702310"/>
          </a:xfrm>
        </p:spPr>
        <p:txBody>
          <a:bodyPr>
            <a:normAutofit/>
          </a:bodyPr>
          <a:p>
            <a:pPr marL="457200" indent="-457200">
              <a:buClr>
                <a:srgbClr val="FF0066"/>
              </a:buClr>
              <a:buSzPct val="125000"/>
              <a:buFont typeface="Wingdings" panose="05000000000000000000" charset="0"/>
              <a:buChar char="a"/>
              <a:defRPr/>
            </a:pPr>
            <a:r>
              <a:rPr lang="en-US" altLang="zh-CN" sz="3200" b="1" dirty="0">
                <a:solidFill>
                  <a:srgbClr val="FF00FF"/>
                </a:solidFill>
              </a:rPr>
              <a:t> </a:t>
            </a:r>
            <a:r>
              <a:rPr lang="zh-CN" altLang="zh-CN" sz="3200" b="1" dirty="0">
                <a:solidFill>
                  <a:srgbClr val="0000FF"/>
                </a:solidFill>
              </a:rPr>
              <a:t>练习</a:t>
            </a:r>
            <a:r>
              <a:rPr lang="zh-CN" altLang="en-US" sz="3200" b="1" dirty="0">
                <a:solidFill>
                  <a:srgbClr val="FF0000"/>
                </a:solidFill>
              </a:rPr>
              <a:t> 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75780" name="Line 3"/>
          <p:cNvSpPr/>
          <p:nvPr/>
        </p:nvSpPr>
        <p:spPr>
          <a:xfrm>
            <a:off x="627063" y="1045845"/>
            <a:ext cx="6120000" cy="0"/>
          </a:xfrm>
          <a:prstGeom prst="line">
            <a:avLst/>
          </a:prstGeom>
          <a:ln w="25400" cap="flat" cmpd="sng">
            <a:solidFill>
              <a:srgbClr val="33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" name="十字箭头标注 6"/>
          <p:cNvSpPr/>
          <p:nvPr/>
        </p:nvSpPr>
        <p:spPr>
          <a:xfrm>
            <a:off x="274320" y="862965"/>
            <a:ext cx="334645" cy="335915"/>
          </a:xfrm>
          <a:prstGeom prst="quadArrowCallou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25755" y="1442085"/>
            <a:ext cx="11541125" cy="953135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>
            <a:innerShdw blurRad="114300">
              <a:prstClr val="black"/>
            </a:innerShdw>
          </a:effectLst>
        </p:spPr>
        <p:txBody>
          <a:bodyPr wrap="square">
            <a:spAutoFit/>
          </a:bodyPr>
          <a:p>
            <a:pPr indent="457200"/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创建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电子商务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专业学生视图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stu__view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，要求包含学号、姓名、性别、出生日期和专业名。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336665" y="340995"/>
            <a:ext cx="53124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Estu_view</a:t>
            </a:r>
            <a:endParaRPr lang="en-US" altLang="zh-CN" sz="28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5755" y="2791460"/>
            <a:ext cx="11593195" cy="41338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fontAlgn="auto">
              <a:lnSpc>
                <a:spcPct val="150000"/>
              </a:lnSpc>
            </a:pPr>
            <a:r>
              <a:rPr lang="zh-CN" altLang="en-US" sz="3600" b="1"/>
              <a:t> </a:t>
            </a:r>
            <a:r>
              <a:rPr lang="zh-CN" altLang="en-US" sz="3600" b="1">
                <a:solidFill>
                  <a:srgbClr val="C00000"/>
                </a:solidFill>
              </a:rPr>
              <a:t>create view </a:t>
            </a:r>
            <a:r>
              <a:rPr lang="en-US" altLang="zh-CN" sz="3600" b="1">
                <a:solidFill>
                  <a:srgbClr val="C00000"/>
                </a:solidFill>
              </a:rPr>
              <a:t>E</a:t>
            </a:r>
            <a:r>
              <a:rPr lang="zh-CN" altLang="en-US" sz="3600" b="1">
                <a:solidFill>
                  <a:srgbClr val="C00000"/>
                </a:solidFill>
              </a:rPr>
              <a:t>stu_view</a:t>
            </a:r>
            <a:r>
              <a:rPr lang="zh-CN" altLang="en-US" sz="3600" b="1"/>
              <a:t>  </a:t>
            </a:r>
            <a:endParaRPr lang="zh-CN" altLang="en-US" sz="3600" b="1"/>
          </a:p>
          <a:p>
            <a:pPr fontAlgn="auto">
              <a:lnSpc>
                <a:spcPct val="150000"/>
              </a:lnSpc>
            </a:pPr>
            <a:r>
              <a:rPr lang="zh-CN" altLang="en-US" sz="3600" b="1">
                <a:solidFill>
                  <a:srgbClr val="C00000"/>
                </a:solidFill>
              </a:rPr>
              <a:t>as select</a:t>
            </a:r>
            <a:r>
              <a:rPr lang="zh-CN" altLang="en-US" sz="3600" b="1"/>
              <a:t> 学号,姓名,性别,出生日期,专业名 </a:t>
            </a:r>
            <a:endParaRPr lang="zh-CN" altLang="en-US" sz="3600" b="1"/>
          </a:p>
          <a:p>
            <a:pPr fontAlgn="auto">
              <a:lnSpc>
                <a:spcPct val="150000"/>
              </a:lnSpc>
            </a:pPr>
            <a:r>
              <a:rPr lang="zh-CN" altLang="en-US" sz="3600" b="1">
                <a:solidFill>
                  <a:srgbClr val="C00000"/>
                </a:solidFill>
              </a:rPr>
              <a:t>from </a:t>
            </a:r>
            <a:r>
              <a:rPr lang="zh-CN" altLang="en-US" sz="3600" b="1"/>
              <a:t>学生</a:t>
            </a:r>
            <a:r>
              <a:rPr lang="zh-CN" altLang="en-US" sz="3600" b="1"/>
              <a:t>,专业</a:t>
            </a:r>
            <a:endParaRPr lang="zh-CN" altLang="en-US" sz="3600" b="1"/>
          </a:p>
          <a:p>
            <a:pPr fontAlgn="auto">
              <a:lnSpc>
                <a:spcPct val="150000"/>
              </a:lnSpc>
            </a:pPr>
            <a:r>
              <a:rPr lang="zh-CN" altLang="en-US" sz="3600" b="1">
                <a:solidFill>
                  <a:srgbClr val="C00000"/>
                </a:solidFill>
              </a:rPr>
              <a:t>where</a:t>
            </a:r>
            <a:r>
              <a:rPr lang="zh-CN" altLang="en-US" sz="3600" b="1"/>
              <a:t> 学生. 专业号=专业.专业号 </a:t>
            </a:r>
            <a:endParaRPr lang="zh-CN" altLang="en-US" sz="3600" b="1"/>
          </a:p>
          <a:p>
            <a:pPr fontAlgn="auto">
              <a:lnSpc>
                <a:spcPct val="150000"/>
              </a:lnSpc>
            </a:pPr>
            <a:r>
              <a:rPr lang="zh-CN" altLang="en-US" sz="3600" b="1"/>
              <a:t> an</a:t>
            </a:r>
            <a:r>
              <a:rPr lang="en-US" altLang="zh-CN" sz="3600" b="1"/>
              <a:t>d </a:t>
            </a:r>
            <a:r>
              <a:rPr lang="zh-CN" altLang="en-US" sz="3600" b="1"/>
              <a:t>专业名='电子商务';</a:t>
            </a:r>
            <a:endParaRPr lang="zh-CN" altLang="en-US" sz="36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3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4380" y="3273425"/>
            <a:ext cx="8978265" cy="35191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96520"/>
            <a:ext cx="7912735" cy="304228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21665" y="496570"/>
            <a:ext cx="4164965" cy="702310"/>
          </a:xfrm>
        </p:spPr>
        <p:txBody>
          <a:bodyPr>
            <a:normAutofit/>
          </a:bodyPr>
          <a:p>
            <a:pPr marL="457200" indent="-457200">
              <a:buClr>
                <a:srgbClr val="FF0066"/>
              </a:buClr>
              <a:buSzPct val="125000"/>
              <a:buFont typeface="Wingdings" panose="05000000000000000000" charset="0"/>
              <a:buChar char="a"/>
              <a:defRPr/>
            </a:pPr>
            <a:r>
              <a:rPr lang="en-US" altLang="zh-CN" sz="3200" b="1" dirty="0">
                <a:solidFill>
                  <a:srgbClr val="FF00FF"/>
                </a:solidFill>
              </a:rPr>
              <a:t> </a:t>
            </a:r>
            <a:r>
              <a:rPr lang="zh-CN" altLang="zh-CN" sz="3200" b="1" dirty="0">
                <a:solidFill>
                  <a:srgbClr val="0000FF"/>
                </a:solidFill>
              </a:rPr>
              <a:t>二</a:t>
            </a:r>
            <a:r>
              <a:rPr lang="zh-CN" altLang="en-US" sz="3200" b="1" dirty="0">
                <a:solidFill>
                  <a:srgbClr val="0000FF"/>
                </a:solidFill>
              </a:rPr>
              <a:t>、查看视图定义</a:t>
            </a:r>
            <a:endParaRPr lang="zh-CN" altLang="en-US" sz="3200" b="1" dirty="0">
              <a:solidFill>
                <a:srgbClr val="0000FF"/>
              </a:solidFill>
            </a:endParaRPr>
          </a:p>
        </p:txBody>
      </p:sp>
      <p:sp>
        <p:nvSpPr>
          <p:cNvPr id="75780" name="Line 3"/>
          <p:cNvSpPr/>
          <p:nvPr/>
        </p:nvSpPr>
        <p:spPr>
          <a:xfrm>
            <a:off x="627063" y="1045845"/>
            <a:ext cx="6120000" cy="0"/>
          </a:xfrm>
          <a:prstGeom prst="line">
            <a:avLst/>
          </a:prstGeom>
          <a:ln w="25400" cap="flat" cmpd="sng">
            <a:solidFill>
              <a:srgbClr val="33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" name="十字箭头标注 6"/>
          <p:cNvSpPr/>
          <p:nvPr/>
        </p:nvSpPr>
        <p:spPr>
          <a:xfrm>
            <a:off x="274320" y="862965"/>
            <a:ext cx="334645" cy="335915"/>
          </a:xfrm>
          <a:prstGeom prst="quadArrowCallou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40385" y="1198880"/>
            <a:ext cx="11356340" cy="521970"/>
          </a:xfrm>
          <a:prstGeom prst="rect">
            <a:avLst/>
          </a:prstGeom>
        </p:spPr>
        <p:txBody>
          <a:bodyPr wrap="square">
            <a:spAutoFit/>
          </a:bodyPr>
          <a:p>
            <a:pPr fontAlgn="auto">
              <a:lnSpc>
                <a:spcPct val="10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指查看数据库中已经存在视图的定义。必须要有show view权限。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938" name="Rectangle 3"/>
          <p:cNvSpPr>
            <a:spLocks noGrp="1"/>
          </p:cNvSpPr>
          <p:nvPr>
            <p:ph idx="1"/>
          </p:nvPr>
        </p:nvSpPr>
        <p:spPr>
          <a:xfrm>
            <a:off x="2507615" y="2159000"/>
            <a:ext cx="7552690" cy="4551680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anchor="t">
            <a:noAutofit/>
          </a:bodyPr>
          <a:p>
            <a:pPr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DESC</a:t>
            </a:r>
            <a:r>
              <a:rPr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视图名 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SHOW TABLE STATUS LIKE  '视图名'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SHOW CREATE VIEW '视图名'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查询information_schema数据库下的views表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select * from information_schema.views where table_name ='视图名'</a:t>
            </a:r>
            <a:endParaRPr lang="en-US" altLang="zh-CN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59363" y="2007870"/>
            <a:ext cx="2048252" cy="885825"/>
            <a:chOff x="740" y="3524"/>
            <a:chExt cx="2153" cy="1395"/>
          </a:xfrm>
        </p:grpSpPr>
        <p:sp>
          <p:nvSpPr>
            <p:cNvPr id="5" name="燕尾形箭头 4"/>
            <p:cNvSpPr/>
            <p:nvPr/>
          </p:nvSpPr>
          <p:spPr>
            <a:xfrm>
              <a:off x="740" y="3524"/>
              <a:ext cx="2153" cy="1395"/>
            </a:xfrm>
            <a:prstGeom prst="notchedRightArrow">
              <a:avLst/>
            </a:prstGeom>
            <a:gradFill>
              <a:gsLst>
                <a:gs pos="0">
                  <a:srgbClr val="A5FB97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rgbClr val="FFFF0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lt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2pPr>
              <a:lvl3pPr marL="914400" lvl="2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lt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3pPr>
              <a:lvl4pPr marL="1371600" lvl="3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lt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4pPr>
              <a:lvl5pPr marL="1828800" lvl="4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lt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5pPr>
              <a:lvl6pPr marL="2286000" lvl="5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lt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6pPr>
              <a:lvl7pPr marL="2743200" lvl="6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lt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7pPr>
              <a:lvl8pPr marL="3200400" lvl="7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lt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8pPr>
              <a:lvl9pPr marL="3657600" lvl="8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lt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825" y="3762"/>
              <a:ext cx="1984" cy="919"/>
            </a:xfrm>
            <a:prstGeom prst="rect">
              <a:avLst/>
            </a:prstGeom>
            <a:noFill/>
            <a:effectLst>
              <a:innerShdw blurRad="114300">
                <a:prstClr val="black"/>
              </a:innerShdw>
            </a:effectLst>
          </p:spPr>
          <p:txBody>
            <a:bodyPr wrap="square" rtlCol="0">
              <a:spAutoFit/>
            </a:bodyPr>
            <a:lstStyle>
              <a:lvl1pPr marL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2pPr>
              <a:lvl3pPr marL="914400" lvl="2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3pPr>
              <a:lvl4pPr marL="1371600" lvl="3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4pPr>
              <a:lvl5pPr marL="1828800" lvl="4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5pPr>
              <a:lvl6pPr marL="2286000" lvl="5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6pPr>
              <a:lvl7pPr marL="2743200" lvl="6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7pPr>
              <a:lvl8pPr marL="3200400" lvl="7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8pPr>
              <a:lvl9pPr marL="3657600" lvl="8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9pPr>
            </a:lstStyle>
            <a:p>
              <a:r>
                <a:rPr lang="zh-CN" altLang="en-US" sz="32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语句格式</a:t>
              </a:r>
              <a:endParaRPr lang="zh-CN" altLang="en-US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右大括号 2"/>
          <p:cNvSpPr/>
          <p:nvPr/>
        </p:nvSpPr>
        <p:spPr>
          <a:xfrm>
            <a:off x="8453120" y="2292985"/>
            <a:ext cx="349250" cy="1170305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994775" y="2616835"/>
            <a:ext cx="30772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查询视图基本信息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右大括号 9"/>
          <p:cNvSpPr/>
          <p:nvPr/>
        </p:nvSpPr>
        <p:spPr>
          <a:xfrm>
            <a:off x="9817100" y="3952240"/>
            <a:ext cx="332105" cy="995680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0182860" y="3994785"/>
            <a:ext cx="171386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查询视图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详细信息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79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7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7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7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7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7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8" grpId="0" animBg="1" uiExpand="1" build="p"/>
      <p:bldP spid="3" grpId="0" animBg="1"/>
      <p:bldP spid="10" grpId="0" bldLvl="0" animBg="1"/>
      <p:bldP spid="8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73075" y="140970"/>
            <a:ext cx="7147560" cy="52197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indent="457200"/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student_view1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视图的信息 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6991" y="759132"/>
            <a:ext cx="435491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一：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desc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describe</a:t>
            </a:r>
            <a:r>
              <a:rPr lang="zh-CN" altLang="en-US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605" y="3036275"/>
            <a:ext cx="538543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二：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table </a:t>
            </a:r>
            <a:r>
              <a:rPr lang="en-US" altLang="zh-CN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status</a:t>
            </a:r>
            <a:endParaRPr lang="en-US" altLang="zh-CN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281656" y="298673"/>
            <a:ext cx="5252729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三：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create </a:t>
            </a:r>
            <a:r>
              <a:rPr lang="en-US" altLang="zh-CN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endParaRPr lang="en-US" altLang="zh-CN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492750" y="3382010"/>
            <a:ext cx="627126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方式四：</a:t>
            </a:r>
            <a:r>
              <a:rPr lang="en-US" altLang="zh-CN" sz="2400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information_schema.views</a:t>
            </a:r>
            <a:endParaRPr lang="en-US" altLang="zh-CN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89280" y="1176020"/>
            <a:ext cx="4238625" cy="14478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15589" y="2633017"/>
            <a:ext cx="4354915" cy="460375"/>
          </a:xfrm>
          <a:prstGeom prst="rect">
            <a:avLst/>
          </a:prstGeom>
        </p:spPr>
        <p:txBody>
          <a:bodyPr wrap="square">
            <a:spAutoFit/>
          </a:bodyPr>
          <a:p>
            <a:pPr indent="457200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desc  student_view1</a:t>
            </a:r>
            <a:endParaRPr lang="en-US" altLang="zh-CN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75" y="3496945"/>
            <a:ext cx="4772025" cy="26428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441325" y="6284595"/>
            <a:ext cx="6950075" cy="460375"/>
          </a:xfrm>
          <a:prstGeom prst="rect">
            <a:avLst/>
          </a:prstGeom>
        </p:spPr>
        <p:txBody>
          <a:bodyPr wrap="square">
            <a:spAutoFit/>
          </a:bodyPr>
          <a:p>
            <a:pPr indent="457200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table status like'student_view1'\G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45100" y="2921635"/>
            <a:ext cx="6626225" cy="460375"/>
          </a:xfrm>
          <a:prstGeom prst="rect">
            <a:avLst/>
          </a:prstGeom>
        </p:spPr>
        <p:txBody>
          <a:bodyPr wrap="square">
            <a:spAutoFit/>
          </a:bodyPr>
          <a:p>
            <a:pPr indent="457200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show create view student_view1;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747510" y="6042660"/>
            <a:ext cx="531050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C00000"/>
                </a:solidFill>
              </a:rPr>
              <a:t>select * from information_schema.views </a:t>
            </a:r>
            <a:endParaRPr lang="zh-CN" altLang="en-US" sz="2400" b="1">
              <a:solidFill>
                <a:srgbClr val="C00000"/>
              </a:solidFill>
            </a:endParaRPr>
          </a:p>
          <a:p>
            <a:r>
              <a:rPr lang="zh-CN" altLang="en-US" sz="2400" b="1">
                <a:solidFill>
                  <a:srgbClr val="C00000"/>
                </a:solidFill>
              </a:rPr>
              <a:t>where table_name='student_view</a:t>
            </a:r>
            <a:r>
              <a:rPr lang="en-US" altLang="zh-CN" sz="2400" b="1">
                <a:solidFill>
                  <a:srgbClr val="C00000"/>
                </a:solidFill>
              </a:rPr>
              <a:t>1</a:t>
            </a:r>
            <a:r>
              <a:rPr lang="zh-CN" altLang="en-US" sz="2400" b="1">
                <a:solidFill>
                  <a:srgbClr val="C00000"/>
                </a:solidFill>
              </a:rPr>
              <a:t>'</a:t>
            </a:r>
            <a:r>
              <a:rPr lang="en-US" altLang="zh-CN" sz="2400" b="1">
                <a:solidFill>
                  <a:srgbClr val="C00000"/>
                </a:solidFill>
              </a:rPr>
              <a:t>\G</a:t>
            </a:r>
            <a:endParaRPr lang="en-US" altLang="zh-CN" sz="2400" b="1">
              <a:solidFill>
                <a:srgbClr val="C00000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9435" y="3806190"/>
            <a:ext cx="6476365" cy="233362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6440" y="1175385"/>
            <a:ext cx="5802630" cy="1457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21665" y="496570"/>
            <a:ext cx="4164965" cy="702310"/>
          </a:xfrm>
        </p:spPr>
        <p:txBody>
          <a:bodyPr>
            <a:normAutofit/>
          </a:bodyPr>
          <a:p>
            <a:pPr marL="457200" indent="-457200">
              <a:buClr>
                <a:srgbClr val="FF0066"/>
              </a:buClr>
              <a:buSzPct val="125000"/>
              <a:buFont typeface="Wingdings" panose="05000000000000000000" charset="0"/>
              <a:buChar char="a"/>
              <a:defRPr/>
            </a:pPr>
            <a:r>
              <a:rPr lang="en-US" altLang="zh-CN" sz="3200" b="1" dirty="0">
                <a:solidFill>
                  <a:srgbClr val="FF00FF"/>
                </a:solidFill>
              </a:rPr>
              <a:t> </a:t>
            </a:r>
            <a:r>
              <a:rPr lang="zh-CN" altLang="en-US" sz="3200" b="1" dirty="0">
                <a:solidFill>
                  <a:srgbClr val="FF00FF"/>
                </a:solidFill>
              </a:rPr>
              <a:t>三</a:t>
            </a:r>
            <a:r>
              <a:rPr lang="zh-CN" altLang="en-US" sz="3200" b="1" dirty="0">
                <a:solidFill>
                  <a:srgbClr val="0000FF"/>
                </a:solidFill>
              </a:rPr>
              <a:t>、修改视图定义</a:t>
            </a:r>
            <a:endParaRPr lang="zh-CN" altLang="en-US" sz="3200" b="1" dirty="0">
              <a:solidFill>
                <a:srgbClr val="0000FF"/>
              </a:solidFill>
            </a:endParaRPr>
          </a:p>
        </p:txBody>
      </p:sp>
      <p:sp>
        <p:nvSpPr>
          <p:cNvPr id="75780" name="Line 3"/>
          <p:cNvSpPr/>
          <p:nvPr/>
        </p:nvSpPr>
        <p:spPr>
          <a:xfrm>
            <a:off x="627063" y="1045845"/>
            <a:ext cx="6120000" cy="0"/>
          </a:xfrm>
          <a:prstGeom prst="line">
            <a:avLst/>
          </a:prstGeom>
          <a:ln w="25400" cap="flat" cmpd="sng">
            <a:solidFill>
              <a:srgbClr val="33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" name="十字箭头标注 6"/>
          <p:cNvSpPr/>
          <p:nvPr/>
        </p:nvSpPr>
        <p:spPr>
          <a:xfrm>
            <a:off x="274320" y="862965"/>
            <a:ext cx="334645" cy="335915"/>
          </a:xfrm>
          <a:prstGeom prst="quadArrowCallou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40385" y="1045845"/>
            <a:ext cx="11356340" cy="521970"/>
          </a:xfrm>
          <a:prstGeom prst="rect">
            <a:avLst/>
          </a:prstGeom>
        </p:spPr>
        <p:txBody>
          <a:bodyPr wrap="square">
            <a:spAutoFit/>
          </a:bodyPr>
          <a:p>
            <a:pPr fontAlgn="auto">
              <a:lnSpc>
                <a:spcPct val="10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修改视图是指修改数据库中已经存在视图的定义。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938" name="Rectangle 3"/>
          <p:cNvSpPr>
            <a:spLocks noGrp="1"/>
          </p:cNvSpPr>
          <p:nvPr>
            <p:ph idx="1"/>
          </p:nvPr>
        </p:nvSpPr>
        <p:spPr>
          <a:xfrm>
            <a:off x="2508885" y="1772920"/>
            <a:ext cx="9021445" cy="167005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anchor="t">
            <a:noAutofit/>
          </a:bodyPr>
          <a:p>
            <a:pPr marL="0" indent="0" eaLnBrk="1" hangingPunct="1">
              <a:buFont typeface="Wingdings" panose="05000000000000000000" charset="0"/>
              <a:buNone/>
            </a:pPr>
            <a:r>
              <a:rPr 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CREATE OR REPLACE VIEW</a:t>
            </a:r>
            <a:r>
              <a:rPr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视图名[ { 属性</a:t>
            </a:r>
            <a:r>
              <a:rPr lang="zh-CN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列表</a:t>
            </a:r>
            <a:r>
              <a:rPr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} ]</a:t>
            </a:r>
            <a:endParaRPr sz="2800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 eaLnBrk="1" hangingPunct="1">
              <a:buFont typeface="Wingdings" panose="05000000000000000000" charset="0"/>
              <a:buNone/>
            </a:pPr>
            <a:r>
              <a:rPr 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AS</a:t>
            </a:r>
            <a:r>
              <a:rPr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SELECT</a:t>
            </a:r>
            <a:r>
              <a:rPr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语句</a:t>
            </a:r>
            <a:endParaRPr sz="2800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 eaLnBrk="1" hangingPunct="1">
              <a:buFont typeface="Wingdings" panose="05000000000000000000" charset="0"/>
              <a:buNone/>
            </a:pPr>
            <a:r>
              <a:rPr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[ with [ cascaded | local ] check option];</a:t>
            </a:r>
            <a:endParaRPr sz="2800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73850" y="2164715"/>
            <a:ext cx="2234716" cy="885825"/>
            <a:chOff x="545" y="3524"/>
            <a:chExt cx="2349" cy="1395"/>
          </a:xfrm>
        </p:grpSpPr>
        <p:sp>
          <p:nvSpPr>
            <p:cNvPr id="5" name="燕尾形箭头 4"/>
            <p:cNvSpPr/>
            <p:nvPr/>
          </p:nvSpPr>
          <p:spPr>
            <a:xfrm>
              <a:off x="546" y="3524"/>
              <a:ext cx="2348" cy="1395"/>
            </a:xfrm>
            <a:prstGeom prst="notchedRightArrow">
              <a:avLst/>
            </a:prstGeom>
            <a:gradFill>
              <a:gsLst>
                <a:gs pos="0">
                  <a:srgbClr val="A5FB97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rgbClr val="FFFF0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lt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2pPr>
              <a:lvl3pPr marL="914400" lvl="2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lt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3pPr>
              <a:lvl4pPr marL="1371600" lvl="3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lt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4pPr>
              <a:lvl5pPr marL="1828800" lvl="4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lt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5pPr>
              <a:lvl6pPr marL="2286000" lvl="5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lt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6pPr>
              <a:lvl7pPr marL="2743200" lvl="6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lt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7pPr>
              <a:lvl8pPr marL="3200400" lvl="7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lt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8pPr>
              <a:lvl9pPr marL="3657600" lvl="8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lt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45" y="3762"/>
              <a:ext cx="2263" cy="919"/>
            </a:xfrm>
            <a:prstGeom prst="rect">
              <a:avLst/>
            </a:prstGeom>
            <a:noFill/>
            <a:effectLst>
              <a:innerShdw blurRad="114300">
                <a:prstClr val="black"/>
              </a:innerShdw>
            </a:effectLst>
          </p:spPr>
          <p:txBody>
            <a:bodyPr wrap="square" rtlCol="0">
              <a:spAutoFit/>
            </a:bodyPr>
            <a:lstStyle>
              <a:lvl1pPr marL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2pPr>
              <a:lvl3pPr marL="914400" lvl="2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3pPr>
              <a:lvl4pPr marL="1371600" lvl="3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4pPr>
              <a:lvl5pPr marL="1828800" lvl="4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5pPr>
              <a:lvl6pPr marL="2286000" lvl="5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6pPr>
              <a:lvl7pPr marL="2743200" lvl="6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7pPr>
              <a:lvl8pPr marL="3200400" lvl="7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8pPr>
              <a:lvl9pPr marL="3657600" lvl="8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9pPr>
            </a:lstStyle>
            <a:p>
              <a:r>
                <a:rPr lang="zh-CN" altLang="en-US" sz="32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语句格式</a:t>
              </a:r>
              <a:r>
                <a:rPr lang="en-US" altLang="zh-CN" sz="32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07835" y="4650105"/>
            <a:ext cx="2234716" cy="885825"/>
            <a:chOff x="545" y="3524"/>
            <a:chExt cx="2349" cy="1395"/>
          </a:xfrm>
        </p:grpSpPr>
        <p:sp>
          <p:nvSpPr>
            <p:cNvPr id="14" name="燕尾形箭头 13"/>
            <p:cNvSpPr/>
            <p:nvPr/>
          </p:nvSpPr>
          <p:spPr>
            <a:xfrm>
              <a:off x="546" y="3524"/>
              <a:ext cx="2348" cy="1395"/>
            </a:xfrm>
            <a:prstGeom prst="notchedRightArrow">
              <a:avLst/>
            </a:prstGeom>
            <a:gradFill>
              <a:gsLst>
                <a:gs pos="0">
                  <a:srgbClr val="A5FB97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rgbClr val="FFFF0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lt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2pPr>
              <a:lvl3pPr marL="914400" lvl="2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lt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3pPr>
              <a:lvl4pPr marL="1371600" lvl="3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lt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4pPr>
              <a:lvl5pPr marL="1828800" lvl="4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lt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5pPr>
              <a:lvl6pPr marL="2286000" lvl="5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lt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6pPr>
              <a:lvl7pPr marL="2743200" lvl="6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lt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7pPr>
              <a:lvl8pPr marL="3200400" lvl="7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lt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8pPr>
              <a:lvl9pPr marL="3657600" lvl="8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lt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45" y="3762"/>
              <a:ext cx="2263" cy="919"/>
            </a:xfrm>
            <a:prstGeom prst="rect">
              <a:avLst/>
            </a:prstGeom>
            <a:noFill/>
            <a:effectLst>
              <a:innerShdw blurRad="114300">
                <a:prstClr val="black"/>
              </a:innerShdw>
            </a:effectLst>
          </p:spPr>
          <p:txBody>
            <a:bodyPr wrap="square" rtlCol="0">
              <a:spAutoFit/>
            </a:bodyPr>
            <a:lstStyle>
              <a:lvl1pPr marL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2pPr>
              <a:lvl3pPr marL="914400" lvl="2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3pPr>
              <a:lvl4pPr marL="1371600" lvl="3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4pPr>
              <a:lvl5pPr marL="1828800" lvl="4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5pPr>
              <a:lvl6pPr marL="2286000" lvl="5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6pPr>
              <a:lvl7pPr marL="2743200" lvl="6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7pPr>
              <a:lvl8pPr marL="3200400" lvl="7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8pPr>
              <a:lvl9pPr marL="3657600" lvl="8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9pPr>
            </a:lstStyle>
            <a:p>
              <a:r>
                <a:rPr lang="zh-CN" altLang="en-US" sz="32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语句格式</a:t>
              </a:r>
              <a:r>
                <a:rPr lang="en-US" altLang="zh-CN" sz="32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Rectangle 3"/>
          <p:cNvSpPr>
            <a:spLocks noGrp="1"/>
          </p:cNvSpPr>
          <p:nvPr/>
        </p:nvSpPr>
        <p:spPr>
          <a:xfrm>
            <a:off x="2649855" y="4383405"/>
            <a:ext cx="9021445" cy="1670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Wingdings" panose="05000000000000000000" charset="0"/>
              <a:buNone/>
            </a:pPr>
            <a:r>
              <a:rPr 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ALTER  VIEW</a:t>
            </a:r>
            <a:r>
              <a:rPr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视图名[ { 属性</a:t>
            </a:r>
            <a:r>
              <a:rPr lang="zh-CN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列表</a:t>
            </a:r>
            <a:r>
              <a:rPr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} ]</a:t>
            </a:r>
            <a:endParaRPr sz="2800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 eaLnBrk="1" hangingPunct="1">
              <a:buFont typeface="Wingdings" panose="05000000000000000000" charset="0"/>
              <a:buNone/>
            </a:pPr>
            <a:r>
              <a:rPr 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AS</a:t>
            </a:r>
            <a:r>
              <a:rPr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SELECT</a:t>
            </a:r>
            <a:r>
              <a:rPr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语句</a:t>
            </a:r>
            <a:endParaRPr sz="2800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 eaLnBrk="1" hangingPunct="1">
              <a:buFont typeface="Wingdings" panose="05000000000000000000" charset="0"/>
              <a:buNone/>
            </a:pPr>
            <a:r>
              <a:rPr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[ with [ cascaded | local ] check option];</a:t>
            </a:r>
            <a:endParaRPr sz="2800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79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7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7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7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8" grpId="0" animBg="1" uiExpand="1" build="p"/>
      <p:bldP spid="16" grpId="0" animBg="1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图片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8570" y="3462020"/>
            <a:ext cx="1558925" cy="1619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5" name="文本框 6151"/>
          <p:cNvSpPr txBox="1"/>
          <p:nvPr/>
        </p:nvSpPr>
        <p:spPr>
          <a:xfrm>
            <a:off x="1884363" y="1956278"/>
            <a:ext cx="7453312" cy="645160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35921" dir="2699999" algn="ctr" rotWithShape="0">
              <a:srgbClr val="033F5E"/>
            </a:outerShdw>
          </a:effectLst>
        </p:spPr>
        <p:txBody>
          <a:bodyPr wrap="square" anchor="ctr" anchorCtr="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数据库原理及应用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28975" y="3106420"/>
            <a:ext cx="861631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hangingPunct="0">
              <a:spcBef>
                <a:spcPct val="50000"/>
              </a:spcBef>
            </a:pPr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9</a:t>
            </a:r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章 </a:t>
            </a:r>
            <a:r>
              <a:rPr lang="zh-CN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视图和索引</a:t>
            </a:r>
            <a:r>
              <a:rPr lang="en-US" altLang="zh-CN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en-US" altLang="zh-CN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266690" y="4063365"/>
            <a:ext cx="5088890" cy="2435860"/>
          </a:xfrm>
          <a:prstGeom prst="roundRect">
            <a:avLst/>
          </a:prstGeom>
          <a:solidFill>
            <a:srgbClr val="FFFF00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文本框 2"/>
          <p:cNvSpPr txBox="1"/>
          <p:nvPr/>
        </p:nvSpPr>
        <p:spPr>
          <a:xfrm>
            <a:off x="5469255" y="4256405"/>
            <a:ext cx="536257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charset="0"/>
              <a:buChar char="Ø"/>
            </a:pP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视图概述</a:t>
            </a:r>
            <a:endParaRPr lang="zh-CN" altLang="en-US" sz="32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MySQL</a:t>
            </a: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视图管理</a:t>
            </a:r>
            <a:endParaRPr lang="zh-CN" altLang="en-US" sz="32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索引概述</a:t>
            </a:r>
            <a:endParaRPr lang="zh-CN" altLang="en-US" sz="32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altLang="zh-CN" sz="3200" b="1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MySQL</a:t>
            </a: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索引</a:t>
            </a: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管理</a:t>
            </a:r>
            <a:endParaRPr lang="zh-CN" altLang="en-US" sz="32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sz="3200" b="1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21665" y="496570"/>
            <a:ext cx="4935220" cy="702310"/>
          </a:xfrm>
        </p:spPr>
        <p:txBody>
          <a:bodyPr>
            <a:normAutofit/>
          </a:bodyPr>
          <a:p>
            <a:pPr marL="457200" indent="-457200">
              <a:buClr>
                <a:srgbClr val="FF0066"/>
              </a:buClr>
              <a:buSzPct val="125000"/>
              <a:buFont typeface="Wingdings" panose="05000000000000000000" charset="0"/>
              <a:buChar char="a"/>
              <a:defRPr/>
            </a:pPr>
            <a:r>
              <a:rPr lang="en-US" altLang="zh-CN" sz="3200" b="1" dirty="0">
                <a:solidFill>
                  <a:srgbClr val="FF00FF"/>
                </a:solidFill>
              </a:rPr>
              <a:t> </a:t>
            </a:r>
            <a:r>
              <a:rPr lang="zh-CN" altLang="zh-CN" sz="3200" b="1" dirty="0">
                <a:solidFill>
                  <a:srgbClr val="0000FF"/>
                </a:solidFill>
              </a:rPr>
              <a:t>例</a:t>
            </a:r>
            <a:r>
              <a:rPr lang="en-US" altLang="zh-CN" sz="3200" b="1" dirty="0">
                <a:solidFill>
                  <a:srgbClr val="0000FF"/>
                </a:solidFill>
              </a:rPr>
              <a:t>——</a:t>
            </a:r>
            <a:r>
              <a:rPr lang="zh-CN" altLang="en-US" sz="3200" b="1" dirty="0">
                <a:solidFill>
                  <a:srgbClr val="FF0000"/>
                </a:solidFill>
              </a:rPr>
              <a:t>修改视图 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75780" name="Line 3"/>
          <p:cNvSpPr/>
          <p:nvPr/>
        </p:nvSpPr>
        <p:spPr>
          <a:xfrm>
            <a:off x="627063" y="1045845"/>
            <a:ext cx="6120000" cy="0"/>
          </a:xfrm>
          <a:prstGeom prst="line">
            <a:avLst/>
          </a:prstGeom>
          <a:ln w="25400" cap="flat" cmpd="sng">
            <a:solidFill>
              <a:srgbClr val="33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" name="十字箭头标注 6"/>
          <p:cNvSpPr/>
          <p:nvPr/>
        </p:nvSpPr>
        <p:spPr>
          <a:xfrm>
            <a:off x="274320" y="862965"/>
            <a:ext cx="334645" cy="335915"/>
          </a:xfrm>
          <a:prstGeom prst="quadArrowCallou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25755" y="1442085"/>
            <a:ext cx="11541125" cy="52197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>
            <a:innerShdw blurRad="114300">
              <a:prstClr val="black"/>
            </a:innerShdw>
          </a:effectLst>
        </p:spPr>
        <p:txBody>
          <a:bodyPr wrap="square">
            <a:spAutoFit/>
          </a:bodyPr>
          <a:p>
            <a:pPr indent="457200"/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】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修改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student_view1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，要求包含学号、姓名、年龄和专业名。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5755" y="2125980"/>
            <a:ext cx="11406505" cy="3784600"/>
          </a:xfrm>
          <a:prstGeom prst="rect">
            <a:avLst/>
          </a:prstGeom>
        </p:spPr>
        <p:txBody>
          <a:bodyPr wrap="square">
            <a:spAutoFit/>
          </a:bodyPr>
          <a:p>
            <a:pPr algn="l" fontAlgn="auto">
              <a:lnSpc>
                <a:spcPct val="150000"/>
              </a:lnSpc>
            </a:pPr>
            <a:r>
              <a:rPr lang="en-US" sz="3200" b="1" kern="100" dirty="0">
                <a:solidFill>
                  <a:srgbClr val="F14D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alter</a:t>
            </a:r>
            <a:r>
              <a:rPr sz="3200" b="1" kern="100" dirty="0">
                <a:solidFill>
                  <a:srgbClr val="F14D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view student_view</a:t>
            </a:r>
            <a:r>
              <a:rPr lang="en-US" sz="3200" b="1" kern="100" dirty="0">
                <a:solidFill>
                  <a:srgbClr val="F14D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sz="3200" b="1" kern="100" dirty="0">
              <a:solidFill>
                <a:srgbClr val="F14DE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fontAlgn="auto">
              <a:lnSpc>
                <a:spcPct val="150000"/>
              </a:lnSpc>
            </a:pPr>
            <a:r>
              <a:rPr sz="3200" b="1" kern="100" dirty="0">
                <a:latin typeface="Calibri" panose="020F0502020204030204" charset="0"/>
                <a:cs typeface="Times New Roman" panose="02020603050405020304" pitchFamily="18" charset="0"/>
              </a:rPr>
              <a:t>      as </a:t>
            </a:r>
            <a:r>
              <a:rPr sz="3200" b="1" kern="100" dirty="0">
                <a:solidFill>
                  <a:schemeClr val="accent6">
                    <a:lumMod val="75000"/>
                  </a:schemeClr>
                </a:solidFill>
                <a:latin typeface="Calibri" panose="020F0502020204030204" charset="0"/>
                <a:cs typeface="Times New Roman" panose="02020603050405020304" pitchFamily="18" charset="0"/>
              </a:rPr>
              <a:t>select</a:t>
            </a:r>
            <a:r>
              <a:rPr sz="3200" b="1" kern="100" dirty="0">
                <a:solidFill>
                  <a:srgbClr val="0000FF"/>
                </a:solidFill>
                <a:latin typeface="Calibri" panose="020F0502020204030204" charset="0"/>
                <a:cs typeface="Times New Roman" panose="02020603050405020304" pitchFamily="18" charset="0"/>
              </a:rPr>
              <a:t> 学号,姓名,</a:t>
            </a:r>
            <a:endParaRPr sz="3200" b="1" kern="100" dirty="0">
              <a:solidFill>
                <a:srgbClr val="0000FF"/>
              </a:solidFill>
              <a:latin typeface="Calibri" panose="020F0502020204030204" charset="0"/>
              <a:cs typeface="Times New Roman" panose="02020603050405020304" pitchFamily="18" charset="0"/>
            </a:endParaRPr>
          </a:p>
          <a:p>
            <a:pPr algn="l" fontAlgn="auto">
              <a:lnSpc>
                <a:spcPct val="150000"/>
              </a:lnSpc>
            </a:pPr>
            <a:r>
              <a:rPr sz="3200" b="1" kern="100" dirty="0">
                <a:solidFill>
                  <a:srgbClr val="0000FF"/>
                </a:solidFill>
                <a:latin typeface="Calibri" panose="020F0502020204030204" charset="0"/>
                <a:cs typeface="Times New Roman" panose="02020603050405020304" pitchFamily="18" charset="0"/>
              </a:rPr>
              <a:t>                         year(now())-year(出生日期) as 年龄</a:t>
            </a:r>
            <a:r>
              <a:rPr lang="en-US" sz="3200" b="1" kern="100" dirty="0">
                <a:solidFill>
                  <a:srgbClr val="0000FF"/>
                </a:solidFill>
                <a:latin typeface="Calibri" panose="020F0502020204030204" charset="0"/>
                <a:cs typeface="Times New Roman" panose="02020603050405020304" pitchFamily="18" charset="0"/>
              </a:rPr>
              <a:t>,</a:t>
            </a:r>
            <a:r>
              <a:rPr lang="zh-CN" sz="3200" b="1" kern="100" dirty="0">
                <a:solidFill>
                  <a:srgbClr val="0000FF"/>
                </a:solidFill>
                <a:latin typeface="Calibri" panose="020F0502020204030204" charset="0"/>
                <a:cs typeface="Times New Roman" panose="02020603050405020304" pitchFamily="18" charset="0"/>
              </a:rPr>
              <a:t>专业名</a:t>
            </a:r>
            <a:r>
              <a:rPr sz="3200" b="1" kern="100" dirty="0">
                <a:solidFill>
                  <a:srgbClr val="0000FF"/>
                </a:solidFill>
                <a:latin typeface="Calibri" panose="020F0502020204030204" charset="0"/>
                <a:cs typeface="Times New Roman" panose="02020603050405020304" pitchFamily="18" charset="0"/>
              </a:rPr>
              <a:t> </a:t>
            </a:r>
            <a:endParaRPr sz="3200" b="1" kern="100" dirty="0">
              <a:solidFill>
                <a:srgbClr val="0000FF"/>
              </a:solidFill>
              <a:latin typeface="Calibri" panose="020F0502020204030204" charset="0"/>
              <a:cs typeface="Times New Roman" panose="02020603050405020304" pitchFamily="18" charset="0"/>
            </a:endParaRPr>
          </a:p>
          <a:p>
            <a:pPr algn="l" fontAlgn="auto">
              <a:lnSpc>
                <a:spcPct val="150000"/>
              </a:lnSpc>
            </a:pPr>
            <a:r>
              <a:rPr sz="3200" b="1" kern="100" dirty="0">
                <a:solidFill>
                  <a:srgbClr val="0000FF"/>
                </a:solidFill>
                <a:latin typeface="Calibri" panose="020F0502020204030204" charset="0"/>
                <a:cs typeface="Times New Roman" panose="02020603050405020304" pitchFamily="18" charset="0"/>
              </a:rPr>
              <a:t>           </a:t>
            </a:r>
            <a:r>
              <a:rPr sz="3200" b="1" kern="100" dirty="0">
                <a:solidFill>
                  <a:schemeClr val="accent6">
                    <a:lumMod val="75000"/>
                  </a:schemeClr>
                </a:solidFill>
                <a:latin typeface="Calibri" panose="020F0502020204030204" charset="0"/>
                <a:cs typeface="Times New Roman" panose="02020603050405020304" pitchFamily="18" charset="0"/>
              </a:rPr>
              <a:t>from</a:t>
            </a:r>
            <a:r>
              <a:rPr sz="3200" b="1" kern="100" dirty="0">
                <a:solidFill>
                  <a:srgbClr val="0000FF"/>
                </a:solidFill>
                <a:latin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zh-CN" sz="3200" b="1" kern="100" dirty="0">
                <a:solidFill>
                  <a:srgbClr val="0000FF"/>
                </a:solidFill>
                <a:latin typeface="Calibri" panose="020F0502020204030204" charset="0"/>
                <a:cs typeface="Times New Roman" panose="02020603050405020304" pitchFamily="18" charset="0"/>
              </a:rPr>
              <a:t>学生</a:t>
            </a:r>
            <a:r>
              <a:rPr lang="en-US" sz="3200" b="1" kern="100" dirty="0">
                <a:solidFill>
                  <a:srgbClr val="0000FF"/>
                </a:solidFill>
                <a:latin typeface="Calibri" panose="020F0502020204030204" charset="0"/>
                <a:cs typeface="Times New Roman" panose="02020603050405020304" pitchFamily="18" charset="0"/>
              </a:rPr>
              <a:t>,</a:t>
            </a:r>
            <a:r>
              <a:rPr lang="zh-CN" altLang="en-US" sz="3200" b="1" kern="100" dirty="0">
                <a:solidFill>
                  <a:srgbClr val="0000FF"/>
                </a:solidFill>
                <a:latin typeface="Calibri" panose="020F0502020204030204" charset="0"/>
                <a:cs typeface="Times New Roman" panose="02020603050405020304" pitchFamily="18" charset="0"/>
              </a:rPr>
              <a:t>专业</a:t>
            </a:r>
            <a:endParaRPr lang="en-US" sz="3200" b="1" kern="100" dirty="0">
              <a:solidFill>
                <a:srgbClr val="0000FF"/>
              </a:solidFill>
              <a:latin typeface="Calibri" panose="020F0502020204030204" charset="0"/>
              <a:cs typeface="Times New Roman" panose="02020603050405020304" pitchFamily="18" charset="0"/>
            </a:endParaRPr>
          </a:p>
          <a:p>
            <a:pPr algn="l" fontAlgn="auto">
              <a:lnSpc>
                <a:spcPct val="150000"/>
              </a:lnSpc>
            </a:pPr>
            <a:r>
              <a:rPr lang="en-US" sz="3200" b="1" kern="100" dirty="0">
                <a:solidFill>
                  <a:srgbClr val="0000FF"/>
                </a:solidFill>
                <a:latin typeface="Calibri" panose="020F0502020204030204" charset="0"/>
                <a:cs typeface="Times New Roman" panose="02020603050405020304" pitchFamily="18" charset="0"/>
              </a:rPr>
              <a:t>          </a:t>
            </a:r>
            <a:r>
              <a:rPr lang="en-US" sz="3200" b="1" kern="100" dirty="0">
                <a:solidFill>
                  <a:schemeClr val="accent6">
                    <a:lumMod val="75000"/>
                  </a:schemeClr>
                </a:solidFill>
                <a:latin typeface="Calibri" panose="020F0502020204030204" charset="0"/>
                <a:cs typeface="Times New Roman" panose="02020603050405020304" pitchFamily="18" charset="0"/>
              </a:rPr>
              <a:t>where</a:t>
            </a:r>
            <a:r>
              <a:rPr lang="en-US" sz="3200" b="1" kern="100" dirty="0">
                <a:solidFill>
                  <a:srgbClr val="0000FF"/>
                </a:solidFill>
                <a:latin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zh-CN" altLang="en-US" sz="3200" b="1" kern="100" dirty="0">
                <a:solidFill>
                  <a:srgbClr val="0000FF"/>
                </a:solidFill>
                <a:latin typeface="Calibri" panose="020F0502020204030204" charset="0"/>
                <a:cs typeface="Times New Roman" panose="02020603050405020304" pitchFamily="18" charset="0"/>
              </a:rPr>
              <a:t>学生</a:t>
            </a:r>
            <a:r>
              <a:rPr lang="en-US" sz="3200" b="1" kern="100" dirty="0">
                <a:solidFill>
                  <a:srgbClr val="0000FF"/>
                </a:solidFill>
                <a:latin typeface="Calibri" panose="020F0502020204030204" charset="0"/>
                <a:cs typeface="Times New Roman" panose="02020603050405020304" pitchFamily="18" charset="0"/>
              </a:rPr>
              <a:t>.</a:t>
            </a:r>
            <a:r>
              <a:rPr lang="zh-CN" altLang="en-US" sz="3200" b="1" kern="100" dirty="0">
                <a:solidFill>
                  <a:srgbClr val="0000FF"/>
                </a:solidFill>
                <a:latin typeface="Calibri" panose="020F0502020204030204" charset="0"/>
                <a:cs typeface="Times New Roman" panose="02020603050405020304" pitchFamily="18" charset="0"/>
              </a:rPr>
              <a:t>专业号</a:t>
            </a:r>
            <a:r>
              <a:rPr lang="en-US" altLang="zh-CN" sz="3200" b="1" kern="100" dirty="0">
                <a:solidFill>
                  <a:srgbClr val="0000FF"/>
                </a:solidFill>
                <a:latin typeface="Calibri" panose="020F0502020204030204" charset="0"/>
                <a:cs typeface="Times New Roman" panose="02020603050405020304" pitchFamily="18" charset="0"/>
              </a:rPr>
              <a:t>=</a:t>
            </a:r>
            <a:r>
              <a:rPr lang="zh-CN" altLang="en-US" sz="3200" b="1" kern="100" dirty="0">
                <a:solidFill>
                  <a:srgbClr val="0000FF"/>
                </a:solidFill>
                <a:latin typeface="Calibri" panose="020F0502020204030204" charset="0"/>
                <a:cs typeface="Times New Roman" panose="02020603050405020304" pitchFamily="18" charset="0"/>
              </a:rPr>
              <a:t>专业</a:t>
            </a:r>
            <a:r>
              <a:rPr lang="en-US" altLang="zh-CN" sz="3200" b="1" kern="100" dirty="0">
                <a:solidFill>
                  <a:srgbClr val="0000FF"/>
                </a:solidFill>
                <a:latin typeface="Calibri" panose="020F0502020204030204" charset="0"/>
                <a:cs typeface="Times New Roman" panose="02020603050405020304" pitchFamily="18" charset="0"/>
              </a:rPr>
              <a:t>.</a:t>
            </a:r>
            <a:r>
              <a:rPr lang="zh-CN" altLang="en-US" sz="3200" b="1" kern="100" dirty="0">
                <a:solidFill>
                  <a:srgbClr val="0000FF"/>
                </a:solidFill>
                <a:latin typeface="Calibri" panose="020F0502020204030204" charset="0"/>
                <a:cs typeface="Times New Roman" panose="02020603050405020304" pitchFamily="18" charset="0"/>
              </a:rPr>
              <a:t>专业号</a:t>
            </a:r>
            <a:r>
              <a:rPr sz="3200" b="1" kern="100" dirty="0">
                <a:latin typeface="Calibri" panose="020F0502020204030204" charset="0"/>
                <a:cs typeface="Times New Roman" panose="02020603050405020304" pitchFamily="18" charset="0"/>
              </a:rPr>
              <a:t>;</a:t>
            </a:r>
            <a:endParaRPr sz="3200" b="1" kern="100" dirty="0">
              <a:latin typeface="Calibri" panose="020F0502020204030204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33070" y="6179820"/>
            <a:ext cx="53124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student_view1</a:t>
            </a:r>
            <a:endParaRPr lang="en-US" altLang="zh-CN" sz="28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2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21665" y="496570"/>
            <a:ext cx="4164965" cy="702310"/>
          </a:xfrm>
        </p:spPr>
        <p:txBody>
          <a:bodyPr>
            <a:normAutofit/>
          </a:bodyPr>
          <a:p>
            <a:pPr marL="457200" indent="-457200">
              <a:buClr>
                <a:srgbClr val="FF0066"/>
              </a:buClr>
              <a:buSzPct val="125000"/>
              <a:buFont typeface="Wingdings" panose="05000000000000000000" charset="0"/>
              <a:buChar char="a"/>
              <a:defRPr/>
            </a:pPr>
            <a:r>
              <a:rPr lang="en-US" altLang="zh-CN" sz="3200" b="1" dirty="0">
                <a:solidFill>
                  <a:srgbClr val="FF00FF"/>
                </a:solidFill>
              </a:rPr>
              <a:t> </a:t>
            </a:r>
            <a:r>
              <a:rPr lang="zh-CN" altLang="en-US" sz="3200" b="1" dirty="0">
                <a:solidFill>
                  <a:srgbClr val="FF00FF"/>
                </a:solidFill>
              </a:rPr>
              <a:t>四</a:t>
            </a:r>
            <a:r>
              <a:rPr lang="zh-CN" altLang="en-US" sz="3200" b="1" dirty="0">
                <a:solidFill>
                  <a:srgbClr val="0000FF"/>
                </a:solidFill>
              </a:rPr>
              <a:t>、删除视图</a:t>
            </a:r>
            <a:endParaRPr lang="zh-CN" altLang="en-US" sz="3200" b="1" dirty="0">
              <a:solidFill>
                <a:srgbClr val="0000FF"/>
              </a:solidFill>
            </a:endParaRPr>
          </a:p>
        </p:txBody>
      </p:sp>
      <p:sp>
        <p:nvSpPr>
          <p:cNvPr id="75780" name="Line 3"/>
          <p:cNvSpPr/>
          <p:nvPr/>
        </p:nvSpPr>
        <p:spPr>
          <a:xfrm>
            <a:off x="627063" y="1045845"/>
            <a:ext cx="6120000" cy="0"/>
          </a:xfrm>
          <a:prstGeom prst="line">
            <a:avLst/>
          </a:prstGeom>
          <a:ln w="25400" cap="flat" cmpd="sng">
            <a:solidFill>
              <a:srgbClr val="33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" name="十字箭头标注 6"/>
          <p:cNvSpPr/>
          <p:nvPr/>
        </p:nvSpPr>
        <p:spPr>
          <a:xfrm>
            <a:off x="274320" y="862965"/>
            <a:ext cx="334645" cy="335915"/>
          </a:xfrm>
          <a:prstGeom prst="quadArrowCallou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40385" y="1045845"/>
            <a:ext cx="11356340" cy="953135"/>
          </a:xfrm>
          <a:prstGeom prst="rect">
            <a:avLst/>
          </a:prstGeom>
        </p:spPr>
        <p:txBody>
          <a:bodyPr wrap="square">
            <a:spAutoFit/>
          </a:bodyPr>
          <a:p>
            <a:pPr fontAlgn="auto">
              <a:lnSpc>
                <a:spcPct val="10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删除视图时，只能删除视图的定义，不会删除数据。其次用户必须拥有drop权限。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938" name="Rectangle 3"/>
          <p:cNvSpPr>
            <a:spLocks noGrp="1"/>
          </p:cNvSpPr>
          <p:nvPr>
            <p:ph idx="1"/>
          </p:nvPr>
        </p:nvSpPr>
        <p:spPr>
          <a:xfrm>
            <a:off x="2717165" y="2719070"/>
            <a:ext cx="9178925" cy="77978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anchor="t">
            <a:noAutofit/>
          </a:bodyPr>
          <a:p>
            <a:pPr marL="0" indent="0" eaLnBrk="1" hangingPunct="1">
              <a:buFont typeface="Wingdings" panose="05000000000000000000" charset="0"/>
              <a:buNone/>
            </a:pPr>
            <a:r>
              <a:rPr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drop view [if exists] </a:t>
            </a:r>
            <a:r>
              <a:rPr lang="zh-CN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视图名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[，</a:t>
            </a:r>
            <a:r>
              <a:rPr lang="zh-CN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视图名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</a:t>
            </a:r>
            <a:r>
              <a:rPr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]…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27638" y="2269490"/>
            <a:ext cx="2048252" cy="885825"/>
            <a:chOff x="740" y="3524"/>
            <a:chExt cx="2153" cy="1395"/>
          </a:xfrm>
        </p:grpSpPr>
        <p:sp>
          <p:nvSpPr>
            <p:cNvPr id="5" name="燕尾形箭头 4"/>
            <p:cNvSpPr/>
            <p:nvPr/>
          </p:nvSpPr>
          <p:spPr>
            <a:xfrm>
              <a:off x="740" y="3524"/>
              <a:ext cx="2153" cy="1395"/>
            </a:xfrm>
            <a:prstGeom prst="notchedRightArrow">
              <a:avLst/>
            </a:prstGeom>
            <a:gradFill>
              <a:gsLst>
                <a:gs pos="0">
                  <a:srgbClr val="A5FB97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rgbClr val="FFFF0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lt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2pPr>
              <a:lvl3pPr marL="914400" lvl="2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lt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3pPr>
              <a:lvl4pPr marL="1371600" lvl="3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lt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4pPr>
              <a:lvl5pPr marL="1828800" lvl="4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lt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5pPr>
              <a:lvl6pPr marL="2286000" lvl="5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lt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6pPr>
              <a:lvl7pPr marL="2743200" lvl="6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lt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7pPr>
              <a:lvl8pPr marL="3200400" lvl="7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lt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8pPr>
              <a:lvl9pPr marL="3657600" lvl="8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lt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825" y="3762"/>
              <a:ext cx="1984" cy="919"/>
            </a:xfrm>
            <a:prstGeom prst="rect">
              <a:avLst/>
            </a:prstGeom>
            <a:noFill/>
            <a:effectLst>
              <a:innerShdw blurRad="114300">
                <a:prstClr val="black"/>
              </a:innerShdw>
            </a:effectLst>
          </p:spPr>
          <p:txBody>
            <a:bodyPr wrap="square" rtlCol="0">
              <a:spAutoFit/>
            </a:bodyPr>
            <a:lstStyle>
              <a:lvl1pPr marL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2pPr>
              <a:lvl3pPr marL="914400" lvl="2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3pPr>
              <a:lvl4pPr marL="1371600" lvl="3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4pPr>
              <a:lvl5pPr marL="1828800" lvl="4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5pPr>
              <a:lvl6pPr marL="2286000" lvl="5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6pPr>
              <a:lvl7pPr marL="2743200" lvl="6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7pPr>
              <a:lvl8pPr marL="3200400" lvl="7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8pPr>
              <a:lvl9pPr marL="3657600" lvl="8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9pPr>
            </a:lstStyle>
            <a:p>
              <a:r>
                <a:rPr lang="zh-CN" altLang="en-US" sz="32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语句格式</a:t>
              </a:r>
              <a:endParaRPr lang="zh-CN" altLang="en-US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057910" y="3815080"/>
            <a:ext cx="5933440" cy="4603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pPr indent="457200"/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删除视图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student_view1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81785" y="4712970"/>
            <a:ext cx="6950075" cy="460375"/>
          </a:xfrm>
          <a:prstGeom prst="rect">
            <a:avLst/>
          </a:prstGeom>
        </p:spPr>
        <p:txBody>
          <a:bodyPr wrap="square">
            <a:spAutoFit/>
          </a:bodyPr>
          <a:p>
            <a:pPr indent="457200"/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 view if exists  student_view1;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1785" y="5446395"/>
            <a:ext cx="5467985" cy="121158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8771890" y="6197600"/>
            <a:ext cx="2741295" cy="460375"/>
          </a:xfrm>
          <a:prstGeom prst="rect">
            <a:avLst/>
          </a:prstGeom>
        </p:spPr>
        <p:txBody>
          <a:bodyPr wrap="square">
            <a:spAutoFit/>
          </a:bodyPr>
          <a:p>
            <a:pPr indent="457200"/>
            <a:r>
              <a:rPr lang="en-US" altLang="zh-CN" sz="2400" b="1" dirty="0">
                <a:solidFill>
                  <a:srgbClr val="F14D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tables;</a:t>
            </a:r>
            <a:endParaRPr lang="en-US" altLang="zh-CN" sz="2400" b="1" dirty="0">
              <a:solidFill>
                <a:srgbClr val="F14DE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630" y="3578225"/>
            <a:ext cx="2142490" cy="26193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79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7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8" grpId="0" animBg="1" uiExpand="1" build="p"/>
      <p:bldP spid="3" grpId="0" bldLvl="0" animBg="1"/>
      <p:bldP spid="8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21665" y="496570"/>
            <a:ext cx="4164965" cy="702310"/>
          </a:xfrm>
        </p:spPr>
        <p:txBody>
          <a:bodyPr>
            <a:normAutofit/>
          </a:bodyPr>
          <a:p>
            <a:pPr marL="457200" indent="-457200">
              <a:buClr>
                <a:srgbClr val="FF0066"/>
              </a:buClr>
              <a:buSzPct val="125000"/>
              <a:buFont typeface="Wingdings" panose="05000000000000000000" charset="0"/>
              <a:buChar char="a"/>
              <a:defRPr/>
            </a:pPr>
            <a:r>
              <a:rPr lang="en-US" altLang="zh-CN" sz="3200" b="1" dirty="0">
                <a:solidFill>
                  <a:srgbClr val="FF00FF"/>
                </a:solidFill>
              </a:rPr>
              <a:t> </a:t>
            </a:r>
            <a:r>
              <a:rPr lang="zh-CN" altLang="zh-CN" sz="3200" b="1" dirty="0">
                <a:solidFill>
                  <a:srgbClr val="0000FF"/>
                </a:solidFill>
              </a:rPr>
              <a:t>五</a:t>
            </a:r>
            <a:r>
              <a:rPr lang="zh-CN" altLang="en-US" sz="3200" b="1" dirty="0">
                <a:solidFill>
                  <a:srgbClr val="0000FF"/>
                </a:solidFill>
              </a:rPr>
              <a:t>、更新视图数据</a:t>
            </a:r>
            <a:endParaRPr lang="zh-CN" altLang="en-US" sz="3200" b="1" dirty="0">
              <a:solidFill>
                <a:srgbClr val="0000FF"/>
              </a:solidFill>
            </a:endParaRPr>
          </a:p>
        </p:txBody>
      </p:sp>
      <p:sp>
        <p:nvSpPr>
          <p:cNvPr id="75780" name="Line 3"/>
          <p:cNvSpPr/>
          <p:nvPr/>
        </p:nvSpPr>
        <p:spPr>
          <a:xfrm>
            <a:off x="627063" y="1045845"/>
            <a:ext cx="6120000" cy="0"/>
          </a:xfrm>
          <a:prstGeom prst="line">
            <a:avLst/>
          </a:prstGeom>
          <a:ln w="25400" cap="flat" cmpd="sng">
            <a:solidFill>
              <a:srgbClr val="33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" name="十字箭头标注 6"/>
          <p:cNvSpPr/>
          <p:nvPr/>
        </p:nvSpPr>
        <p:spPr>
          <a:xfrm>
            <a:off x="274320" y="862965"/>
            <a:ext cx="334645" cy="335915"/>
          </a:xfrm>
          <a:prstGeom prst="quadArrowCallou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39750" y="1198880"/>
            <a:ext cx="11356340" cy="3969385"/>
          </a:xfrm>
          <a:prstGeom prst="rect">
            <a:avLst/>
          </a:prstGeom>
        </p:spPr>
        <p:txBody>
          <a:bodyPr wrap="square">
            <a:spAutoFit/>
          </a:bodyPr>
          <a:p>
            <a:pPr marL="457200" indent="-4572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对视图的更新其实就是对表的更新，更新视图是指通过视图来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（insert）、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（update）和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（delete）表中的数据。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视图更新时，都是</a:t>
            </a:r>
            <a:r>
              <a:rPr lang="zh-CN" altLang="en-US" sz="2800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转换到基本表来更新</a:t>
            </a:r>
            <a:r>
              <a:rPr lang="zh-CN" altLang="en-US" sz="2800" dirty="0" smtClean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800" dirty="0" smtClean="0">
              <a:solidFill>
                <a:srgbClr val="FF006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更新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视图时，</a:t>
            </a:r>
            <a:r>
              <a:rPr lang="zh-CN" altLang="en-US" sz="2800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只能更新权限范围内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的数据。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WITH CHECK OPTION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子句后，在更新视图时会进行检查，防止用户通过视图对不属于视图范围内的基本表数据进行更新。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21665" y="496570"/>
            <a:ext cx="4164965" cy="702310"/>
          </a:xfrm>
        </p:spPr>
        <p:txBody>
          <a:bodyPr>
            <a:normAutofit/>
          </a:bodyPr>
          <a:p>
            <a:pPr marL="457200" indent="-457200">
              <a:buClr>
                <a:srgbClr val="FF0066"/>
              </a:buClr>
              <a:buSzPct val="125000"/>
              <a:buFont typeface="Wingdings" panose="05000000000000000000" charset="0"/>
              <a:buChar char="a"/>
              <a:defRPr/>
            </a:pPr>
            <a:r>
              <a:rPr lang="en-US" altLang="zh-CN" sz="3200" b="1" dirty="0">
                <a:solidFill>
                  <a:srgbClr val="FF00FF"/>
                </a:solidFill>
              </a:rPr>
              <a:t> </a:t>
            </a:r>
            <a:r>
              <a:rPr lang="zh-CN" altLang="zh-CN" sz="3200" b="1" dirty="0">
                <a:solidFill>
                  <a:srgbClr val="0000FF"/>
                </a:solidFill>
              </a:rPr>
              <a:t>五</a:t>
            </a:r>
            <a:r>
              <a:rPr lang="zh-CN" altLang="en-US" sz="3200" b="1" dirty="0">
                <a:solidFill>
                  <a:srgbClr val="0000FF"/>
                </a:solidFill>
              </a:rPr>
              <a:t>、更新视图数据</a:t>
            </a:r>
            <a:endParaRPr lang="zh-CN" altLang="en-US" sz="3200" b="1" dirty="0">
              <a:solidFill>
                <a:srgbClr val="0000FF"/>
              </a:solidFill>
            </a:endParaRPr>
          </a:p>
        </p:txBody>
      </p:sp>
      <p:sp>
        <p:nvSpPr>
          <p:cNvPr id="75780" name="Line 3"/>
          <p:cNvSpPr/>
          <p:nvPr/>
        </p:nvSpPr>
        <p:spPr>
          <a:xfrm>
            <a:off x="627063" y="1045845"/>
            <a:ext cx="6120000" cy="0"/>
          </a:xfrm>
          <a:prstGeom prst="line">
            <a:avLst/>
          </a:prstGeom>
          <a:ln w="25400" cap="flat" cmpd="sng">
            <a:solidFill>
              <a:srgbClr val="33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" name="十字箭头标注 6"/>
          <p:cNvSpPr/>
          <p:nvPr/>
        </p:nvSpPr>
        <p:spPr>
          <a:xfrm>
            <a:off x="274320" y="862965"/>
            <a:ext cx="334645" cy="335915"/>
          </a:xfrm>
          <a:prstGeom prst="quadArrowCallou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7938" name="Rectangle 3"/>
          <p:cNvSpPr>
            <a:spLocks noGrp="1"/>
          </p:cNvSpPr>
          <p:nvPr>
            <p:ph idx="1"/>
          </p:nvPr>
        </p:nvSpPr>
        <p:spPr>
          <a:xfrm>
            <a:off x="2508885" y="1380490"/>
            <a:ext cx="9021445" cy="167005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anchor="t">
            <a:noAutofit/>
          </a:bodyPr>
          <a:p>
            <a:pPr eaLnBrk="1" hangingPunct="1">
              <a:buFont typeface="Wingdings" panose="05000000000000000000" charset="0"/>
              <a:buChar char="Ø"/>
            </a:pPr>
            <a:r>
              <a:rPr lang="en-US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INSERT INTO 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视图名 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(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属性列表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) VALUES(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值列表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)</a:t>
            </a:r>
            <a:r>
              <a:rPr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;</a:t>
            </a:r>
            <a:endParaRPr sz="2800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1" hangingPunct="1">
              <a:buFont typeface="Wingdings" panose="05000000000000000000" charset="0"/>
              <a:buChar char="Ø"/>
            </a:pPr>
            <a:r>
              <a:rPr 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UPDATE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视图名 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SET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属性名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1=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值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1,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属性名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2=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值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2...;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1" hangingPunct="1">
              <a:buFont typeface="Wingdings" panose="05000000000000000000" charset="0"/>
              <a:buChar char="Ø"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DELETE FROM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视图名 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WHERE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条件表达式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74485" y="1588770"/>
            <a:ext cx="2234716" cy="885825"/>
            <a:chOff x="545" y="3524"/>
            <a:chExt cx="2349" cy="1395"/>
          </a:xfrm>
        </p:grpSpPr>
        <p:sp>
          <p:nvSpPr>
            <p:cNvPr id="5" name="燕尾形箭头 4"/>
            <p:cNvSpPr/>
            <p:nvPr/>
          </p:nvSpPr>
          <p:spPr>
            <a:xfrm>
              <a:off x="546" y="3524"/>
              <a:ext cx="2348" cy="1395"/>
            </a:xfrm>
            <a:prstGeom prst="notchedRightArrow">
              <a:avLst/>
            </a:prstGeom>
            <a:gradFill>
              <a:gsLst>
                <a:gs pos="0">
                  <a:srgbClr val="A5FB97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rgbClr val="FFFF0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lt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2pPr>
              <a:lvl3pPr marL="914400" lvl="2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lt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3pPr>
              <a:lvl4pPr marL="1371600" lvl="3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lt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4pPr>
              <a:lvl5pPr marL="1828800" lvl="4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lt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5pPr>
              <a:lvl6pPr marL="2286000" lvl="5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lt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6pPr>
              <a:lvl7pPr marL="2743200" lvl="6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lt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7pPr>
              <a:lvl8pPr marL="3200400" lvl="7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lt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8pPr>
              <a:lvl9pPr marL="3657600" lvl="8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lt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45" y="3762"/>
              <a:ext cx="2263" cy="919"/>
            </a:xfrm>
            <a:prstGeom prst="rect">
              <a:avLst/>
            </a:prstGeom>
            <a:noFill/>
            <a:effectLst>
              <a:innerShdw blurRad="114300">
                <a:prstClr val="black"/>
              </a:innerShdw>
            </a:effectLst>
          </p:spPr>
          <p:txBody>
            <a:bodyPr wrap="square" rtlCol="0">
              <a:spAutoFit/>
            </a:bodyPr>
            <a:lstStyle>
              <a:lvl1pPr marL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2pPr>
              <a:lvl3pPr marL="914400" lvl="2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3pPr>
              <a:lvl4pPr marL="1371600" lvl="3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4pPr>
              <a:lvl5pPr marL="1828800" lvl="4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5pPr>
              <a:lvl6pPr marL="2286000" lvl="5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6pPr>
              <a:lvl7pPr marL="2743200" lvl="6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7pPr>
              <a:lvl8pPr marL="3200400" lvl="7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8pPr>
              <a:lvl9pPr marL="3657600" lvl="8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9pPr>
            </a:lstStyle>
            <a:p>
              <a:r>
                <a:rPr lang="zh-CN" altLang="en-US" sz="32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语句格式</a:t>
              </a:r>
              <a:endParaRPr lang="en-US" altLang="zh-CN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434313" y="3050306"/>
            <a:ext cx="11550042" cy="3764280"/>
          </a:xfrm>
          <a:prstGeom prst="rect">
            <a:avLst/>
          </a:prstGeom>
        </p:spPr>
        <p:txBody>
          <a:bodyPr wrap="square">
            <a:spAutoFit/>
          </a:bodyPr>
          <a:p>
            <a:pPr indent="0" fontAlgn="auto">
              <a:lnSpc>
                <a:spcPts val="3580"/>
              </a:lnSpc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rgbClr val="F14D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注：以下情况视图无法更新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fontAlgn="auto">
              <a:lnSpc>
                <a:spcPts val="358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中包含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sum()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count()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等聚集函数的；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fontAlgn="auto">
              <a:lnSpc>
                <a:spcPts val="3580"/>
              </a:lnSpc>
              <a:buFont typeface="Wingdings" panose="05000000000000000000" pitchFamily="2" charset="2"/>
              <a:buChar char="u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视图中包含union、distinct、group by、having等关键字的；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fontAlgn="auto">
              <a:lnSpc>
                <a:spcPts val="3580"/>
              </a:lnSpc>
              <a:buFont typeface="Wingdings" panose="05000000000000000000" pitchFamily="2" charset="2"/>
              <a:buChar char="u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常量视图，比如：create view view_now as select now() 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fontAlgn="auto">
              <a:lnSpc>
                <a:spcPts val="3580"/>
              </a:lnSpc>
              <a:buFont typeface="Wingdings" panose="05000000000000000000" pitchFamily="2" charset="2"/>
              <a:buChar char="u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视图中包含子查询；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fontAlgn="auto">
              <a:lnSpc>
                <a:spcPts val="3580"/>
              </a:lnSpc>
              <a:buFont typeface="Wingdings" panose="05000000000000000000" pitchFamily="2" charset="2"/>
              <a:buChar char="u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由不可更新的视图导出的视图；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fontAlgn="auto">
              <a:lnSpc>
                <a:spcPts val="3580"/>
              </a:lnSpc>
              <a:buFont typeface="Wingdings" panose="05000000000000000000" pitchFamily="2" charset="2"/>
              <a:buChar char="u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with [cascaded|local] check option也将决定视图是否可以更新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fontAlgn="auto">
              <a:lnSpc>
                <a:spcPts val="3580"/>
              </a:lnSpc>
              <a:buFont typeface="Wingdings" panose="05000000000000000000" pitchFamily="2" charset="2"/>
              <a:buChar char="u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视图对应的表上存在没有默认值的列，而且该列没有包含在视图里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424930" y="340995"/>
            <a:ext cx="5327015" cy="52197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sz="2800" b="1"/>
              <a:t>原则：尽量不要更新视图。</a:t>
            </a:r>
            <a:endParaRPr lang="zh-CN" altLang="en-US" sz="28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79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7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7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7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8" grpId="0" animBg="1" uiExpand="1" build="p"/>
      <p:bldP spid="8" grpId="0"/>
      <p:bldP spid="10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21665" y="496570"/>
            <a:ext cx="4164965" cy="702310"/>
          </a:xfrm>
        </p:spPr>
        <p:txBody>
          <a:bodyPr>
            <a:normAutofit/>
          </a:bodyPr>
          <a:p>
            <a:pPr marL="457200" indent="-457200">
              <a:buClr>
                <a:srgbClr val="FF0066"/>
              </a:buClr>
              <a:buSzPct val="125000"/>
              <a:buFont typeface="Wingdings" panose="05000000000000000000" charset="0"/>
              <a:buChar char="a"/>
              <a:defRPr/>
            </a:pPr>
            <a:r>
              <a:rPr lang="en-US" altLang="zh-CN" sz="3200" b="1" dirty="0">
                <a:solidFill>
                  <a:srgbClr val="FF00FF"/>
                </a:solidFill>
              </a:rPr>
              <a:t> </a:t>
            </a:r>
            <a:r>
              <a:rPr lang="zh-CN" altLang="zh-CN" sz="3200" b="1" dirty="0">
                <a:solidFill>
                  <a:srgbClr val="0000FF"/>
                </a:solidFill>
              </a:rPr>
              <a:t>五</a:t>
            </a:r>
            <a:r>
              <a:rPr lang="zh-CN" altLang="en-US" sz="3200" b="1" dirty="0">
                <a:solidFill>
                  <a:srgbClr val="0000FF"/>
                </a:solidFill>
              </a:rPr>
              <a:t>、更新视图数据</a:t>
            </a:r>
            <a:endParaRPr lang="zh-CN" altLang="en-US" sz="3200" b="1" dirty="0">
              <a:solidFill>
                <a:srgbClr val="0000FF"/>
              </a:solidFill>
            </a:endParaRPr>
          </a:p>
        </p:txBody>
      </p:sp>
      <p:sp>
        <p:nvSpPr>
          <p:cNvPr id="75780" name="Line 3"/>
          <p:cNvSpPr/>
          <p:nvPr/>
        </p:nvSpPr>
        <p:spPr>
          <a:xfrm>
            <a:off x="627063" y="1045845"/>
            <a:ext cx="6120000" cy="0"/>
          </a:xfrm>
          <a:prstGeom prst="line">
            <a:avLst/>
          </a:prstGeom>
          <a:ln w="25400" cap="flat" cmpd="sng">
            <a:solidFill>
              <a:srgbClr val="33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" name="十字箭头标注 6"/>
          <p:cNvSpPr/>
          <p:nvPr/>
        </p:nvSpPr>
        <p:spPr>
          <a:xfrm>
            <a:off x="274320" y="862965"/>
            <a:ext cx="334645" cy="335915"/>
          </a:xfrm>
          <a:prstGeom prst="quadArrowCallou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25755" y="1098550"/>
            <a:ext cx="11541125" cy="52197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>
            <a:innerShdw blurRad="114300">
              <a:prstClr val="black"/>
            </a:innerShdw>
          </a:effectLst>
        </p:spPr>
        <p:txBody>
          <a:bodyPr wrap="square">
            <a:spAutoFit/>
          </a:bodyPr>
          <a:p>
            <a:pPr indent="457200"/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】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通过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stu_view2</a:t>
            </a:r>
            <a:r>
              <a:rPr 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将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管理信息系统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r>
              <a:rPr 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课程名改为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“MIS”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25755" y="2440940"/>
            <a:ext cx="11740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 stu_view2 set 课程名='MIS' where   课程名='管理信息系统';</a:t>
            </a:r>
            <a:endParaRPr sz="2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4505" y="3275965"/>
            <a:ext cx="4439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stu_view2;</a:t>
            </a:r>
            <a:endParaRPr sz="28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7845" y="4212590"/>
            <a:ext cx="438658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>
                <a:solidFill>
                  <a:srgbClr val="0000FF"/>
                </a:solidFill>
              </a:rPr>
              <a:t>select * from course;</a:t>
            </a:r>
            <a:endParaRPr lang="zh-CN" altLang="en-US" sz="3200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3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t="8125" r="50159" b="81397"/>
          <a:stretch>
            <a:fillRect/>
          </a:stretch>
        </p:blipFill>
        <p:spPr>
          <a:xfrm>
            <a:off x="325120" y="247650"/>
            <a:ext cx="11762740" cy="20605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85" y="2392680"/>
            <a:ext cx="11763375" cy="446532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21665" y="496570"/>
            <a:ext cx="4164965" cy="702310"/>
          </a:xfrm>
        </p:spPr>
        <p:txBody>
          <a:bodyPr>
            <a:normAutofit/>
          </a:bodyPr>
          <a:p>
            <a:pPr marL="457200" indent="-457200">
              <a:buClr>
                <a:srgbClr val="FF0066"/>
              </a:buClr>
              <a:buSzPct val="125000"/>
              <a:buFont typeface="Wingdings" panose="05000000000000000000" charset="0"/>
              <a:buChar char="a"/>
              <a:defRPr/>
            </a:pPr>
            <a:r>
              <a:rPr lang="en-US" altLang="zh-CN" sz="3200" b="1" dirty="0">
                <a:solidFill>
                  <a:srgbClr val="FF00FF"/>
                </a:solidFill>
              </a:rPr>
              <a:t> </a:t>
            </a:r>
            <a:r>
              <a:rPr lang="zh-CN" altLang="zh-CN" sz="3200" b="1" dirty="0">
                <a:solidFill>
                  <a:srgbClr val="0000FF"/>
                </a:solidFill>
              </a:rPr>
              <a:t>五</a:t>
            </a:r>
            <a:r>
              <a:rPr lang="zh-CN" altLang="en-US" sz="3200" b="1" dirty="0">
                <a:solidFill>
                  <a:srgbClr val="0000FF"/>
                </a:solidFill>
              </a:rPr>
              <a:t>、更新视图数据</a:t>
            </a:r>
            <a:endParaRPr lang="zh-CN" altLang="en-US" sz="3200" b="1" dirty="0">
              <a:solidFill>
                <a:srgbClr val="0000FF"/>
              </a:solidFill>
            </a:endParaRPr>
          </a:p>
        </p:txBody>
      </p:sp>
      <p:sp>
        <p:nvSpPr>
          <p:cNvPr id="75780" name="Line 3"/>
          <p:cNvSpPr/>
          <p:nvPr/>
        </p:nvSpPr>
        <p:spPr>
          <a:xfrm>
            <a:off x="627063" y="1045845"/>
            <a:ext cx="6120000" cy="0"/>
          </a:xfrm>
          <a:prstGeom prst="line">
            <a:avLst/>
          </a:prstGeom>
          <a:ln w="25400" cap="flat" cmpd="sng">
            <a:solidFill>
              <a:srgbClr val="33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" name="十字箭头标注 6"/>
          <p:cNvSpPr/>
          <p:nvPr/>
        </p:nvSpPr>
        <p:spPr>
          <a:xfrm>
            <a:off x="274320" y="862965"/>
            <a:ext cx="334645" cy="335915"/>
          </a:xfrm>
          <a:prstGeom prst="quadArrowCallou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01370" y="1454150"/>
            <a:ext cx="8145145" cy="521970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Estu</a:t>
            </a: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_VIEW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更新电子商务专业的专业名为</a:t>
            </a: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42340" y="2384425"/>
            <a:ext cx="653923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>
                <a:solidFill>
                  <a:srgbClr val="0000FF"/>
                </a:solidFill>
              </a:rPr>
              <a:t>update </a:t>
            </a:r>
            <a:r>
              <a:rPr lang="en-US" altLang="zh-CN" sz="3200" b="1">
                <a:solidFill>
                  <a:srgbClr val="0000FF"/>
                </a:solidFill>
              </a:rPr>
              <a:t>Estu</a:t>
            </a:r>
            <a:r>
              <a:rPr lang="zh-CN" altLang="en-US" sz="3200" b="1">
                <a:solidFill>
                  <a:srgbClr val="0000FF"/>
                </a:solidFill>
              </a:rPr>
              <a:t>_view set 专业名='</a:t>
            </a:r>
            <a:r>
              <a:rPr lang="en-US" altLang="zh-CN" sz="3200" b="1">
                <a:solidFill>
                  <a:srgbClr val="0000FF"/>
                </a:solidFill>
              </a:rPr>
              <a:t>EC</a:t>
            </a:r>
            <a:r>
              <a:rPr lang="zh-CN" altLang="en-US" sz="3200" b="1">
                <a:solidFill>
                  <a:srgbClr val="0000FF"/>
                </a:solidFill>
              </a:rPr>
              <a:t>' ;</a:t>
            </a:r>
            <a:endParaRPr lang="zh-CN" altLang="en-US" sz="3200" b="1">
              <a:solidFill>
                <a:srgbClr val="0000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42340" y="3609975"/>
            <a:ext cx="558292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>
                <a:solidFill>
                  <a:srgbClr val="0000FF"/>
                </a:solidFill>
              </a:rPr>
              <a:t>select * from </a:t>
            </a:r>
            <a:r>
              <a:rPr lang="en-US" altLang="zh-CN" sz="3200" b="1">
                <a:solidFill>
                  <a:srgbClr val="0000FF"/>
                </a:solidFill>
              </a:rPr>
              <a:t>Estu</a:t>
            </a:r>
            <a:r>
              <a:rPr lang="zh-CN" altLang="en-US" sz="3200" b="1">
                <a:solidFill>
                  <a:srgbClr val="0000FF"/>
                </a:solidFill>
              </a:rPr>
              <a:t>_view;</a:t>
            </a:r>
            <a:endParaRPr lang="zh-CN" altLang="en-US" sz="3200" b="1">
              <a:solidFill>
                <a:srgbClr val="0000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20140" y="4757420"/>
            <a:ext cx="438658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>
                <a:solidFill>
                  <a:srgbClr val="0000FF"/>
                </a:solidFill>
              </a:rPr>
              <a:t>select * from </a:t>
            </a:r>
            <a:r>
              <a:rPr lang="en-US" altLang="zh-CN" sz="3200" b="1">
                <a:solidFill>
                  <a:srgbClr val="0000FF"/>
                </a:solidFill>
              </a:rPr>
              <a:t>specialty</a:t>
            </a:r>
            <a:r>
              <a:rPr lang="zh-CN" altLang="en-US" sz="3200" b="1">
                <a:solidFill>
                  <a:srgbClr val="0000FF"/>
                </a:solidFill>
              </a:rPr>
              <a:t>;</a:t>
            </a:r>
            <a:endParaRPr lang="zh-CN" altLang="en-US" sz="3200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21665" y="496570"/>
            <a:ext cx="4164965" cy="702310"/>
          </a:xfrm>
        </p:spPr>
        <p:txBody>
          <a:bodyPr>
            <a:normAutofit/>
          </a:bodyPr>
          <a:p>
            <a:pPr marL="457200" indent="-457200">
              <a:buClr>
                <a:srgbClr val="FF0066"/>
              </a:buClr>
              <a:buSzPct val="125000"/>
              <a:buFont typeface="Wingdings" panose="05000000000000000000" charset="0"/>
              <a:buChar char="a"/>
              <a:defRPr/>
            </a:pPr>
            <a:r>
              <a:rPr lang="en-US" altLang="zh-CN" sz="3200" b="1" dirty="0">
                <a:solidFill>
                  <a:srgbClr val="FF00FF"/>
                </a:solidFill>
              </a:rPr>
              <a:t> </a:t>
            </a:r>
            <a:r>
              <a:rPr lang="zh-CN" altLang="zh-CN" sz="3200" b="1" dirty="0">
                <a:solidFill>
                  <a:srgbClr val="0000FF"/>
                </a:solidFill>
              </a:rPr>
              <a:t>五</a:t>
            </a:r>
            <a:r>
              <a:rPr lang="zh-CN" altLang="en-US" sz="3200" b="1" dirty="0">
                <a:solidFill>
                  <a:srgbClr val="0000FF"/>
                </a:solidFill>
              </a:rPr>
              <a:t>、更新视图数据</a:t>
            </a:r>
            <a:endParaRPr lang="zh-CN" altLang="en-US" sz="3200" b="1" dirty="0">
              <a:solidFill>
                <a:srgbClr val="0000FF"/>
              </a:solidFill>
            </a:endParaRPr>
          </a:p>
        </p:txBody>
      </p:sp>
      <p:sp>
        <p:nvSpPr>
          <p:cNvPr id="75780" name="Line 3"/>
          <p:cNvSpPr/>
          <p:nvPr/>
        </p:nvSpPr>
        <p:spPr>
          <a:xfrm>
            <a:off x="627063" y="1045845"/>
            <a:ext cx="6120000" cy="0"/>
          </a:xfrm>
          <a:prstGeom prst="line">
            <a:avLst/>
          </a:prstGeom>
          <a:ln w="25400" cap="flat" cmpd="sng">
            <a:solidFill>
              <a:srgbClr val="33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" name="十字箭头标注 6"/>
          <p:cNvSpPr/>
          <p:nvPr/>
        </p:nvSpPr>
        <p:spPr>
          <a:xfrm>
            <a:off x="274320" y="862965"/>
            <a:ext cx="334645" cy="335915"/>
          </a:xfrm>
          <a:prstGeom prst="quadArrowCallou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74320" y="3937635"/>
            <a:ext cx="11541125" cy="953135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>
            <a:innerShdw blurRad="114300">
              <a:prstClr val="black"/>
            </a:innerShdw>
          </a:effectLst>
        </p:spPr>
        <p:txBody>
          <a:bodyPr wrap="square">
            <a:spAutoFit/>
          </a:bodyPr>
          <a:p>
            <a:pPr indent="457200"/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】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创建视图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IM_VIEW1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，包括信息管理专业学生的学号、姓名、专业名，且去掉重复值。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4625" y="5710555"/>
            <a:ext cx="1174051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view im_view1  as select </a:t>
            </a:r>
            <a:r>
              <a:rPr sz="28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distinct</a:t>
            </a:r>
            <a:r>
              <a: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学号,姓名,专业名  from stu_view2 where 专业名='信息管理' ;</a:t>
            </a:r>
            <a:endParaRPr sz="2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5755" y="1412240"/>
            <a:ext cx="11541125" cy="953135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>
            <a:innerShdw blurRad="114300">
              <a:prstClr val="black"/>
            </a:innerShdw>
          </a:effectLst>
        </p:spPr>
        <p:txBody>
          <a:bodyPr wrap="square">
            <a:spAutoFit/>
          </a:bodyPr>
          <a:p>
            <a:pPr indent="457200"/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】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创建视图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IM_VIEW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，包括信息管理专业学生的学号、姓名、专业名。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4320" y="2646680"/>
            <a:ext cx="1174051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view im_view  as select 学号,姓名,专业名  from stu_view2 where 专业名='信息管理' ;</a:t>
            </a:r>
            <a:endParaRPr sz="2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3" grpId="0"/>
      <p:bldP spid="9" grpId="0" bldLvl="0" animBg="1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510" y="150495"/>
            <a:ext cx="5901055" cy="61029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955" y="150495"/>
            <a:ext cx="5645785" cy="412432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21665" y="496570"/>
            <a:ext cx="4164965" cy="702310"/>
          </a:xfrm>
        </p:spPr>
        <p:txBody>
          <a:bodyPr>
            <a:normAutofit/>
          </a:bodyPr>
          <a:p>
            <a:pPr marL="457200" indent="-457200">
              <a:buClr>
                <a:srgbClr val="FF0066"/>
              </a:buClr>
              <a:buSzPct val="125000"/>
              <a:buFont typeface="Wingdings" panose="05000000000000000000" charset="0"/>
              <a:buChar char="a"/>
              <a:defRPr/>
            </a:pPr>
            <a:r>
              <a:rPr lang="en-US" altLang="zh-CN" sz="3200" b="1" dirty="0">
                <a:solidFill>
                  <a:srgbClr val="FF00FF"/>
                </a:solidFill>
              </a:rPr>
              <a:t> </a:t>
            </a:r>
            <a:r>
              <a:rPr lang="zh-CN" altLang="zh-CN" sz="3200" b="1" dirty="0">
                <a:solidFill>
                  <a:srgbClr val="0000FF"/>
                </a:solidFill>
              </a:rPr>
              <a:t>五</a:t>
            </a:r>
            <a:r>
              <a:rPr lang="zh-CN" altLang="en-US" sz="3200" b="1" dirty="0">
                <a:solidFill>
                  <a:srgbClr val="0000FF"/>
                </a:solidFill>
              </a:rPr>
              <a:t>、更新视图数据</a:t>
            </a:r>
            <a:endParaRPr lang="zh-CN" altLang="en-US" sz="3200" b="1" dirty="0">
              <a:solidFill>
                <a:srgbClr val="0000FF"/>
              </a:solidFill>
            </a:endParaRPr>
          </a:p>
        </p:txBody>
      </p:sp>
      <p:sp>
        <p:nvSpPr>
          <p:cNvPr id="75780" name="Line 3"/>
          <p:cNvSpPr/>
          <p:nvPr/>
        </p:nvSpPr>
        <p:spPr>
          <a:xfrm>
            <a:off x="627063" y="1045845"/>
            <a:ext cx="6120000" cy="0"/>
          </a:xfrm>
          <a:prstGeom prst="line">
            <a:avLst/>
          </a:prstGeom>
          <a:ln w="25400" cap="flat" cmpd="sng">
            <a:solidFill>
              <a:srgbClr val="33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" name="十字箭头标注 6"/>
          <p:cNvSpPr/>
          <p:nvPr/>
        </p:nvSpPr>
        <p:spPr>
          <a:xfrm>
            <a:off x="274320" y="862965"/>
            <a:ext cx="334645" cy="335915"/>
          </a:xfrm>
          <a:prstGeom prst="quadArrowCallou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08965" y="1550035"/>
            <a:ext cx="8145145" cy="521970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IM_VIEW1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更新信息管理专业的专业名为</a:t>
            </a: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7380" y="4201795"/>
            <a:ext cx="1119124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>
                <a:solidFill>
                  <a:srgbClr val="0000FF"/>
                </a:solidFill>
              </a:rPr>
              <a:t>update im_view set 专业名='IM' where 专业名='信息管理';</a:t>
            </a:r>
            <a:endParaRPr lang="zh-CN" altLang="en-US" sz="3200" b="1">
              <a:solidFill>
                <a:srgbClr val="0000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8965" y="5003800"/>
            <a:ext cx="438658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>
                <a:solidFill>
                  <a:srgbClr val="0000FF"/>
                </a:solidFill>
              </a:rPr>
              <a:t>select * from im_view;</a:t>
            </a:r>
            <a:endParaRPr lang="zh-CN" altLang="en-US" sz="3200" b="1">
              <a:solidFill>
                <a:srgbClr val="0000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7380" y="5806440"/>
            <a:ext cx="438658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>
                <a:solidFill>
                  <a:srgbClr val="0000FF"/>
                </a:solidFill>
              </a:rPr>
              <a:t>select * from </a:t>
            </a:r>
            <a:r>
              <a:rPr lang="en-US" altLang="zh-CN" sz="3200" b="1">
                <a:solidFill>
                  <a:srgbClr val="0000FF"/>
                </a:solidFill>
              </a:rPr>
              <a:t>specialty</a:t>
            </a:r>
            <a:r>
              <a:rPr lang="zh-CN" altLang="en-US" sz="3200" b="1">
                <a:solidFill>
                  <a:srgbClr val="0000FF"/>
                </a:solidFill>
              </a:rPr>
              <a:t>;</a:t>
            </a:r>
            <a:endParaRPr lang="zh-CN" altLang="en-US" sz="3200" b="1">
              <a:solidFill>
                <a:srgbClr val="0000FF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27380" y="3275965"/>
            <a:ext cx="8145145" cy="521970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IM_VIEW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更新信息管理专业的专业名为</a:t>
            </a: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84505" y="2381885"/>
            <a:ext cx="1119124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>
                <a:solidFill>
                  <a:srgbClr val="0000FF"/>
                </a:solidFill>
              </a:rPr>
              <a:t>update im_view</a:t>
            </a:r>
            <a:r>
              <a:rPr lang="en-US" altLang="zh-CN" sz="3200" b="1">
                <a:solidFill>
                  <a:srgbClr val="0000FF"/>
                </a:solidFill>
              </a:rPr>
              <a:t>1</a:t>
            </a:r>
            <a:r>
              <a:rPr lang="zh-CN" altLang="en-US" sz="3200" b="1">
                <a:solidFill>
                  <a:srgbClr val="0000FF"/>
                </a:solidFill>
              </a:rPr>
              <a:t> set 专业名='IM' where 专业名='信息管理';</a:t>
            </a:r>
            <a:endParaRPr lang="zh-CN" altLang="en-US" sz="3200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2" grpId="0"/>
      <p:bldP spid="9" grpId="0" bldLvl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1" name="Rectangle 2"/>
          <p:cNvSpPr/>
          <p:nvPr/>
        </p:nvSpPr>
        <p:spPr>
          <a:xfrm>
            <a:off x="4389438" y="642938"/>
            <a:ext cx="3492500" cy="777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eaLnBrk="0" hangingPunct="0">
              <a:spcBef>
                <a:spcPct val="0"/>
              </a:spcBef>
            </a:pPr>
            <a:r>
              <a:rPr lang="zh-CN" altLang="en-US" sz="3600" b="1" dirty="0">
                <a:solidFill>
                  <a:srgbClr val="3655F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教学目的</a:t>
            </a:r>
            <a:endParaRPr lang="zh-CN" altLang="en-US" sz="3600" b="1" dirty="0">
              <a:solidFill>
                <a:srgbClr val="3655F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212" name="直接连接符 75"/>
          <p:cNvSpPr/>
          <p:nvPr/>
        </p:nvSpPr>
        <p:spPr>
          <a:xfrm rot="10800000">
            <a:off x="1989138" y="1069975"/>
            <a:ext cx="2806700" cy="1588"/>
          </a:xfrm>
          <a:prstGeom prst="line">
            <a:avLst/>
          </a:prstGeom>
          <a:ln w="19050" cap="flat" cmpd="sng">
            <a:solidFill>
              <a:srgbClr val="7F7F7F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8213" name="直接连接符 76"/>
          <p:cNvSpPr/>
          <p:nvPr/>
        </p:nvSpPr>
        <p:spPr>
          <a:xfrm rot="10800000">
            <a:off x="7418388" y="1069975"/>
            <a:ext cx="2806700" cy="1588"/>
          </a:xfrm>
          <a:prstGeom prst="line">
            <a:avLst/>
          </a:prstGeom>
          <a:ln w="19050" cap="flat" cmpd="sng">
            <a:solidFill>
              <a:srgbClr val="7F7F7F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2" name="文本框 1"/>
          <p:cNvSpPr txBox="1"/>
          <p:nvPr/>
        </p:nvSpPr>
        <p:spPr>
          <a:xfrm>
            <a:off x="1377315" y="1595755"/>
            <a:ext cx="10071735" cy="4759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pPr marL="457200" indent="-4572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b="1"/>
              <a:t>理解视图的含义及作用；</a:t>
            </a:r>
            <a:endParaRPr lang="zh-CN" altLang="en-US" sz="2800" b="1"/>
          </a:p>
          <a:p>
            <a:pPr marL="457200" indent="-4572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b="1"/>
              <a:t>了解视图的优势；</a:t>
            </a:r>
            <a:endParaRPr lang="zh-CN" altLang="en-US" sz="2800" b="1"/>
          </a:p>
          <a:p>
            <a:pPr marL="457200" indent="-4572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b="1"/>
              <a:t>了解视图的工作机制；</a:t>
            </a:r>
            <a:endParaRPr lang="zh-CN" altLang="en-US" sz="2800" b="1"/>
          </a:p>
          <a:p>
            <a:pPr marL="457200" indent="-4572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b="1"/>
              <a:t>掌握视图的创建、修改、查看、删除及视图数据更新等操作；</a:t>
            </a:r>
            <a:endParaRPr lang="zh-CN" altLang="en-US" sz="2800" b="1"/>
          </a:p>
          <a:p>
            <a:pPr marL="457200" indent="-4572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b="1"/>
              <a:t>了解索引的作用；</a:t>
            </a:r>
            <a:endParaRPr lang="zh-CN" altLang="en-US" sz="2800" b="1"/>
          </a:p>
          <a:p>
            <a:pPr marL="457200" indent="-4572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b="1"/>
              <a:t>了解索引的类型；</a:t>
            </a:r>
            <a:endParaRPr lang="zh-CN" altLang="en-US" sz="2800" b="1"/>
          </a:p>
          <a:p>
            <a:pPr marL="457200" indent="-4572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b="1"/>
              <a:t>掌握索引的创建、查看及删除操作。</a:t>
            </a:r>
            <a:endParaRPr lang="zh-CN" altLang="en-US" sz="2800" b="1"/>
          </a:p>
          <a:p>
            <a:pPr marL="457200" indent="-457200" fontAlgn="auto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 sz="2800" b="1"/>
          </a:p>
        </p:txBody>
      </p:sp>
      <p:sp>
        <p:nvSpPr>
          <p:cNvPr id="55" name="等腰三角形 54"/>
          <p:cNvSpPr/>
          <p:nvPr/>
        </p:nvSpPr>
        <p:spPr>
          <a:xfrm rot="16200000" flipH="1" flipV="1">
            <a:off x="4884738" y="993775"/>
            <a:ext cx="411163" cy="153988"/>
          </a:xfrm>
          <a:prstGeom prst="triangle">
            <a:avLst/>
          </a:prstGeom>
          <a:solidFill>
            <a:srgbClr val="01AB94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21665" y="496570"/>
            <a:ext cx="4164965" cy="702310"/>
          </a:xfrm>
        </p:spPr>
        <p:txBody>
          <a:bodyPr>
            <a:normAutofit/>
          </a:bodyPr>
          <a:p>
            <a:pPr marL="457200" indent="-457200">
              <a:buClr>
                <a:srgbClr val="FF0066"/>
              </a:buClr>
              <a:buSzPct val="125000"/>
              <a:buFont typeface="Wingdings" panose="05000000000000000000" charset="0"/>
              <a:buChar char="a"/>
              <a:defRPr/>
            </a:pPr>
            <a:r>
              <a:rPr lang="en-US" altLang="zh-CN" sz="3200" b="1" dirty="0">
                <a:solidFill>
                  <a:srgbClr val="FF00FF"/>
                </a:solidFill>
              </a:rPr>
              <a:t> </a:t>
            </a:r>
            <a:r>
              <a:rPr lang="zh-CN" altLang="zh-CN" sz="3200" b="1" dirty="0">
                <a:solidFill>
                  <a:srgbClr val="0000FF"/>
                </a:solidFill>
              </a:rPr>
              <a:t>五</a:t>
            </a:r>
            <a:r>
              <a:rPr lang="zh-CN" altLang="en-US" sz="3200" b="1" dirty="0">
                <a:solidFill>
                  <a:srgbClr val="0000FF"/>
                </a:solidFill>
              </a:rPr>
              <a:t>、更新视图数据</a:t>
            </a:r>
            <a:endParaRPr lang="zh-CN" altLang="en-US" sz="3200" b="1" dirty="0">
              <a:solidFill>
                <a:srgbClr val="0000FF"/>
              </a:solidFill>
            </a:endParaRPr>
          </a:p>
        </p:txBody>
      </p:sp>
      <p:sp>
        <p:nvSpPr>
          <p:cNvPr id="75780" name="Line 3"/>
          <p:cNvSpPr/>
          <p:nvPr/>
        </p:nvSpPr>
        <p:spPr>
          <a:xfrm>
            <a:off x="627063" y="1045845"/>
            <a:ext cx="6120000" cy="0"/>
          </a:xfrm>
          <a:prstGeom prst="line">
            <a:avLst/>
          </a:prstGeom>
          <a:ln w="25400" cap="flat" cmpd="sng">
            <a:solidFill>
              <a:srgbClr val="33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" name="十字箭头标注 6"/>
          <p:cNvSpPr/>
          <p:nvPr/>
        </p:nvSpPr>
        <p:spPr>
          <a:xfrm>
            <a:off x="274320" y="862965"/>
            <a:ext cx="334645" cy="335915"/>
          </a:xfrm>
          <a:prstGeom prst="quadArrowCallou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25755" y="1098550"/>
            <a:ext cx="11541125" cy="953135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>
            <a:innerShdw blurRad="114300">
              <a:prstClr val="black"/>
            </a:innerShdw>
          </a:effectLst>
        </p:spPr>
        <p:txBody>
          <a:bodyPr wrap="square">
            <a:spAutoFit/>
          </a:bodyPr>
          <a:p>
            <a:pPr indent="457200"/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】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在学生表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上创建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student_view3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视图，包括学号和姓名，通过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student_view3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插入数据：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'2018214800'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'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徐小米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'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25755" y="2737485"/>
            <a:ext cx="520827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view student_view3 as select </a:t>
            </a:r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r>
              <a:rPr lang="en-US" altLang="zh-CN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en-US" altLang="zh-CN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</a:t>
            </a:r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  <a:endParaRPr lang="zh-CN" altLang="en-US" sz="2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5755" y="6178550"/>
            <a:ext cx="4439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student_view3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endParaRPr lang="zh-CN" altLang="en-US" sz="28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59605" y="3215005"/>
            <a:ext cx="2695575" cy="32575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307205" y="6421120"/>
            <a:ext cx="51555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查询student_view3视图</a:t>
            </a:r>
            <a:endParaRPr lang="zh-CN" altLang="en-US" sz="28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321165" y="6336030"/>
            <a:ext cx="27444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更新视图数据</a:t>
            </a:r>
            <a:endParaRPr lang="zh-CN" altLang="en-US" sz="28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372860" y="2261870"/>
            <a:ext cx="58191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 student_view3 </a:t>
            </a:r>
            <a:r>
              <a:rPr 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values('2018214800'，'徐小米');</a:t>
            </a:r>
            <a:endParaRPr lang="en-US" sz="2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30" y="4281170"/>
            <a:ext cx="4064000" cy="17640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830" y="3869055"/>
            <a:ext cx="4432935" cy="5429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3" grpId="0"/>
      <p:bldP spid="8" grpId="0"/>
      <p:bldP spid="11" grpId="0"/>
      <p:bldP spid="14" grpId="0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1794" name="Rectangle 2"/>
          <p:cNvSpPr/>
          <p:nvPr/>
        </p:nvSpPr>
        <p:spPr>
          <a:xfrm>
            <a:off x="200660" y="36195"/>
            <a:ext cx="2956560" cy="589915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txBody>
          <a:bodyPr anchor="ctr"/>
          <a:p>
            <a:r>
              <a:rPr lang="en-US" altLang="en-US" sz="4400" b="1" dirty="0">
                <a:solidFill>
                  <a:srgbClr val="FF99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【</a:t>
            </a:r>
            <a:r>
              <a:rPr lang="zh-CN" altLang="en-US" sz="4400" b="1" dirty="0">
                <a:solidFill>
                  <a:srgbClr val="FF99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小  结</a:t>
            </a:r>
            <a:r>
              <a:rPr lang="en-US" altLang="en-US" sz="4400" b="1" dirty="0">
                <a:solidFill>
                  <a:srgbClr val="FF99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】</a:t>
            </a:r>
            <a:endParaRPr lang="en-US" altLang="zh-CN" sz="4400" b="1" dirty="0">
              <a:solidFill>
                <a:srgbClr val="FF9900"/>
              </a:solidFill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p:grpSp>
        <p:nvGrpSpPr>
          <p:cNvPr id="64515" name="Group 4"/>
          <p:cNvGrpSpPr/>
          <p:nvPr/>
        </p:nvGrpSpPr>
        <p:grpSpPr>
          <a:xfrm>
            <a:off x="17749" y="222835"/>
            <a:ext cx="12099321" cy="6119942"/>
            <a:chOff x="177" y="-170"/>
            <a:chExt cx="7267" cy="4023"/>
          </a:xfrm>
        </p:grpSpPr>
        <p:sp>
          <p:nvSpPr>
            <p:cNvPr id="28678" name="Rectangle 6"/>
            <p:cNvSpPr>
              <a:spLocks noChangeArrowheads="1"/>
            </p:cNvSpPr>
            <p:nvPr/>
          </p:nvSpPr>
          <p:spPr bwMode="auto">
            <a:xfrm>
              <a:off x="1313" y="3045"/>
              <a:ext cx="1190" cy="60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lIns="54000" rIns="5400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视图的创建与管理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17" name="Rectangle 7"/>
            <p:cNvSpPr/>
            <p:nvPr/>
          </p:nvSpPr>
          <p:spPr>
            <a:xfrm>
              <a:off x="177" y="1857"/>
              <a:ext cx="764" cy="829"/>
            </a:xfrm>
            <a:prstGeom prst="rect">
              <a:avLst/>
            </a:prstGeom>
            <a:solidFill>
              <a:srgbClr val="66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 eaLnBrk="0" hangingPunct="0"/>
              <a:endPara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0" hangingPunct="0"/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MySQL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视图</a:t>
              </a: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518" name="Line 8"/>
            <p:cNvSpPr/>
            <p:nvPr/>
          </p:nvSpPr>
          <p:spPr>
            <a:xfrm flipH="1">
              <a:off x="1056" y="1135"/>
              <a:ext cx="8" cy="2272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4519" name="Line 9"/>
            <p:cNvSpPr/>
            <p:nvPr/>
          </p:nvSpPr>
          <p:spPr>
            <a:xfrm>
              <a:off x="940" y="2271"/>
              <a:ext cx="130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4520" name="Line 11"/>
            <p:cNvSpPr/>
            <p:nvPr/>
          </p:nvSpPr>
          <p:spPr>
            <a:xfrm>
              <a:off x="1058" y="3410"/>
              <a:ext cx="227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8687" name="Rectangle 19"/>
            <p:cNvSpPr>
              <a:spLocks noChangeArrowheads="1"/>
            </p:cNvSpPr>
            <p:nvPr/>
          </p:nvSpPr>
          <p:spPr bwMode="auto">
            <a:xfrm>
              <a:off x="1248" y="923"/>
              <a:ext cx="1141" cy="35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lIns="54000" rIns="54000"/>
            <a:lstStyle/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视图概述</a:t>
              </a: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24" name="Line 22"/>
            <p:cNvSpPr/>
            <p:nvPr/>
          </p:nvSpPr>
          <p:spPr>
            <a:xfrm>
              <a:off x="1056" y="1124"/>
              <a:ext cx="192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2" name="AutoShape 18"/>
            <p:cNvSpPr>
              <a:spLocks noChangeArrowheads="1"/>
            </p:cNvSpPr>
            <p:nvPr/>
          </p:nvSpPr>
          <p:spPr bwMode="auto">
            <a:xfrm>
              <a:off x="3097" y="-170"/>
              <a:ext cx="4347" cy="1093"/>
            </a:xfrm>
            <a:prstGeom prst="wedgeRoundRectCallout">
              <a:avLst>
                <a:gd name="adj1" fmla="val -65802"/>
                <a:gd name="adj2" fmla="val 62321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/>
            <a:lstStyle/>
            <a:p>
              <a:pPr marL="342900" marR="0" lvl="0" indent="-34290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Tx/>
                <a:buFont typeface="Wingdings" panose="05000000000000000000" charset="0"/>
                <a:buChar char="Ø"/>
                <a:defRPr/>
              </a:pP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虚拟表，其内容由查询定义，其数据源来自于数据库表，或者其他视图。</a:t>
              </a: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endParaRPr>
            </a:p>
            <a:p>
              <a:pPr marL="342900" marR="0" lvl="0" indent="-34290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Tx/>
                <a:buFont typeface="Wingdings" panose="05000000000000000000" charset="0"/>
                <a:buChar char="Ø"/>
                <a:defRPr/>
              </a:pP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作用：使复杂的查询易于理解和使用，同时可以保障数据库系统的安全性</a:t>
              </a: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endParaRPr>
            </a:p>
            <a:p>
              <a:pPr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Tx/>
                <a:buFont typeface="Wingdings" panose="05000000000000000000" charset="0"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7" name="AutoShape 18"/>
            <p:cNvSpPr>
              <a:spLocks noChangeArrowheads="1"/>
            </p:cNvSpPr>
            <p:nvPr/>
          </p:nvSpPr>
          <p:spPr bwMode="auto">
            <a:xfrm>
              <a:off x="2763" y="2271"/>
              <a:ext cx="4576" cy="1582"/>
            </a:xfrm>
            <a:prstGeom prst="wedgeRoundRectCallout">
              <a:avLst>
                <a:gd name="adj1" fmla="val -55904"/>
                <a:gd name="adj2" fmla="val 4484"/>
                <a:gd name="adj3" fmla="val 16667"/>
              </a:avLst>
            </a:prstGeom>
            <a:solidFill>
              <a:schemeClr val="accent1">
                <a:lumMod val="10000"/>
                <a:lumOff val="90000"/>
              </a:schemeClr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/>
            <a:p>
              <a:pPr marL="285750" marR="0" lvl="0" indent="-28575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Tx/>
                <a:buFont typeface="Wingdings" panose="05000000000000000000" charset="0"/>
                <a:buChar char="Ø"/>
                <a:defRPr/>
              </a:pPr>
              <a:r>
                <a:rPr kumimoji="1" 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创建视图：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create view </a:t>
              </a: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视图名 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as select </a:t>
              </a: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语句</a:t>
              </a:r>
              <a:endParaRPr kumimoji="1" 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285750" marR="0" lvl="0" indent="-28575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Tx/>
                <a:buFont typeface="Wingdings" panose="05000000000000000000" charset="0"/>
                <a:buChar char="Ø"/>
                <a:defRPr/>
              </a:pPr>
              <a:r>
                <a:rPr kumimoji="1" 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查看视图定义 ：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desc </a:t>
              </a: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视图名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285750" marR="0" lvl="0" indent="-28575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Tx/>
                <a:buFont typeface="Wingdings" panose="05000000000000000000" charset="0"/>
                <a:buChar char="Ø"/>
                <a:defRPr/>
              </a:pP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删除视图：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drop view </a:t>
              </a: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视图名</a:t>
              </a: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285750" marR="0" lvl="0" indent="-28575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Tx/>
                <a:buFont typeface="Wingdings" panose="05000000000000000000" charset="0"/>
                <a:buChar char="Ø"/>
                <a:defRPr/>
              </a:pP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修改视图：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alter view </a:t>
              </a: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视图名 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as select</a:t>
              </a: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语句</a:t>
              </a: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285750" marR="0" lvl="0" indent="-28575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Tx/>
                <a:buFont typeface="Wingdings" panose="05000000000000000000" charset="0"/>
                <a:buChar char="Ø"/>
                <a:defRPr/>
              </a:pP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更新视图数据：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insert </a:t>
              </a: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、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update</a:t>
              </a: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、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delete</a:t>
              </a: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7872095" y="2447290"/>
            <a:ext cx="4471670" cy="1383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en-US" altLang="zh-CN" sz="2800"/>
              <a:t>create table </a:t>
            </a:r>
            <a:r>
              <a:rPr lang="zh-CN" altLang="en-US" sz="2800"/>
              <a:t>表名</a:t>
            </a:r>
            <a:r>
              <a:rPr lang="en-US" altLang="zh-CN" sz="2800"/>
              <a:t>...index</a:t>
            </a:r>
            <a:endParaRPr lang="en-US" altLang="zh-CN" sz="2800"/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altLang="zh-CN" sz="2800"/>
              <a:t>alter table </a:t>
            </a:r>
            <a:r>
              <a:rPr lang="zh-CN" altLang="en-US" sz="2800"/>
              <a:t>表名 </a:t>
            </a:r>
            <a:r>
              <a:rPr lang="en-US" altLang="zh-CN" sz="2800"/>
              <a:t>add </a:t>
            </a:r>
            <a:endParaRPr lang="en-US" altLang="zh-CN" sz="2800"/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altLang="zh-CN" sz="2800"/>
              <a:t>create index...on</a:t>
            </a:r>
            <a:endParaRPr lang="en-US" altLang="zh-CN" sz="2800"/>
          </a:p>
        </p:txBody>
      </p:sp>
    </p:spTree>
  </p:cSld>
  <p:clrMapOvr>
    <a:masterClrMapping/>
  </p:clrMapOvr>
  <p:transition advClick="0">
    <p:newsflash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 sz="3200"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 sz="3200"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5pPr>
          </a:lstStyle>
          <a:p>
            <a:pPr lvl="0" algn="r" eaLnBrk="0" hangingPunct="0">
              <a:spcBef>
                <a:spcPct val="0"/>
              </a:spcBef>
              <a:buClr>
                <a:schemeClr val="bg1"/>
              </a:buClr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charset="0"/>
                <a:ea typeface="MS PGothic" panose="020B0600070205080204" pitchFamily="34" charset="-128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charset="0"/>
              <a:ea typeface="MS PGothic" panose="020B0600070205080204" pitchFamily="34" charset="-128"/>
            </a:endParaRPr>
          </a:p>
        </p:txBody>
      </p:sp>
      <p:sp>
        <p:nvSpPr>
          <p:cNvPr id="13315" name="Rectangle 2"/>
          <p:cNvSpPr/>
          <p:nvPr/>
        </p:nvSpPr>
        <p:spPr>
          <a:xfrm>
            <a:off x="3761105" y="197485"/>
            <a:ext cx="4777105" cy="777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9.3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索引概述</a:t>
            </a:r>
            <a:endParaRPr lang="zh-CN" altLang="en-US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3316" name="直接连接符 75"/>
          <p:cNvSpPr/>
          <p:nvPr/>
        </p:nvSpPr>
        <p:spPr>
          <a:xfrm rot="10800000">
            <a:off x="693163" y="521970"/>
            <a:ext cx="3528000" cy="1588"/>
          </a:xfrm>
          <a:prstGeom prst="line">
            <a:avLst/>
          </a:prstGeom>
          <a:ln w="28575" cap="flat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13317" name="直接连接符 76"/>
          <p:cNvSpPr/>
          <p:nvPr/>
        </p:nvSpPr>
        <p:spPr>
          <a:xfrm rot="10800000">
            <a:off x="7535583" y="583565"/>
            <a:ext cx="3348000" cy="1588"/>
          </a:xfrm>
          <a:prstGeom prst="line">
            <a:avLst/>
          </a:prstGeom>
          <a:ln w="28575" cap="flat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2" name="直接连接符 76"/>
          <p:cNvSpPr/>
          <p:nvPr/>
        </p:nvSpPr>
        <p:spPr>
          <a:xfrm rot="10800000">
            <a:off x="7535583" y="676275"/>
            <a:ext cx="3348000" cy="1588"/>
          </a:xfrm>
          <a:prstGeom prst="line">
            <a:avLst/>
          </a:prstGeom>
          <a:ln w="28575" cap="flat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4" name="直接连接符 75"/>
          <p:cNvSpPr/>
          <p:nvPr/>
        </p:nvSpPr>
        <p:spPr>
          <a:xfrm rot="10800000">
            <a:off x="732533" y="614045"/>
            <a:ext cx="3528000" cy="1588"/>
          </a:xfrm>
          <a:prstGeom prst="line">
            <a:avLst/>
          </a:prstGeom>
          <a:ln w="28575" cap="flat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36" name="等腰三角形 35"/>
          <p:cNvSpPr/>
          <p:nvPr/>
        </p:nvSpPr>
        <p:spPr>
          <a:xfrm rot="5400000">
            <a:off x="4446905" y="383540"/>
            <a:ext cx="401955" cy="401955"/>
          </a:xfrm>
          <a:prstGeom prst="triangle">
            <a:avLst/>
          </a:prstGeom>
          <a:gradFill>
            <a:gsLst>
              <a:gs pos="0">
                <a:srgbClr val="FF33CC"/>
              </a:gs>
              <a:gs pos="20000">
                <a:srgbClr val="FFFF00"/>
              </a:gs>
              <a:gs pos="59000">
                <a:srgbClr val="92D050"/>
              </a:gs>
              <a:gs pos="100000">
                <a:schemeClr val="accent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317240" y="1831340"/>
            <a:ext cx="5665470" cy="1383665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 anchor="t">
            <a:spAutoFit/>
          </a:bodyPr>
          <a:p>
            <a:pPr marL="457200" indent="-457200" fontAlgn="auto">
              <a:lnSpc>
                <a:spcPct val="150000"/>
              </a:lnSpc>
              <a:buClr>
                <a:srgbClr val="FF0000"/>
              </a:buClr>
              <a:buFont typeface="Wingdings" panose="05000000000000000000" charset="0"/>
              <a:buChar char=":"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索引的作用</a:t>
            </a:r>
            <a:endParaRPr lang="zh-CN" altLang="en-US" sz="2800" b="1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457200" indent="-457200" fontAlgn="auto">
              <a:lnSpc>
                <a:spcPct val="150000"/>
              </a:lnSpc>
              <a:buClr>
                <a:srgbClr val="FF0000"/>
              </a:buClr>
              <a:buFont typeface="Wingdings" panose="05000000000000000000" charset="0"/>
              <a:buChar char=":"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索引的类型</a:t>
            </a:r>
            <a:endParaRPr lang="zh-CN" altLang="en-US" sz="2800" b="1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21665" y="496570"/>
            <a:ext cx="6453505" cy="702310"/>
          </a:xfrm>
        </p:spPr>
        <p:txBody>
          <a:bodyPr>
            <a:normAutofit/>
          </a:bodyPr>
          <a:p>
            <a:pPr marL="457200" indent="-457200">
              <a:buClr>
                <a:srgbClr val="FF0066"/>
              </a:buClr>
              <a:buSzPct val="125000"/>
              <a:buFont typeface="Wingdings" panose="05000000000000000000" charset="0"/>
              <a:buChar char="a"/>
              <a:defRPr/>
            </a:pPr>
            <a:r>
              <a:rPr lang="en-US" altLang="zh-CN" sz="3200" b="1" dirty="0">
                <a:solidFill>
                  <a:srgbClr val="FF00FF"/>
                </a:solidFill>
              </a:rPr>
              <a:t> </a:t>
            </a:r>
            <a:r>
              <a:rPr lang="zh-CN" altLang="zh-CN" sz="3200" b="1" dirty="0">
                <a:solidFill>
                  <a:srgbClr val="0000FF"/>
                </a:solidFill>
              </a:rPr>
              <a:t>一</a:t>
            </a:r>
            <a:r>
              <a:rPr lang="zh-CN" altLang="en-US" sz="3200" b="1" dirty="0">
                <a:solidFill>
                  <a:srgbClr val="0000FF"/>
                </a:solidFill>
              </a:rPr>
              <a:t>、索引的作用</a:t>
            </a:r>
            <a:endParaRPr lang="zh-CN" altLang="en-US" sz="3200" b="1" dirty="0">
              <a:solidFill>
                <a:srgbClr val="0000FF"/>
              </a:solidFill>
            </a:endParaRPr>
          </a:p>
        </p:txBody>
      </p:sp>
      <p:sp>
        <p:nvSpPr>
          <p:cNvPr id="75780" name="Line 3"/>
          <p:cNvSpPr/>
          <p:nvPr/>
        </p:nvSpPr>
        <p:spPr>
          <a:xfrm>
            <a:off x="627063" y="1045845"/>
            <a:ext cx="6120000" cy="0"/>
          </a:xfrm>
          <a:prstGeom prst="line">
            <a:avLst/>
          </a:prstGeom>
          <a:ln w="25400" cap="flat" cmpd="sng">
            <a:solidFill>
              <a:srgbClr val="33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" name="十字箭头标注 6"/>
          <p:cNvSpPr/>
          <p:nvPr/>
        </p:nvSpPr>
        <p:spPr>
          <a:xfrm>
            <a:off x="274320" y="862965"/>
            <a:ext cx="334645" cy="335915"/>
          </a:xfrm>
          <a:prstGeom prst="quadArrowCallou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7938" name="Rectangle 3"/>
          <p:cNvSpPr>
            <a:spLocks noGrp="1"/>
          </p:cNvSpPr>
          <p:nvPr>
            <p:ph idx="1"/>
          </p:nvPr>
        </p:nvSpPr>
        <p:spPr>
          <a:xfrm>
            <a:off x="650240" y="1452245"/>
            <a:ext cx="10892790" cy="263461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anchor="t">
            <a:noAutofit/>
          </a:bodyPr>
          <a:p>
            <a:pPr fontAlgn="auto">
              <a:spcBef>
                <a:spcPts val="3400"/>
              </a:spcBef>
              <a:buFont typeface="Wingdings" panose="05000000000000000000" charset="0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索引：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是对数据库表中一列或多列的值进行排序的一种结构。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fontAlgn="auto">
              <a:spcBef>
                <a:spcPts val="3400"/>
              </a:spcBef>
              <a:buFont typeface="Wingdings" panose="05000000000000000000" charset="0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本质：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利用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MySQL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提供的语法将数据表中的某个或某些</a:t>
            </a:r>
            <a:r>
              <a:rPr lang="zh-CN" altLang="en-US" sz="2800" b="1" dirty="0">
                <a:solidFill>
                  <a:srgbClr val="F14DE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字段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与</a:t>
            </a:r>
            <a:r>
              <a:rPr lang="zh-CN" altLang="en-US" sz="2800" b="1" dirty="0">
                <a:solidFill>
                  <a:srgbClr val="F14DE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记录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的位置</a:t>
            </a:r>
            <a:r>
              <a:rPr lang="zh-CN" altLang="en-US" sz="2800" b="1" dirty="0">
                <a:solidFill>
                  <a:srgbClr val="F14DE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建立对应关系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，并按照一定的顺序</a:t>
            </a:r>
            <a:r>
              <a:rPr lang="zh-CN" altLang="en-US" sz="2800" b="1" dirty="0">
                <a:solidFill>
                  <a:srgbClr val="F14DE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排序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。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 fontAlgn="auto">
              <a:spcBef>
                <a:spcPts val="3400"/>
              </a:spcBef>
              <a:buFont typeface="Wingdings" panose="05000000000000000000" charset="0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作用：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为了快速访问数据库表中的特定信息（提高查询的速度）。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21665" y="496570"/>
            <a:ext cx="6453505" cy="702310"/>
          </a:xfrm>
        </p:spPr>
        <p:txBody>
          <a:bodyPr>
            <a:normAutofit/>
          </a:bodyPr>
          <a:p>
            <a:pPr marL="457200" indent="-457200">
              <a:buClr>
                <a:srgbClr val="FF0066"/>
              </a:buClr>
              <a:buSzPct val="125000"/>
              <a:buFont typeface="Wingdings" panose="05000000000000000000" charset="0"/>
              <a:buChar char="a"/>
              <a:defRPr/>
            </a:pPr>
            <a:r>
              <a:rPr lang="en-US" altLang="zh-CN" sz="3200" b="1" dirty="0">
                <a:solidFill>
                  <a:srgbClr val="FF00FF"/>
                </a:solidFill>
              </a:rPr>
              <a:t> </a:t>
            </a:r>
            <a:r>
              <a:rPr lang="zh-CN" altLang="zh-CN" sz="3200" b="1" dirty="0">
                <a:solidFill>
                  <a:srgbClr val="0000FF"/>
                </a:solidFill>
              </a:rPr>
              <a:t>二</a:t>
            </a:r>
            <a:r>
              <a:rPr lang="zh-CN" altLang="en-US" sz="3200" b="1" dirty="0">
                <a:solidFill>
                  <a:srgbClr val="0000FF"/>
                </a:solidFill>
              </a:rPr>
              <a:t>、索引的类型</a:t>
            </a:r>
            <a:endParaRPr lang="zh-CN" altLang="en-US" sz="3200" b="1" dirty="0">
              <a:solidFill>
                <a:srgbClr val="0000FF"/>
              </a:solidFill>
            </a:endParaRPr>
          </a:p>
        </p:txBody>
      </p:sp>
      <p:sp>
        <p:nvSpPr>
          <p:cNvPr id="75780" name="Line 3"/>
          <p:cNvSpPr/>
          <p:nvPr/>
        </p:nvSpPr>
        <p:spPr>
          <a:xfrm>
            <a:off x="627063" y="1045845"/>
            <a:ext cx="6120000" cy="0"/>
          </a:xfrm>
          <a:prstGeom prst="line">
            <a:avLst/>
          </a:prstGeom>
          <a:ln w="25400" cap="flat" cmpd="sng">
            <a:solidFill>
              <a:srgbClr val="33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" name="十字箭头标注 6"/>
          <p:cNvSpPr/>
          <p:nvPr/>
        </p:nvSpPr>
        <p:spPr>
          <a:xfrm>
            <a:off x="274320" y="862965"/>
            <a:ext cx="334645" cy="335915"/>
          </a:xfrm>
          <a:prstGeom prst="quadArrowCallou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816850" y="1529715"/>
            <a:ext cx="1746250" cy="521970"/>
          </a:xfrm>
          <a:prstGeom prst="rect">
            <a:avLst/>
          </a:prstGeom>
          <a:gradFill>
            <a:gsLst>
              <a:gs pos="0">
                <a:srgbClr val="FFFF00"/>
              </a:gs>
              <a:gs pos="74000">
                <a:srgbClr val="92D050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全文索引</a:t>
            </a:r>
            <a:endParaRPr lang="zh-CN" altLang="en-US" sz="2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3540" y="1529080"/>
            <a:ext cx="1746250" cy="521970"/>
          </a:xfrm>
          <a:prstGeom prst="rect">
            <a:avLst/>
          </a:prstGeom>
          <a:gradFill>
            <a:gsLst>
              <a:gs pos="0">
                <a:srgbClr val="FFFF00"/>
              </a:gs>
              <a:gs pos="74000">
                <a:srgbClr val="92D050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普通索引</a:t>
            </a:r>
            <a:endParaRPr lang="zh-CN" altLang="en-US" sz="2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31440" y="1529080"/>
            <a:ext cx="2112645" cy="521970"/>
          </a:xfrm>
          <a:prstGeom prst="rect">
            <a:avLst/>
          </a:prstGeom>
          <a:gradFill>
            <a:gsLst>
              <a:gs pos="0">
                <a:srgbClr val="FFFF00"/>
              </a:gs>
              <a:gs pos="74000">
                <a:srgbClr val="92D050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唯一性索引</a:t>
            </a:r>
            <a:endParaRPr lang="zh-CN" altLang="en-US" sz="2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962515" y="1529715"/>
            <a:ext cx="1746250" cy="521970"/>
          </a:xfrm>
          <a:prstGeom prst="rect">
            <a:avLst/>
          </a:prstGeom>
          <a:gradFill>
            <a:gsLst>
              <a:gs pos="0">
                <a:srgbClr val="FFFF00"/>
              </a:gs>
              <a:gs pos="74000">
                <a:srgbClr val="92D050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空间索引</a:t>
            </a:r>
            <a:endParaRPr lang="zh-CN" altLang="en-US" sz="2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236845" y="1529715"/>
            <a:ext cx="2112645" cy="521970"/>
          </a:xfrm>
          <a:prstGeom prst="rect">
            <a:avLst/>
          </a:prstGeom>
          <a:gradFill>
            <a:gsLst>
              <a:gs pos="0">
                <a:srgbClr val="FFFF00"/>
              </a:gs>
              <a:gs pos="74000">
                <a:srgbClr val="92D050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主键索引</a:t>
            </a:r>
            <a:endParaRPr lang="zh-CN" altLang="en-US" sz="2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65100" y="2051050"/>
            <a:ext cx="2183130" cy="4624705"/>
            <a:chOff x="260" y="3230"/>
            <a:chExt cx="3438" cy="7283"/>
          </a:xfrm>
        </p:grpSpPr>
        <p:sp>
          <p:nvSpPr>
            <p:cNvPr id="17" name="上箭头标注 16"/>
            <p:cNvSpPr/>
            <p:nvPr/>
          </p:nvSpPr>
          <p:spPr>
            <a:xfrm>
              <a:off x="260" y="3230"/>
              <a:ext cx="3438" cy="7283"/>
            </a:xfrm>
            <a:prstGeom prst="upArrowCallout">
              <a:avLst>
                <a:gd name="adj1" fmla="val 25014"/>
                <a:gd name="adj2" fmla="val 25000"/>
                <a:gd name="adj3" fmla="val 25000"/>
                <a:gd name="adj4" fmla="val 79458"/>
              </a:avLst>
            </a:prstGeom>
            <a:solidFill>
              <a:srgbClr val="C2F9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1" y="4942"/>
              <a:ext cx="3266" cy="4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sz="2800" b="1">
                  <a:solidFill>
                    <a:srgbClr val="FF0000"/>
                  </a:solidFill>
                  <a:sym typeface="+mn-ea"/>
                </a:rPr>
                <a:t>可以创建在任何数据类型中。允许值重复，一个表可创建</a:t>
              </a:r>
              <a:r>
                <a:rPr lang="zh-CN" sz="2800" b="1">
                  <a:solidFill>
                    <a:srgbClr val="F14DEF"/>
                  </a:solidFill>
                  <a:sym typeface="+mn-ea"/>
                </a:rPr>
                <a:t>多个</a:t>
              </a:r>
              <a:r>
                <a:rPr lang="zh-CN" sz="2800" b="1">
                  <a:solidFill>
                    <a:srgbClr val="FF0000"/>
                  </a:solidFill>
                  <a:sym typeface="+mn-ea"/>
                </a:rPr>
                <a:t>普通索引，</a:t>
              </a:r>
              <a:endParaRPr lang="zh-CN" altLang="en-US" sz="28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695575" y="2051685"/>
            <a:ext cx="2183130" cy="4624705"/>
            <a:chOff x="4245" y="3231"/>
            <a:chExt cx="3438" cy="7283"/>
          </a:xfrm>
        </p:grpSpPr>
        <p:sp>
          <p:nvSpPr>
            <p:cNvPr id="19" name="上箭头标注 18"/>
            <p:cNvSpPr/>
            <p:nvPr/>
          </p:nvSpPr>
          <p:spPr>
            <a:xfrm>
              <a:off x="4245" y="3231"/>
              <a:ext cx="3438" cy="7283"/>
            </a:xfrm>
            <a:prstGeom prst="upArrowCallout">
              <a:avLst>
                <a:gd name="adj1" fmla="val 25014"/>
                <a:gd name="adj2" fmla="val 25000"/>
                <a:gd name="adj3" fmla="val 25000"/>
                <a:gd name="adj4" fmla="val 79458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267" y="4942"/>
              <a:ext cx="3393" cy="4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sz="2400" b="1">
                  <a:solidFill>
                    <a:srgbClr val="0000FF"/>
                  </a:solidFill>
                  <a:sym typeface="+mn-ea"/>
                </a:rPr>
                <a:t>使用UNIQUE可以设置索引为唯一性索引。</a:t>
              </a:r>
              <a:r>
                <a:rPr lang="zh-CN" altLang="en-US" sz="2400" b="1">
                  <a:solidFill>
                    <a:srgbClr val="0000FF"/>
                  </a:solidFill>
                  <a:sym typeface="+mn-ea"/>
                </a:rPr>
                <a:t>该索引的值是唯一的，且可以为空值。一张表可创建</a:t>
              </a:r>
              <a:r>
                <a:rPr lang="zh-CN" altLang="en-US" sz="2400" b="1">
                  <a:solidFill>
                    <a:srgbClr val="F14DEF"/>
                  </a:solidFill>
                  <a:sym typeface="+mn-ea"/>
                </a:rPr>
                <a:t>多个</a:t>
              </a:r>
              <a:r>
                <a:rPr lang="zh-CN" altLang="en-US" sz="2400" b="1">
                  <a:solidFill>
                    <a:srgbClr val="0000FF"/>
                  </a:solidFill>
                  <a:sym typeface="+mn-ea"/>
                </a:rPr>
                <a:t>唯一索引。</a:t>
              </a:r>
              <a:endParaRPr lang="zh-CN" altLang="en-US" sz="2400" b="1">
                <a:solidFill>
                  <a:srgbClr val="0000FF"/>
                </a:solidFill>
                <a:sym typeface="+mn-ea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023485" y="2052320"/>
            <a:ext cx="2602865" cy="4624705"/>
            <a:chOff x="7911" y="3232"/>
            <a:chExt cx="4099" cy="7283"/>
          </a:xfrm>
        </p:grpSpPr>
        <p:sp>
          <p:nvSpPr>
            <p:cNvPr id="21" name="上箭头标注 20"/>
            <p:cNvSpPr/>
            <p:nvPr/>
          </p:nvSpPr>
          <p:spPr>
            <a:xfrm>
              <a:off x="7911" y="3232"/>
              <a:ext cx="3933" cy="7283"/>
            </a:xfrm>
            <a:prstGeom prst="upArrowCallout">
              <a:avLst>
                <a:gd name="adj1" fmla="val 25014"/>
                <a:gd name="adj2" fmla="val 25000"/>
                <a:gd name="adj3" fmla="val 25000"/>
                <a:gd name="adj4" fmla="val 79458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7911" y="4759"/>
              <a:ext cx="4099" cy="5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 b="1"/>
                <a:t>由</a:t>
              </a:r>
              <a:r>
                <a:rPr lang="en-US" altLang="zh-CN" sz="2800" b="1"/>
                <a:t>PRIMARY KEY</a:t>
              </a:r>
              <a:r>
                <a:rPr lang="zh-CN" altLang="en-US" sz="2800" b="1"/>
                <a:t>定义的一种特殊唯一性索引。索引字段值唯一，且不允许为空值。一张表只能创建</a:t>
              </a:r>
              <a:r>
                <a:rPr lang="zh-CN" altLang="en-US" sz="2800" b="1">
                  <a:solidFill>
                    <a:srgbClr val="F14DEF"/>
                  </a:solidFill>
                </a:rPr>
                <a:t>一个</a:t>
              </a:r>
              <a:r>
                <a:rPr lang="zh-CN" altLang="en-US" sz="2800" b="1"/>
                <a:t>主键索引。</a:t>
              </a:r>
              <a:endParaRPr lang="zh-CN" altLang="en-US" sz="2800" b="1"/>
            </a:p>
          </p:txBody>
        </p:sp>
      </p:grpSp>
      <p:sp>
        <p:nvSpPr>
          <p:cNvPr id="24" name="上箭头标注 23"/>
          <p:cNvSpPr/>
          <p:nvPr/>
        </p:nvSpPr>
        <p:spPr>
          <a:xfrm>
            <a:off x="9962515" y="2052320"/>
            <a:ext cx="2148205" cy="4624705"/>
          </a:xfrm>
          <a:prstGeom prst="upArrowCallout">
            <a:avLst>
              <a:gd name="adj1" fmla="val 25014"/>
              <a:gd name="adj2" fmla="val 25000"/>
              <a:gd name="adj3" fmla="val 25000"/>
              <a:gd name="adj4" fmla="val 79458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7626350" y="2051050"/>
            <a:ext cx="2148205" cy="4624705"/>
            <a:chOff x="12010" y="3230"/>
            <a:chExt cx="3383" cy="7283"/>
          </a:xfrm>
        </p:grpSpPr>
        <p:sp>
          <p:nvSpPr>
            <p:cNvPr id="23" name="上箭头标注 22"/>
            <p:cNvSpPr/>
            <p:nvPr/>
          </p:nvSpPr>
          <p:spPr>
            <a:xfrm>
              <a:off x="12010" y="3230"/>
              <a:ext cx="3383" cy="7283"/>
            </a:xfrm>
            <a:prstGeom prst="upArrowCallout">
              <a:avLst>
                <a:gd name="adj1" fmla="val 25014"/>
                <a:gd name="adj2" fmla="val 25000"/>
                <a:gd name="adj3" fmla="val 25000"/>
                <a:gd name="adj4" fmla="val 79458"/>
              </a:avLst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74000">
                  <a:schemeClr val="accent6">
                    <a:lumMod val="20000"/>
                    <a:lumOff val="80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2177" y="4942"/>
              <a:ext cx="3216" cy="3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fontAlgn="auto">
                <a:lnSpc>
                  <a:spcPts val="3060"/>
                </a:lnSpc>
              </a:pPr>
              <a:r>
                <a:rPr lang="zh-CN" altLang="en-US" sz="2800" b="1">
                  <a:solidFill>
                    <a:srgbClr val="FF0000"/>
                  </a:solidFill>
                </a:rPr>
                <a:t>由</a:t>
              </a:r>
              <a:r>
                <a:rPr lang="en-US" altLang="zh-CN" sz="2800" b="1">
                  <a:solidFill>
                    <a:srgbClr val="FF0000"/>
                  </a:solidFill>
                </a:rPr>
                <a:t>FULLTEXT</a:t>
              </a:r>
              <a:r>
                <a:rPr lang="zh-CN" altLang="en-US" sz="2800" b="1">
                  <a:solidFill>
                    <a:srgbClr val="FF0000"/>
                  </a:solidFill>
                </a:rPr>
                <a:t>定义的索引。字段类型必须是</a:t>
              </a:r>
              <a:r>
                <a:rPr lang="en-US" altLang="zh-CN" sz="2800" b="1">
                  <a:solidFill>
                    <a:srgbClr val="FF0000"/>
                  </a:solidFill>
                </a:rPr>
                <a:t>CHAR</a:t>
              </a:r>
              <a:r>
                <a:rPr lang="zh-CN" altLang="en-US" sz="2800" b="1">
                  <a:solidFill>
                    <a:srgbClr val="FF0000"/>
                  </a:solidFill>
                </a:rPr>
                <a:t>、</a:t>
              </a:r>
              <a:r>
                <a:rPr lang="en-US" altLang="zh-CN" sz="2800" b="1">
                  <a:solidFill>
                    <a:srgbClr val="FF0000"/>
                  </a:solidFill>
                </a:rPr>
                <a:t>VARCHAR</a:t>
              </a:r>
              <a:r>
                <a:rPr lang="zh-CN" altLang="en-US" sz="2800" b="1">
                  <a:solidFill>
                    <a:srgbClr val="FF0000"/>
                  </a:solidFill>
                </a:rPr>
                <a:t>、</a:t>
              </a:r>
              <a:r>
                <a:rPr lang="en-US" altLang="zh-CN" sz="2800" b="1">
                  <a:solidFill>
                    <a:srgbClr val="FF0000"/>
                  </a:solidFill>
                </a:rPr>
                <a:t>TEXT</a:t>
              </a:r>
              <a:r>
                <a:rPr lang="zh-CN" altLang="en-US" sz="2800" b="1">
                  <a:solidFill>
                    <a:srgbClr val="FF0000"/>
                  </a:solidFill>
                </a:rPr>
                <a:t>。</a:t>
              </a:r>
              <a:endParaRPr lang="zh-CN" altLang="en-US" sz="2800" b="1">
                <a:solidFill>
                  <a:srgbClr val="FF0000"/>
                </a:solidFill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10068560" y="3138170"/>
            <a:ext cx="2042160" cy="3230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3060"/>
              </a:lnSpc>
            </a:pPr>
            <a:r>
              <a:rPr lang="zh-CN" altLang="en-US" sz="2800" b="1">
                <a:solidFill>
                  <a:schemeClr val="tx1"/>
                </a:solidFill>
              </a:rPr>
              <a:t>定义在</a:t>
            </a:r>
            <a:r>
              <a:rPr lang="zh-CN" altLang="en-US" sz="2800" b="1">
                <a:solidFill>
                  <a:srgbClr val="F14DEF"/>
                </a:solidFill>
              </a:rPr>
              <a:t>空间数据</a:t>
            </a:r>
            <a:r>
              <a:rPr lang="zh-CN" altLang="en-US" sz="2800" b="1">
                <a:solidFill>
                  <a:schemeClr val="tx1"/>
                </a:solidFill>
              </a:rPr>
              <a:t>类型上的索引，提高系统获取空间数据的效率。创建索引的字段不能为空。</a:t>
            </a:r>
            <a:endParaRPr lang="zh-CN" altLang="en-US" sz="2800" b="1">
              <a:solidFill>
                <a:schemeClr val="tx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774555" y="0"/>
            <a:ext cx="1677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单列索引</a:t>
            </a:r>
            <a:endParaRPr lang="zh-CN" altLang="en-US" sz="2800" b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774555" y="784860"/>
            <a:ext cx="1677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多列索引</a:t>
            </a:r>
            <a:endParaRPr lang="zh-CN" altLang="en-US" sz="2800" b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左大括号 33"/>
          <p:cNvSpPr/>
          <p:nvPr/>
        </p:nvSpPr>
        <p:spPr>
          <a:xfrm>
            <a:off x="9448800" y="85090"/>
            <a:ext cx="325755" cy="11137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6158865" y="340995"/>
            <a:ext cx="34042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建立索引的字段个数</a:t>
            </a:r>
            <a:endParaRPr lang="zh-CN" altLang="en-US" sz="2800" b="1">
              <a:solidFill>
                <a:srgbClr val="FF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16" grpId="0" bldLvl="0" animBg="1"/>
      <p:bldP spid="3" grpId="0" bldLvl="0" animBg="1"/>
      <p:bldP spid="15" grpId="0" bldLvl="0" animBg="1"/>
      <p:bldP spid="24" grpId="0" bldLvl="0" animBg="1"/>
      <p:bldP spid="35" grpId="0"/>
      <p:bldP spid="34" grpId="0" bldLvl="0" animBg="1"/>
      <p:bldP spid="32" grpId="0"/>
      <p:bldP spid="3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 sz="3200"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 sz="3200"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5pPr>
          </a:lstStyle>
          <a:p>
            <a:pPr lvl="0" algn="r" eaLnBrk="0" hangingPunct="0">
              <a:spcBef>
                <a:spcPct val="0"/>
              </a:spcBef>
              <a:buClr>
                <a:schemeClr val="bg1"/>
              </a:buClr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charset="0"/>
                <a:ea typeface="MS PGothic" panose="020B0600070205080204" pitchFamily="34" charset="-128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charset="0"/>
              <a:ea typeface="MS PGothic" panose="020B0600070205080204" pitchFamily="34" charset="-128"/>
            </a:endParaRPr>
          </a:p>
        </p:txBody>
      </p:sp>
      <p:sp>
        <p:nvSpPr>
          <p:cNvPr id="13315" name="Rectangle 2"/>
          <p:cNvSpPr/>
          <p:nvPr/>
        </p:nvSpPr>
        <p:spPr>
          <a:xfrm>
            <a:off x="3761105" y="197485"/>
            <a:ext cx="4777105" cy="777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9.2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MySQL索引管理</a:t>
            </a:r>
            <a:endParaRPr lang="zh-CN" altLang="en-US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3316" name="直接连接符 75"/>
          <p:cNvSpPr/>
          <p:nvPr/>
        </p:nvSpPr>
        <p:spPr>
          <a:xfrm rot="10800000">
            <a:off x="125623" y="521970"/>
            <a:ext cx="3204000" cy="1588"/>
          </a:xfrm>
          <a:prstGeom prst="line">
            <a:avLst/>
          </a:prstGeom>
          <a:ln w="28575" cap="flat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13317" name="直接连接符 76"/>
          <p:cNvSpPr/>
          <p:nvPr/>
        </p:nvSpPr>
        <p:spPr>
          <a:xfrm rot="10800000">
            <a:off x="8529993" y="480695"/>
            <a:ext cx="3348000" cy="1588"/>
          </a:xfrm>
          <a:prstGeom prst="line">
            <a:avLst/>
          </a:prstGeom>
          <a:ln w="28575" cap="flat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2" name="直接连接符 76"/>
          <p:cNvSpPr/>
          <p:nvPr/>
        </p:nvSpPr>
        <p:spPr>
          <a:xfrm rot="10800000">
            <a:off x="8529993" y="573405"/>
            <a:ext cx="3348000" cy="1588"/>
          </a:xfrm>
          <a:prstGeom prst="line">
            <a:avLst/>
          </a:prstGeom>
          <a:ln w="28575" cap="flat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4" name="直接连接符 75"/>
          <p:cNvSpPr/>
          <p:nvPr/>
        </p:nvSpPr>
        <p:spPr>
          <a:xfrm rot="10800000">
            <a:off x="164993" y="614045"/>
            <a:ext cx="3204000" cy="1588"/>
          </a:xfrm>
          <a:prstGeom prst="line">
            <a:avLst/>
          </a:prstGeom>
          <a:ln w="28575" cap="flat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36" name="等腰三角形 35"/>
          <p:cNvSpPr/>
          <p:nvPr/>
        </p:nvSpPr>
        <p:spPr>
          <a:xfrm rot="5400000">
            <a:off x="3469640" y="373380"/>
            <a:ext cx="401955" cy="401955"/>
          </a:xfrm>
          <a:prstGeom prst="triangle">
            <a:avLst/>
          </a:prstGeom>
          <a:gradFill>
            <a:gsLst>
              <a:gs pos="0">
                <a:srgbClr val="FF33CC"/>
              </a:gs>
              <a:gs pos="20000">
                <a:srgbClr val="FFFF00"/>
              </a:gs>
              <a:gs pos="59000">
                <a:srgbClr val="92D050"/>
              </a:gs>
              <a:gs pos="100000">
                <a:schemeClr val="accent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317240" y="1831340"/>
            <a:ext cx="5665470" cy="2676525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 anchor="t">
            <a:spAutoFit/>
          </a:bodyPr>
          <a:p>
            <a:pPr marL="457200" indent="-457200" fontAlgn="auto">
              <a:lnSpc>
                <a:spcPct val="150000"/>
              </a:lnSpc>
              <a:buClr>
                <a:srgbClr val="FF0000"/>
              </a:buClr>
              <a:buFont typeface="Wingdings" panose="05000000000000000000" charset="0"/>
              <a:buChar char=":"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创建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索引</a:t>
            </a:r>
            <a:endParaRPr lang="zh-CN" altLang="en-US" sz="2800" b="1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457200" indent="-457200" fontAlgn="auto">
              <a:lnSpc>
                <a:spcPct val="150000"/>
              </a:lnSpc>
              <a:buClr>
                <a:srgbClr val="FF0000"/>
              </a:buClr>
              <a:buFont typeface="Wingdings" panose="05000000000000000000" charset="0"/>
              <a:buChar char=":"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查看索引</a:t>
            </a:r>
            <a:endParaRPr lang="zh-CN" altLang="en-US" sz="2800" b="1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457200" indent="-457200" fontAlgn="auto">
              <a:lnSpc>
                <a:spcPct val="150000"/>
              </a:lnSpc>
              <a:buClr>
                <a:srgbClr val="FF0000"/>
              </a:buClr>
              <a:buFont typeface="Wingdings" panose="05000000000000000000" charset="0"/>
              <a:buChar char=":"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删除索引</a:t>
            </a:r>
            <a:endParaRPr lang="zh-CN" altLang="en-US" sz="2800" b="1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457200" indent="-457200" fontAlgn="auto">
              <a:lnSpc>
                <a:spcPct val="150000"/>
              </a:lnSpc>
              <a:buClr>
                <a:srgbClr val="FF0000"/>
              </a:buClr>
              <a:buFont typeface="Wingdings" panose="05000000000000000000" charset="0"/>
              <a:buChar char=":"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索引设计的原则</a:t>
            </a:r>
            <a:endParaRPr lang="zh-CN" altLang="en-US" sz="2800" b="1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21665" y="496570"/>
            <a:ext cx="6453505" cy="702310"/>
          </a:xfrm>
        </p:spPr>
        <p:txBody>
          <a:bodyPr>
            <a:normAutofit/>
          </a:bodyPr>
          <a:p>
            <a:pPr marL="457200" indent="-457200">
              <a:buClr>
                <a:srgbClr val="FF0066"/>
              </a:buClr>
              <a:buSzPct val="125000"/>
              <a:buFont typeface="Wingdings" panose="05000000000000000000" charset="0"/>
              <a:buChar char="a"/>
              <a:defRPr/>
            </a:pPr>
            <a:r>
              <a:rPr lang="en-US" altLang="zh-CN" sz="3200" b="1" dirty="0">
                <a:solidFill>
                  <a:srgbClr val="FF00FF"/>
                </a:solidFill>
              </a:rPr>
              <a:t> </a:t>
            </a:r>
            <a:r>
              <a:rPr lang="zh-CN" altLang="zh-CN" sz="3200" b="1" dirty="0">
                <a:solidFill>
                  <a:srgbClr val="0000FF"/>
                </a:solidFill>
              </a:rPr>
              <a:t>一</a:t>
            </a:r>
            <a:r>
              <a:rPr lang="zh-CN" altLang="en-US" sz="3200" b="1" dirty="0">
                <a:solidFill>
                  <a:srgbClr val="0000FF"/>
                </a:solidFill>
              </a:rPr>
              <a:t>、创建索引</a:t>
            </a:r>
            <a:endParaRPr lang="zh-CN" altLang="en-US" sz="3200" b="1" dirty="0">
              <a:solidFill>
                <a:srgbClr val="0000FF"/>
              </a:solidFill>
            </a:endParaRPr>
          </a:p>
        </p:txBody>
      </p:sp>
      <p:sp>
        <p:nvSpPr>
          <p:cNvPr id="75780" name="Line 3"/>
          <p:cNvSpPr/>
          <p:nvPr/>
        </p:nvSpPr>
        <p:spPr>
          <a:xfrm>
            <a:off x="627063" y="1045845"/>
            <a:ext cx="6120000" cy="0"/>
          </a:xfrm>
          <a:prstGeom prst="line">
            <a:avLst/>
          </a:prstGeom>
          <a:ln w="25400" cap="flat" cmpd="sng">
            <a:solidFill>
              <a:srgbClr val="33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" name="十字箭头标注 6"/>
          <p:cNvSpPr/>
          <p:nvPr/>
        </p:nvSpPr>
        <p:spPr>
          <a:xfrm>
            <a:off x="274320" y="862965"/>
            <a:ext cx="334645" cy="335915"/>
          </a:xfrm>
          <a:prstGeom prst="quadArrowCallou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7938" name="Rectangle 3"/>
          <p:cNvSpPr>
            <a:spLocks noGrp="1"/>
          </p:cNvSpPr>
          <p:nvPr>
            <p:ph idx="1"/>
          </p:nvPr>
        </p:nvSpPr>
        <p:spPr>
          <a:xfrm>
            <a:off x="1077595" y="1379220"/>
            <a:ext cx="8566150" cy="55181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anchor="t">
            <a:noAutofit/>
          </a:bodyPr>
          <a:p>
            <a:pPr marL="0" indent="0" eaLnBrk="1" hangingPunct="1">
              <a:buFont typeface="Wingdings" panose="05000000000000000000" charset="0"/>
              <a:buNone/>
            </a:pPr>
            <a:r>
              <a:rPr lang="zh-CN" altLang="en-US" sz="2800" b="1" dirty="0" smtClean="0">
                <a:solidFill>
                  <a:srgbClr val="000000"/>
                </a:solidFill>
                <a:sym typeface="+mn-ea"/>
              </a:rPr>
              <a:t>创建</a:t>
            </a:r>
            <a:r>
              <a:rPr lang="zh-CN" altLang="en-US" sz="2800" b="1" dirty="0">
                <a:solidFill>
                  <a:srgbClr val="000000"/>
                </a:solidFill>
                <a:sym typeface="+mn-ea"/>
              </a:rPr>
              <a:t>索引是指在某个表的一列或多列上建立一个索引。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300095" y="2585085"/>
            <a:ext cx="46812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在创建表的时候创建索引</a:t>
            </a:r>
            <a:endParaRPr lang="zh-CN" altLang="en-US" sz="2800" b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317240" y="4383405"/>
            <a:ext cx="46640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在已存在的表上创建索引</a:t>
            </a:r>
            <a:endParaRPr lang="zh-CN" altLang="en-US" sz="2800" b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左大括号 33"/>
          <p:cNvSpPr/>
          <p:nvPr/>
        </p:nvSpPr>
        <p:spPr>
          <a:xfrm>
            <a:off x="3025775" y="2899410"/>
            <a:ext cx="238760" cy="181165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294005" y="3544570"/>
            <a:ext cx="34042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创建索引的方法</a:t>
            </a:r>
            <a:endParaRPr lang="zh-CN" altLang="en-US" sz="2800" b="1">
              <a:solidFill>
                <a:srgbClr val="FF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左大括号 3"/>
          <p:cNvSpPr/>
          <p:nvPr/>
        </p:nvSpPr>
        <p:spPr>
          <a:xfrm>
            <a:off x="7462520" y="3738880"/>
            <a:ext cx="238760" cy="181165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701280" y="3406140"/>
            <a:ext cx="40532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使用create index语句</a:t>
            </a:r>
            <a:endParaRPr lang="zh-CN" altLang="en-US" sz="2800" b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701280" y="5135880"/>
            <a:ext cx="39135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使用alter table语句</a:t>
            </a:r>
            <a:endParaRPr lang="zh-CN" altLang="en-US" sz="2800" b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79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7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8" grpId="0" animBg="1" uiExpand="1" build="p"/>
      <p:bldP spid="35" grpId="0"/>
      <p:bldP spid="34" grpId="0" bldLvl="0" animBg="1"/>
      <p:bldP spid="32" grpId="0"/>
      <p:bldP spid="33" grpId="0"/>
      <p:bldP spid="4" grpId="0" bldLvl="0" animBg="1"/>
      <p:bldP spid="5" grpId="0"/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21665" y="496570"/>
            <a:ext cx="8758555" cy="702310"/>
          </a:xfrm>
        </p:spPr>
        <p:txBody>
          <a:bodyPr>
            <a:normAutofit/>
          </a:bodyPr>
          <a:p>
            <a:pPr marL="457200" indent="-457200">
              <a:buClr>
                <a:srgbClr val="FF0066"/>
              </a:buClr>
              <a:buSzPct val="125000"/>
              <a:buFont typeface="Wingdings" panose="05000000000000000000" charset="0"/>
              <a:buChar char="a"/>
              <a:defRPr/>
            </a:pPr>
            <a:r>
              <a:rPr lang="en-US" altLang="zh-CN" sz="3200" b="1" dirty="0">
                <a:solidFill>
                  <a:srgbClr val="FF00FF"/>
                </a:solidFill>
              </a:rPr>
              <a:t> </a:t>
            </a:r>
            <a:r>
              <a:rPr lang="zh-CN" altLang="zh-CN" sz="3200" b="1" dirty="0">
                <a:solidFill>
                  <a:srgbClr val="0000FF"/>
                </a:solidFill>
              </a:rPr>
              <a:t>一</a:t>
            </a:r>
            <a:r>
              <a:rPr lang="zh-CN" altLang="en-US" sz="3200" b="1" dirty="0">
                <a:solidFill>
                  <a:srgbClr val="0000FF"/>
                </a:solidFill>
              </a:rPr>
              <a:t>、创建索引</a:t>
            </a:r>
            <a:r>
              <a:rPr lang="en-US" altLang="zh-CN" sz="3200" b="1" dirty="0">
                <a:solidFill>
                  <a:srgbClr val="0000FF"/>
                </a:solidFill>
              </a:rPr>
              <a:t>——</a:t>
            </a:r>
            <a:r>
              <a:rPr lang="en-US" altLang="zh-CN" sz="3200" b="1" dirty="0">
                <a:solidFill>
                  <a:srgbClr val="FF0000"/>
                </a:solidFill>
              </a:rPr>
              <a:t>在创建表的时候创建索引</a:t>
            </a:r>
            <a:endParaRPr lang="en-US" altLang="zh-CN" sz="3200" b="1" dirty="0">
              <a:solidFill>
                <a:srgbClr val="FF0000"/>
              </a:solidFill>
            </a:endParaRPr>
          </a:p>
        </p:txBody>
      </p:sp>
      <p:sp>
        <p:nvSpPr>
          <p:cNvPr id="75780" name="Line 3"/>
          <p:cNvSpPr/>
          <p:nvPr/>
        </p:nvSpPr>
        <p:spPr>
          <a:xfrm>
            <a:off x="627063" y="1045845"/>
            <a:ext cx="6120000" cy="0"/>
          </a:xfrm>
          <a:prstGeom prst="line">
            <a:avLst/>
          </a:prstGeom>
          <a:ln w="25400" cap="flat" cmpd="sng">
            <a:solidFill>
              <a:srgbClr val="33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" name="十字箭头标注 6"/>
          <p:cNvSpPr/>
          <p:nvPr/>
        </p:nvSpPr>
        <p:spPr>
          <a:xfrm>
            <a:off x="274320" y="862965"/>
            <a:ext cx="334645" cy="335915"/>
          </a:xfrm>
          <a:prstGeom prst="quadArrowCallou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Rectangle 3"/>
          <p:cNvSpPr>
            <a:spLocks noGrp="1"/>
          </p:cNvSpPr>
          <p:nvPr>
            <p:ph idx="1"/>
          </p:nvPr>
        </p:nvSpPr>
        <p:spPr>
          <a:xfrm>
            <a:off x="1067435" y="2183130"/>
            <a:ext cx="10932795" cy="429069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anchor="t">
            <a:noAutofit/>
          </a:bodyPr>
          <a:p>
            <a:pPr marL="0" indent="0" eaLnBrk="1" hangingPunct="1">
              <a:buFont typeface="Wingdings" panose="05000000000000000000" charset="0"/>
              <a:buNone/>
            </a:pPr>
            <a:r>
              <a:rPr 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CREATE</a:t>
            </a:r>
            <a:r>
              <a:rPr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TABLE</a:t>
            </a:r>
            <a:r>
              <a:rPr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表名</a:t>
            </a:r>
            <a:endParaRPr sz="2800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 eaLnBrk="1" hangingPunct="1">
              <a:buFont typeface="Wingdings" panose="05000000000000000000" charset="0"/>
              <a:buNone/>
            </a:pPr>
            <a:r>
              <a:rPr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( 属性名，数据类型 [完整性约束], . . .</a:t>
            </a:r>
            <a:endParaRPr sz="2800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 eaLnBrk="1" hangingPunct="1">
              <a:buFont typeface="Wingdings" panose="05000000000000000000" charset="0"/>
              <a:buNone/>
            </a:pPr>
            <a:r>
              <a:rPr lang="en-US" sz="28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PRIMARY KEY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（属性列表）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 eaLnBrk="1" hangingPunct="1">
              <a:buFont typeface="Wingdings" panose="05000000000000000000" charset="0"/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{</a:t>
            </a:r>
            <a:r>
              <a:rPr 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INDEX</a:t>
            </a:r>
            <a:r>
              <a:rPr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| </a:t>
            </a:r>
            <a:r>
              <a:rPr 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KEY}</a:t>
            </a:r>
            <a:r>
              <a:rPr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[索引名] (属性名[(长度)] [</a:t>
            </a:r>
            <a:r>
              <a:rPr 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ASC</a:t>
            </a:r>
            <a:r>
              <a:rPr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|</a:t>
            </a:r>
            <a:r>
              <a:rPr 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DESC</a:t>
            </a:r>
            <a:r>
              <a:rPr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])</a:t>
            </a:r>
            <a:r>
              <a:rPr 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</a:t>
            </a:r>
            <a:endParaRPr lang="en-US" sz="2800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 eaLnBrk="1" hangingPunct="1">
              <a:buFont typeface="Wingdings" panose="05000000000000000000" charset="0"/>
              <a:buNone/>
            </a:pPr>
            <a:r>
              <a:rPr 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UNIQUE</a:t>
            </a:r>
            <a:r>
              <a:rPr 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[INDEX | KEY] </a:t>
            </a:r>
            <a:r>
              <a:rPr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[索引名] (属性名[(长度)] [</a:t>
            </a:r>
            <a:r>
              <a:rPr 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ASC</a:t>
            </a:r>
            <a:r>
              <a:rPr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|</a:t>
            </a:r>
            <a:r>
              <a:rPr 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DESC</a:t>
            </a:r>
            <a:r>
              <a:rPr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])</a:t>
            </a:r>
            <a:r>
              <a:rPr 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,</a:t>
            </a:r>
            <a:endParaRPr lang="en-US" sz="2800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 marL="0" indent="0" eaLnBrk="1" hangingPunct="1">
              <a:buFont typeface="Wingdings" panose="05000000000000000000" charset="0"/>
              <a:buNone/>
            </a:pPr>
            <a:r>
              <a:rPr 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FULLTEXT</a:t>
            </a:r>
            <a:r>
              <a:rPr 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[INDEX | KEY] </a:t>
            </a:r>
            <a:r>
              <a:rPr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[索引名] (属性名[(长度)] [</a:t>
            </a:r>
            <a:r>
              <a:rPr 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ASC</a:t>
            </a:r>
            <a:r>
              <a:rPr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|</a:t>
            </a:r>
            <a:r>
              <a:rPr 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DESC</a:t>
            </a:r>
            <a:r>
              <a:rPr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])</a:t>
            </a:r>
            <a:r>
              <a:rPr 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,</a:t>
            </a:r>
            <a:endParaRPr lang="en-US" sz="2800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 marL="0" indent="0" eaLnBrk="1" hangingPunct="1">
              <a:buFont typeface="Wingdings" panose="05000000000000000000" charset="0"/>
              <a:buNone/>
            </a:pPr>
            <a:r>
              <a:rPr 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SPATIAL</a:t>
            </a:r>
            <a:r>
              <a:rPr 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 [INDEX | KEY] </a:t>
            </a:r>
            <a:r>
              <a:rPr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[索引名] (属性名[(长度)] [</a:t>
            </a:r>
            <a:r>
              <a:rPr 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ASC</a:t>
            </a:r>
            <a:r>
              <a:rPr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|</a:t>
            </a:r>
            <a:r>
              <a:rPr 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DESC</a:t>
            </a:r>
            <a:r>
              <a:rPr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])</a:t>
            </a:r>
            <a:endParaRPr lang="en-US" sz="2800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 eaLnBrk="1" hangingPunct="1">
              <a:buFont typeface="Wingdings" panose="05000000000000000000" charset="0"/>
              <a:buNone/>
            </a:pPr>
            <a:r>
              <a:rPr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)</a:t>
            </a:r>
            <a:r>
              <a:rPr 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ENGINE=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存储引擎类型 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DEFAULT CHARSET=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字符集</a:t>
            </a:r>
            <a:r>
              <a:rPr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;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73943" y="1297305"/>
            <a:ext cx="2048252" cy="885825"/>
            <a:chOff x="740" y="3524"/>
            <a:chExt cx="2153" cy="1395"/>
          </a:xfrm>
        </p:grpSpPr>
        <p:sp>
          <p:nvSpPr>
            <p:cNvPr id="8" name="燕尾形箭头 7"/>
            <p:cNvSpPr/>
            <p:nvPr/>
          </p:nvSpPr>
          <p:spPr>
            <a:xfrm>
              <a:off x="740" y="3524"/>
              <a:ext cx="2153" cy="1395"/>
            </a:xfrm>
            <a:prstGeom prst="notchedRightArrow">
              <a:avLst/>
            </a:prstGeom>
            <a:gradFill>
              <a:gsLst>
                <a:gs pos="0">
                  <a:srgbClr val="A5FB97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rgbClr val="FFFF0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lt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2pPr>
              <a:lvl3pPr marL="914400" lvl="2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lt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3pPr>
              <a:lvl4pPr marL="1371600" lvl="3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lt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4pPr>
              <a:lvl5pPr marL="1828800" lvl="4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lt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5pPr>
              <a:lvl6pPr marL="2286000" lvl="5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lt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6pPr>
              <a:lvl7pPr marL="2743200" lvl="6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lt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7pPr>
              <a:lvl8pPr marL="3200400" lvl="7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lt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8pPr>
              <a:lvl9pPr marL="3657600" lvl="8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lt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25" y="3762"/>
              <a:ext cx="1984" cy="919"/>
            </a:xfrm>
            <a:prstGeom prst="rect">
              <a:avLst/>
            </a:prstGeom>
            <a:noFill/>
            <a:effectLst>
              <a:innerShdw blurRad="114300">
                <a:prstClr val="black"/>
              </a:innerShdw>
            </a:effectLst>
          </p:spPr>
          <p:txBody>
            <a:bodyPr wrap="square" rtlCol="0">
              <a:spAutoFit/>
            </a:bodyPr>
            <a:lstStyle>
              <a:lvl1pPr marL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2pPr>
              <a:lvl3pPr marL="914400" lvl="2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3pPr>
              <a:lvl4pPr marL="1371600" lvl="3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4pPr>
              <a:lvl5pPr marL="1828800" lvl="4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5pPr>
              <a:lvl6pPr marL="2286000" lvl="5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6pPr>
              <a:lvl7pPr marL="2743200" lvl="6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7pPr>
              <a:lvl8pPr marL="3200400" lvl="7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8pPr>
              <a:lvl9pPr marL="3657600" lvl="8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9pPr>
            </a:lstStyle>
            <a:p>
              <a:r>
                <a:rPr lang="zh-CN" altLang="en-US" sz="32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语句格式</a:t>
              </a:r>
              <a:endParaRPr lang="zh-CN" altLang="en-US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0" y="3201670"/>
            <a:ext cx="1205230" cy="454025"/>
            <a:chOff x="-243" y="5042"/>
            <a:chExt cx="1898" cy="715"/>
          </a:xfrm>
        </p:grpSpPr>
        <p:sp>
          <p:nvSpPr>
            <p:cNvPr id="11" name="右箭头标注 10"/>
            <p:cNvSpPr/>
            <p:nvPr/>
          </p:nvSpPr>
          <p:spPr>
            <a:xfrm>
              <a:off x="-162" y="5042"/>
              <a:ext cx="1758" cy="715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83959"/>
              </a:avLst>
            </a:prstGeom>
            <a:solidFill>
              <a:srgbClr val="C2F9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-243" y="5110"/>
              <a:ext cx="189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>
                  <a:solidFill>
                    <a:srgbClr val="FF0000"/>
                  </a:solidFill>
                </a:rPr>
                <a:t>主键索引</a:t>
              </a:r>
              <a:endParaRPr lang="zh-CN" altLang="en-US" b="1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22225" y="3742055"/>
            <a:ext cx="1280160" cy="454025"/>
            <a:chOff x="-420" y="5042"/>
            <a:chExt cx="2016" cy="715"/>
          </a:xfrm>
        </p:grpSpPr>
        <p:sp>
          <p:nvSpPr>
            <p:cNvPr id="16" name="右箭头标注 15"/>
            <p:cNvSpPr/>
            <p:nvPr/>
          </p:nvSpPr>
          <p:spPr>
            <a:xfrm>
              <a:off x="-304" y="5042"/>
              <a:ext cx="1900" cy="715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83959"/>
              </a:avLst>
            </a:prstGeom>
            <a:solidFill>
              <a:srgbClr val="C2F9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-420" y="5110"/>
              <a:ext cx="189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>
                  <a:solidFill>
                    <a:srgbClr val="FF0000"/>
                  </a:solidFill>
                </a:rPr>
                <a:t>普通索引</a:t>
              </a:r>
              <a:endParaRPr lang="zh-CN" altLang="en-US" b="1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-88900" y="4238625"/>
            <a:ext cx="1346200" cy="454025"/>
            <a:chOff x="-420" y="5042"/>
            <a:chExt cx="2120" cy="715"/>
          </a:xfrm>
        </p:grpSpPr>
        <p:sp>
          <p:nvSpPr>
            <p:cNvPr id="19" name="右箭头标注 18"/>
            <p:cNvSpPr/>
            <p:nvPr/>
          </p:nvSpPr>
          <p:spPr>
            <a:xfrm>
              <a:off x="-304" y="5042"/>
              <a:ext cx="1900" cy="715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83959"/>
              </a:avLst>
            </a:prstGeom>
            <a:solidFill>
              <a:srgbClr val="C2F9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-420" y="5110"/>
              <a:ext cx="212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>
                  <a:solidFill>
                    <a:srgbClr val="FF0000"/>
                  </a:solidFill>
                </a:rPr>
                <a:t>唯一性索引</a:t>
              </a:r>
              <a:endParaRPr lang="zh-CN" altLang="en-US" b="1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-89535" y="4780280"/>
            <a:ext cx="1346200" cy="454025"/>
            <a:chOff x="-420" y="5042"/>
            <a:chExt cx="2120" cy="715"/>
          </a:xfrm>
        </p:grpSpPr>
        <p:sp>
          <p:nvSpPr>
            <p:cNvPr id="22" name="右箭头标注 21"/>
            <p:cNvSpPr/>
            <p:nvPr/>
          </p:nvSpPr>
          <p:spPr>
            <a:xfrm>
              <a:off x="-304" y="5042"/>
              <a:ext cx="1900" cy="715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83959"/>
              </a:avLst>
            </a:prstGeom>
            <a:solidFill>
              <a:srgbClr val="C2F9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-420" y="5110"/>
              <a:ext cx="212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>
                  <a:solidFill>
                    <a:srgbClr val="FF0000"/>
                  </a:solidFill>
                </a:rPr>
                <a:t>全文索引</a:t>
              </a:r>
              <a:endParaRPr lang="zh-CN" altLang="en-US" b="1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-86360" y="5321300"/>
            <a:ext cx="1346200" cy="454025"/>
            <a:chOff x="-420" y="5042"/>
            <a:chExt cx="2120" cy="715"/>
          </a:xfrm>
        </p:grpSpPr>
        <p:sp>
          <p:nvSpPr>
            <p:cNvPr id="25" name="右箭头标注 24"/>
            <p:cNvSpPr/>
            <p:nvPr/>
          </p:nvSpPr>
          <p:spPr>
            <a:xfrm>
              <a:off x="-304" y="5042"/>
              <a:ext cx="1900" cy="715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83959"/>
              </a:avLst>
            </a:prstGeom>
            <a:solidFill>
              <a:srgbClr val="C2F9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-420" y="5110"/>
              <a:ext cx="212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>
                  <a:solidFill>
                    <a:srgbClr val="FF0000"/>
                  </a:solidFill>
                </a:rPr>
                <a:t>空间索引</a:t>
              </a:r>
              <a:endParaRPr lang="zh-CN" altLang="en-US" b="1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21665" y="496570"/>
            <a:ext cx="11203940" cy="702310"/>
          </a:xfrm>
        </p:spPr>
        <p:txBody>
          <a:bodyPr>
            <a:normAutofit fontScale="90000"/>
          </a:bodyPr>
          <a:p>
            <a:pPr marL="457200" indent="-457200">
              <a:buClr>
                <a:srgbClr val="FF0066"/>
              </a:buClr>
              <a:buSzPct val="125000"/>
              <a:buFont typeface="Wingdings" panose="05000000000000000000" charset="0"/>
              <a:buChar char="a"/>
              <a:defRPr/>
            </a:pPr>
            <a:r>
              <a:rPr lang="en-US" altLang="zh-CN" sz="3200" b="1" dirty="0">
                <a:solidFill>
                  <a:srgbClr val="FF00FF"/>
                </a:solidFill>
              </a:rPr>
              <a:t> </a:t>
            </a:r>
            <a:r>
              <a:rPr lang="zh-CN" altLang="zh-CN" sz="3200" b="1" dirty="0">
                <a:solidFill>
                  <a:srgbClr val="0000FF"/>
                </a:solidFill>
              </a:rPr>
              <a:t>一</a:t>
            </a:r>
            <a:r>
              <a:rPr lang="zh-CN" altLang="en-US" sz="3200" b="1" dirty="0">
                <a:solidFill>
                  <a:srgbClr val="0000FF"/>
                </a:solidFill>
              </a:rPr>
              <a:t>、创建索引</a:t>
            </a:r>
            <a:r>
              <a:rPr lang="en-US" altLang="zh-CN" sz="3200" b="1" dirty="0">
                <a:solidFill>
                  <a:srgbClr val="0000FF"/>
                </a:solidFill>
              </a:rPr>
              <a:t>——</a:t>
            </a:r>
            <a:r>
              <a:rPr lang="en-US" altLang="zh-CN" sz="3200" b="1" dirty="0">
                <a:solidFill>
                  <a:srgbClr val="FF0000"/>
                </a:solidFill>
              </a:rPr>
              <a:t>在</a:t>
            </a:r>
            <a:r>
              <a:rPr lang="zh-CN" altLang="en-US" sz="3200" b="1" dirty="0">
                <a:solidFill>
                  <a:srgbClr val="FF0000"/>
                </a:solidFill>
              </a:rPr>
              <a:t>已存在的</a:t>
            </a:r>
            <a:r>
              <a:rPr lang="en-US" altLang="zh-CN" sz="3200" b="1" dirty="0">
                <a:solidFill>
                  <a:srgbClr val="FF0000"/>
                </a:solidFill>
              </a:rPr>
              <a:t>表</a:t>
            </a:r>
            <a:r>
              <a:rPr lang="zh-CN" altLang="en-US" sz="3200" b="1" dirty="0">
                <a:solidFill>
                  <a:srgbClr val="FF0000"/>
                </a:solidFill>
              </a:rPr>
              <a:t>上创建（</a:t>
            </a:r>
            <a:r>
              <a:rPr lang="en-US" altLang="zh-CN" sz="3200" b="1" dirty="0">
                <a:solidFill>
                  <a:srgbClr val="FF0000"/>
                </a:solidFill>
              </a:rPr>
              <a:t>CREATE INDEX</a:t>
            </a:r>
            <a:r>
              <a:rPr lang="zh-CN" altLang="en-US" sz="3200" b="1" dirty="0">
                <a:solidFill>
                  <a:srgbClr val="FF0000"/>
                </a:solidFill>
              </a:rPr>
              <a:t>）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75780" name="Line 3"/>
          <p:cNvSpPr/>
          <p:nvPr/>
        </p:nvSpPr>
        <p:spPr>
          <a:xfrm>
            <a:off x="627063" y="1045845"/>
            <a:ext cx="6120000" cy="0"/>
          </a:xfrm>
          <a:prstGeom prst="line">
            <a:avLst/>
          </a:prstGeom>
          <a:ln w="25400" cap="flat" cmpd="sng">
            <a:solidFill>
              <a:srgbClr val="33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" name="十字箭头标注 6"/>
          <p:cNvSpPr/>
          <p:nvPr/>
        </p:nvSpPr>
        <p:spPr>
          <a:xfrm>
            <a:off x="274320" y="862965"/>
            <a:ext cx="334645" cy="335915"/>
          </a:xfrm>
          <a:prstGeom prst="quadArrowCallou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Rectangle 3"/>
          <p:cNvSpPr>
            <a:spLocks noGrp="1"/>
          </p:cNvSpPr>
          <p:nvPr>
            <p:ph idx="1"/>
          </p:nvPr>
        </p:nvSpPr>
        <p:spPr>
          <a:xfrm>
            <a:off x="2622550" y="2518410"/>
            <a:ext cx="9344660" cy="150749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anchor="t">
            <a:noAutofit/>
          </a:bodyPr>
          <a:p>
            <a:pPr marL="0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CREATE</a:t>
            </a:r>
            <a:r>
              <a:rPr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[UNIQUE | FULLTEXT | SPATIAL]</a:t>
            </a:r>
            <a:r>
              <a:rPr lang="en-US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INDEX</a:t>
            </a:r>
            <a:r>
              <a:rPr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索引名</a:t>
            </a:r>
            <a:r>
              <a:rPr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ON 表名</a:t>
            </a:r>
            <a:r>
              <a:rPr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(属性名[(长度)] [</a:t>
            </a:r>
            <a:r>
              <a:rPr 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ASC</a:t>
            </a:r>
            <a:r>
              <a:rPr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|</a:t>
            </a:r>
            <a:r>
              <a:rPr 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DESC</a:t>
            </a:r>
            <a:r>
              <a:rPr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]);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54308" y="2042160"/>
            <a:ext cx="2048252" cy="885825"/>
            <a:chOff x="740" y="3524"/>
            <a:chExt cx="2153" cy="1395"/>
          </a:xfrm>
        </p:grpSpPr>
        <p:sp>
          <p:nvSpPr>
            <p:cNvPr id="8" name="燕尾形箭头 7"/>
            <p:cNvSpPr/>
            <p:nvPr/>
          </p:nvSpPr>
          <p:spPr>
            <a:xfrm>
              <a:off x="740" y="3524"/>
              <a:ext cx="2153" cy="1395"/>
            </a:xfrm>
            <a:prstGeom prst="notchedRightArrow">
              <a:avLst/>
            </a:prstGeom>
            <a:gradFill>
              <a:gsLst>
                <a:gs pos="0">
                  <a:srgbClr val="A5FB97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rgbClr val="FFFF0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lt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2pPr>
              <a:lvl3pPr marL="914400" lvl="2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lt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3pPr>
              <a:lvl4pPr marL="1371600" lvl="3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lt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4pPr>
              <a:lvl5pPr marL="1828800" lvl="4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lt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5pPr>
              <a:lvl6pPr marL="2286000" lvl="5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lt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6pPr>
              <a:lvl7pPr marL="2743200" lvl="6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lt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7pPr>
              <a:lvl8pPr marL="3200400" lvl="7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lt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8pPr>
              <a:lvl9pPr marL="3657600" lvl="8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lt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25" y="3762"/>
              <a:ext cx="1984" cy="919"/>
            </a:xfrm>
            <a:prstGeom prst="rect">
              <a:avLst/>
            </a:prstGeom>
            <a:noFill/>
            <a:effectLst>
              <a:innerShdw blurRad="114300">
                <a:prstClr val="black"/>
              </a:innerShdw>
            </a:effectLst>
          </p:spPr>
          <p:txBody>
            <a:bodyPr wrap="square" rtlCol="0">
              <a:spAutoFit/>
            </a:bodyPr>
            <a:lstStyle>
              <a:lvl1pPr marL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2pPr>
              <a:lvl3pPr marL="914400" lvl="2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3pPr>
              <a:lvl4pPr marL="1371600" lvl="3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4pPr>
              <a:lvl5pPr marL="1828800" lvl="4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5pPr>
              <a:lvl6pPr marL="2286000" lvl="5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6pPr>
              <a:lvl7pPr marL="2743200" lvl="6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7pPr>
              <a:lvl8pPr marL="3200400" lvl="7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8pPr>
              <a:lvl9pPr marL="3657600" lvl="8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9pPr>
            </a:lstStyle>
            <a:p>
              <a:r>
                <a:rPr lang="zh-CN" altLang="en-US" sz="32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语句格式</a:t>
              </a:r>
              <a:endParaRPr lang="zh-CN" altLang="en-US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346710" y="1137920"/>
            <a:ext cx="11258550" cy="41846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 score 数据表中给 math 字段添加名称为 math_score 索引的语句中，正确的是</a:t>
            </a:r>
            <a:r>
              <a:rPr lang="zh-CN" sz="2800" b="1" u="sng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</a:t>
            </a:r>
            <a:r>
              <a:rPr 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r>
              <a:rPr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sz="2800" b="1" u="sng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</a:t>
            </a:r>
            <a:r>
              <a:rPr lang="zh-CN" sz="2800" b="1" u="sng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       </a:t>
            </a:r>
            <a:r>
              <a:rPr sz="2800" b="1" u="sng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endParaRPr sz="28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</a:pPr>
            <a:endParaRPr lang="en-US" sz="2800" b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fontAlgn="auto">
              <a:lnSpc>
                <a:spcPct val="150000"/>
              </a:lnSpc>
            </a:pPr>
            <a:r>
              <a:rPr sz="28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A. CREATE INDEX index_name ON score (math);</a:t>
            </a:r>
            <a:endParaRPr sz="2800" b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</a:pPr>
            <a:r>
              <a:rPr sz="28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B.CREATE INDEX score ON score (math_score);</a:t>
            </a:r>
            <a:endParaRPr sz="2800" b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</a:pPr>
            <a:r>
              <a:rPr sz="28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C.C. REATE INDEX math_score ON studentinfo(math);</a:t>
            </a:r>
            <a:endParaRPr sz="2800" b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</a:pPr>
            <a:r>
              <a:rPr sz="28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D.CREATE INDEX math_score ON score(math);</a:t>
            </a:r>
            <a:endParaRPr sz="2800" b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226060" y="0"/>
            <a:ext cx="2795905" cy="791210"/>
          </a:xfrm>
          <a:prstGeom prst="rect">
            <a:avLst/>
          </a:prstGeom>
          <a:solidFill>
            <a:srgbClr val="B0FA92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b="1"/>
              <a:t>单项选择题</a:t>
            </a:r>
            <a:endParaRPr lang="zh-CN" altLang="en-US" b="1"/>
          </a:p>
        </p:txBody>
      </p:sp>
      <p:sp>
        <p:nvSpPr>
          <p:cNvPr id="5" name="椭圆 4"/>
          <p:cNvSpPr/>
          <p:nvPr/>
        </p:nvSpPr>
        <p:spPr>
          <a:xfrm>
            <a:off x="226060" y="4719955"/>
            <a:ext cx="541655" cy="803275"/>
          </a:xfrm>
          <a:prstGeom prst="ellipse">
            <a:avLst/>
          </a:prstGeom>
          <a:noFill/>
          <a:ln w="57150">
            <a:solidFill>
              <a:srgbClr val="F20FF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等腰三角形 54"/>
          <p:cNvSpPr/>
          <p:nvPr/>
        </p:nvSpPr>
        <p:spPr>
          <a:xfrm rot="16200000" flipH="1" flipV="1">
            <a:off x="4884738" y="993775"/>
            <a:ext cx="411163" cy="153988"/>
          </a:xfrm>
          <a:prstGeom prst="triangle">
            <a:avLst/>
          </a:prstGeom>
          <a:solidFill>
            <a:srgbClr val="01AB94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45" name="Rectangle 2"/>
          <p:cNvSpPr/>
          <p:nvPr/>
        </p:nvSpPr>
        <p:spPr>
          <a:xfrm>
            <a:off x="4389438" y="642938"/>
            <a:ext cx="3492500" cy="777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eaLnBrk="0" hangingPunct="0">
              <a:spcBef>
                <a:spcPct val="0"/>
              </a:spcBef>
            </a:pPr>
            <a:r>
              <a:rPr lang="zh-CN" altLang="en-US" sz="3600" b="1" dirty="0">
                <a:solidFill>
                  <a:srgbClr val="3655F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重点难点</a:t>
            </a:r>
            <a:endParaRPr lang="zh-CN" altLang="en-US" sz="3600" b="1" dirty="0">
              <a:solidFill>
                <a:srgbClr val="3655F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9246" name="直接连接符 75"/>
          <p:cNvSpPr/>
          <p:nvPr/>
        </p:nvSpPr>
        <p:spPr>
          <a:xfrm rot="10800000">
            <a:off x="1989138" y="1069975"/>
            <a:ext cx="2806700" cy="1588"/>
          </a:xfrm>
          <a:prstGeom prst="line">
            <a:avLst/>
          </a:prstGeom>
          <a:ln w="19050" cap="flat" cmpd="sng">
            <a:solidFill>
              <a:srgbClr val="7F7F7F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9247" name="直接连接符 76"/>
          <p:cNvSpPr/>
          <p:nvPr/>
        </p:nvSpPr>
        <p:spPr>
          <a:xfrm rot="10800000">
            <a:off x="7204075" y="1069975"/>
            <a:ext cx="2806700" cy="1588"/>
          </a:xfrm>
          <a:prstGeom prst="line">
            <a:avLst/>
          </a:prstGeom>
          <a:ln w="19050" cap="flat" cmpd="sng">
            <a:solidFill>
              <a:srgbClr val="7F7F7F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6" name="文本框 5"/>
          <p:cNvSpPr txBox="1"/>
          <p:nvPr/>
        </p:nvSpPr>
        <p:spPr>
          <a:xfrm>
            <a:off x="3654425" y="1941830"/>
            <a:ext cx="4454525" cy="2676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457200" indent="-457200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 sz="2800" b="1">
                <a:sym typeface="+mn-ea"/>
              </a:rPr>
              <a:t>视图的创建及管理</a:t>
            </a:r>
            <a:endParaRPr lang="zh-CN" altLang="en-US" sz="2800" b="1">
              <a:sym typeface="+mn-ea"/>
            </a:endParaRPr>
          </a:p>
          <a:p>
            <a:pPr marL="457200" indent="-457200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 sz="2800" b="1">
                <a:sym typeface="+mn-ea"/>
              </a:rPr>
              <a:t>索引的作用</a:t>
            </a:r>
            <a:endParaRPr lang="zh-CN" altLang="en-US" sz="2800" b="1">
              <a:sym typeface="+mn-ea"/>
            </a:endParaRPr>
          </a:p>
          <a:p>
            <a:pPr marL="457200" indent="-457200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 sz="2800" b="1">
                <a:sym typeface="+mn-ea"/>
              </a:rPr>
              <a:t>索引的创建及管理</a:t>
            </a:r>
            <a:endParaRPr lang="zh-CN" altLang="en-US" sz="2800" b="1">
              <a:sym typeface="+mn-ea"/>
            </a:endParaRPr>
          </a:p>
        </p:txBody>
      </p:sp>
    </p:spTree>
  </p:cSld>
  <p:clrMapOvr>
    <a:masterClrMapping/>
  </p:clrMapOvr>
  <p:transition spd="slow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21665" y="496570"/>
            <a:ext cx="11203940" cy="702310"/>
          </a:xfrm>
        </p:spPr>
        <p:txBody>
          <a:bodyPr>
            <a:normAutofit/>
          </a:bodyPr>
          <a:p>
            <a:pPr marL="457200" indent="-457200">
              <a:buClr>
                <a:srgbClr val="FF0066"/>
              </a:buClr>
              <a:buSzPct val="125000"/>
              <a:buFont typeface="Wingdings" panose="05000000000000000000" charset="0"/>
              <a:buChar char="a"/>
              <a:defRPr/>
            </a:pPr>
            <a:r>
              <a:rPr lang="en-US" altLang="zh-CN" sz="3200" b="1" dirty="0">
                <a:solidFill>
                  <a:srgbClr val="FF00FF"/>
                </a:solidFill>
              </a:rPr>
              <a:t> </a:t>
            </a:r>
            <a:r>
              <a:rPr lang="zh-CN" altLang="zh-CN" sz="3200" b="1" dirty="0">
                <a:solidFill>
                  <a:srgbClr val="0000FF"/>
                </a:solidFill>
              </a:rPr>
              <a:t>一</a:t>
            </a:r>
            <a:r>
              <a:rPr lang="zh-CN" altLang="en-US" sz="3200" b="1" dirty="0">
                <a:solidFill>
                  <a:srgbClr val="0000FF"/>
                </a:solidFill>
              </a:rPr>
              <a:t>、创建索引</a:t>
            </a:r>
            <a:r>
              <a:rPr lang="en-US" altLang="zh-CN" sz="3200" b="1" dirty="0">
                <a:solidFill>
                  <a:srgbClr val="0000FF"/>
                </a:solidFill>
              </a:rPr>
              <a:t>——</a:t>
            </a:r>
            <a:r>
              <a:rPr lang="en-US" altLang="zh-CN" sz="3200" b="1" dirty="0">
                <a:solidFill>
                  <a:srgbClr val="FF0000"/>
                </a:solidFill>
              </a:rPr>
              <a:t>在</a:t>
            </a:r>
            <a:r>
              <a:rPr lang="zh-CN" altLang="en-US" sz="3200" b="1" dirty="0">
                <a:solidFill>
                  <a:srgbClr val="FF0000"/>
                </a:solidFill>
              </a:rPr>
              <a:t>已存在的</a:t>
            </a:r>
            <a:r>
              <a:rPr lang="en-US" altLang="zh-CN" sz="3200" b="1" dirty="0">
                <a:solidFill>
                  <a:srgbClr val="FF0000"/>
                </a:solidFill>
              </a:rPr>
              <a:t>表</a:t>
            </a:r>
            <a:r>
              <a:rPr lang="zh-CN" altLang="en-US" sz="3200" b="1" dirty="0">
                <a:solidFill>
                  <a:srgbClr val="FF0000"/>
                </a:solidFill>
              </a:rPr>
              <a:t>上创建（</a:t>
            </a:r>
            <a:r>
              <a:rPr lang="en-US" altLang="zh-CN" sz="3200" b="1" dirty="0">
                <a:solidFill>
                  <a:srgbClr val="FF0000"/>
                </a:solidFill>
              </a:rPr>
              <a:t>ALTER TABLE</a:t>
            </a:r>
            <a:r>
              <a:rPr lang="zh-CN" altLang="en-US" sz="3200" b="1" dirty="0">
                <a:solidFill>
                  <a:srgbClr val="FF0000"/>
                </a:solidFill>
              </a:rPr>
              <a:t>）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75780" name="Line 3"/>
          <p:cNvSpPr/>
          <p:nvPr/>
        </p:nvSpPr>
        <p:spPr>
          <a:xfrm>
            <a:off x="627063" y="1045845"/>
            <a:ext cx="6120000" cy="0"/>
          </a:xfrm>
          <a:prstGeom prst="line">
            <a:avLst/>
          </a:prstGeom>
          <a:ln w="25400" cap="flat" cmpd="sng">
            <a:solidFill>
              <a:srgbClr val="33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" name="十字箭头标注 6"/>
          <p:cNvSpPr/>
          <p:nvPr/>
        </p:nvSpPr>
        <p:spPr>
          <a:xfrm>
            <a:off x="274320" y="862965"/>
            <a:ext cx="334645" cy="335915"/>
          </a:xfrm>
          <a:prstGeom prst="quadArrowCallou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Rectangle 3"/>
          <p:cNvSpPr>
            <a:spLocks noGrp="1"/>
          </p:cNvSpPr>
          <p:nvPr>
            <p:ph idx="1"/>
          </p:nvPr>
        </p:nvSpPr>
        <p:spPr>
          <a:xfrm>
            <a:off x="627380" y="2203450"/>
            <a:ext cx="11518265" cy="377825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anchor="t">
            <a:noAutofit/>
          </a:bodyPr>
          <a:p>
            <a:pPr marL="0" indent="0" fontAlgn="auto">
              <a:lnSpc>
                <a:spcPct val="100000"/>
              </a:lnSpc>
              <a:buFont typeface="Wingdings" panose="05000000000000000000" charset="0"/>
              <a:buNone/>
            </a:pPr>
            <a:r>
              <a:rPr 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ALTER TABLE 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表名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 fontAlgn="auto">
              <a:lnSpc>
                <a:spcPct val="100000"/>
              </a:lnSpc>
              <a:buFont typeface="Wingdings" panose="05000000000000000000" charset="0"/>
              <a:buNone/>
            </a:pPr>
            <a:r>
              <a:rPr 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ADD </a:t>
            </a:r>
            <a:r>
              <a:rPr 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PRIMARY KEY</a:t>
            </a:r>
            <a:r>
              <a:rPr 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(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属性列表</a:t>
            </a:r>
            <a:r>
              <a:rPr 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)</a:t>
            </a:r>
            <a:endParaRPr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 fontAlgn="auto">
              <a:lnSpc>
                <a:spcPct val="100000"/>
              </a:lnSpc>
              <a:buFont typeface="Wingdings" panose="05000000000000000000" charset="0"/>
              <a:buNone/>
            </a:pPr>
            <a:r>
              <a:rPr 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| ADD {</a:t>
            </a:r>
            <a:r>
              <a:rPr 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INDEX</a:t>
            </a:r>
            <a:r>
              <a:rPr 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|KEY}</a:t>
            </a:r>
            <a:r>
              <a:rPr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[索引名] (属性名[(长度)] [</a:t>
            </a:r>
            <a:r>
              <a:rPr 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ASC</a:t>
            </a:r>
            <a:r>
              <a:rPr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|</a:t>
            </a:r>
            <a:r>
              <a:rPr 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DESC</a:t>
            </a:r>
            <a:r>
              <a:rPr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])</a:t>
            </a:r>
            <a:endParaRPr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 fontAlgn="auto">
              <a:lnSpc>
                <a:spcPct val="100000"/>
              </a:lnSpc>
              <a:buFont typeface="Wingdings" panose="05000000000000000000" charset="0"/>
              <a:buNone/>
            </a:pPr>
            <a:r>
              <a:rPr 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| ADD </a:t>
            </a:r>
            <a:r>
              <a:rPr 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UNIQUE</a:t>
            </a:r>
            <a:r>
              <a:rPr 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 [INDEX|KEY] </a:t>
            </a:r>
            <a:r>
              <a:rPr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[索引名] (属性名[(长度)] [</a:t>
            </a:r>
            <a:r>
              <a:rPr 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ASC</a:t>
            </a:r>
            <a:r>
              <a:rPr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|</a:t>
            </a:r>
            <a:r>
              <a:rPr 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DESC</a:t>
            </a:r>
            <a:r>
              <a:rPr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])</a:t>
            </a:r>
            <a:endParaRPr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 marL="0" indent="0" fontAlgn="auto">
              <a:lnSpc>
                <a:spcPct val="100000"/>
              </a:lnSpc>
              <a:buFont typeface="Wingdings" panose="05000000000000000000" charset="0"/>
              <a:buNone/>
            </a:pPr>
            <a:r>
              <a:rPr 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| ADD </a:t>
            </a:r>
            <a:r>
              <a:rPr 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FULLTEXT</a:t>
            </a:r>
            <a:r>
              <a:rPr 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 [INDEX|KEY] </a:t>
            </a:r>
            <a:r>
              <a:rPr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[索引名] (属性名[(长度)] [</a:t>
            </a:r>
            <a:r>
              <a:rPr 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ASC</a:t>
            </a:r>
            <a:r>
              <a:rPr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|</a:t>
            </a:r>
            <a:r>
              <a:rPr 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DESC</a:t>
            </a:r>
            <a:r>
              <a:rPr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])</a:t>
            </a:r>
            <a:endParaRPr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 marL="0" indent="0" fontAlgn="auto">
              <a:lnSpc>
                <a:spcPct val="100000"/>
              </a:lnSpc>
              <a:buFont typeface="Wingdings" panose="05000000000000000000" charset="0"/>
              <a:buNone/>
            </a:pPr>
            <a:r>
              <a:rPr 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| ADD </a:t>
            </a:r>
            <a:r>
              <a:rPr 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SPATIAL</a:t>
            </a:r>
            <a:r>
              <a:rPr 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 [INDEX|KEY] </a:t>
            </a:r>
            <a:r>
              <a:rPr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[索引名] (属性名[(长度)] [</a:t>
            </a:r>
            <a:r>
              <a:rPr 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ASC</a:t>
            </a:r>
            <a:r>
              <a:rPr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|</a:t>
            </a:r>
            <a:r>
              <a:rPr 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DESC</a:t>
            </a:r>
            <a:r>
              <a:rPr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])</a:t>
            </a:r>
            <a:r>
              <a:rPr 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;</a:t>
            </a:r>
            <a:endParaRPr lang="en-US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46358" y="1203960"/>
            <a:ext cx="2048252" cy="885825"/>
            <a:chOff x="740" y="3524"/>
            <a:chExt cx="2153" cy="1395"/>
          </a:xfrm>
        </p:grpSpPr>
        <p:sp>
          <p:nvSpPr>
            <p:cNvPr id="8" name="燕尾形箭头 7"/>
            <p:cNvSpPr/>
            <p:nvPr/>
          </p:nvSpPr>
          <p:spPr>
            <a:xfrm>
              <a:off x="740" y="3524"/>
              <a:ext cx="2153" cy="1395"/>
            </a:xfrm>
            <a:prstGeom prst="notchedRightArrow">
              <a:avLst/>
            </a:prstGeom>
            <a:gradFill>
              <a:gsLst>
                <a:gs pos="0">
                  <a:srgbClr val="A5FB97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rgbClr val="FFFF0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lt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2pPr>
              <a:lvl3pPr marL="914400" lvl="2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lt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3pPr>
              <a:lvl4pPr marL="1371600" lvl="3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lt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4pPr>
              <a:lvl5pPr marL="1828800" lvl="4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lt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5pPr>
              <a:lvl6pPr marL="2286000" lvl="5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lt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6pPr>
              <a:lvl7pPr marL="2743200" lvl="6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lt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7pPr>
              <a:lvl8pPr marL="3200400" lvl="7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lt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8pPr>
              <a:lvl9pPr marL="3657600" lvl="8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lt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25" y="3762"/>
              <a:ext cx="1984" cy="919"/>
            </a:xfrm>
            <a:prstGeom prst="rect">
              <a:avLst/>
            </a:prstGeom>
            <a:noFill/>
            <a:effectLst>
              <a:innerShdw blurRad="114300">
                <a:prstClr val="black"/>
              </a:innerShdw>
            </a:effectLst>
          </p:spPr>
          <p:txBody>
            <a:bodyPr wrap="square" rtlCol="0">
              <a:spAutoFit/>
            </a:bodyPr>
            <a:lstStyle>
              <a:lvl1pPr marL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2pPr>
              <a:lvl3pPr marL="914400" lvl="2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3pPr>
              <a:lvl4pPr marL="1371600" lvl="3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4pPr>
              <a:lvl5pPr marL="1828800" lvl="4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5pPr>
              <a:lvl6pPr marL="2286000" lvl="5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6pPr>
              <a:lvl7pPr marL="2743200" lvl="6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7pPr>
              <a:lvl8pPr marL="3200400" lvl="7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8pPr>
              <a:lvl9pPr marL="3657600" lvl="8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32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  <a:sym typeface="Calibri" panose="020F0502020204030204" charset="0"/>
                </a:defRPr>
              </a:lvl9pPr>
            </a:lstStyle>
            <a:p>
              <a:r>
                <a:rPr lang="zh-CN" altLang="en-US" sz="32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语句格式</a:t>
              </a:r>
              <a:endParaRPr lang="zh-CN" altLang="en-US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21310" y="708025"/>
            <a:ext cx="1057211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定义主键约束或者唯一性键约束，也可以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间接创建索引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。在创建主键约束时，系统自动创建了一个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唯一性的聚簇索引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3200"/>
          </a:p>
        </p:txBody>
      </p:sp>
      <p:sp>
        <p:nvSpPr>
          <p:cNvPr id="9" name="矩形 8"/>
          <p:cNvSpPr/>
          <p:nvPr/>
        </p:nvSpPr>
        <p:spPr>
          <a:xfrm>
            <a:off x="321587" y="2829034"/>
            <a:ext cx="11205659" cy="1568450"/>
          </a:xfrm>
          <a:prstGeom prst="rect">
            <a:avLst/>
          </a:prstGeom>
        </p:spPr>
        <p:txBody>
          <a:bodyPr wrap="square">
            <a:spAutoFit/>
          </a:bodyPr>
          <a:p>
            <a:pPr indent="457200"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键约束或者唯一性键约束创建的索引的</a:t>
            </a: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优先级高于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INDEX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语句创建的索引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346710" y="1137920"/>
            <a:ext cx="11258550" cy="37534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下列不能用于创建索引</a:t>
            </a:r>
            <a:r>
              <a:rPr 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的是</a:t>
            </a:r>
            <a:r>
              <a:rPr lang="zh-CN" sz="2800" b="1" u="sng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</a:t>
            </a:r>
            <a:r>
              <a:rPr 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r>
              <a:rPr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sz="2800" b="1" u="sng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</a:t>
            </a:r>
            <a:r>
              <a:rPr lang="zh-CN" sz="2800" b="1" u="sng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       </a:t>
            </a:r>
            <a:r>
              <a:rPr sz="2800" b="1" u="sng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endParaRPr sz="28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</a:pPr>
            <a:endParaRPr lang="en-US" sz="2800" b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fontAlgn="auto">
              <a:lnSpc>
                <a:spcPct val="150000"/>
              </a:lnSpc>
            </a:pPr>
            <a:r>
              <a:rPr sz="28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A.使用 CREATE INDEX 语句</a:t>
            </a:r>
            <a:endParaRPr sz="2800" b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</a:pPr>
            <a:r>
              <a:rPr sz="28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B.使用 CREATE TABLE 语句</a:t>
            </a:r>
            <a:endParaRPr sz="2800" b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</a:pPr>
            <a:r>
              <a:rPr sz="28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C.使用 ALTER TABLE 语句</a:t>
            </a:r>
            <a:endParaRPr sz="2800" b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</a:pPr>
            <a:r>
              <a:rPr sz="28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D.使用 CREATE DATABASE 语句</a:t>
            </a:r>
            <a:endParaRPr sz="2800" b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226060" y="0"/>
            <a:ext cx="2795905" cy="791210"/>
          </a:xfrm>
          <a:prstGeom prst="rect">
            <a:avLst/>
          </a:prstGeom>
          <a:solidFill>
            <a:srgbClr val="B0FA92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b="1"/>
              <a:t>单项选择题</a:t>
            </a:r>
            <a:endParaRPr lang="zh-CN" altLang="en-US" b="1"/>
          </a:p>
        </p:txBody>
      </p:sp>
      <p:sp>
        <p:nvSpPr>
          <p:cNvPr id="5" name="椭圆 4"/>
          <p:cNvSpPr/>
          <p:nvPr/>
        </p:nvSpPr>
        <p:spPr>
          <a:xfrm>
            <a:off x="346710" y="4265930"/>
            <a:ext cx="541655" cy="803275"/>
          </a:xfrm>
          <a:prstGeom prst="ellipse">
            <a:avLst/>
          </a:prstGeom>
          <a:noFill/>
          <a:ln w="57150">
            <a:solidFill>
              <a:srgbClr val="F20FF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21665" y="496570"/>
            <a:ext cx="4935220" cy="702310"/>
          </a:xfrm>
        </p:spPr>
        <p:txBody>
          <a:bodyPr>
            <a:normAutofit/>
          </a:bodyPr>
          <a:p>
            <a:pPr marL="457200" indent="-457200">
              <a:buClr>
                <a:srgbClr val="FF0066"/>
              </a:buClr>
              <a:buSzPct val="125000"/>
              <a:buFont typeface="Wingdings" panose="05000000000000000000" charset="0"/>
              <a:buChar char="a"/>
              <a:defRPr/>
            </a:pPr>
            <a:r>
              <a:rPr lang="en-US" altLang="zh-CN" sz="3200" b="1" dirty="0">
                <a:solidFill>
                  <a:srgbClr val="FF00FF"/>
                </a:solidFill>
              </a:rPr>
              <a:t> </a:t>
            </a:r>
            <a:r>
              <a:rPr lang="zh-CN" altLang="zh-CN" sz="3200" b="1" dirty="0">
                <a:solidFill>
                  <a:srgbClr val="0000FF"/>
                </a:solidFill>
              </a:rPr>
              <a:t>例</a:t>
            </a:r>
            <a:r>
              <a:rPr lang="en-US" altLang="zh-CN" sz="3200" b="1" dirty="0">
                <a:solidFill>
                  <a:srgbClr val="0000FF"/>
                </a:solidFill>
              </a:rPr>
              <a:t>——</a:t>
            </a:r>
            <a:r>
              <a:rPr lang="zh-CN" altLang="en-US" sz="3200" b="1" dirty="0">
                <a:solidFill>
                  <a:srgbClr val="FF0000"/>
                </a:solidFill>
              </a:rPr>
              <a:t>创建普通索引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75780" name="Line 3"/>
          <p:cNvSpPr/>
          <p:nvPr/>
        </p:nvSpPr>
        <p:spPr>
          <a:xfrm>
            <a:off x="627063" y="1045845"/>
            <a:ext cx="6120000" cy="0"/>
          </a:xfrm>
          <a:prstGeom prst="line">
            <a:avLst/>
          </a:prstGeom>
          <a:ln w="25400" cap="flat" cmpd="sng">
            <a:solidFill>
              <a:srgbClr val="33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" name="十字箭头标注 6"/>
          <p:cNvSpPr/>
          <p:nvPr/>
        </p:nvSpPr>
        <p:spPr>
          <a:xfrm>
            <a:off x="274320" y="862965"/>
            <a:ext cx="334645" cy="335915"/>
          </a:xfrm>
          <a:prstGeom prst="quadArrowCallou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25755" y="1826260"/>
            <a:ext cx="11541125" cy="52197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>
            <a:innerShdw blurRad="114300">
              <a:prstClr val="black"/>
            </a:innerShdw>
          </a:effectLst>
        </p:spPr>
        <p:txBody>
          <a:bodyPr wrap="square">
            <a:spAutoFit/>
          </a:bodyPr>
          <a:p>
            <a:pPr indent="457200"/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】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student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表的姓名上创建普通索引，以升序排列。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34158" y="2953629"/>
            <a:ext cx="9318625" cy="58356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sz="3200" b="1" kern="100" dirty="0">
                <a:latin typeface="Calibri" panose="020F0502020204030204" charset="0"/>
                <a:cs typeface="Times New Roman" panose="02020603050405020304" pitchFamily="18" charset="0"/>
              </a:rPr>
              <a:t> alter table </a:t>
            </a:r>
            <a:r>
              <a:rPr lang="en-US" sz="3200" b="1" kern="100" dirty="0">
                <a:latin typeface="Calibri" panose="020F0502020204030204" charset="0"/>
                <a:cs typeface="Times New Roman" panose="02020603050405020304" pitchFamily="18" charset="0"/>
              </a:rPr>
              <a:t>'student`</a:t>
            </a:r>
            <a:r>
              <a:rPr sz="3200" b="1" kern="100" dirty="0">
                <a:latin typeface="Calibri" panose="020F0502020204030204" charset="0"/>
                <a:cs typeface="Times New Roman" panose="02020603050405020304" pitchFamily="18" charset="0"/>
              </a:rPr>
              <a:t> add index</a:t>
            </a:r>
            <a:r>
              <a:rPr sz="3200" b="1" kern="100" dirty="0">
                <a:solidFill>
                  <a:srgbClr val="F79CF5"/>
                </a:solidFill>
                <a:latin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>
                <a:solidFill>
                  <a:srgbClr val="F14DEF"/>
                </a:solidFill>
                <a:latin typeface="Calibri" panose="020F0502020204030204" charset="0"/>
                <a:cs typeface="Times New Roman" panose="02020603050405020304" pitchFamily="18" charset="0"/>
              </a:rPr>
              <a:t>s</a:t>
            </a:r>
            <a:r>
              <a:rPr sz="3200" b="1" kern="100" dirty="0">
                <a:solidFill>
                  <a:srgbClr val="F14DEF"/>
                </a:solidFill>
                <a:latin typeface="Calibri" panose="020F0502020204030204" charset="0"/>
                <a:cs typeface="Times New Roman" panose="02020603050405020304" pitchFamily="18" charset="0"/>
              </a:rPr>
              <a:t>name_idx</a:t>
            </a:r>
            <a:r>
              <a:rPr sz="3200" b="1" kern="100" dirty="0">
                <a:latin typeface="Calibri" panose="020F0502020204030204" charset="0"/>
                <a:cs typeface="Times New Roman" panose="02020603050405020304" pitchFamily="18" charset="0"/>
              </a:rPr>
              <a:t>(</a:t>
            </a:r>
            <a:r>
              <a:rPr lang="en-US" sz="3200" b="1" kern="100" dirty="0">
                <a:latin typeface="Calibri" panose="020F0502020204030204" charset="0"/>
                <a:cs typeface="Times New Roman" panose="02020603050405020304" pitchFamily="18" charset="0"/>
              </a:rPr>
              <a:t>`</a:t>
            </a:r>
            <a:r>
              <a:rPr lang="zh-CN" sz="3200" b="1" kern="100" dirty="0">
                <a:latin typeface="Calibri" panose="020F0502020204030204" charset="0"/>
                <a:cs typeface="Times New Roman" panose="02020603050405020304" pitchFamily="18" charset="0"/>
              </a:rPr>
              <a:t>姓名</a:t>
            </a:r>
            <a:r>
              <a:rPr lang="en-US" altLang="zh-CN" sz="3200" b="1" kern="100" dirty="0">
                <a:latin typeface="Calibri" panose="020F0502020204030204" charset="0"/>
                <a:cs typeface="Times New Roman" panose="02020603050405020304" pitchFamily="18" charset="0"/>
              </a:rPr>
              <a:t>`</a:t>
            </a:r>
            <a:r>
              <a:rPr sz="3200" b="1" kern="100" dirty="0">
                <a:latin typeface="Calibri" panose="020F0502020204030204" charset="0"/>
                <a:cs typeface="Times New Roman" panose="02020603050405020304" pitchFamily="18" charset="0"/>
              </a:rPr>
              <a:t> asc);</a:t>
            </a:r>
            <a:endParaRPr sz="3200" b="1" kern="100" dirty="0">
              <a:latin typeface="Calibri" panose="020F0502020204030204" charset="0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rcRect r="13857"/>
          <a:stretch>
            <a:fillRect/>
          </a:stretch>
        </p:blipFill>
        <p:spPr>
          <a:xfrm>
            <a:off x="122555" y="4570730"/>
            <a:ext cx="5538470" cy="173355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08965" y="6304280"/>
            <a:ext cx="30918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0000FF"/>
                </a:solidFill>
              </a:rPr>
              <a:t>未创建索引前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510" y="3681095"/>
            <a:ext cx="4876800" cy="5429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rcRect r="12733"/>
          <a:stretch>
            <a:fillRect/>
          </a:stretch>
        </p:blipFill>
        <p:spPr>
          <a:xfrm>
            <a:off x="6372225" y="4570730"/>
            <a:ext cx="5627370" cy="17430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640320" y="6304280"/>
            <a:ext cx="30918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0000FF"/>
                </a:solidFill>
              </a:rPr>
              <a:t>创建索引后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4" grpId="0"/>
      <p:bldP spid="2" grpId="0"/>
      <p:bldP spid="1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21665" y="496570"/>
            <a:ext cx="4935220" cy="702310"/>
          </a:xfrm>
        </p:spPr>
        <p:txBody>
          <a:bodyPr>
            <a:normAutofit fontScale="90000"/>
          </a:bodyPr>
          <a:p>
            <a:pPr marL="457200" indent="-457200">
              <a:buClr>
                <a:srgbClr val="FF0066"/>
              </a:buClr>
              <a:buSzPct val="125000"/>
              <a:buFont typeface="Wingdings" panose="05000000000000000000" charset="0"/>
              <a:buChar char="a"/>
              <a:defRPr/>
            </a:pPr>
            <a:r>
              <a:rPr lang="en-US" altLang="zh-CN" sz="3200" b="1" dirty="0">
                <a:solidFill>
                  <a:srgbClr val="FF00FF"/>
                </a:solidFill>
              </a:rPr>
              <a:t> </a:t>
            </a:r>
            <a:r>
              <a:rPr lang="zh-CN" altLang="zh-CN" sz="3200" b="1" dirty="0">
                <a:solidFill>
                  <a:srgbClr val="0000FF"/>
                </a:solidFill>
              </a:rPr>
              <a:t>例</a:t>
            </a:r>
            <a:r>
              <a:rPr lang="en-US" altLang="zh-CN" sz="3200" b="1" dirty="0">
                <a:solidFill>
                  <a:srgbClr val="0000FF"/>
                </a:solidFill>
              </a:rPr>
              <a:t>——</a:t>
            </a:r>
            <a:r>
              <a:rPr lang="zh-CN" altLang="en-US" sz="3200" b="1" dirty="0">
                <a:solidFill>
                  <a:srgbClr val="FF0000"/>
                </a:solidFill>
              </a:rPr>
              <a:t>创建唯一性索引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75780" name="Line 3"/>
          <p:cNvSpPr/>
          <p:nvPr/>
        </p:nvSpPr>
        <p:spPr>
          <a:xfrm>
            <a:off x="627063" y="1045845"/>
            <a:ext cx="6120000" cy="0"/>
          </a:xfrm>
          <a:prstGeom prst="line">
            <a:avLst/>
          </a:prstGeom>
          <a:ln w="25400" cap="flat" cmpd="sng">
            <a:solidFill>
              <a:srgbClr val="33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" name="十字箭头标注 6"/>
          <p:cNvSpPr/>
          <p:nvPr/>
        </p:nvSpPr>
        <p:spPr>
          <a:xfrm>
            <a:off x="274320" y="862965"/>
            <a:ext cx="334645" cy="335915"/>
          </a:xfrm>
          <a:prstGeom prst="quadArrowCallou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25755" y="1668780"/>
            <a:ext cx="11541125" cy="52197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>
            <a:innerShdw blurRad="114300">
              <a:prstClr val="black"/>
            </a:innerShdw>
          </a:effectLst>
        </p:spPr>
        <p:txBody>
          <a:bodyPr wrap="square">
            <a:spAutoFit/>
          </a:bodyPr>
          <a:p>
            <a:pPr indent="457200"/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】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specialty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表的专业名上创建唯一索引，以升序排列。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18538" y="2743444"/>
            <a:ext cx="10791190" cy="58356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sz="3200" b="1" kern="100" dirty="0">
                <a:latin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>
                <a:latin typeface="Calibri" panose="020F0502020204030204" charset="0"/>
                <a:cs typeface="Times New Roman" panose="02020603050405020304" pitchFamily="18" charset="0"/>
              </a:rPr>
              <a:t>create </a:t>
            </a:r>
            <a:r>
              <a:rPr sz="3200" b="1" kern="100" dirty="0">
                <a:latin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>
                <a:latin typeface="Calibri" panose="020F0502020204030204" charset="0"/>
                <a:cs typeface="Times New Roman" panose="02020603050405020304" pitchFamily="18" charset="0"/>
              </a:rPr>
              <a:t>unique index  </a:t>
            </a:r>
            <a:r>
              <a:rPr lang="en-US" sz="3200" b="1" kern="100" dirty="0">
                <a:solidFill>
                  <a:srgbClr val="F14DEF"/>
                </a:solidFill>
                <a:latin typeface="Calibri" panose="020F0502020204030204" charset="0"/>
                <a:cs typeface="Times New Roman" panose="02020603050405020304" pitchFamily="18" charset="0"/>
                <a:sym typeface="+mn-ea"/>
              </a:rPr>
              <a:t>z</a:t>
            </a:r>
            <a:r>
              <a:rPr sz="3200" b="1" kern="100" dirty="0">
                <a:solidFill>
                  <a:srgbClr val="F14DEF"/>
                </a:solidFill>
                <a:latin typeface="Calibri" panose="020F0502020204030204" charset="0"/>
                <a:cs typeface="Times New Roman" panose="02020603050405020304" pitchFamily="18" charset="0"/>
                <a:sym typeface="+mn-ea"/>
              </a:rPr>
              <a:t>name_idx</a:t>
            </a:r>
            <a:r>
              <a:rPr sz="3200" b="1" kern="100" dirty="0">
                <a:latin typeface="Calibri" panose="020F0502020204030204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3200" b="1" kern="100" dirty="0">
                <a:latin typeface="Calibri" panose="020F0502020204030204" charset="0"/>
                <a:cs typeface="Times New Roman" panose="02020603050405020304" pitchFamily="18" charset="0"/>
              </a:rPr>
              <a:t>on </a:t>
            </a:r>
            <a:r>
              <a:rPr lang="en-US" sz="3200" b="1" kern="100" dirty="0">
                <a:latin typeface="Calibri" panose="020F0502020204030204" charset="0"/>
                <a:cs typeface="Times New Roman" panose="02020603050405020304" pitchFamily="18" charset="0"/>
                <a:sym typeface="+mn-ea"/>
              </a:rPr>
              <a:t> `specialty`</a:t>
            </a:r>
            <a:r>
              <a:rPr sz="3200" b="1" kern="100" dirty="0">
                <a:latin typeface="Calibri" panose="020F0502020204030204" charset="0"/>
                <a:cs typeface="Times New Roman" panose="02020603050405020304" pitchFamily="18" charset="0"/>
              </a:rPr>
              <a:t>  (</a:t>
            </a:r>
            <a:r>
              <a:rPr lang="en-US" sz="3200" b="1" kern="100" dirty="0">
                <a:latin typeface="Calibri" panose="020F0502020204030204" charset="0"/>
                <a:cs typeface="Times New Roman" panose="02020603050405020304" pitchFamily="18" charset="0"/>
              </a:rPr>
              <a:t>`</a:t>
            </a:r>
            <a:r>
              <a:rPr lang="zh-CN" sz="3200" b="1" kern="100" dirty="0">
                <a:latin typeface="Calibri" panose="020F0502020204030204" charset="0"/>
                <a:cs typeface="Times New Roman" panose="02020603050405020304" pitchFamily="18" charset="0"/>
              </a:rPr>
              <a:t>专业</a:t>
            </a:r>
            <a:r>
              <a:rPr sz="3200" b="1" kern="100" dirty="0">
                <a:latin typeface="Calibri" panose="020F0502020204030204" charset="0"/>
                <a:cs typeface="Times New Roman" panose="02020603050405020304" pitchFamily="18" charset="0"/>
              </a:rPr>
              <a:t>名</a:t>
            </a:r>
            <a:r>
              <a:rPr lang="en-US" sz="3200" b="1" kern="100" dirty="0">
                <a:latin typeface="Calibri" panose="020F0502020204030204" charset="0"/>
                <a:cs typeface="Times New Roman" panose="02020603050405020304" pitchFamily="18" charset="0"/>
              </a:rPr>
              <a:t>`</a:t>
            </a:r>
            <a:r>
              <a:rPr sz="3200" b="1" kern="100" dirty="0">
                <a:latin typeface="Calibri" panose="020F0502020204030204" charset="0"/>
                <a:cs typeface="Times New Roman" panose="02020603050405020304" pitchFamily="18" charset="0"/>
              </a:rPr>
              <a:t> asc);</a:t>
            </a:r>
            <a:endParaRPr sz="3200" b="1" kern="100" dirty="0">
              <a:latin typeface="Calibri" panose="020F0502020204030204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2865" y="4565650"/>
            <a:ext cx="5619750" cy="132397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25755" y="6012180"/>
            <a:ext cx="30918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0000FF"/>
                </a:solidFill>
              </a:rPr>
              <a:t>未创建索引前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09840" y="6047105"/>
            <a:ext cx="30918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0000FF"/>
                </a:solidFill>
              </a:rPr>
              <a:t>创建索引后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580" y="4565650"/>
            <a:ext cx="5610225" cy="12668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555" y="3655695"/>
            <a:ext cx="5810250" cy="5810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4" grpId="0"/>
      <p:bldP spid="2" grpId="0"/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21665" y="496570"/>
            <a:ext cx="4935220" cy="702310"/>
          </a:xfrm>
        </p:spPr>
        <p:txBody>
          <a:bodyPr>
            <a:normAutofit/>
          </a:bodyPr>
          <a:p>
            <a:pPr marL="457200" indent="-457200">
              <a:buClr>
                <a:srgbClr val="FF0066"/>
              </a:buClr>
              <a:buSzPct val="125000"/>
              <a:buFont typeface="Wingdings" panose="05000000000000000000" charset="0"/>
              <a:buChar char="a"/>
              <a:defRPr/>
            </a:pPr>
            <a:r>
              <a:rPr lang="en-US" altLang="zh-CN" sz="3200" b="1" dirty="0">
                <a:solidFill>
                  <a:srgbClr val="FF00FF"/>
                </a:solidFill>
              </a:rPr>
              <a:t> </a:t>
            </a:r>
            <a:r>
              <a:rPr lang="zh-CN" altLang="zh-CN" sz="3200" b="1" dirty="0">
                <a:solidFill>
                  <a:srgbClr val="0000FF"/>
                </a:solidFill>
              </a:rPr>
              <a:t>例</a:t>
            </a:r>
            <a:r>
              <a:rPr lang="en-US" altLang="zh-CN" sz="3200" b="1" dirty="0">
                <a:solidFill>
                  <a:srgbClr val="0000FF"/>
                </a:solidFill>
              </a:rPr>
              <a:t>——</a:t>
            </a:r>
            <a:r>
              <a:rPr lang="zh-CN" altLang="en-US" sz="3200" b="1" dirty="0">
                <a:solidFill>
                  <a:srgbClr val="FF0000"/>
                </a:solidFill>
              </a:rPr>
              <a:t>创建全文索引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75780" name="Line 3"/>
          <p:cNvSpPr/>
          <p:nvPr/>
        </p:nvSpPr>
        <p:spPr>
          <a:xfrm>
            <a:off x="627063" y="1045845"/>
            <a:ext cx="6120000" cy="0"/>
          </a:xfrm>
          <a:prstGeom prst="line">
            <a:avLst/>
          </a:prstGeom>
          <a:ln w="25400" cap="flat" cmpd="sng">
            <a:solidFill>
              <a:srgbClr val="33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" name="十字箭头标注 6"/>
          <p:cNvSpPr/>
          <p:nvPr/>
        </p:nvSpPr>
        <p:spPr>
          <a:xfrm>
            <a:off x="274320" y="862965"/>
            <a:ext cx="334645" cy="335915"/>
          </a:xfrm>
          <a:prstGeom prst="quadArrowCallou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25755" y="1354455"/>
            <a:ext cx="11541125" cy="52197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>
            <a:innerShdw blurRad="114300">
              <a:prstClr val="black"/>
            </a:innerShdw>
          </a:effectLst>
        </p:spPr>
        <p:txBody>
          <a:bodyPr wrap="square">
            <a:spAutoFit/>
          </a:bodyPr>
          <a:p>
            <a:pPr indent="457200"/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】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course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表的课程名上创建全文索引，以升序排列。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56078" y="1996684"/>
            <a:ext cx="9699625" cy="58356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sz="3200" b="1" kern="100" dirty="0">
                <a:latin typeface="Calibri" panose="020F0502020204030204" charset="0"/>
                <a:cs typeface="Times New Roman" panose="02020603050405020304" pitchFamily="18" charset="0"/>
              </a:rPr>
              <a:t> alter table </a:t>
            </a:r>
            <a:r>
              <a:rPr lang="en-US" sz="3200" b="1" kern="100" dirty="0">
                <a:latin typeface="Calibri" panose="020F0502020204030204" charset="0"/>
                <a:cs typeface="Times New Roman" panose="02020603050405020304" pitchFamily="18" charset="0"/>
              </a:rPr>
              <a:t>`</a:t>
            </a:r>
            <a:r>
              <a:rPr sz="3200" b="1" kern="100" dirty="0">
                <a:latin typeface="Calibri" panose="020F0502020204030204" charset="0"/>
                <a:cs typeface="Times New Roman" panose="02020603050405020304" pitchFamily="18" charset="0"/>
              </a:rPr>
              <a:t>c</a:t>
            </a:r>
            <a:r>
              <a:rPr lang="en-US" sz="3200" b="1" kern="100" dirty="0">
                <a:latin typeface="Calibri" panose="020F0502020204030204" charset="0"/>
                <a:cs typeface="Times New Roman" panose="02020603050405020304" pitchFamily="18" charset="0"/>
              </a:rPr>
              <a:t>ourse`</a:t>
            </a:r>
            <a:r>
              <a:rPr sz="3200" b="1" kern="100" dirty="0">
                <a:latin typeface="Calibri" panose="020F0502020204030204" charset="0"/>
                <a:cs typeface="Times New Roman" panose="02020603050405020304" pitchFamily="18" charset="0"/>
              </a:rPr>
              <a:t> add </a:t>
            </a:r>
            <a:r>
              <a:rPr lang="en-US" sz="3200" b="1" kern="100" dirty="0">
                <a:latin typeface="Calibri" panose="020F0502020204030204" charset="0"/>
                <a:cs typeface="Times New Roman" panose="02020603050405020304" pitchFamily="18" charset="0"/>
              </a:rPr>
              <a:t>fulltext</a:t>
            </a:r>
            <a:r>
              <a:rPr sz="3200" b="1" kern="100" dirty="0">
                <a:latin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sz="3200" b="1" kern="100" dirty="0">
                <a:solidFill>
                  <a:srgbClr val="F14DEF"/>
                </a:solidFill>
                <a:latin typeface="Calibri" panose="020F0502020204030204" charset="0"/>
                <a:cs typeface="Times New Roman" panose="02020603050405020304" pitchFamily="18" charset="0"/>
              </a:rPr>
              <a:t>name_idx</a:t>
            </a:r>
            <a:r>
              <a:rPr sz="3200" b="1" kern="100" dirty="0">
                <a:latin typeface="Calibri" panose="020F0502020204030204" charset="0"/>
                <a:cs typeface="Times New Roman" panose="02020603050405020304" pitchFamily="18" charset="0"/>
              </a:rPr>
              <a:t>(</a:t>
            </a:r>
            <a:r>
              <a:rPr lang="en-US" sz="3200" b="1" kern="100" dirty="0">
                <a:latin typeface="Calibri" panose="020F0502020204030204" charset="0"/>
                <a:cs typeface="Times New Roman" panose="02020603050405020304" pitchFamily="18" charset="0"/>
              </a:rPr>
              <a:t>`</a:t>
            </a:r>
            <a:r>
              <a:rPr sz="3200" b="1" kern="100" dirty="0">
                <a:latin typeface="Calibri" panose="020F0502020204030204" charset="0"/>
                <a:cs typeface="Times New Roman" panose="02020603050405020304" pitchFamily="18" charset="0"/>
              </a:rPr>
              <a:t>课程名</a:t>
            </a:r>
            <a:r>
              <a:rPr lang="en-US" sz="3200" b="1" kern="100" dirty="0">
                <a:latin typeface="Calibri" panose="020F0502020204030204" charset="0"/>
                <a:cs typeface="Times New Roman" panose="02020603050405020304" pitchFamily="18" charset="0"/>
              </a:rPr>
              <a:t>`</a:t>
            </a:r>
            <a:r>
              <a:rPr sz="3200" b="1" kern="100" dirty="0">
                <a:latin typeface="Calibri" panose="020F0502020204030204" charset="0"/>
                <a:cs typeface="Times New Roman" panose="02020603050405020304" pitchFamily="18" charset="0"/>
              </a:rPr>
              <a:t> asc);</a:t>
            </a:r>
            <a:endParaRPr sz="3200" b="1" kern="100" dirty="0">
              <a:latin typeface="Calibri" panose="020F0502020204030204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805555"/>
            <a:ext cx="5591175" cy="142875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919480" y="5490210"/>
            <a:ext cx="26555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0000FF"/>
                </a:solidFill>
              </a:rPr>
              <a:t>未创建索引前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975" y="2580005"/>
            <a:ext cx="5305425" cy="6381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697470" y="4968240"/>
            <a:ext cx="26555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0000FF"/>
                </a:solidFill>
              </a:rPr>
              <a:t>创建索引后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425" y="3395345"/>
            <a:ext cx="4752975" cy="14287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4450" y="5612765"/>
            <a:ext cx="3790950" cy="109537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519930" y="6186170"/>
            <a:ext cx="31445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show create table c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7559040" y="6440170"/>
            <a:ext cx="3982085" cy="33210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4" grpId="0"/>
      <p:bldP spid="2" grpId="0"/>
      <p:bldP spid="10" grpId="0"/>
      <p:bldP spid="13" grpId="0"/>
      <p:bldP spid="15" grpId="0" bldLvl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21665" y="496570"/>
            <a:ext cx="4935220" cy="702310"/>
          </a:xfrm>
        </p:spPr>
        <p:txBody>
          <a:bodyPr>
            <a:normAutofit/>
          </a:bodyPr>
          <a:p>
            <a:pPr marL="457200" indent="-457200">
              <a:buClr>
                <a:srgbClr val="FF0066"/>
              </a:buClr>
              <a:buSzPct val="125000"/>
              <a:buFont typeface="Wingdings" panose="05000000000000000000" charset="0"/>
              <a:buChar char="a"/>
              <a:defRPr/>
            </a:pPr>
            <a:r>
              <a:rPr lang="en-US" altLang="zh-CN" sz="3200" b="1" dirty="0">
                <a:solidFill>
                  <a:srgbClr val="FF00FF"/>
                </a:solidFill>
              </a:rPr>
              <a:t> </a:t>
            </a:r>
            <a:r>
              <a:rPr lang="zh-CN" altLang="zh-CN" sz="3200" b="1" dirty="0">
                <a:solidFill>
                  <a:srgbClr val="0000FF"/>
                </a:solidFill>
              </a:rPr>
              <a:t>例</a:t>
            </a:r>
            <a:r>
              <a:rPr lang="en-US" altLang="zh-CN" sz="3200" b="1" dirty="0">
                <a:solidFill>
                  <a:srgbClr val="0000FF"/>
                </a:solidFill>
              </a:rPr>
              <a:t>——</a:t>
            </a:r>
            <a:r>
              <a:rPr lang="zh-CN" altLang="en-US" sz="3200" b="1" dirty="0">
                <a:solidFill>
                  <a:srgbClr val="FF0000"/>
                </a:solidFill>
              </a:rPr>
              <a:t>创建空间索引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75780" name="Line 3"/>
          <p:cNvSpPr/>
          <p:nvPr/>
        </p:nvSpPr>
        <p:spPr>
          <a:xfrm>
            <a:off x="627063" y="1045845"/>
            <a:ext cx="6120000" cy="0"/>
          </a:xfrm>
          <a:prstGeom prst="line">
            <a:avLst/>
          </a:prstGeom>
          <a:ln w="25400" cap="flat" cmpd="sng">
            <a:solidFill>
              <a:srgbClr val="33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" name="十字箭头标注 6"/>
          <p:cNvSpPr/>
          <p:nvPr/>
        </p:nvSpPr>
        <p:spPr>
          <a:xfrm>
            <a:off x="274320" y="862965"/>
            <a:ext cx="334645" cy="335915"/>
          </a:xfrm>
          <a:prstGeom prst="quadArrowCallou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08965" y="2858135"/>
            <a:ext cx="10678160" cy="52197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>
            <a:innerShdw blurRad="114300">
              <a:prstClr val="black"/>
            </a:innerShdw>
          </a:effectLst>
        </p:spPr>
        <p:txBody>
          <a:bodyPr wrap="square">
            <a:spAutoFit/>
          </a:bodyPr>
          <a:p>
            <a:pPr indent="457200"/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】</a:t>
            </a:r>
            <a:r>
              <a:rPr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创建表</a:t>
            </a:r>
            <a:r>
              <a:rPr 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</a:t>
            </a:r>
            <a:r>
              <a:rPr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，并指定</a:t>
            </a:r>
            <a:r>
              <a:rPr 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point</a:t>
            </a:r>
            <a:r>
              <a:rPr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字段类型的字段</a:t>
            </a:r>
            <a:r>
              <a:rPr 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</a:t>
            </a:r>
            <a:r>
              <a:rPr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</a:t>
            </a:r>
            <a:r>
              <a:rPr 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空间</a:t>
            </a:r>
            <a:r>
              <a:rPr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索引。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32228" y="3843899"/>
            <a:ext cx="9607550" cy="58356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sz="3200" b="1" kern="100" dirty="0">
                <a:latin typeface="Calibri" panose="020F0502020204030204" charset="0"/>
                <a:cs typeface="Times New Roman" panose="02020603050405020304" pitchFamily="18" charset="0"/>
              </a:rPr>
              <a:t>  create table </a:t>
            </a:r>
            <a:r>
              <a:rPr lang="en-US" sz="3200" b="1" kern="100" dirty="0">
                <a:latin typeface="Calibri" panose="020F0502020204030204" charset="0"/>
                <a:cs typeface="Times New Roman" panose="02020603050405020304" pitchFamily="18" charset="0"/>
              </a:rPr>
              <a:t>`</a:t>
            </a:r>
            <a:r>
              <a:rPr sz="3200" b="1" kern="100" dirty="0">
                <a:latin typeface="Calibri" panose="020F0502020204030204" charset="0"/>
                <a:cs typeface="Times New Roman" panose="02020603050405020304" pitchFamily="18" charset="0"/>
              </a:rPr>
              <a:t>p</a:t>
            </a:r>
            <a:r>
              <a:rPr lang="en-US" sz="3200" b="1" kern="100" dirty="0">
                <a:latin typeface="Calibri" panose="020F0502020204030204" charset="0"/>
                <a:cs typeface="Times New Roman" panose="02020603050405020304" pitchFamily="18" charset="0"/>
              </a:rPr>
              <a:t>`</a:t>
            </a:r>
            <a:r>
              <a:rPr sz="3200" b="1" kern="100" dirty="0">
                <a:latin typeface="Calibri" panose="020F0502020204030204" charset="0"/>
                <a:cs typeface="Times New Roman" panose="02020603050405020304" pitchFamily="18" charset="0"/>
              </a:rPr>
              <a:t>(</a:t>
            </a:r>
            <a:r>
              <a:rPr lang="en-US" sz="3200" b="1" kern="100" dirty="0">
                <a:latin typeface="Calibri" panose="020F0502020204030204" charset="0"/>
                <a:cs typeface="Times New Roman" panose="02020603050405020304" pitchFamily="18" charset="0"/>
              </a:rPr>
              <a:t>`</a:t>
            </a:r>
            <a:r>
              <a:rPr sz="3200" b="1" kern="100" dirty="0">
                <a:latin typeface="Calibri" panose="020F0502020204030204" charset="0"/>
                <a:cs typeface="Times New Roman" panose="02020603050405020304" pitchFamily="18" charset="0"/>
              </a:rPr>
              <a:t>po</a:t>
            </a:r>
            <a:r>
              <a:rPr lang="en-US" sz="3200" b="1" kern="100" dirty="0">
                <a:latin typeface="Calibri" panose="020F0502020204030204" charset="0"/>
                <a:cs typeface="Times New Roman" panose="02020603050405020304" pitchFamily="18" charset="0"/>
              </a:rPr>
              <a:t>`</a:t>
            </a:r>
            <a:r>
              <a:rPr sz="3200" b="1" kern="100" dirty="0">
                <a:latin typeface="Calibri" panose="020F0502020204030204" charset="0"/>
                <a:cs typeface="Times New Roman" panose="02020603050405020304" pitchFamily="18" charset="0"/>
              </a:rPr>
              <a:t> point not null,</a:t>
            </a:r>
            <a:r>
              <a:rPr sz="3200" b="1" kern="100" dirty="0">
                <a:solidFill>
                  <a:srgbClr val="0000FF"/>
                </a:solidFill>
                <a:latin typeface="Calibri" panose="020F0502020204030204" charset="0"/>
                <a:cs typeface="Times New Roman" panose="02020603050405020304" pitchFamily="18" charset="0"/>
              </a:rPr>
              <a:t>spatial index</a:t>
            </a:r>
            <a:r>
              <a:rPr sz="3200" b="1" kern="100" dirty="0">
                <a:latin typeface="Calibri" panose="020F0502020204030204" charset="0"/>
                <a:cs typeface="Times New Roman" panose="02020603050405020304" pitchFamily="18" charset="0"/>
              </a:rPr>
              <a:t> (</a:t>
            </a:r>
            <a:r>
              <a:rPr lang="en-US" sz="3200" b="1" kern="100" dirty="0">
                <a:latin typeface="Calibri" panose="020F0502020204030204" charset="0"/>
                <a:cs typeface="Times New Roman" panose="02020603050405020304" pitchFamily="18" charset="0"/>
              </a:rPr>
              <a:t>`</a:t>
            </a:r>
            <a:r>
              <a:rPr sz="3200" b="1" kern="100" dirty="0">
                <a:latin typeface="Calibri" panose="020F0502020204030204" charset="0"/>
                <a:cs typeface="Times New Roman" panose="02020603050405020304" pitchFamily="18" charset="0"/>
              </a:rPr>
              <a:t>po</a:t>
            </a:r>
            <a:r>
              <a:rPr lang="en-US" sz="3200" b="1" kern="100" dirty="0">
                <a:latin typeface="Calibri" panose="020F0502020204030204" charset="0"/>
                <a:cs typeface="Times New Roman" panose="02020603050405020304" pitchFamily="18" charset="0"/>
              </a:rPr>
              <a:t>`</a:t>
            </a:r>
            <a:r>
              <a:rPr sz="3200" b="1" kern="100" dirty="0">
                <a:latin typeface="Calibri" panose="020F0502020204030204" charset="0"/>
                <a:cs typeface="Times New Roman" panose="02020603050405020304" pitchFamily="18" charset="0"/>
              </a:rPr>
              <a:t>));</a:t>
            </a:r>
            <a:endParaRPr sz="3200" b="1" kern="100" dirty="0">
              <a:latin typeface="Calibri" panose="020F0502020204030204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7380" y="1228090"/>
            <a:ext cx="10859770" cy="13836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空间索引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只能创建</a:t>
            </a:r>
            <a:r>
              <a:rPr lang="zh-CN" altLang="en-US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在空间类型（如</a:t>
            </a:r>
            <a:r>
              <a:rPr lang="en-US" altLang="zh-CN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geometry</a:t>
            </a:r>
            <a:r>
              <a:rPr lang="zh-CN" altLang="en-US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</a:t>
            </a:r>
            <a:r>
              <a:rPr lang="zh-CN" altLang="en-US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的字段上，且字段值不允许为空。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2315" y="4837430"/>
            <a:ext cx="3790950" cy="10953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635" y="4570730"/>
            <a:ext cx="3657600" cy="16287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21665" y="496570"/>
            <a:ext cx="4935220" cy="702310"/>
          </a:xfrm>
        </p:spPr>
        <p:txBody>
          <a:bodyPr>
            <a:normAutofit/>
          </a:bodyPr>
          <a:p>
            <a:pPr marL="457200" indent="-457200">
              <a:buClr>
                <a:srgbClr val="FF0066"/>
              </a:buClr>
              <a:buSzPct val="125000"/>
              <a:buFont typeface="Wingdings" panose="05000000000000000000" charset="0"/>
              <a:buChar char="a"/>
              <a:defRPr/>
            </a:pPr>
            <a:r>
              <a:rPr lang="en-US" altLang="zh-CN" sz="3200" b="1" dirty="0">
                <a:solidFill>
                  <a:srgbClr val="FF00FF"/>
                </a:solidFill>
              </a:rPr>
              <a:t> </a:t>
            </a:r>
            <a:r>
              <a:rPr lang="zh-CN" altLang="zh-CN" sz="3200" b="1" dirty="0">
                <a:solidFill>
                  <a:srgbClr val="0000FF"/>
                </a:solidFill>
              </a:rPr>
              <a:t>例</a:t>
            </a:r>
            <a:r>
              <a:rPr lang="en-US" altLang="zh-CN" sz="3200" b="1" dirty="0">
                <a:solidFill>
                  <a:srgbClr val="0000FF"/>
                </a:solidFill>
              </a:rPr>
              <a:t>——</a:t>
            </a:r>
            <a:r>
              <a:rPr lang="zh-CN" altLang="en-US" sz="3200" b="1" dirty="0">
                <a:solidFill>
                  <a:srgbClr val="FF0000"/>
                </a:solidFill>
              </a:rPr>
              <a:t>创建多列索引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75780" name="Line 3"/>
          <p:cNvSpPr/>
          <p:nvPr/>
        </p:nvSpPr>
        <p:spPr>
          <a:xfrm>
            <a:off x="627063" y="1045845"/>
            <a:ext cx="6120000" cy="0"/>
          </a:xfrm>
          <a:prstGeom prst="line">
            <a:avLst/>
          </a:prstGeom>
          <a:ln w="25400" cap="flat" cmpd="sng">
            <a:solidFill>
              <a:srgbClr val="33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" name="十字箭头标注 6"/>
          <p:cNvSpPr/>
          <p:nvPr/>
        </p:nvSpPr>
        <p:spPr>
          <a:xfrm>
            <a:off x="274320" y="862965"/>
            <a:ext cx="334645" cy="335915"/>
          </a:xfrm>
          <a:prstGeom prst="quadArrowCallou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08965" y="2120265"/>
            <a:ext cx="10678160" cy="953135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>
            <a:innerShdw blurRad="114300">
              <a:prstClr val="black"/>
            </a:innerShdw>
          </a:effectLst>
        </p:spPr>
        <p:txBody>
          <a:bodyPr wrap="square">
            <a:spAutoFit/>
          </a:bodyPr>
          <a:p>
            <a:pPr indent="457200"/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】</a:t>
            </a:r>
            <a:r>
              <a:rPr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创建表newTable，在类型char(20)的name字段上和int类型的age字段上创建多列索引。</a:t>
            </a:r>
            <a:endParaRPr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8988" y="3354949"/>
            <a:ext cx="9184005" cy="156845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sz="3200" b="1" kern="100" dirty="0">
                <a:latin typeface="Calibri" panose="020F0502020204030204" charset="0"/>
                <a:cs typeface="Times New Roman" panose="02020603050405020304" pitchFamily="18" charset="0"/>
              </a:rPr>
              <a:t>  </a:t>
            </a:r>
            <a:r>
              <a:rPr sz="3200" b="1" kern="100" dirty="0">
                <a:solidFill>
                  <a:srgbClr val="FF0000"/>
                </a:solidFill>
                <a:latin typeface="Calibri" panose="020F0502020204030204" charset="0"/>
                <a:cs typeface="Times New Roman" panose="02020603050405020304" pitchFamily="18" charset="0"/>
              </a:rPr>
              <a:t>create table</a:t>
            </a:r>
            <a:r>
              <a:rPr sz="3200" b="1" kern="100" dirty="0">
                <a:latin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>
                <a:latin typeface="Calibri" panose="020F0502020204030204" charset="0"/>
                <a:cs typeface="Times New Roman" panose="02020603050405020304" pitchFamily="18" charset="0"/>
              </a:rPr>
              <a:t>`newtable`</a:t>
            </a:r>
            <a:r>
              <a:rPr sz="3200" b="1" kern="100" dirty="0">
                <a:latin typeface="Calibri" panose="020F0502020204030204" charset="0"/>
                <a:cs typeface="Times New Roman" panose="02020603050405020304" pitchFamily="18" charset="0"/>
              </a:rPr>
              <a:t>(</a:t>
            </a:r>
            <a:r>
              <a:rPr lang="en-US" sz="3200" b="1" kern="100" dirty="0">
                <a:latin typeface="Calibri" panose="020F0502020204030204" charset="0"/>
                <a:cs typeface="Times New Roman" panose="02020603050405020304" pitchFamily="18" charset="0"/>
              </a:rPr>
              <a:t>`id` int  not null primary key,</a:t>
            </a:r>
            <a:endParaRPr lang="en-US" sz="3200" b="1" kern="100" dirty="0">
              <a:latin typeface="Calibri" panose="020F0502020204030204" charset="0"/>
              <a:cs typeface="Times New Roman" panose="02020603050405020304" pitchFamily="18" charset="0"/>
            </a:endParaRPr>
          </a:p>
          <a:p>
            <a:pPr algn="l"/>
            <a:r>
              <a:rPr lang="en-US" sz="3200" b="1" kern="100" dirty="0">
                <a:latin typeface="Calibri" panose="020F0502020204030204" charset="0"/>
                <a:cs typeface="Times New Roman" panose="02020603050405020304" pitchFamily="18" charset="0"/>
              </a:rPr>
              <a:t>  `name` char(20),`age` int,</a:t>
            </a:r>
            <a:endParaRPr lang="en-US" sz="3200" b="1" kern="100" dirty="0">
              <a:latin typeface="Calibri" panose="020F0502020204030204" charset="0"/>
              <a:cs typeface="Times New Roman" panose="02020603050405020304" pitchFamily="18" charset="0"/>
            </a:endParaRPr>
          </a:p>
          <a:p>
            <a:pPr algn="l"/>
            <a:r>
              <a:rPr lang="en-US" sz="3200" b="1" kern="100" dirty="0">
                <a:latin typeface="Calibri" panose="020F0502020204030204" charset="0"/>
                <a:cs typeface="Times New Roman" panose="02020603050405020304" pitchFamily="18" charset="0"/>
              </a:rPr>
              <a:t>  </a:t>
            </a:r>
            <a:r>
              <a:rPr lang="en-US" sz="3200" b="1" kern="100" dirty="0">
                <a:solidFill>
                  <a:srgbClr val="0000FF"/>
                </a:solidFill>
                <a:latin typeface="Calibri" panose="020F0502020204030204" charset="0"/>
                <a:cs typeface="Times New Roman" panose="02020603050405020304" pitchFamily="18" charset="0"/>
              </a:rPr>
              <a:t>index</a:t>
            </a:r>
            <a:r>
              <a:rPr lang="en-US" sz="3200" b="1" kern="100" dirty="0">
                <a:latin typeface="Calibri" panose="020F0502020204030204" charset="0"/>
                <a:cs typeface="Times New Roman" panose="02020603050405020304" pitchFamily="18" charset="0"/>
              </a:rPr>
              <a:t> name_age_idx(name,age) </a:t>
            </a:r>
            <a:r>
              <a:rPr sz="3200" b="1" kern="100" dirty="0">
                <a:latin typeface="Calibri" panose="020F0502020204030204" charset="0"/>
                <a:cs typeface="Times New Roman" panose="02020603050405020304" pitchFamily="18" charset="0"/>
              </a:rPr>
              <a:t>);</a:t>
            </a:r>
            <a:endParaRPr sz="3200" b="1" kern="100" dirty="0">
              <a:latin typeface="Calibri" panose="020F0502020204030204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115" y="1045845"/>
            <a:ext cx="10859770" cy="73723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多列索引是在多个字段上创建一个索引</a:t>
            </a:r>
            <a:r>
              <a:rPr 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5228590"/>
            <a:ext cx="5981700" cy="6286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3440" y="5038090"/>
            <a:ext cx="3829050" cy="10096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21665" y="496570"/>
            <a:ext cx="6453505" cy="702310"/>
          </a:xfrm>
        </p:spPr>
        <p:txBody>
          <a:bodyPr>
            <a:normAutofit/>
          </a:bodyPr>
          <a:p>
            <a:pPr marL="457200" indent="-457200">
              <a:buClr>
                <a:srgbClr val="FF0066"/>
              </a:buClr>
              <a:buSzPct val="125000"/>
              <a:buFont typeface="Wingdings" panose="05000000000000000000" charset="0"/>
              <a:buChar char="a"/>
              <a:defRPr/>
            </a:pPr>
            <a:r>
              <a:rPr lang="en-US" altLang="zh-CN" sz="3200" b="1" dirty="0">
                <a:solidFill>
                  <a:srgbClr val="FF00FF"/>
                </a:solidFill>
              </a:rPr>
              <a:t> </a:t>
            </a:r>
            <a:r>
              <a:rPr lang="zh-CN" altLang="zh-CN" sz="3200" b="1" dirty="0">
                <a:solidFill>
                  <a:srgbClr val="0000FF"/>
                </a:solidFill>
              </a:rPr>
              <a:t>二</a:t>
            </a:r>
            <a:r>
              <a:rPr lang="zh-CN" altLang="en-US" sz="3200" b="1" dirty="0">
                <a:solidFill>
                  <a:srgbClr val="0000FF"/>
                </a:solidFill>
              </a:rPr>
              <a:t>、查看索引</a:t>
            </a:r>
            <a:endParaRPr lang="zh-CN" altLang="en-US" sz="3200" b="1" dirty="0">
              <a:solidFill>
                <a:srgbClr val="0000FF"/>
              </a:solidFill>
            </a:endParaRPr>
          </a:p>
        </p:txBody>
      </p:sp>
      <p:sp>
        <p:nvSpPr>
          <p:cNvPr id="75780" name="Line 3"/>
          <p:cNvSpPr/>
          <p:nvPr/>
        </p:nvSpPr>
        <p:spPr>
          <a:xfrm>
            <a:off x="627063" y="1045845"/>
            <a:ext cx="6120000" cy="0"/>
          </a:xfrm>
          <a:prstGeom prst="line">
            <a:avLst/>
          </a:prstGeom>
          <a:ln w="25400" cap="flat" cmpd="sng">
            <a:solidFill>
              <a:srgbClr val="33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" name="十字箭头标注 6"/>
          <p:cNvSpPr/>
          <p:nvPr/>
        </p:nvSpPr>
        <p:spPr>
          <a:xfrm>
            <a:off x="274320" y="862965"/>
            <a:ext cx="334645" cy="335915"/>
          </a:xfrm>
          <a:prstGeom prst="quadArrowCallou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1168400" y="1607185"/>
            <a:ext cx="86461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</a:t>
            </a:r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 FROM 表名 [FROM 数据库名] </a:t>
            </a:r>
            <a:endParaRPr lang="zh-CN" altLang="en-US" sz="2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68400" y="2282825"/>
            <a:ext cx="6661150" cy="52197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>
            <a:innerShdw blurRad="114300">
              <a:prstClr val="black"/>
            </a:innerShdw>
          </a:effectLst>
        </p:spPr>
        <p:txBody>
          <a:bodyPr wrap="square">
            <a:spAutoFit/>
          </a:bodyPr>
          <a:p>
            <a:pPr indent="457200"/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】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查看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student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</a:t>
            </a:r>
            <a:r>
              <a:rPr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索引</a:t>
            </a:r>
            <a:r>
              <a:rPr 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信息</a:t>
            </a:r>
            <a:r>
              <a:rPr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70758" y="3137779"/>
            <a:ext cx="4930140" cy="58356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sz="3200" b="1" kern="100" dirty="0">
                <a:latin typeface="Calibri" panose="020F0502020204030204" charset="0"/>
                <a:cs typeface="Times New Roman" panose="02020603050405020304" pitchFamily="18" charset="0"/>
              </a:rPr>
              <a:t>  </a:t>
            </a:r>
            <a:r>
              <a:rPr lang="en-US" sz="3200" b="1" kern="100" dirty="0">
                <a:latin typeface="Calibri" panose="020F0502020204030204" charset="0"/>
                <a:cs typeface="Times New Roman" panose="02020603050405020304" pitchFamily="18" charset="0"/>
              </a:rPr>
              <a:t>show index from `student`</a:t>
            </a:r>
            <a:r>
              <a:rPr sz="3200" b="1" kern="100" dirty="0">
                <a:latin typeface="Calibri" panose="020F0502020204030204" charset="0"/>
                <a:cs typeface="Times New Roman" panose="02020603050405020304" pitchFamily="18" charset="0"/>
              </a:rPr>
              <a:t>;</a:t>
            </a:r>
            <a:endParaRPr sz="3200" b="1" kern="100" dirty="0">
              <a:latin typeface="Calibri" panose="020F0502020204030204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71393" y="5898124"/>
            <a:ext cx="5080000" cy="58356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sz="32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sz="32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show create table </a:t>
            </a:r>
            <a:r>
              <a:rPr lang="zh-CN" altLang="en-US" sz="32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表名</a:t>
            </a:r>
            <a:r>
              <a:rPr sz="32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;</a:t>
            </a:r>
            <a:endParaRPr sz="3200" b="1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0" y="3074035"/>
            <a:ext cx="12002135" cy="18796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9" grpId="0" bldLvl="0" animBg="1"/>
      <p:bldP spid="11" grpId="0"/>
      <p:bldP spid="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21665" y="496570"/>
            <a:ext cx="6453505" cy="702310"/>
          </a:xfrm>
        </p:spPr>
        <p:txBody>
          <a:bodyPr>
            <a:normAutofit/>
          </a:bodyPr>
          <a:p>
            <a:pPr marL="457200" indent="-457200">
              <a:buClr>
                <a:srgbClr val="FF0066"/>
              </a:buClr>
              <a:buSzPct val="125000"/>
              <a:buFont typeface="Wingdings" panose="05000000000000000000" charset="0"/>
              <a:buChar char="a"/>
              <a:defRPr/>
            </a:pPr>
            <a:r>
              <a:rPr lang="en-US" altLang="zh-CN" sz="3200" b="1" dirty="0">
                <a:solidFill>
                  <a:srgbClr val="FF00FF"/>
                </a:solidFill>
              </a:rPr>
              <a:t> </a:t>
            </a:r>
            <a:r>
              <a:rPr lang="zh-CN" altLang="zh-CN" sz="3200" b="1" dirty="0">
                <a:solidFill>
                  <a:srgbClr val="0000FF"/>
                </a:solidFill>
              </a:rPr>
              <a:t>三</a:t>
            </a:r>
            <a:r>
              <a:rPr lang="zh-CN" altLang="en-US" sz="3200" b="1" dirty="0">
                <a:solidFill>
                  <a:srgbClr val="0000FF"/>
                </a:solidFill>
              </a:rPr>
              <a:t>、删除索引</a:t>
            </a:r>
            <a:endParaRPr lang="zh-CN" altLang="en-US" sz="3200" b="1" dirty="0">
              <a:solidFill>
                <a:srgbClr val="0000FF"/>
              </a:solidFill>
            </a:endParaRPr>
          </a:p>
        </p:txBody>
      </p:sp>
      <p:sp>
        <p:nvSpPr>
          <p:cNvPr id="75780" name="Line 3"/>
          <p:cNvSpPr/>
          <p:nvPr/>
        </p:nvSpPr>
        <p:spPr>
          <a:xfrm>
            <a:off x="627063" y="1045845"/>
            <a:ext cx="6120000" cy="0"/>
          </a:xfrm>
          <a:prstGeom prst="line">
            <a:avLst/>
          </a:prstGeom>
          <a:ln w="25400" cap="flat" cmpd="sng">
            <a:solidFill>
              <a:srgbClr val="33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" name="十字箭头标注 6"/>
          <p:cNvSpPr/>
          <p:nvPr/>
        </p:nvSpPr>
        <p:spPr>
          <a:xfrm>
            <a:off x="274320" y="862965"/>
            <a:ext cx="334645" cy="335915"/>
          </a:xfrm>
          <a:prstGeom prst="quadArrowCallou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836295" y="1362710"/>
            <a:ext cx="719645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 index </a:t>
            </a:r>
            <a:r>
              <a:rPr lang="zh-CN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索引名</a:t>
            </a:r>
            <a:r>
              <a: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on </a:t>
            </a:r>
            <a:r>
              <a:rPr lang="zh-CN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表名</a:t>
            </a:r>
            <a:r>
              <a: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;                                                 </a:t>
            </a:r>
            <a:endParaRPr sz="2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 </a:t>
            </a:r>
            <a:r>
              <a:rPr lang="zh-CN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表名</a:t>
            </a:r>
            <a:r>
              <a: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drop index </a:t>
            </a:r>
            <a:r>
              <a:rPr lang="zh-CN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索引名</a:t>
            </a:r>
            <a:r>
              <a: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;                                        </a:t>
            </a:r>
            <a:endParaRPr sz="2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 </a:t>
            </a:r>
            <a:r>
              <a:rPr lang="zh-CN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表名</a:t>
            </a:r>
            <a:r>
              <a: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drop primary key ; </a:t>
            </a:r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68400" y="3802380"/>
            <a:ext cx="8486775" cy="52197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>
            <a:innerShdw blurRad="114300">
              <a:prstClr val="black"/>
            </a:innerShdw>
          </a:effectLst>
        </p:spPr>
        <p:txBody>
          <a:bodyPr wrap="square">
            <a:spAutoFit/>
          </a:bodyPr>
          <a:p>
            <a:pPr indent="457200"/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】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删除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student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表的专业号索引</a:t>
            </a:r>
            <a:r>
              <a:rPr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4828" y="5185019"/>
            <a:ext cx="5851525" cy="58356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sz="3200" b="1" kern="100" dirty="0">
                <a:latin typeface="Calibri" panose="020F0502020204030204" charset="0"/>
                <a:cs typeface="Times New Roman" panose="02020603050405020304" pitchFamily="18" charset="0"/>
              </a:rPr>
              <a:t>  </a:t>
            </a:r>
            <a:r>
              <a:rPr lang="en-US" sz="3200" b="1" kern="100" dirty="0">
                <a:latin typeface="Calibri" panose="020F0502020204030204" charset="0"/>
                <a:cs typeface="Times New Roman" panose="02020603050405020304" pitchFamily="18" charset="0"/>
              </a:rPr>
              <a:t>drop  index </a:t>
            </a:r>
            <a:r>
              <a:rPr lang="zh-CN" altLang="en-US" sz="3200" b="1" kern="100" dirty="0">
                <a:latin typeface="Calibri" panose="020F0502020204030204" charset="0"/>
                <a:cs typeface="Times New Roman" panose="02020603050405020304" pitchFamily="18" charset="0"/>
              </a:rPr>
              <a:t>专业号 </a:t>
            </a:r>
            <a:r>
              <a:rPr lang="en-US" altLang="zh-CN" sz="3200" b="1" kern="100" dirty="0">
                <a:latin typeface="Calibri" panose="020F0502020204030204" charset="0"/>
                <a:cs typeface="Times New Roman" panose="02020603050405020304" pitchFamily="18" charset="0"/>
              </a:rPr>
              <a:t>on `student`</a:t>
            </a:r>
            <a:r>
              <a:rPr sz="3200" b="1" kern="100" dirty="0">
                <a:latin typeface="Calibri" panose="020F0502020204030204" charset="0"/>
                <a:cs typeface="Times New Roman" panose="02020603050405020304" pitchFamily="18" charset="0"/>
              </a:rPr>
              <a:t>;</a:t>
            </a:r>
            <a:endParaRPr sz="3200" b="1" kern="100" dirty="0">
              <a:latin typeface="Calibri" panose="020F0502020204030204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78575" y="125730"/>
            <a:ext cx="5813425" cy="180975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669020" y="2116455"/>
            <a:ext cx="26555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0000FF"/>
                </a:solidFill>
              </a:rPr>
              <a:t>未删除索引前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032750" y="6336030"/>
            <a:ext cx="26555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0000FF"/>
                </a:solidFill>
              </a:rPr>
              <a:t>删除索引后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620" y="4408170"/>
            <a:ext cx="5600700" cy="17240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2" grpId="0" bldLvl="0" animBg="1"/>
      <p:bldP spid="4" grpId="0"/>
      <p:bldP spid="14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 sz="3200"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 sz="3200"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5pPr>
          </a:lstStyle>
          <a:p>
            <a:pPr lvl="0" algn="r" eaLnBrk="0" hangingPunct="0">
              <a:spcBef>
                <a:spcPct val="0"/>
              </a:spcBef>
              <a:buClr>
                <a:schemeClr val="bg1"/>
              </a:buClr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charset="0"/>
                <a:ea typeface="MS PGothic" panose="020B0600070205080204" pitchFamily="34" charset="-128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charset="0"/>
              <a:ea typeface="MS PGothic" panose="020B0600070205080204" pitchFamily="34" charset="-128"/>
            </a:endParaRPr>
          </a:p>
        </p:txBody>
      </p:sp>
      <p:sp>
        <p:nvSpPr>
          <p:cNvPr id="13315" name="Rectangle 2"/>
          <p:cNvSpPr/>
          <p:nvPr/>
        </p:nvSpPr>
        <p:spPr>
          <a:xfrm>
            <a:off x="3707130" y="226060"/>
            <a:ext cx="4777105" cy="777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9.1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视图概述</a:t>
            </a:r>
            <a:endParaRPr lang="zh-CN" altLang="en-US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3316" name="直接连接符 75"/>
          <p:cNvSpPr/>
          <p:nvPr/>
        </p:nvSpPr>
        <p:spPr>
          <a:xfrm rot="10800000">
            <a:off x="693163" y="521970"/>
            <a:ext cx="3528000" cy="1588"/>
          </a:xfrm>
          <a:prstGeom prst="line">
            <a:avLst/>
          </a:prstGeom>
          <a:ln w="28575" cap="flat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13317" name="直接连接符 76"/>
          <p:cNvSpPr/>
          <p:nvPr/>
        </p:nvSpPr>
        <p:spPr>
          <a:xfrm rot="10800000">
            <a:off x="7535583" y="583565"/>
            <a:ext cx="3348000" cy="1588"/>
          </a:xfrm>
          <a:prstGeom prst="line">
            <a:avLst/>
          </a:prstGeom>
          <a:ln w="28575" cap="flat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2" name="直接连接符 76"/>
          <p:cNvSpPr/>
          <p:nvPr/>
        </p:nvSpPr>
        <p:spPr>
          <a:xfrm rot="10800000">
            <a:off x="7535583" y="676275"/>
            <a:ext cx="3348000" cy="1588"/>
          </a:xfrm>
          <a:prstGeom prst="line">
            <a:avLst/>
          </a:prstGeom>
          <a:ln w="28575" cap="flat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4" name="直接连接符 75"/>
          <p:cNvSpPr/>
          <p:nvPr/>
        </p:nvSpPr>
        <p:spPr>
          <a:xfrm rot="10800000">
            <a:off x="732533" y="614045"/>
            <a:ext cx="3528000" cy="1588"/>
          </a:xfrm>
          <a:prstGeom prst="line">
            <a:avLst/>
          </a:prstGeom>
          <a:ln w="28575" cap="flat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36" name="等腰三角形 35"/>
          <p:cNvSpPr/>
          <p:nvPr/>
        </p:nvSpPr>
        <p:spPr>
          <a:xfrm rot="5400000">
            <a:off x="4275455" y="383540"/>
            <a:ext cx="401955" cy="401955"/>
          </a:xfrm>
          <a:prstGeom prst="triangle">
            <a:avLst/>
          </a:prstGeom>
          <a:gradFill>
            <a:gsLst>
              <a:gs pos="0">
                <a:srgbClr val="FF33CC"/>
              </a:gs>
              <a:gs pos="20000">
                <a:srgbClr val="FFFF00"/>
              </a:gs>
              <a:gs pos="59000">
                <a:srgbClr val="92D050"/>
              </a:gs>
              <a:gs pos="100000">
                <a:schemeClr val="accent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317240" y="1831340"/>
            <a:ext cx="5665470" cy="2030095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 anchor="t">
            <a:spAutoFit/>
          </a:bodyPr>
          <a:p>
            <a:pPr marL="457200" indent="-457200" fontAlgn="auto">
              <a:lnSpc>
                <a:spcPct val="150000"/>
              </a:lnSpc>
              <a:buClr>
                <a:srgbClr val="FF0000"/>
              </a:buClr>
              <a:buFont typeface="Wingdings" panose="05000000000000000000" charset="0"/>
              <a:buChar char=":"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视图的含义</a:t>
            </a:r>
            <a:endParaRPr lang="zh-CN" altLang="en-US" sz="2800" b="1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457200" indent="-457200" fontAlgn="auto">
              <a:lnSpc>
                <a:spcPct val="150000"/>
              </a:lnSpc>
              <a:buClr>
                <a:srgbClr val="FF0000"/>
              </a:buClr>
              <a:buFont typeface="Wingdings" panose="05000000000000000000" charset="0"/>
              <a:buChar char=":"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视图的作用</a:t>
            </a:r>
            <a:endParaRPr lang="zh-CN" altLang="en-US" sz="2800" b="1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457200" indent="-457200" fontAlgn="auto">
              <a:lnSpc>
                <a:spcPct val="150000"/>
              </a:lnSpc>
              <a:buClr>
                <a:srgbClr val="FF0000"/>
              </a:buClr>
              <a:buFont typeface="Wingdings" panose="05000000000000000000" charset="0"/>
              <a:buChar char=":"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视图的工作机制</a:t>
            </a:r>
            <a:endParaRPr lang="zh-CN" altLang="en-US" sz="2800" b="1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21665" y="496570"/>
            <a:ext cx="6453505" cy="702310"/>
          </a:xfrm>
        </p:spPr>
        <p:txBody>
          <a:bodyPr>
            <a:normAutofit/>
          </a:bodyPr>
          <a:p>
            <a:pPr marL="457200" indent="-457200">
              <a:buClr>
                <a:srgbClr val="FF0066"/>
              </a:buClr>
              <a:buSzPct val="125000"/>
              <a:buFont typeface="Wingdings" panose="05000000000000000000" charset="0"/>
              <a:buChar char="a"/>
              <a:defRPr/>
            </a:pPr>
            <a:r>
              <a:rPr lang="en-US" altLang="zh-CN" sz="3200" b="1" dirty="0">
                <a:solidFill>
                  <a:srgbClr val="FF00FF"/>
                </a:solidFill>
              </a:rPr>
              <a:t> </a:t>
            </a:r>
            <a:r>
              <a:rPr lang="zh-CN" altLang="zh-CN" sz="3200" b="1" dirty="0">
                <a:solidFill>
                  <a:srgbClr val="0000FF"/>
                </a:solidFill>
              </a:rPr>
              <a:t>四</a:t>
            </a:r>
            <a:r>
              <a:rPr lang="zh-CN" altLang="en-US" sz="3200" b="1" dirty="0">
                <a:solidFill>
                  <a:srgbClr val="0000FF"/>
                </a:solidFill>
              </a:rPr>
              <a:t>、索引的设计原则</a:t>
            </a:r>
            <a:endParaRPr lang="zh-CN" altLang="en-US" sz="3200" b="1" dirty="0">
              <a:solidFill>
                <a:srgbClr val="0000FF"/>
              </a:solidFill>
            </a:endParaRPr>
          </a:p>
        </p:txBody>
      </p:sp>
      <p:sp>
        <p:nvSpPr>
          <p:cNvPr id="75780" name="Line 3"/>
          <p:cNvSpPr/>
          <p:nvPr/>
        </p:nvSpPr>
        <p:spPr>
          <a:xfrm>
            <a:off x="627063" y="1045845"/>
            <a:ext cx="6120000" cy="0"/>
          </a:xfrm>
          <a:prstGeom prst="line">
            <a:avLst/>
          </a:prstGeom>
          <a:ln w="25400" cap="flat" cmpd="sng">
            <a:solidFill>
              <a:srgbClr val="33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" name="十字箭头标注 6"/>
          <p:cNvSpPr/>
          <p:nvPr/>
        </p:nvSpPr>
        <p:spPr>
          <a:xfrm>
            <a:off x="274320" y="862965"/>
            <a:ext cx="334645" cy="335915"/>
          </a:xfrm>
          <a:prstGeom prst="quadArrowCallou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836295" y="1362710"/>
            <a:ext cx="1095184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28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选择唯一性索引</a:t>
            </a:r>
            <a:r>
              <a: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</a:t>
            </a:r>
            <a:endParaRPr sz="2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为经常需要排序、分组和联合操作的字段建立索引                                       </a:t>
            </a:r>
            <a:endParaRPr sz="2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为常作为查询条件的字段建立索引</a:t>
            </a:r>
            <a:endParaRPr sz="2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限制索引的数目</a:t>
            </a:r>
            <a:endParaRPr sz="2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删除不再使用或者很少使用的索引</a:t>
            </a:r>
            <a:endParaRPr sz="2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21665" y="496570"/>
            <a:ext cx="6453505" cy="702310"/>
          </a:xfrm>
        </p:spPr>
        <p:txBody>
          <a:bodyPr>
            <a:normAutofit/>
          </a:bodyPr>
          <a:p>
            <a:pPr marL="457200" indent="-457200">
              <a:buClr>
                <a:srgbClr val="FF0066"/>
              </a:buClr>
              <a:buSzPct val="125000"/>
              <a:buFont typeface="Wingdings" panose="05000000000000000000" charset="0"/>
              <a:buChar char="a"/>
              <a:defRPr/>
            </a:pPr>
            <a:r>
              <a:rPr lang="en-US" altLang="zh-CN" sz="3200" b="1" dirty="0">
                <a:solidFill>
                  <a:srgbClr val="FF00FF"/>
                </a:solidFill>
              </a:rPr>
              <a:t> </a:t>
            </a:r>
            <a:r>
              <a:rPr lang="zh-CN" sz="3200" b="1" dirty="0">
                <a:solidFill>
                  <a:srgbClr val="0000FF"/>
                </a:solidFill>
              </a:rPr>
              <a:t>小结——</a:t>
            </a:r>
            <a:r>
              <a:rPr lang="zh-CN" sz="3200" b="1" dirty="0">
                <a:solidFill>
                  <a:srgbClr val="FF0000"/>
                </a:solidFill>
              </a:rPr>
              <a:t>索引的优点</a:t>
            </a:r>
            <a:endParaRPr lang="zh-CN" sz="3200" b="1" dirty="0">
              <a:solidFill>
                <a:srgbClr val="FF0000"/>
              </a:solidFill>
            </a:endParaRPr>
          </a:p>
        </p:txBody>
      </p:sp>
      <p:sp>
        <p:nvSpPr>
          <p:cNvPr id="75780" name="Line 3"/>
          <p:cNvSpPr/>
          <p:nvPr/>
        </p:nvSpPr>
        <p:spPr>
          <a:xfrm>
            <a:off x="627063" y="1045845"/>
            <a:ext cx="6120000" cy="0"/>
          </a:xfrm>
          <a:prstGeom prst="line">
            <a:avLst/>
          </a:prstGeom>
          <a:ln w="25400" cap="flat" cmpd="sng">
            <a:solidFill>
              <a:srgbClr val="33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" name="十字箭头标注 6"/>
          <p:cNvSpPr/>
          <p:nvPr/>
        </p:nvSpPr>
        <p:spPr>
          <a:xfrm>
            <a:off x="274320" y="862965"/>
            <a:ext cx="334645" cy="335915"/>
          </a:xfrm>
          <a:prstGeom prst="quadArrowCallou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836295" y="1362710"/>
            <a:ext cx="1095184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28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通过创建</a:t>
            </a:r>
            <a:r>
              <a:rPr sz="2800" b="1">
                <a:solidFill>
                  <a:srgbClr val="F14D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唯一性索引</a:t>
            </a:r>
            <a:r>
              <a:rPr sz="28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，可以</a:t>
            </a:r>
            <a:r>
              <a:rPr sz="2800" b="1">
                <a:solidFill>
                  <a:srgbClr val="F14D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保证</a:t>
            </a:r>
            <a:r>
              <a:rPr sz="28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数据库表中每一行</a:t>
            </a:r>
            <a:r>
              <a:rPr sz="2800" b="1">
                <a:solidFill>
                  <a:srgbClr val="F14D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数据的唯一性</a:t>
            </a:r>
            <a:r>
              <a:rPr sz="28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r>
              <a: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</a:t>
            </a:r>
            <a:endParaRPr sz="2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可以大大</a:t>
            </a:r>
            <a:r>
              <a:rPr sz="2800" b="1">
                <a:solidFill>
                  <a:srgbClr val="F14D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加快数据的检索速度</a:t>
            </a:r>
            <a:r>
              <a: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，这也是创建索引的最主要的原因。                                       </a:t>
            </a:r>
            <a:endParaRPr sz="2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sz="2800" b="1">
                <a:solidFill>
                  <a:srgbClr val="F14D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加速表和表之间的连接</a:t>
            </a:r>
            <a:r>
              <a: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，特别是在实现数据的</a:t>
            </a:r>
            <a:r>
              <a:rPr lang="zh-CN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参照</a:t>
            </a:r>
            <a:r>
              <a: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完整性方面特别有意义。</a:t>
            </a:r>
            <a:endParaRPr sz="2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在使用分组和排序子句进行数据检索时，同样可以显著</a:t>
            </a:r>
            <a:r>
              <a:rPr sz="2800" b="1">
                <a:solidFill>
                  <a:srgbClr val="F14D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减少查询中分组和排序的时间</a:t>
            </a:r>
            <a:r>
              <a: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21665" y="496570"/>
            <a:ext cx="6453505" cy="702310"/>
          </a:xfrm>
        </p:spPr>
        <p:txBody>
          <a:bodyPr>
            <a:normAutofit/>
          </a:bodyPr>
          <a:p>
            <a:pPr marL="457200" indent="-457200">
              <a:buClr>
                <a:srgbClr val="FF0066"/>
              </a:buClr>
              <a:buSzPct val="125000"/>
              <a:buFont typeface="Wingdings" panose="05000000000000000000" charset="0"/>
              <a:buChar char="a"/>
              <a:defRPr/>
            </a:pPr>
            <a:r>
              <a:rPr lang="en-US" altLang="zh-CN" sz="3200" b="1" dirty="0">
                <a:solidFill>
                  <a:srgbClr val="FF00FF"/>
                </a:solidFill>
              </a:rPr>
              <a:t> </a:t>
            </a:r>
            <a:r>
              <a:rPr lang="zh-CN" sz="3200" b="1" dirty="0">
                <a:solidFill>
                  <a:srgbClr val="0000FF"/>
                </a:solidFill>
              </a:rPr>
              <a:t>小结——</a:t>
            </a:r>
            <a:r>
              <a:rPr lang="zh-CN" sz="3200" b="1" dirty="0">
                <a:solidFill>
                  <a:srgbClr val="FF0000"/>
                </a:solidFill>
              </a:rPr>
              <a:t>索引的缺点</a:t>
            </a:r>
            <a:endParaRPr lang="zh-CN" sz="3200" b="1" dirty="0">
              <a:solidFill>
                <a:srgbClr val="FF0000"/>
              </a:solidFill>
            </a:endParaRPr>
          </a:p>
        </p:txBody>
      </p:sp>
      <p:sp>
        <p:nvSpPr>
          <p:cNvPr id="75780" name="Line 3"/>
          <p:cNvSpPr/>
          <p:nvPr/>
        </p:nvSpPr>
        <p:spPr>
          <a:xfrm>
            <a:off x="627063" y="1045845"/>
            <a:ext cx="6120000" cy="0"/>
          </a:xfrm>
          <a:prstGeom prst="line">
            <a:avLst/>
          </a:prstGeom>
          <a:ln w="25400" cap="flat" cmpd="sng">
            <a:solidFill>
              <a:srgbClr val="33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" name="十字箭头标注 6"/>
          <p:cNvSpPr/>
          <p:nvPr/>
        </p:nvSpPr>
        <p:spPr>
          <a:xfrm>
            <a:off x="274320" y="862965"/>
            <a:ext cx="334645" cy="335915"/>
          </a:xfrm>
          <a:prstGeom prst="quadArrowCallou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274320" y="1520190"/>
            <a:ext cx="1151382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28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创建索引和维护索引要耗费时间，这种时间随着数据量的增加而增加。</a:t>
            </a:r>
            <a:r>
              <a: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</a:t>
            </a:r>
            <a:endParaRPr sz="2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索引需要占物理空间，除了数据表占数据空间之外，每一个索引还要占一定的物理空间</a:t>
            </a:r>
            <a:r>
              <a:rPr lang="zh-CN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sz="2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当对表中的数据进行增加、删除和修改的时候，索引也要动态的维护，这样就降低了数据的维护速度。</a:t>
            </a:r>
            <a:endParaRPr 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1794" name="Rectangle 2"/>
          <p:cNvSpPr/>
          <p:nvPr/>
        </p:nvSpPr>
        <p:spPr>
          <a:xfrm>
            <a:off x="200660" y="36195"/>
            <a:ext cx="2956560" cy="589915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txBody>
          <a:bodyPr anchor="ctr"/>
          <a:p>
            <a:r>
              <a:rPr lang="en-US" altLang="en-US" sz="4400" b="1" dirty="0">
                <a:solidFill>
                  <a:srgbClr val="FF99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【</a:t>
            </a:r>
            <a:r>
              <a:rPr lang="zh-CN" altLang="en-US" sz="4400" b="1" dirty="0">
                <a:solidFill>
                  <a:srgbClr val="FF99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小  结</a:t>
            </a:r>
            <a:r>
              <a:rPr lang="en-US" altLang="en-US" sz="4400" b="1" dirty="0">
                <a:solidFill>
                  <a:srgbClr val="FF99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】</a:t>
            </a:r>
            <a:endParaRPr lang="en-US" altLang="zh-CN" sz="4400" b="1" dirty="0">
              <a:solidFill>
                <a:srgbClr val="FF9900"/>
              </a:solidFill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p:grpSp>
        <p:nvGrpSpPr>
          <p:cNvPr id="64515" name="Group 4"/>
          <p:cNvGrpSpPr/>
          <p:nvPr/>
        </p:nvGrpSpPr>
        <p:grpSpPr>
          <a:xfrm>
            <a:off x="17749" y="239980"/>
            <a:ext cx="11924499" cy="6119942"/>
            <a:chOff x="177" y="-170"/>
            <a:chExt cx="7162" cy="4023"/>
          </a:xfrm>
        </p:grpSpPr>
        <p:sp>
          <p:nvSpPr>
            <p:cNvPr id="28678" name="Rectangle 6"/>
            <p:cNvSpPr>
              <a:spLocks noChangeArrowheads="1"/>
            </p:cNvSpPr>
            <p:nvPr/>
          </p:nvSpPr>
          <p:spPr bwMode="auto">
            <a:xfrm>
              <a:off x="1313" y="3045"/>
              <a:ext cx="1190" cy="60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lIns="54000" rIns="5400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索引的创建与管理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17" name="Rectangle 7"/>
            <p:cNvSpPr/>
            <p:nvPr/>
          </p:nvSpPr>
          <p:spPr>
            <a:xfrm>
              <a:off x="177" y="1857"/>
              <a:ext cx="764" cy="829"/>
            </a:xfrm>
            <a:prstGeom prst="rect">
              <a:avLst/>
            </a:prstGeom>
            <a:solidFill>
              <a:srgbClr val="66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 eaLnBrk="0" hangingPunct="0"/>
              <a:endPara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0" hangingPunct="0"/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MySQL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索引</a:t>
              </a: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518" name="Line 8"/>
            <p:cNvSpPr/>
            <p:nvPr/>
          </p:nvSpPr>
          <p:spPr>
            <a:xfrm flipH="1">
              <a:off x="1056" y="1135"/>
              <a:ext cx="8" cy="2272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4519" name="Line 9"/>
            <p:cNvSpPr/>
            <p:nvPr/>
          </p:nvSpPr>
          <p:spPr>
            <a:xfrm>
              <a:off x="940" y="2271"/>
              <a:ext cx="130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4520" name="Line 11"/>
            <p:cNvSpPr/>
            <p:nvPr/>
          </p:nvSpPr>
          <p:spPr>
            <a:xfrm>
              <a:off x="1058" y="3410"/>
              <a:ext cx="227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8687" name="Rectangle 19"/>
            <p:cNvSpPr>
              <a:spLocks noChangeArrowheads="1"/>
            </p:cNvSpPr>
            <p:nvPr/>
          </p:nvSpPr>
          <p:spPr bwMode="auto">
            <a:xfrm>
              <a:off x="1248" y="923"/>
              <a:ext cx="1141" cy="35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lIns="54000" rIns="54000"/>
            <a:lstStyle/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索引概述</a:t>
              </a: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24" name="Line 22"/>
            <p:cNvSpPr/>
            <p:nvPr/>
          </p:nvSpPr>
          <p:spPr>
            <a:xfrm>
              <a:off x="1056" y="1124"/>
              <a:ext cx="192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2" name="AutoShape 18"/>
            <p:cNvSpPr>
              <a:spLocks noChangeArrowheads="1"/>
            </p:cNvSpPr>
            <p:nvPr/>
          </p:nvSpPr>
          <p:spPr bwMode="auto">
            <a:xfrm>
              <a:off x="3527" y="-170"/>
              <a:ext cx="2564" cy="738"/>
            </a:xfrm>
            <a:prstGeom prst="wedgeRoundRectCallout">
              <a:avLst>
                <a:gd name="adj1" fmla="val -92595"/>
                <a:gd name="adj2" fmla="val 114880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/>
            <a:lstStyle/>
            <a:p>
              <a:pPr marL="342900" marR="0" lvl="0" indent="-34290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Tx/>
                <a:buFont typeface="Wingdings" panose="05000000000000000000" charset="0"/>
                <a:buChar char="Ø"/>
                <a:defRPr/>
              </a:pP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作用：提高查询的效率</a:t>
              </a: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endParaRPr>
            </a:p>
            <a:p>
              <a:pPr marL="342900" marR="0" lvl="0" indent="-34290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Tx/>
                <a:buFont typeface="Wingdings" panose="05000000000000000000" charset="0"/>
                <a:buChar char="Ø"/>
                <a:defRPr/>
              </a:pP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索引的类型</a:t>
              </a: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endParaRPr>
            </a:p>
            <a:p>
              <a:pPr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Tx/>
                <a:buFont typeface="Wingdings" panose="05000000000000000000" charset="0"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7" name="AutoShape 18"/>
            <p:cNvSpPr>
              <a:spLocks noChangeArrowheads="1"/>
            </p:cNvSpPr>
            <p:nvPr/>
          </p:nvSpPr>
          <p:spPr bwMode="auto">
            <a:xfrm>
              <a:off x="2763" y="2901"/>
              <a:ext cx="4576" cy="952"/>
            </a:xfrm>
            <a:prstGeom prst="wedgeRoundRectCallout">
              <a:avLst>
                <a:gd name="adj1" fmla="val -55904"/>
                <a:gd name="adj2" fmla="val 4484"/>
                <a:gd name="adj3" fmla="val 16667"/>
              </a:avLst>
            </a:prstGeom>
            <a:solidFill>
              <a:schemeClr val="accent1">
                <a:lumMod val="10000"/>
                <a:lumOff val="90000"/>
              </a:schemeClr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/>
            <a:p>
              <a:pPr marL="285750" marR="0" lvl="0" indent="-28575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Tx/>
                <a:buFont typeface="Wingdings" panose="05000000000000000000" charset="0"/>
                <a:buChar char="Ø"/>
                <a:defRPr/>
              </a:pPr>
              <a:r>
                <a:rPr kumimoji="1" 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创建索引</a:t>
              </a:r>
              <a:endParaRPr kumimoji="1" 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285750" marR="0" lvl="0" indent="-28575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Tx/>
                <a:buFont typeface="Wingdings" panose="05000000000000000000" charset="0"/>
                <a:buChar char="Ø"/>
                <a:defRPr/>
              </a:pPr>
              <a:r>
                <a:rPr kumimoji="1" 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查看索引 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show index from </a:t>
              </a: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表名</a:t>
              </a: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285750" marR="0" lvl="0" indent="-28575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Tx/>
                <a:buFont typeface="Wingdings" panose="05000000000000000000" charset="0"/>
                <a:buChar char="Ø"/>
                <a:defRPr/>
              </a:pP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删除索引 </a:t>
              </a: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7820025" y="815975"/>
            <a:ext cx="4122420" cy="2676525"/>
          </a:xfrm>
          <a:prstGeom prst="rect">
            <a:avLst/>
          </a:prstGeom>
          <a:solidFill>
            <a:srgbClr val="B8F9B0"/>
          </a:solidFill>
          <a:ln>
            <a:solidFill>
              <a:srgbClr val="B8F9B0"/>
            </a:solidFill>
          </a:ln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ü"/>
            </a:pPr>
            <a:r>
              <a:rPr lang="zh-CN" altLang="en-US" sz="2400" b="1"/>
              <a:t>普通索引（</a:t>
            </a:r>
            <a:r>
              <a:rPr lang="en-US" altLang="zh-CN" sz="2400" b="1"/>
              <a:t>index</a:t>
            </a:r>
            <a:r>
              <a:rPr lang="zh-CN" altLang="en-US" sz="2400" b="1"/>
              <a:t>）</a:t>
            </a:r>
            <a:endParaRPr lang="en-US" altLang="zh-CN" sz="2400" b="1"/>
          </a:p>
          <a:p>
            <a:pPr marL="342900" indent="-342900">
              <a:buFont typeface="Wingdings" panose="05000000000000000000" charset="0"/>
              <a:buChar char="ü"/>
            </a:pPr>
            <a:r>
              <a:rPr lang="zh-CN" altLang="en-US" sz="2400" b="1"/>
              <a:t>唯一性索引（</a:t>
            </a:r>
            <a:r>
              <a:rPr lang="en-US" altLang="zh-CN" sz="2400" b="1"/>
              <a:t>unique</a:t>
            </a:r>
            <a:r>
              <a:rPr lang="zh-CN" altLang="en-US" sz="2400" b="1"/>
              <a:t>）</a:t>
            </a:r>
            <a:endParaRPr lang="en-US" altLang="zh-CN" sz="2400" b="1"/>
          </a:p>
          <a:p>
            <a:pPr marL="342900" indent="-342900">
              <a:buFont typeface="Wingdings" panose="05000000000000000000" charset="0"/>
              <a:buChar char="ü"/>
            </a:pPr>
            <a:r>
              <a:rPr lang="zh-CN" altLang="en-US" sz="2400" b="1"/>
              <a:t>主键索引（</a:t>
            </a:r>
            <a:r>
              <a:rPr lang="en-US" altLang="zh-CN" sz="2400" b="1"/>
              <a:t>primary key</a:t>
            </a:r>
            <a:r>
              <a:rPr lang="zh-CN" altLang="en-US" sz="2400" b="1"/>
              <a:t>）</a:t>
            </a:r>
            <a:endParaRPr lang="en-US" altLang="zh-CN" sz="2400" b="1"/>
          </a:p>
          <a:p>
            <a:pPr marL="342900" indent="-342900">
              <a:buFont typeface="Wingdings" panose="05000000000000000000" charset="0"/>
              <a:buChar char="ü"/>
            </a:pPr>
            <a:r>
              <a:rPr lang="zh-CN" altLang="en-US" sz="2400" b="1"/>
              <a:t>全文索引（</a:t>
            </a:r>
            <a:r>
              <a:rPr lang="en-US" altLang="zh-CN" sz="2400" b="1"/>
              <a:t>fulltext</a:t>
            </a:r>
            <a:r>
              <a:rPr lang="zh-CN" altLang="en-US" sz="2400" b="1"/>
              <a:t>）</a:t>
            </a:r>
            <a:endParaRPr lang="zh-CN" altLang="en-US" sz="2400" b="1"/>
          </a:p>
          <a:p>
            <a:pPr marL="342900" indent="-342900">
              <a:buFont typeface="Wingdings" panose="05000000000000000000" charset="0"/>
              <a:buChar char="ü"/>
            </a:pPr>
            <a:r>
              <a:rPr lang="zh-CN" altLang="en-US" sz="2400" b="1"/>
              <a:t>空间索引（</a:t>
            </a:r>
            <a:r>
              <a:rPr lang="en-US" altLang="zh-CN" sz="2400" b="1"/>
              <a:t>spatial</a:t>
            </a:r>
            <a:r>
              <a:rPr lang="zh-CN" altLang="en-US" sz="2400" b="1"/>
              <a:t>）</a:t>
            </a:r>
            <a:endParaRPr lang="zh-CN" altLang="en-US" sz="2400" b="1"/>
          </a:p>
          <a:p>
            <a:pPr marL="342900" indent="-342900">
              <a:buFont typeface="Wingdings" panose="05000000000000000000" charset="0"/>
              <a:buChar char="ü"/>
            </a:pPr>
            <a:r>
              <a:rPr lang="zh-CN" altLang="en-US" sz="2400" b="1"/>
              <a:t>单列索引</a:t>
            </a:r>
            <a:endParaRPr lang="zh-CN" altLang="en-US" sz="2400" b="1"/>
          </a:p>
          <a:p>
            <a:pPr marL="342900" indent="-342900">
              <a:buFont typeface="Wingdings" panose="05000000000000000000" charset="0"/>
              <a:buChar char="ü"/>
            </a:pPr>
            <a:r>
              <a:rPr lang="zh-CN" altLang="en-US" sz="2400" b="1"/>
              <a:t>多列索引</a:t>
            </a:r>
            <a:endParaRPr lang="zh-CN" altLang="en-US" sz="2400" b="1"/>
          </a:p>
        </p:txBody>
      </p:sp>
      <p:sp>
        <p:nvSpPr>
          <p:cNvPr id="10" name="文本框 9"/>
          <p:cNvSpPr txBox="1"/>
          <p:nvPr/>
        </p:nvSpPr>
        <p:spPr>
          <a:xfrm>
            <a:off x="7645400" y="3492500"/>
            <a:ext cx="4471670" cy="1383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en-US" altLang="zh-CN" sz="2800"/>
              <a:t>create table </a:t>
            </a:r>
            <a:r>
              <a:rPr lang="zh-CN" altLang="en-US" sz="2800"/>
              <a:t>表名</a:t>
            </a:r>
            <a:r>
              <a:rPr lang="en-US" altLang="zh-CN" sz="2800"/>
              <a:t>...index</a:t>
            </a:r>
            <a:endParaRPr lang="en-US" altLang="zh-CN" sz="2800"/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altLang="zh-CN" sz="2800"/>
              <a:t>alter table </a:t>
            </a:r>
            <a:r>
              <a:rPr lang="zh-CN" altLang="en-US" sz="2800"/>
              <a:t>表名 </a:t>
            </a:r>
            <a:r>
              <a:rPr lang="en-US" altLang="zh-CN" sz="2800"/>
              <a:t>add </a:t>
            </a:r>
            <a:endParaRPr lang="en-US" altLang="zh-CN" sz="2800"/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altLang="zh-CN" sz="2800"/>
              <a:t>create index...on</a:t>
            </a:r>
            <a:endParaRPr lang="en-US" altLang="zh-CN" sz="2800"/>
          </a:p>
        </p:txBody>
      </p:sp>
      <p:sp>
        <p:nvSpPr>
          <p:cNvPr id="32" name="文本框 31"/>
          <p:cNvSpPr txBox="1"/>
          <p:nvPr/>
        </p:nvSpPr>
        <p:spPr>
          <a:xfrm>
            <a:off x="1800860" y="3158490"/>
            <a:ext cx="5845175" cy="17532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marL="457200" indent="-4572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 index </a:t>
            </a:r>
            <a:r>
              <a:rPr lang="zh-CN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索引名</a:t>
            </a:r>
            <a:r>
              <a: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on </a:t>
            </a:r>
            <a:r>
              <a:rPr lang="zh-CN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表名</a:t>
            </a:r>
            <a:r>
              <a: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;                                                 </a:t>
            </a:r>
            <a:endParaRPr sz="2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 </a:t>
            </a:r>
            <a:r>
              <a:rPr lang="zh-CN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表名</a:t>
            </a:r>
            <a:r>
              <a: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drop index </a:t>
            </a:r>
            <a:r>
              <a:rPr lang="zh-CN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索引名</a:t>
            </a:r>
            <a:r>
              <a: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;                                        </a:t>
            </a:r>
            <a:endParaRPr sz="2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 </a:t>
            </a:r>
            <a:r>
              <a:rPr lang="zh-CN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表名</a:t>
            </a:r>
            <a:r>
              <a: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drop primary key ; </a:t>
            </a:r>
            <a:r>
              <a:rPr lang="zh-CN" altLang="en-US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>
    <p:newsflash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操作练习：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6105" y="1269365"/>
            <a:ext cx="102184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在</a:t>
            </a:r>
            <a:r>
              <a:rPr lang="en-US" altLang="zh-CN" sz="3200"/>
              <a:t>xsgl</a:t>
            </a:r>
            <a:r>
              <a:rPr lang="zh-CN" altLang="en-US" sz="3200"/>
              <a:t>数据库的相关表上完成如下操作：</a:t>
            </a:r>
            <a:endParaRPr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508000" y="2051050"/>
            <a:ext cx="113214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/>
              <a:t>（</a:t>
            </a:r>
            <a:r>
              <a:rPr lang="en-US" altLang="zh-CN" sz="3200"/>
              <a:t>1</a:t>
            </a:r>
            <a:r>
              <a:rPr lang="zh-CN" sz="3200"/>
              <a:t>）创建男女生人数视图</a:t>
            </a:r>
            <a:r>
              <a:rPr lang="en-US" altLang="zh-CN" sz="3200"/>
              <a:t>stusex_view</a:t>
            </a:r>
            <a:r>
              <a:rPr lang="zh-CN" altLang="en-US" sz="3200"/>
              <a:t>，包括：性别、人数</a:t>
            </a:r>
            <a:r>
              <a:rPr lang="en-US" altLang="zh-CN" sz="3200"/>
              <a:t>.</a:t>
            </a:r>
            <a:endParaRPr lang="zh-CN" altLang="en-US" sz="3200"/>
          </a:p>
        </p:txBody>
      </p:sp>
      <p:sp>
        <p:nvSpPr>
          <p:cNvPr id="6" name="文本框 5"/>
          <p:cNvSpPr txBox="1"/>
          <p:nvPr/>
        </p:nvSpPr>
        <p:spPr>
          <a:xfrm>
            <a:off x="527685" y="2832735"/>
            <a:ext cx="102184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/>
              <a:t>（</a:t>
            </a:r>
            <a:r>
              <a:rPr lang="en-US" altLang="zh-CN" sz="3200"/>
              <a:t>2</a:t>
            </a:r>
            <a:r>
              <a:rPr lang="zh-CN" sz="3200"/>
              <a:t>）查询视图</a:t>
            </a:r>
            <a:r>
              <a:rPr lang="en-US" altLang="zh-CN" sz="3200"/>
              <a:t>stusex_view.</a:t>
            </a:r>
            <a:endParaRPr lang="zh-CN" altLang="en-US" sz="3200"/>
          </a:p>
        </p:txBody>
      </p:sp>
      <p:sp>
        <p:nvSpPr>
          <p:cNvPr id="7" name="文本框 6"/>
          <p:cNvSpPr txBox="1"/>
          <p:nvPr/>
        </p:nvSpPr>
        <p:spPr>
          <a:xfrm>
            <a:off x="586105" y="3702050"/>
            <a:ext cx="1021842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/>
              <a:t>（</a:t>
            </a:r>
            <a:r>
              <a:rPr lang="en-US" altLang="zh-CN" sz="3200"/>
              <a:t>3</a:t>
            </a:r>
            <a:r>
              <a:rPr lang="zh-CN" sz="3200"/>
              <a:t>）创建各课程选课人数视图</a:t>
            </a:r>
            <a:r>
              <a:rPr lang="en-US" altLang="zh-CN" sz="3200"/>
              <a:t>scnumber_view</a:t>
            </a:r>
            <a:r>
              <a:rPr lang="zh-CN" altLang="en-US" sz="3200"/>
              <a:t>，包括课程号、课程名、选课人数</a:t>
            </a:r>
            <a:r>
              <a:rPr lang="en-US" altLang="zh-CN" sz="3200"/>
              <a:t>.</a:t>
            </a:r>
            <a:endParaRPr lang="zh-CN" altLang="en-US" sz="3200"/>
          </a:p>
        </p:txBody>
      </p:sp>
      <p:sp>
        <p:nvSpPr>
          <p:cNvPr id="8" name="文本框 7"/>
          <p:cNvSpPr txBox="1"/>
          <p:nvPr/>
        </p:nvSpPr>
        <p:spPr>
          <a:xfrm>
            <a:off x="586105" y="5031105"/>
            <a:ext cx="102184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/>
              <a:t>（</a:t>
            </a:r>
            <a:r>
              <a:rPr lang="en-US" altLang="zh-CN" sz="3200"/>
              <a:t>4</a:t>
            </a:r>
            <a:r>
              <a:rPr lang="zh-CN" sz="3200"/>
              <a:t>）查询视图</a:t>
            </a:r>
            <a:r>
              <a:rPr lang="en-US" altLang="zh-CN" sz="3200"/>
              <a:t>scnumber_view</a:t>
            </a:r>
            <a:r>
              <a:rPr lang="zh-CN" altLang="en-US" sz="3200"/>
              <a:t>。</a:t>
            </a:r>
            <a:endParaRPr lang="zh-CN" altLang="en-US" sz="32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92735" y="511175"/>
            <a:ext cx="1160589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/>
              <a:t> create view scnumber_view as select sc.课程号,course.课程名,count(sc.课程号) as 选课人数</a:t>
            </a:r>
            <a:endParaRPr lang="zh-CN" altLang="en-US" sz="3600"/>
          </a:p>
          <a:p>
            <a:r>
              <a:rPr lang="zh-CN" altLang="en-US" sz="3600"/>
              <a:t>  from sc,course</a:t>
            </a:r>
            <a:endParaRPr lang="zh-CN" altLang="en-US" sz="3600"/>
          </a:p>
          <a:p>
            <a:r>
              <a:rPr lang="zh-CN" altLang="en-US" sz="3600"/>
              <a:t>   where sc.课程号=course.课程号 group by sc.课程号;</a:t>
            </a:r>
            <a:endParaRPr lang="zh-CN" altLang="en-US" sz="36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1125" y="2046605"/>
            <a:ext cx="10370185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zh-CN" altLang="en-US"/>
              <a:t>create view info_view as select id,name,sex,address from information where year(now())-year(birthday)&gt;20;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1125" y="220980"/>
            <a:ext cx="5923280" cy="1476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zh-CN" altLang="en-US"/>
              <a:t>insert into information </a:t>
            </a:r>
            <a:endParaRPr lang="zh-CN" altLang="en-US"/>
          </a:p>
          <a:p>
            <a:r>
              <a:rPr lang="zh-CN" altLang="en-US"/>
              <a:t>values(1,'张明','男','2001-08-18','北京市朝阳区','123456'),</a:t>
            </a:r>
            <a:endParaRPr lang="zh-CN" altLang="en-US"/>
          </a:p>
          <a:p>
            <a:r>
              <a:rPr lang="zh-CN" altLang="en-US"/>
              <a:t>     (2,'李广','男','1999-11-10','北京市昌平区','2345678'),</a:t>
            </a:r>
            <a:endParaRPr lang="zh-CN" altLang="en-US"/>
          </a:p>
          <a:p>
            <a:r>
              <a:rPr lang="zh-CN" altLang="en-US"/>
              <a:t>     (3,'王丹','女','2002-07-16','湖南省永州市','3456789'),</a:t>
            </a:r>
            <a:endParaRPr lang="zh-CN" altLang="en-US"/>
          </a:p>
          <a:p>
            <a:r>
              <a:rPr lang="zh-CN" altLang="en-US"/>
              <a:t>     (4,'赵一枚','女','1996-06-12','浙江宁波市','4567890');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21665" y="496570"/>
            <a:ext cx="6453505" cy="702310"/>
          </a:xfrm>
        </p:spPr>
        <p:txBody>
          <a:bodyPr>
            <a:normAutofit/>
          </a:bodyPr>
          <a:p>
            <a:pPr marL="457200" indent="-457200">
              <a:buClr>
                <a:srgbClr val="FF0066"/>
              </a:buClr>
              <a:buSzPct val="125000"/>
              <a:buFont typeface="Wingdings" panose="05000000000000000000" charset="0"/>
              <a:buChar char="a"/>
              <a:defRPr/>
            </a:pPr>
            <a:r>
              <a:rPr lang="en-US" altLang="zh-CN" sz="3200" b="1" dirty="0">
                <a:solidFill>
                  <a:srgbClr val="FF00FF"/>
                </a:solidFill>
              </a:rPr>
              <a:t> </a:t>
            </a:r>
            <a:r>
              <a:rPr lang="zh-CN" altLang="zh-CN" sz="3200" b="1" dirty="0">
                <a:solidFill>
                  <a:srgbClr val="0000FF"/>
                </a:solidFill>
              </a:rPr>
              <a:t>一</a:t>
            </a:r>
            <a:r>
              <a:rPr lang="zh-CN" altLang="en-US" sz="3200" b="1" dirty="0">
                <a:solidFill>
                  <a:srgbClr val="0000FF"/>
                </a:solidFill>
              </a:rPr>
              <a:t>、视图的含义</a:t>
            </a:r>
            <a:endParaRPr lang="zh-CN" altLang="en-US" sz="3200" b="1" dirty="0">
              <a:solidFill>
                <a:srgbClr val="0000FF"/>
              </a:solidFill>
            </a:endParaRPr>
          </a:p>
        </p:txBody>
      </p:sp>
      <p:sp>
        <p:nvSpPr>
          <p:cNvPr id="75780" name="Line 3"/>
          <p:cNvSpPr/>
          <p:nvPr/>
        </p:nvSpPr>
        <p:spPr>
          <a:xfrm>
            <a:off x="627063" y="1045845"/>
            <a:ext cx="6120000" cy="0"/>
          </a:xfrm>
          <a:prstGeom prst="line">
            <a:avLst/>
          </a:prstGeom>
          <a:ln w="25400" cap="flat" cmpd="sng">
            <a:solidFill>
              <a:srgbClr val="33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" name="十字箭头标注 6"/>
          <p:cNvSpPr/>
          <p:nvPr/>
        </p:nvSpPr>
        <p:spPr>
          <a:xfrm>
            <a:off x="274320" y="862965"/>
            <a:ext cx="334645" cy="335915"/>
          </a:xfrm>
          <a:prstGeom prst="quadArrowCallou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7938" name="Rectangle 3"/>
          <p:cNvSpPr>
            <a:spLocks noGrp="1"/>
          </p:cNvSpPr>
          <p:nvPr>
            <p:ph idx="1"/>
          </p:nvPr>
        </p:nvSpPr>
        <p:spPr>
          <a:xfrm>
            <a:off x="627380" y="1661160"/>
            <a:ext cx="11294745" cy="330644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anchor="t">
            <a:noAutofit/>
          </a:bodyPr>
          <a:p>
            <a:pPr fontAlgn="auto">
              <a:lnSpc>
                <a:spcPct val="150000"/>
              </a:lnSpc>
              <a:spcBef>
                <a:spcPts val="3400"/>
              </a:spcBef>
              <a:buFont typeface="Wingdings" panose="05000000000000000000" charset="0"/>
              <a:buChar char="Ø"/>
            </a:pP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视图：</a:t>
            </a:r>
            <a:r>
              <a:rPr lang="zh-CN" altLang="en-US" sz="32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是从一个或多个表中导出的</a:t>
            </a:r>
            <a:r>
              <a:rPr lang="zh-CN" altLang="en-US" sz="3200" b="1" dirty="0">
                <a:solidFill>
                  <a:srgbClr val="F14DE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虚拟表</a:t>
            </a:r>
            <a:r>
              <a:rPr lang="zh-CN" altLang="en-US" sz="32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，其内容</a:t>
            </a:r>
            <a:r>
              <a:rPr lang="zh-CN" altLang="en-US" sz="3200" b="1" dirty="0">
                <a:solidFill>
                  <a:srgbClr val="F14DE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由查询定义</a:t>
            </a:r>
            <a:r>
              <a:rPr lang="zh-CN" altLang="en-US" sz="32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，即视图中的数据并不像表那样需要占用存储空间，视图中保存的仅仅是一条</a:t>
            </a:r>
            <a:r>
              <a:rPr lang="zh-CN" altLang="en-US" sz="3200" b="1" dirty="0">
                <a:solidFill>
                  <a:srgbClr val="F14DE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select语句</a:t>
            </a:r>
            <a:r>
              <a:rPr lang="zh-CN" altLang="en-US" sz="32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，其数据源来自于数据库表，或者其他视图。</a:t>
            </a:r>
            <a:endParaRPr lang="zh-CN" altLang="en-US" sz="28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7623" y="136072"/>
            <a:ext cx="10725755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视图与基本表之间的对应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关系。</a:t>
            </a:r>
            <a:endParaRPr lang="en-US" altLang="zh-CN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95" y="873760"/>
            <a:ext cx="10489565" cy="6009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21665" y="496570"/>
            <a:ext cx="6453505" cy="702310"/>
          </a:xfrm>
        </p:spPr>
        <p:txBody>
          <a:bodyPr>
            <a:normAutofit/>
          </a:bodyPr>
          <a:p>
            <a:pPr marL="457200" indent="-457200">
              <a:buClr>
                <a:srgbClr val="FF0066"/>
              </a:buClr>
              <a:buSzPct val="125000"/>
              <a:buFont typeface="Wingdings" panose="05000000000000000000" charset="0"/>
              <a:buChar char="a"/>
              <a:defRPr/>
            </a:pPr>
            <a:r>
              <a:rPr lang="en-US" altLang="zh-CN" sz="3200" b="1" dirty="0">
                <a:solidFill>
                  <a:srgbClr val="FF00FF"/>
                </a:solidFill>
              </a:rPr>
              <a:t> </a:t>
            </a:r>
            <a:r>
              <a:rPr lang="zh-CN" altLang="zh-CN" sz="3200" b="1" dirty="0">
                <a:solidFill>
                  <a:srgbClr val="0000FF"/>
                </a:solidFill>
              </a:rPr>
              <a:t>二</a:t>
            </a:r>
            <a:r>
              <a:rPr lang="zh-CN" altLang="en-US" sz="3200" b="1" dirty="0">
                <a:solidFill>
                  <a:srgbClr val="0000FF"/>
                </a:solidFill>
              </a:rPr>
              <a:t>、视图的作用</a:t>
            </a:r>
            <a:endParaRPr lang="zh-CN" altLang="en-US" sz="3200" b="1" dirty="0">
              <a:solidFill>
                <a:srgbClr val="0000FF"/>
              </a:solidFill>
            </a:endParaRPr>
          </a:p>
        </p:txBody>
      </p:sp>
      <p:sp>
        <p:nvSpPr>
          <p:cNvPr id="75780" name="Line 3"/>
          <p:cNvSpPr/>
          <p:nvPr/>
        </p:nvSpPr>
        <p:spPr>
          <a:xfrm>
            <a:off x="627063" y="1045845"/>
            <a:ext cx="6120000" cy="0"/>
          </a:xfrm>
          <a:prstGeom prst="line">
            <a:avLst/>
          </a:prstGeom>
          <a:ln w="25400" cap="flat" cmpd="sng">
            <a:solidFill>
              <a:srgbClr val="33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" name="十字箭头标注 6"/>
          <p:cNvSpPr/>
          <p:nvPr/>
        </p:nvSpPr>
        <p:spPr>
          <a:xfrm>
            <a:off x="274320" y="862965"/>
            <a:ext cx="334645" cy="335915"/>
          </a:xfrm>
          <a:prstGeom prst="quadArrowCallou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7938" name="Rectangle 3"/>
          <p:cNvSpPr>
            <a:spLocks noGrp="1"/>
          </p:cNvSpPr>
          <p:nvPr>
            <p:ph idx="1"/>
          </p:nvPr>
        </p:nvSpPr>
        <p:spPr>
          <a:xfrm>
            <a:off x="1695450" y="1367790"/>
            <a:ext cx="5277485" cy="342582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anchor="t">
            <a:noAutofit/>
          </a:bodyPr>
          <a:p>
            <a:pPr fontAlgn="auto">
              <a:lnSpc>
                <a:spcPct val="150000"/>
              </a:lnSpc>
              <a:spcBef>
                <a:spcPts val="3400"/>
              </a:spcBef>
              <a:buFont typeface="Wingdings" panose="05000000000000000000" charset="0"/>
              <a:buChar char="Ø"/>
            </a:pP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提升了数据操作的便捷性。</a:t>
            </a:r>
            <a:endParaRPr lang="zh-CN" altLang="en-US" sz="28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fontAlgn="auto">
              <a:spcBef>
                <a:spcPts val="3400"/>
              </a:spcBef>
              <a:buFont typeface="Wingdings" panose="05000000000000000000" charset="0"/>
              <a:buChar char="Ø"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提升了数据的逻辑独立性。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 fontAlgn="auto">
              <a:spcBef>
                <a:spcPts val="3400"/>
              </a:spcBef>
              <a:buFont typeface="Wingdings" panose="05000000000000000000" charset="0"/>
              <a:buChar char="Ø"/>
            </a:pP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提升了数据的安全性</a:t>
            </a:r>
            <a:endParaRPr lang="zh-CN" altLang="en-US" sz="28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fontAlgn="auto">
              <a:spcBef>
                <a:spcPts val="3400"/>
              </a:spcBef>
              <a:buFont typeface="Wingdings" panose="05000000000000000000" charset="0"/>
              <a:buChar char="Ø"/>
            </a:pP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可用于数据集成</a:t>
            </a:r>
            <a:endParaRPr lang="zh-CN" altLang="en-US" sz="28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8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21665" y="496570"/>
            <a:ext cx="6453505" cy="702310"/>
          </a:xfrm>
        </p:spPr>
        <p:txBody>
          <a:bodyPr>
            <a:normAutofit/>
          </a:bodyPr>
          <a:p>
            <a:pPr marL="457200" indent="-457200">
              <a:buClr>
                <a:srgbClr val="FF0066"/>
              </a:buClr>
              <a:buSzPct val="125000"/>
              <a:buFont typeface="Wingdings" panose="05000000000000000000" charset="0"/>
              <a:buChar char="a"/>
              <a:defRPr/>
            </a:pPr>
            <a:r>
              <a:rPr lang="en-US" altLang="zh-CN" sz="3200" b="1" dirty="0">
                <a:solidFill>
                  <a:srgbClr val="FF00FF"/>
                </a:solidFill>
              </a:rPr>
              <a:t> </a:t>
            </a:r>
            <a:r>
              <a:rPr lang="zh-CN" altLang="zh-CN" sz="3200" b="1" dirty="0">
                <a:solidFill>
                  <a:srgbClr val="0000FF"/>
                </a:solidFill>
              </a:rPr>
              <a:t>三</a:t>
            </a:r>
            <a:r>
              <a:rPr lang="zh-CN" altLang="en-US" sz="3200" b="1" dirty="0">
                <a:solidFill>
                  <a:srgbClr val="0000FF"/>
                </a:solidFill>
              </a:rPr>
              <a:t>、视图的工作机制</a:t>
            </a:r>
            <a:endParaRPr lang="zh-CN" altLang="en-US" sz="3200" b="1" dirty="0">
              <a:solidFill>
                <a:srgbClr val="0000FF"/>
              </a:solidFill>
            </a:endParaRPr>
          </a:p>
        </p:txBody>
      </p:sp>
      <p:sp>
        <p:nvSpPr>
          <p:cNvPr id="75780" name="Line 3"/>
          <p:cNvSpPr/>
          <p:nvPr/>
        </p:nvSpPr>
        <p:spPr>
          <a:xfrm>
            <a:off x="627063" y="1045845"/>
            <a:ext cx="6120000" cy="0"/>
          </a:xfrm>
          <a:prstGeom prst="line">
            <a:avLst/>
          </a:prstGeom>
          <a:ln w="25400" cap="flat" cmpd="sng">
            <a:solidFill>
              <a:srgbClr val="33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" name="十字箭头标注 6"/>
          <p:cNvSpPr/>
          <p:nvPr/>
        </p:nvSpPr>
        <p:spPr>
          <a:xfrm>
            <a:off x="274320" y="862965"/>
            <a:ext cx="334645" cy="335915"/>
          </a:xfrm>
          <a:prstGeom prst="quadArrowCallou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7938" name="Rectangle 3"/>
          <p:cNvSpPr>
            <a:spLocks noGrp="1"/>
          </p:cNvSpPr>
          <p:nvPr>
            <p:ph idx="1"/>
          </p:nvPr>
        </p:nvSpPr>
        <p:spPr>
          <a:xfrm>
            <a:off x="627380" y="1870075"/>
            <a:ext cx="11294745" cy="173482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anchor="t">
            <a:noAutofit/>
          </a:bodyPr>
          <a:p>
            <a:pPr marL="0" indent="0" fontAlgn="auto">
              <a:lnSpc>
                <a:spcPct val="150000"/>
              </a:lnSpc>
              <a:spcBef>
                <a:spcPts val="3400"/>
              </a:spcBef>
              <a:buFont typeface="Wingdings" panose="05000000000000000000" charset="0"/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   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视图是虚表，视图中的行和列数据来自于定义视图所引用的表，并且在引用时自动生成。当基本表发生变化时，视图的数据也会随之变化。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.xml><?xml version="1.0" encoding="utf-8"?>
<p:tagLst xmlns:p="http://schemas.openxmlformats.org/presentationml/2006/main">
  <p:tag name="KSO_WM_UNIT_PLACING_PICTURE_USER_VIEWPORT" val="{&quot;height&quot;:2280,&quot;width&quot;:6675}"/>
</p:tagLst>
</file>

<file path=ppt/tags/tag4.xml><?xml version="1.0" encoding="utf-8"?>
<p:tagLst xmlns:p="http://schemas.openxmlformats.org/presentationml/2006/main">
  <p:tag name="COMMONDATA" val="eyJoZGlkIjoiNjU1NzNlNjE0ZTFhODI5YzdhMGRhNTU1MDY3NjBkNmUifQ=="/>
  <p:tag name="KSO_WPP_MARK_KEY" val="dcf3ca5d-2631-4801-81a7-51384b3afcff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8771</Words>
  <Application>WPS 演示</Application>
  <PresentationFormat>宽屏</PresentationFormat>
  <Paragraphs>600</Paragraphs>
  <Slides>56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56</vt:i4>
      </vt:variant>
    </vt:vector>
  </HeadingPairs>
  <TitlesOfParts>
    <vt:vector size="70" baseType="lpstr">
      <vt:lpstr>Arial</vt:lpstr>
      <vt:lpstr>宋体</vt:lpstr>
      <vt:lpstr>Wingdings</vt:lpstr>
      <vt:lpstr>微软雅黑</vt:lpstr>
      <vt:lpstr>隶书</vt:lpstr>
      <vt:lpstr>Wingdings</vt:lpstr>
      <vt:lpstr>Calibri</vt:lpstr>
      <vt:lpstr>MS PGothic</vt:lpstr>
      <vt:lpstr>黑体</vt:lpstr>
      <vt:lpstr>Times New Roman</vt:lpstr>
      <vt:lpstr>Arial Unicode MS</vt:lpstr>
      <vt:lpstr>华文新魏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一、视图的含义及作用</vt:lpstr>
      <vt:lpstr>PowerPoint 演示文稿</vt:lpstr>
      <vt:lpstr> 一、视图的含义</vt:lpstr>
      <vt:lpstr> 二、视图的作用</vt:lpstr>
      <vt:lpstr>PowerPoint 演示文稿</vt:lpstr>
      <vt:lpstr> 一、创建视图</vt:lpstr>
      <vt:lpstr> 例 </vt:lpstr>
      <vt:lpstr> 例 </vt:lpstr>
      <vt:lpstr>PowerPoint 演示文稿</vt:lpstr>
      <vt:lpstr> 例 </vt:lpstr>
      <vt:lpstr>PowerPoint 演示文稿</vt:lpstr>
      <vt:lpstr> 二、查看视图定义</vt:lpstr>
      <vt:lpstr>PowerPoint 演示文稿</vt:lpstr>
      <vt:lpstr> 三、修改视图定义</vt:lpstr>
      <vt:lpstr> 例——修改视图 </vt:lpstr>
      <vt:lpstr> 四、删除视图</vt:lpstr>
      <vt:lpstr> 五、更新视图数据</vt:lpstr>
      <vt:lpstr> 五、更新视图数据</vt:lpstr>
      <vt:lpstr> 五、更新视图数据</vt:lpstr>
      <vt:lpstr>PowerPoint 演示文稿</vt:lpstr>
      <vt:lpstr> 五、更新视图数据</vt:lpstr>
      <vt:lpstr> 五、更新视图数据</vt:lpstr>
      <vt:lpstr>PowerPoint 演示文稿</vt:lpstr>
      <vt:lpstr> 五、更新视图数据</vt:lpstr>
      <vt:lpstr> 五、更新视图数据</vt:lpstr>
      <vt:lpstr>PowerPoint 演示文稿</vt:lpstr>
      <vt:lpstr>PowerPoint 演示文稿</vt:lpstr>
      <vt:lpstr> 一、索引的作用</vt:lpstr>
      <vt:lpstr> 二、索引的类型</vt:lpstr>
      <vt:lpstr>PowerPoint 演示文稿</vt:lpstr>
      <vt:lpstr> 一、创建索引</vt:lpstr>
      <vt:lpstr> 一、创建索引——在创建表的时候创建索引</vt:lpstr>
      <vt:lpstr> 一、创建索引——在已存在的表上创建（CREATE INDEX）</vt:lpstr>
      <vt:lpstr>PowerPoint 演示文稿</vt:lpstr>
      <vt:lpstr> 一、创建索引——在已存在的表上创建（ALTER TABLE）</vt:lpstr>
      <vt:lpstr>PowerPoint 演示文稿</vt:lpstr>
      <vt:lpstr>PowerPoint 演示文稿</vt:lpstr>
      <vt:lpstr> 例——创建普通索引</vt:lpstr>
      <vt:lpstr> 例——创建唯一性索引</vt:lpstr>
      <vt:lpstr> 例——创建全文索引</vt:lpstr>
      <vt:lpstr> 例——创建空间索引</vt:lpstr>
      <vt:lpstr> 例——创建多列索引</vt:lpstr>
      <vt:lpstr> 二、查看索引</vt:lpstr>
      <vt:lpstr> 三、删除索引</vt:lpstr>
      <vt:lpstr> 四、索引的设计原则</vt:lpstr>
      <vt:lpstr> 小结——索引的优点</vt:lpstr>
      <vt:lpstr> 小结——索引的缺点</vt:lpstr>
      <vt:lpstr>PowerPoint 演示文稿</vt:lpstr>
      <vt:lpstr>操作练习：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李辉</dc:creator>
  <cp:lastModifiedBy>付争方</cp:lastModifiedBy>
  <cp:revision>267</cp:revision>
  <dcterms:created xsi:type="dcterms:W3CDTF">2014-08-02T13:12:00Z</dcterms:created>
  <dcterms:modified xsi:type="dcterms:W3CDTF">2022-11-06T13:57:08Z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2052-11.1.0.12598</vt:lpwstr>
  </property>
  <property fmtid="{D5CDD505-2E9C-101B-9397-08002B2CF9AE}" pid="3" name="ICV">
    <vt:lpwstr>D6BE595249714BCB98B035088C7A66E8</vt:lpwstr>
  </property>
</Properties>
</file>