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18" r:id="rId2"/>
    <p:sldId id="517" r:id="rId3"/>
    <p:sldId id="582" r:id="rId4"/>
    <p:sldId id="531" r:id="rId5"/>
    <p:sldId id="552" r:id="rId6"/>
    <p:sldId id="553" r:id="rId7"/>
    <p:sldId id="551" r:id="rId8"/>
    <p:sldId id="554" r:id="rId9"/>
    <p:sldId id="555" r:id="rId10"/>
    <p:sldId id="560" r:id="rId11"/>
    <p:sldId id="563" r:id="rId12"/>
    <p:sldId id="581" r:id="rId13"/>
    <p:sldId id="556" r:id="rId14"/>
    <p:sldId id="557" r:id="rId15"/>
    <p:sldId id="558" r:id="rId16"/>
    <p:sldId id="559" r:id="rId17"/>
    <p:sldId id="584" r:id="rId18"/>
    <p:sldId id="561" r:id="rId19"/>
    <p:sldId id="564" r:id="rId20"/>
    <p:sldId id="565" r:id="rId21"/>
    <p:sldId id="570" r:id="rId22"/>
    <p:sldId id="569" r:id="rId23"/>
    <p:sldId id="567" r:id="rId24"/>
    <p:sldId id="568" r:id="rId25"/>
    <p:sldId id="562" r:id="rId26"/>
    <p:sldId id="591" r:id="rId27"/>
    <p:sldId id="587" r:id="rId28"/>
    <p:sldId id="588" r:id="rId29"/>
    <p:sldId id="592" r:id="rId30"/>
    <p:sldId id="585" r:id="rId31"/>
    <p:sldId id="573" r:id="rId32"/>
    <p:sldId id="574" r:id="rId33"/>
    <p:sldId id="576" r:id="rId34"/>
    <p:sldId id="577" r:id="rId35"/>
    <p:sldId id="578" r:id="rId36"/>
    <p:sldId id="580" r:id="rId37"/>
    <p:sldId id="583" r:id="rId38"/>
    <p:sldId id="579" r:id="rId39"/>
    <p:sldId id="572" r:id="rId4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81911" autoAdjust="0"/>
  </p:normalViewPr>
  <p:slideViewPr>
    <p:cSldViewPr>
      <p:cViewPr varScale="1">
        <p:scale>
          <a:sx n="66" d="100"/>
          <a:sy n="66" d="100"/>
        </p:scale>
        <p:origin x="1328" y="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8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1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4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3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29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17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5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16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4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0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6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27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16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0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16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4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4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13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6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16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26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61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8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1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73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35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78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99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74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9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3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1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8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8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面向对象设计（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-UML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常见的多重性关联关系</a:t>
            </a:r>
            <a:r>
              <a:rPr lang="en-US" altLang="zh-CN" sz="2400" dirty="0">
                <a:latin typeface="+mn-ea"/>
              </a:rPr>
              <a:t>(Multiplicity)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66879"/>
              </p:ext>
            </p:extLst>
          </p:nvPr>
        </p:nvGraphicFramePr>
        <p:xfrm>
          <a:off x="1501676" y="1561356"/>
          <a:ext cx="7174780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156">
                  <a:extLst>
                    <a:ext uri="{9D8B030D-6E8A-4147-A177-3AD203B41FA5}">
                      <a16:colId xmlns:a16="http://schemas.microsoft.com/office/drawing/2014/main" val="3046379909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419107816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5248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正好有一个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3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可以没有，或者有多个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5902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至少有一个，可以有多个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1484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没有或者有一个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8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9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57" y="841276"/>
            <a:ext cx="777708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6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例子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3454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计算机 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，主板，硬盘，键盘，鼠标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航母编队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航空母舰，预警机，潜艇，驱逐舰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订单</a:t>
            </a:r>
            <a:r>
              <a:rPr lang="en-US" altLang="zh-CN" sz="2200" dirty="0">
                <a:latin typeface="+mn-ea"/>
              </a:rPr>
              <a:t>(Order)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订单项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LineItem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调查问卷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问卷选项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0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 </a:t>
            </a:r>
            <a:r>
              <a:rPr lang="zh-CN" altLang="en-US" sz="2800" dirty="0">
                <a:latin typeface="+mn-ea"/>
              </a:rPr>
              <a:t>之间的关系： 依赖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体现为</a:t>
            </a:r>
            <a:r>
              <a:rPr lang="zh-CN" altLang="en-US" sz="2200" b="1" dirty="0">
                <a:latin typeface="+mn-ea"/>
              </a:rPr>
              <a:t>局部变量</a:t>
            </a:r>
            <a:r>
              <a:rPr lang="zh-CN" altLang="en-US" sz="2200" dirty="0">
                <a:latin typeface="+mn-ea"/>
              </a:rPr>
              <a:t>、</a:t>
            </a:r>
            <a:r>
              <a:rPr lang="zh-CN" altLang="en-US" sz="2200" b="1" dirty="0">
                <a:latin typeface="+mn-ea"/>
              </a:rPr>
              <a:t>方法的参数</a:t>
            </a:r>
            <a:r>
              <a:rPr lang="zh-CN" altLang="en-US" sz="2200" dirty="0">
                <a:latin typeface="+mn-ea"/>
              </a:rPr>
              <a:t>或者对</a:t>
            </a:r>
            <a:r>
              <a:rPr lang="zh-CN" altLang="en-US" sz="2200" b="1" dirty="0">
                <a:latin typeface="+mn-ea"/>
              </a:rPr>
              <a:t>静态方法的调用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98" y="2317440"/>
            <a:ext cx="7037191" cy="1440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7" y="4011141"/>
            <a:ext cx="3105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3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 </a:t>
            </a:r>
            <a:r>
              <a:rPr lang="zh-CN" altLang="en-US" sz="2800" dirty="0">
                <a:latin typeface="+mn-ea"/>
              </a:rPr>
              <a:t>之间的关系： 继承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7380"/>
            <a:ext cx="540355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3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1705372"/>
            <a:ext cx="707236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+mn-ea"/>
              </a:rPr>
              <a:t>3</a:t>
            </a:r>
            <a:r>
              <a:rPr lang="zh-CN" altLang="en-US" sz="3600" dirty="0">
                <a:latin typeface="+mn-ea"/>
              </a:rPr>
              <a:t>分钟练习</a:t>
            </a:r>
            <a:endParaRPr lang="en-US" altLang="zh-CN" sz="3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+mn-ea"/>
              </a:rPr>
              <a:t>画出</a:t>
            </a:r>
            <a:r>
              <a:rPr lang="en-US" altLang="zh-CN" sz="3600" dirty="0">
                <a:latin typeface="+mn-ea"/>
              </a:rPr>
              <a:t>Singleton</a:t>
            </a:r>
            <a:r>
              <a:rPr lang="zh-CN" altLang="en-US" sz="3600" dirty="0">
                <a:latin typeface="+mn-ea"/>
              </a:rPr>
              <a:t>模式的类图</a:t>
            </a:r>
            <a:endParaRPr lang="en-US" altLang="zh-CN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5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625252"/>
            <a:ext cx="51738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何时使用类图？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B5D9495-A5AE-4D73-B31B-FE65FB52C6DE}"/>
              </a:ext>
            </a:extLst>
          </p:cNvPr>
          <p:cNvSpPr txBox="1">
            <a:spLocks/>
          </p:cNvSpPr>
          <p:nvPr/>
        </p:nvSpPr>
        <p:spPr>
          <a:xfrm>
            <a:off x="1175572" y="8412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要关注关键的概念和类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不要事务巨细，画出所有的类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不要只关注结构而忘了行为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类需要行为来验证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0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Sequence Diagram </a:t>
            </a:r>
            <a:r>
              <a:rPr lang="zh-CN" altLang="en-US" sz="2800" dirty="0">
                <a:latin typeface="+mn-ea"/>
              </a:rPr>
              <a:t>顺序图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时序图 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描述了对象之间传递消息的时间顺序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顺序图的主要元素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对象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参与者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时间线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消息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激活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85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8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4248" y="537778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37220"/>
            <a:ext cx="5760640" cy="53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学习</a:t>
            </a:r>
            <a:r>
              <a:rPr lang="en-US" altLang="zh-CN" sz="2800" dirty="0"/>
              <a:t>UML</a:t>
            </a:r>
            <a:r>
              <a:rPr lang="zh-CN" altLang="en-US" sz="2800" dirty="0"/>
              <a:t>的好处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终于能看懂领导画的</a:t>
            </a:r>
            <a:r>
              <a:rPr lang="en-US" altLang="zh-CN" sz="2200" dirty="0">
                <a:latin typeface="+mn-ea"/>
              </a:rPr>
              <a:t>UML</a:t>
            </a:r>
            <a:r>
              <a:rPr lang="zh-CN" altLang="en-US" sz="2200" dirty="0">
                <a:latin typeface="+mn-ea"/>
              </a:rPr>
              <a:t>图了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终于可以在</a:t>
            </a:r>
            <a:r>
              <a:rPr lang="zh-CN" altLang="en-US" sz="2200" b="1" dirty="0">
                <a:latin typeface="+mn-ea"/>
              </a:rPr>
              <a:t>概念层面</a:t>
            </a:r>
            <a:r>
              <a:rPr lang="zh-CN" altLang="en-US" sz="2200" dirty="0">
                <a:latin typeface="+mn-ea"/>
              </a:rPr>
              <a:t>和别人交流了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注意： </a:t>
            </a:r>
            <a:r>
              <a:rPr lang="en-US" altLang="zh-CN" sz="2200" dirty="0">
                <a:latin typeface="+mn-ea"/>
              </a:rPr>
              <a:t>UML</a:t>
            </a:r>
            <a:r>
              <a:rPr lang="zh-CN" altLang="en-US" sz="2200" dirty="0">
                <a:latin typeface="+mn-ea"/>
              </a:rPr>
              <a:t>不是</a:t>
            </a:r>
            <a:r>
              <a:rPr lang="en-US" altLang="zh-CN" sz="2200" dirty="0">
                <a:latin typeface="+mn-ea"/>
              </a:rPr>
              <a:t>OOA/OOD, </a:t>
            </a:r>
            <a:r>
              <a:rPr lang="zh-CN" altLang="en-US" sz="2200" dirty="0">
                <a:latin typeface="+mn-ea"/>
              </a:rPr>
              <a:t>它只是一种表示法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20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5430345" cy="571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04248" y="537778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3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Sequence Diagram </a:t>
            </a:r>
            <a:r>
              <a:rPr lang="zh-CN" altLang="en-US" sz="2800" dirty="0">
                <a:latin typeface="+mn-ea"/>
              </a:rPr>
              <a:t>的 </a:t>
            </a:r>
            <a:r>
              <a:rPr lang="en-US" altLang="zh-CN" sz="2800" dirty="0">
                <a:latin typeface="+mn-ea"/>
              </a:rPr>
              <a:t>Combined Fragment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03212"/>
            <a:ext cx="3092046" cy="2411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7300"/>
            <a:ext cx="2736304" cy="21206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01" y="1057301"/>
            <a:ext cx="3522738" cy="21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Sequence Diagram </a:t>
            </a:r>
            <a:r>
              <a:rPr lang="zh-CN" altLang="en-US" sz="2800" dirty="0">
                <a:latin typeface="+mn-ea"/>
              </a:rPr>
              <a:t>的 </a:t>
            </a:r>
            <a:r>
              <a:rPr lang="en-US" altLang="zh-CN" sz="2800" dirty="0">
                <a:latin typeface="+mn-ea"/>
              </a:rPr>
              <a:t>Combined Fragment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7380"/>
            <a:ext cx="3603812" cy="34563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49388"/>
            <a:ext cx="35625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6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04248" y="537778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3324"/>
            <a:ext cx="7843050" cy="38884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1CAFA-2B10-43CE-8D7A-17B64F5443C4}"/>
              </a:ext>
            </a:extLst>
          </p:cNvPr>
          <p:cNvSpPr txBox="1"/>
          <p:nvPr/>
        </p:nvSpPr>
        <p:spPr>
          <a:xfrm>
            <a:off x="1060768" y="26521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三分钟练习：画出和下列代码对应的顺序图</a:t>
            </a:r>
          </a:p>
        </p:txBody>
      </p:sp>
    </p:spTree>
    <p:extLst>
      <p:ext uri="{BB962C8B-B14F-4D97-AF65-F5344CB8AC3E}">
        <p14:creationId xmlns:p14="http://schemas.microsoft.com/office/powerpoint/2010/main" val="209157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68098" y="536217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精粹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38"/>
            <a:ext cx="6281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90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AB2B2C4-E059-4DCF-A439-FA4A15EA2FF5}"/>
              </a:ext>
            </a:extLst>
          </p:cNvPr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 use case is a list of </a:t>
            </a:r>
            <a:r>
              <a:rPr lang="en-US" altLang="zh-CN" sz="2200" b="1" dirty="0">
                <a:latin typeface="+mn-ea"/>
              </a:rPr>
              <a:t>actions</a:t>
            </a:r>
            <a:r>
              <a:rPr lang="en-US" altLang="zh-CN" sz="2200" dirty="0">
                <a:latin typeface="+mn-ea"/>
              </a:rPr>
              <a:t> or </a:t>
            </a:r>
            <a:r>
              <a:rPr lang="en-US" altLang="zh-CN" sz="2200" b="1" dirty="0">
                <a:latin typeface="+mn-ea"/>
              </a:rPr>
              <a:t>event steps, </a:t>
            </a:r>
            <a:r>
              <a:rPr lang="en-US" altLang="zh-CN" sz="2200" dirty="0">
                <a:latin typeface="+mn-ea"/>
              </a:rPr>
              <a:t>typically defining the </a:t>
            </a:r>
            <a:r>
              <a:rPr lang="en-US" altLang="zh-CN" sz="2200" b="1" dirty="0">
                <a:latin typeface="+mn-ea"/>
              </a:rPr>
              <a:t>interactions</a:t>
            </a:r>
            <a:r>
              <a:rPr lang="en-US" altLang="zh-CN" sz="2200" dirty="0">
                <a:latin typeface="+mn-ea"/>
              </a:rPr>
              <a:t> between a </a:t>
            </a:r>
            <a:r>
              <a:rPr lang="en-US" altLang="zh-CN" sz="2200" b="1" dirty="0">
                <a:latin typeface="+mn-ea"/>
              </a:rPr>
              <a:t>actor</a:t>
            </a:r>
            <a:r>
              <a:rPr lang="en-US" altLang="zh-CN" sz="2200" dirty="0">
                <a:latin typeface="+mn-ea"/>
              </a:rPr>
              <a:t> and a </a:t>
            </a:r>
            <a:r>
              <a:rPr lang="en-US" altLang="zh-CN" sz="2200" b="1" dirty="0">
                <a:latin typeface="+mn-ea"/>
              </a:rPr>
              <a:t>system</a:t>
            </a:r>
            <a:r>
              <a:rPr lang="en-US" altLang="zh-CN" sz="2200" dirty="0">
                <a:latin typeface="+mn-ea"/>
              </a:rPr>
              <a:t>, to achieve a </a:t>
            </a:r>
            <a:r>
              <a:rPr lang="en-US" altLang="zh-CN" sz="2200" b="1" dirty="0">
                <a:latin typeface="+mn-ea"/>
              </a:rPr>
              <a:t>goal</a:t>
            </a:r>
            <a:r>
              <a:rPr lang="en-US" altLang="zh-CN" sz="2200" dirty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Use case </a:t>
            </a:r>
            <a:r>
              <a:rPr lang="zh-CN" altLang="en-US" sz="1800" dirty="0">
                <a:latin typeface="+mn-ea"/>
              </a:rPr>
              <a:t>把系统当做黑盒子， 只考虑和系统的交互， 不考虑内部的实现。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是一种有效的需求分析技术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Formal use case vs informal use case </a:t>
            </a:r>
          </a:p>
        </p:txBody>
      </p:sp>
    </p:spTree>
    <p:extLst>
      <p:ext uri="{BB962C8B-B14F-4D97-AF65-F5344CB8AC3E}">
        <p14:creationId xmlns:p14="http://schemas.microsoft.com/office/powerpoint/2010/main" val="130681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例子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/>
        </p:nvGraphicFramePr>
        <p:xfrm>
          <a:off x="1403648" y="1273324"/>
          <a:ext cx="7416824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已经注册过的用户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未注册的用户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订单交付系统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zh-CN" altLang="en-US" dirty="0"/>
                        <a:t>计费系统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Triggers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用户表明他要购买他选择的商品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8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preconditions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用户已经选择了商品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Post-conditions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订单在系统中创建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用户会获得一个大概的到货时间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3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5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71122"/>
              </p:ext>
            </p:extLst>
          </p:nvPr>
        </p:nvGraphicFramePr>
        <p:xfrm>
          <a:off x="1115616" y="121196"/>
          <a:ext cx="7416824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 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用户表明他想要对选中的产品下订单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系统展示用户之前保存过的收货地址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用户确认收货地址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4. </a:t>
                      </a:r>
                      <a:r>
                        <a:rPr lang="zh-CN" altLang="en-US" dirty="0"/>
                        <a:t>系统展示订单详情和费用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5. </a:t>
                      </a:r>
                      <a:r>
                        <a:rPr lang="zh-CN" altLang="en-US" dirty="0"/>
                        <a:t>用户确认订单信息无误。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6. </a:t>
                      </a:r>
                      <a:r>
                        <a:rPr lang="zh-CN" altLang="en-US" dirty="0"/>
                        <a:t>系统把订单信息提交给交付系统做评估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7 </a:t>
                      </a:r>
                      <a:r>
                        <a:rPr lang="zh-CN" altLang="en-US" dirty="0"/>
                        <a:t>交付系统返回一个估计的到货时间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8. </a:t>
                      </a:r>
                      <a:r>
                        <a:rPr lang="zh-CN" altLang="en-US" dirty="0"/>
                        <a:t>系统把估计到货时间展示给用户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9. </a:t>
                      </a:r>
                      <a:r>
                        <a:rPr lang="zh-CN" altLang="en-US" dirty="0"/>
                        <a:t>用户确认下订单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10. </a:t>
                      </a:r>
                      <a:r>
                        <a:rPr lang="zh-CN" altLang="en-US" dirty="0"/>
                        <a:t>系统通知计费系统对用户扣费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11. </a:t>
                      </a:r>
                      <a:r>
                        <a:rPr lang="zh-CN" altLang="en-US" dirty="0"/>
                        <a:t>计费系统确认费用已经扣除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12. </a:t>
                      </a:r>
                      <a:r>
                        <a:rPr lang="zh-CN" altLang="en-US" dirty="0"/>
                        <a:t>系统提交订单给交付系统来处理。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13. </a:t>
                      </a:r>
                      <a:r>
                        <a:rPr lang="zh-CN" altLang="en-US" dirty="0"/>
                        <a:t>交付系统确认订单正在处理中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14. </a:t>
                      </a:r>
                      <a:r>
                        <a:rPr lang="zh-CN" altLang="en-US" dirty="0"/>
                        <a:t>系统告知用户订单已经付费，并且订单提交成功。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 startAt="15"/>
                      </a:pPr>
                      <a:r>
                        <a:rPr lang="zh-CN" altLang="en-US" dirty="0"/>
                        <a:t>用户退出系统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6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70685"/>
              </p:ext>
            </p:extLst>
          </p:nvPr>
        </p:nvGraphicFramePr>
        <p:xfrm>
          <a:off x="1259632" y="553244"/>
          <a:ext cx="741682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Alternative flow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/>
                        <a:t>2A </a:t>
                      </a:r>
                      <a:r>
                        <a:rPr lang="zh-CN" altLang="en-US" dirty="0"/>
                        <a:t>： 用户没有登录，需要提示用户登录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执行</a:t>
                      </a:r>
                      <a:r>
                        <a:rPr lang="en-US" altLang="zh-CN" dirty="0"/>
                        <a:t>Use case “Login”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Use case </a:t>
                      </a:r>
                      <a:r>
                        <a:rPr lang="zh-CN" altLang="en-US" dirty="0"/>
                        <a:t>继续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7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Alternative 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3A : </a:t>
                      </a:r>
                      <a:r>
                        <a:rPr lang="zh-CN" altLang="en-US" dirty="0"/>
                        <a:t>用户想改变收货地址， 不想用之前保存的地址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用户表明他想用一个不同的收货地址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用户为这个订单输入一个新的收货地址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系统验证新收货地址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Use case </a:t>
                      </a:r>
                      <a:r>
                        <a:rPr lang="zh-CN" altLang="en-US" dirty="0"/>
                        <a:t>继续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Alternative flow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/>
                        <a:t>9A </a:t>
                      </a:r>
                      <a:r>
                        <a:rPr lang="zh-CN" altLang="en-US" dirty="0"/>
                        <a:t>： 用户对到货日期不满意，取消订单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用户请求订单取消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系统向用户确认订单已经取消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/>
                        <a:t>Use case </a:t>
                      </a:r>
                      <a:r>
                        <a:rPr lang="zh-CN" altLang="en-US" dirty="0"/>
                        <a:t>终止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05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9E1125-11DE-44B0-9423-1014F2131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8002"/>
              </p:ext>
            </p:extLst>
          </p:nvPr>
        </p:nvGraphicFramePr>
        <p:xfrm>
          <a:off x="1259632" y="770681"/>
          <a:ext cx="7416824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384679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137623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 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7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已经注册过的用户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未注册的用户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订单交付系统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zh-CN" altLang="en-US" dirty="0"/>
                        <a:t>计费系统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8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Basic flow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用户对选中产品下单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系统展示之前保存的收货地址，用户可以确认，或者输入新的收货地址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系统展示订单详情和费用， 用户确认或者取消订单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系统通过交付系统获得估计的到货时间，展示给用户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用户可以确认下单，或者取消订单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系统通过计费系统对用户扣费，并且正式提交给交付系统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系统通知用户订单提交成功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用户退出系统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977295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21DADC52-F011-42A7-BBC5-3CE305B0797C}"/>
              </a:ext>
            </a:extLst>
          </p:cNvPr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Informal use case </a:t>
            </a:r>
          </a:p>
        </p:txBody>
      </p:sp>
    </p:spTree>
    <p:extLst>
      <p:ext uri="{BB962C8B-B14F-4D97-AF65-F5344CB8AC3E}">
        <p14:creationId xmlns:p14="http://schemas.microsoft.com/office/powerpoint/2010/main" val="133413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UML</a:t>
            </a:r>
            <a:r>
              <a:rPr lang="zh-CN" altLang="en-US" sz="2800" dirty="0"/>
              <a:t>的阴和阳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5B5BE-732C-4822-8FBE-782F07DC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01316"/>
            <a:ext cx="3983999" cy="39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0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diagram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Use case diagram</a:t>
            </a:r>
            <a:r>
              <a:rPr lang="zh-CN" altLang="en-US" sz="2200" dirty="0">
                <a:latin typeface="+mn-ea"/>
              </a:rPr>
              <a:t>试图回答这几个问题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软件系统是为谁建立的？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软件系统必须做什么事情？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描述了用户的各种需求，向用户展示了其所需要的系统的整体结构及其边界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Actor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Use case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Relation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55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Actor </a:t>
            </a:r>
            <a:r>
              <a:rPr lang="zh-CN" altLang="en-US" sz="2800" dirty="0">
                <a:latin typeface="+mn-ea"/>
              </a:rPr>
              <a:t>（活动者）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Actor</a:t>
            </a:r>
            <a:r>
              <a:rPr lang="zh-CN" altLang="en-US" sz="2200" dirty="0">
                <a:latin typeface="+mn-ea"/>
              </a:rPr>
              <a:t>是指向软件系统发出请求，或享受系统服务的事物。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Actor</a:t>
            </a:r>
            <a:r>
              <a:rPr lang="zh-CN" altLang="en-US" sz="2200" dirty="0">
                <a:latin typeface="+mn-ea"/>
              </a:rPr>
              <a:t>可以是人，也可以是系统：定时器，时钟，硬件设备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04082"/>
            <a:ext cx="997064" cy="1109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89" y="3433564"/>
            <a:ext cx="693904" cy="1102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53" y="3501017"/>
            <a:ext cx="697064" cy="9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1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（用例）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用例是指系统的一个功能模块。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命名惯例： 动词</a:t>
            </a:r>
            <a:r>
              <a:rPr lang="en-US" altLang="zh-CN" sz="2200" dirty="0">
                <a:latin typeface="+mn-ea"/>
              </a:rPr>
              <a:t>+</a:t>
            </a:r>
            <a:r>
              <a:rPr lang="zh-CN" altLang="en-US" sz="2200" dirty="0">
                <a:latin typeface="+mn-ea"/>
              </a:rPr>
              <a:t>名词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237" y="3217540"/>
            <a:ext cx="6988302" cy="10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2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（用例）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C3B64-4A67-4EBE-9DF4-91B89F09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345332"/>
            <a:ext cx="4707704" cy="32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2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的关系 ： </a:t>
            </a:r>
            <a:r>
              <a:rPr lang="en-US" altLang="zh-CN" sz="2800" dirty="0">
                <a:latin typeface="+mn-ea"/>
              </a:rPr>
              <a:t>include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3E344-7447-4FC6-8752-2E854234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129308"/>
            <a:ext cx="4773654" cy="1953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640699-994B-44DD-8023-8BE7B5E77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01516"/>
            <a:ext cx="467384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的关系 ： </a:t>
            </a:r>
            <a:r>
              <a:rPr lang="en-US" altLang="zh-CN" sz="2800" dirty="0">
                <a:latin typeface="+mn-ea"/>
              </a:rPr>
              <a:t>extend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FA15A9-1B19-4A94-82E2-F9FF8B6F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10529"/>
            <a:ext cx="4862740" cy="1706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FBD4E7-5330-4618-B98E-80994D52D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39" y="2933557"/>
            <a:ext cx="4794496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6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的关系 ： </a:t>
            </a:r>
            <a:r>
              <a:rPr lang="en-US" altLang="zh-CN" sz="2800" dirty="0">
                <a:latin typeface="+mn-ea"/>
              </a:rPr>
              <a:t>generalization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FB37AD-5A09-491B-BBC4-CD7DBEB1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52" y="1129308"/>
            <a:ext cx="7701097" cy="42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8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5572" y="212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我的个人经验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B5D9495-A5AE-4D73-B31B-FE65FB52C6DE}"/>
              </a:ext>
            </a:extLst>
          </p:cNvPr>
          <p:cNvSpPr txBox="1">
            <a:spLocks/>
          </p:cNvSpPr>
          <p:nvPr/>
        </p:nvSpPr>
        <p:spPr>
          <a:xfrm>
            <a:off x="1175572" y="8412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UML</a:t>
            </a:r>
            <a:r>
              <a:rPr lang="zh-CN" altLang="en-US" sz="2400" dirty="0">
                <a:latin typeface="+mn-ea"/>
              </a:rPr>
              <a:t>可以让你对系统全局有个了解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对阅读源码也很有用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但是，文档非常容易过时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把代码写完就不错了，还让我更新文档？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类图，顺序图描述了细节，容易落后于代码的更新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用例图相对稳定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在讨论或思考时用</a:t>
            </a:r>
            <a:r>
              <a:rPr lang="en-US" altLang="zh-CN" sz="2400" dirty="0">
                <a:latin typeface="+mn-ea"/>
              </a:rPr>
              <a:t>UML</a:t>
            </a:r>
            <a:r>
              <a:rPr lang="zh-CN" altLang="en-US" sz="2400" dirty="0">
                <a:latin typeface="+mn-ea"/>
              </a:rPr>
              <a:t>图沟通想法很有用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一个白板就够了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495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：画出一个购物网站的</a:t>
            </a:r>
            <a:r>
              <a:rPr lang="en-US" altLang="zh-CN" sz="2800" dirty="0">
                <a:latin typeface="+mn-ea"/>
              </a:rPr>
              <a:t>Use case </a:t>
            </a:r>
            <a:r>
              <a:rPr lang="zh-CN" altLang="en-US" sz="2800" dirty="0">
                <a:latin typeface="+mn-ea"/>
              </a:rPr>
              <a:t>图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用户可以搜索产品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用户可以查看产品的细节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用户可以登录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用户可以把产品加入购物车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用户可以下订单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528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：骰子游戏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骰子游戏，一次丢两个骰子，如果总和是</a:t>
            </a: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则赢， 否则就输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从中提取类， 画出类图和顺序图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类提示： </a:t>
            </a:r>
            <a:r>
              <a:rPr lang="en-US" altLang="zh-CN" sz="2400" dirty="0">
                <a:latin typeface="+mn-ea"/>
              </a:rPr>
              <a:t>Player , </a:t>
            </a:r>
            <a:r>
              <a:rPr lang="en-US" altLang="zh-CN" sz="2400" dirty="0" err="1">
                <a:latin typeface="+mn-ea"/>
              </a:rPr>
              <a:t>DiceGame</a:t>
            </a:r>
            <a:r>
              <a:rPr lang="en-US" altLang="zh-CN" sz="2400" dirty="0">
                <a:latin typeface="+mn-ea"/>
              </a:rPr>
              <a:t>, Dice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08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Diagram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9150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</a:t>
            </a:r>
            <a:r>
              <a:rPr lang="en-US" altLang="zh-CN" sz="2200" dirty="0">
                <a:latin typeface="+mn-ea"/>
              </a:rPr>
              <a:t>(Class)</a:t>
            </a:r>
            <a:r>
              <a:rPr lang="zh-CN" altLang="en-US" sz="2200" dirty="0">
                <a:latin typeface="+mn-ea"/>
              </a:rPr>
              <a:t>封装了数据和行为，，它是具有相同属性、操作、关系的对象集合的总称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类图展示类及类之间的</a:t>
            </a:r>
            <a:r>
              <a:rPr lang="zh-CN" altLang="en-US" sz="2200" b="1" dirty="0">
                <a:latin typeface="+mn-ea"/>
              </a:rPr>
              <a:t>静态关系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和具体实现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语言无关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751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</a:t>
            </a:r>
            <a:r>
              <a:rPr lang="zh-CN" altLang="en-US" sz="2800" dirty="0">
                <a:latin typeface="+mn-ea"/>
              </a:rPr>
              <a:t>的图形化标识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6972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分为三部分的矩形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类名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属性（字段）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方法（操作）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修饰符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+public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- private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#protected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抽象类：斜体字   （或者用</a:t>
            </a:r>
            <a:r>
              <a:rPr lang="en-US" altLang="zh-CN" sz="2200" dirty="0">
                <a:latin typeface="+mn-ea"/>
              </a:rPr>
              <a:t>&lt;&lt;abstract&gt;&gt;</a:t>
            </a:r>
            <a:r>
              <a:rPr lang="zh-CN" altLang="en-US" sz="2200" dirty="0">
                <a:latin typeface="+mn-ea"/>
              </a:rPr>
              <a:t>表达）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静态变量或者方法用下划线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9428"/>
            <a:ext cx="3152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69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类之间的关系</a:t>
            </a:r>
            <a:endParaRPr lang="en-US" altLang="zh-CN" sz="2800" dirty="0"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0573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Has a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关联 ： 一个对象需要“知道”另外一个对象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聚合： 集合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成员关系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组合： 整体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部分， 具备生命周期控制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Is a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继承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依赖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96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Class </a:t>
            </a:r>
            <a:r>
              <a:rPr lang="zh-CN" altLang="en-US" sz="2800" dirty="0">
                <a:latin typeface="+mn-ea"/>
              </a:rPr>
              <a:t>之间的关系： 关联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一个类需要知道另外一个类属性和方法才能工作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关联可以是单向的也可以是双向的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Has a </a:t>
            </a:r>
            <a:r>
              <a:rPr lang="zh-CN" altLang="en-US" sz="2200" dirty="0">
                <a:latin typeface="+mn-ea"/>
              </a:rPr>
              <a:t>关系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+mn-ea"/>
              </a:rPr>
              <a:t>实例变量</a:t>
            </a:r>
            <a:endParaRPr lang="en-US" altLang="zh-CN" sz="2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891946"/>
            <a:ext cx="4941192" cy="13293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927106"/>
            <a:ext cx="2638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7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Class </a:t>
            </a:r>
            <a:r>
              <a:rPr lang="zh-CN" altLang="en-US" sz="2200" dirty="0">
                <a:latin typeface="+mn-ea"/>
              </a:rPr>
              <a:t>之间的关系： 聚合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/>
              <a:t>Aggregation </a:t>
            </a:r>
            <a:r>
              <a:rPr lang="en-US" altLang="zh-CN" sz="2200" dirty="0">
                <a:latin typeface="+mn-ea"/>
              </a:rPr>
              <a:t>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聚合也是一种关联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表达整体和部分的关系，仅仅通过</a:t>
            </a:r>
            <a:r>
              <a:rPr lang="zh-CN" altLang="en-US" b="1" dirty="0">
                <a:latin typeface="+mn-ea"/>
              </a:rPr>
              <a:t>语法层面无法区分是关联还是聚合</a:t>
            </a:r>
            <a:r>
              <a:rPr lang="zh-CN" altLang="en-US" dirty="0">
                <a:latin typeface="+mn-ea"/>
              </a:rPr>
              <a:t>， 需要考察类之间的逻辑关系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聚合了</a:t>
            </a:r>
            <a:r>
              <a:rPr lang="en-US" altLang="zh-CN" dirty="0">
                <a:latin typeface="+mn-ea"/>
              </a:rPr>
              <a:t>B, </a:t>
            </a:r>
            <a:r>
              <a:rPr lang="zh-CN" altLang="en-US" dirty="0">
                <a:latin typeface="+mn-ea"/>
              </a:rPr>
              <a:t>但是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可以在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创建之前就存在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实例变量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32" y="3627803"/>
            <a:ext cx="4479826" cy="1944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99836"/>
            <a:ext cx="3171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Class </a:t>
            </a:r>
            <a:r>
              <a:rPr lang="zh-CN" altLang="en-US" sz="2400" dirty="0">
                <a:latin typeface="+mn-ea"/>
              </a:rPr>
              <a:t>之间的关系： 组合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Composition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3454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比聚合更强的关联， 同样， 聚合和组合无法通过语法来区别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整体的对象负责代表部分的对象的生命周期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Document</a:t>
            </a:r>
            <a:r>
              <a:rPr lang="zh-CN" altLang="en-US" sz="2000" dirty="0">
                <a:latin typeface="+mn-ea"/>
              </a:rPr>
              <a:t>由</a:t>
            </a:r>
            <a:r>
              <a:rPr lang="en-US" altLang="zh-CN" sz="2000" dirty="0">
                <a:latin typeface="+mn-ea"/>
              </a:rPr>
              <a:t>Page</a:t>
            </a:r>
            <a:r>
              <a:rPr lang="zh-CN" altLang="en-US" sz="2000" dirty="0">
                <a:latin typeface="+mn-ea"/>
              </a:rPr>
              <a:t>组合而成， </a:t>
            </a:r>
            <a:r>
              <a:rPr lang="en-US" altLang="zh-CN" sz="2000" dirty="0">
                <a:latin typeface="+mn-ea"/>
              </a:rPr>
              <a:t>Page</a:t>
            </a:r>
            <a:r>
              <a:rPr lang="zh-CN" altLang="en-US" sz="2000" dirty="0">
                <a:latin typeface="+mn-ea"/>
              </a:rPr>
              <a:t>是由</a:t>
            </a:r>
            <a:r>
              <a:rPr lang="en-US" altLang="zh-CN" sz="2000" dirty="0">
                <a:latin typeface="+mn-ea"/>
              </a:rPr>
              <a:t>Document</a:t>
            </a:r>
            <a:r>
              <a:rPr lang="zh-CN" altLang="en-US" sz="2000" dirty="0">
                <a:latin typeface="+mn-ea"/>
              </a:rPr>
              <a:t>来创建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68" y="3908778"/>
            <a:ext cx="7216721" cy="15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15486</TotalTime>
  <Words>1329</Words>
  <Application>Microsoft Office PowerPoint</Application>
  <PresentationFormat>全屏显示(16:10)</PresentationFormat>
  <Paragraphs>255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Office 主题​​</vt:lpstr>
      <vt:lpstr>面向对象设计（3）-UML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1825</cp:revision>
  <dcterms:created xsi:type="dcterms:W3CDTF">2012-07-25T13:29:00Z</dcterms:created>
  <dcterms:modified xsi:type="dcterms:W3CDTF">2017-06-25T08:55:19Z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