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70" r:id="rId3"/>
    <p:sldId id="271" r:id="rId4"/>
    <p:sldId id="272" r:id="rId5"/>
    <p:sldId id="273" r:id="rId6"/>
    <p:sldId id="274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3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290CF-8B5B-D244-B25D-64B2B2D88907}" type="datetimeFigureOut">
              <a:rPr lang="en-US" smtClean="0"/>
              <a:t>2/2/15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A2BB9-1BAA-AE40-BACE-F4F2B8128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46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D_{0,0} &amp;= 0 \\</a:t>
            </a:r>
          </a:p>
          <a:p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D_{</a:t>
            </a:r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i,j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&amp; =  \</a:t>
            </a:r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</a:t>
            </a:r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begin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cases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D_{i-1,j} + \</a:t>
            </a:r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textrm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inscost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}(t_{i}) \\</a:t>
            </a:r>
          </a:p>
          <a:p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D_{i,j-1} + \</a:t>
            </a:r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textrm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delcost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}(</a:t>
            </a:r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</a:t>
            </a:r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 \\</a:t>
            </a:r>
          </a:p>
          <a:p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D_{i-1,j-1} + \</a:t>
            </a:r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textrm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substcost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}(t_{i},</a:t>
            </a:r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</a:t>
            </a:r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</a:t>
            </a:r>
          </a:p>
          <a:p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\end{</a:t>
            </a:r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cases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A2BB9-1BAA-AE40-BACE-F4F2B81283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20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D_{0,0} &amp;= 0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i,j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&amp; =  \min \begin{cases} D_{i-1,j} +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infty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D_{i,j-1} +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infty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\\</a:t>
            </a:r>
          </a:p>
          <a:p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D_{i-1,j-1} + \</a:t>
            </a:r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textrm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substcost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}(t_{i},</a:t>
            </a:r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</a:t>
            </a:r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</a:t>
            </a:r>
          </a:p>
          <a:p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\end{</a:t>
            </a:r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cases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A2BB9-1BAA-AE40-BACE-F4F2B81283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24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D_{0,0} &amp;= 0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i,j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&amp; =  \min \begin{cases} D_{i-1,j} +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inscost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}(t_{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 \\</a:t>
            </a:r>
          </a:p>
          <a:p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D_{i,j-1} + \</a:t>
            </a:r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textrm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delcost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}(</a:t>
            </a:r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</a:t>
            </a:r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 \\</a:t>
            </a:r>
          </a:p>
          <a:p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D_{i-1,j-1} + \</a:t>
            </a:r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textrm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substcost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}(t_{i},</a:t>
            </a:r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</a:t>
            </a:r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D_{i-2,j-2} +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transcost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}(s_{j-1}, s_{j})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{if $s_{j-1} = t_{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}$ and $s_{j} = t_{i-1}$}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\end{cases}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A2BB9-1BAA-AE40-BACE-F4F2B81283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20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DAA9-1796-D345-A4AA-A8D52F9332AD}" type="datetimeFigureOut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5363-FA07-1840-9CC1-A14EF0E1A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81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DAA9-1796-D345-A4AA-A8D52F9332AD}" type="datetimeFigureOut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5363-FA07-1840-9CC1-A14EF0E1A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07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DAA9-1796-D345-A4AA-A8D52F9332AD}" type="datetimeFigureOut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5363-FA07-1840-9CC1-A14EF0E1A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30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DAA9-1796-D345-A4AA-A8D52F9332AD}" type="datetimeFigureOut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5363-FA07-1840-9CC1-A14EF0E1A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29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DAA9-1796-D345-A4AA-A8D52F9332AD}" type="datetimeFigureOut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5363-FA07-1840-9CC1-A14EF0E1A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15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DAA9-1796-D345-A4AA-A8D52F9332AD}" type="datetimeFigureOut">
              <a:rPr lang="en-US" smtClean="0"/>
              <a:t>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5363-FA07-1840-9CC1-A14EF0E1A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40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DAA9-1796-D345-A4AA-A8D52F9332AD}" type="datetimeFigureOut">
              <a:rPr lang="en-US" smtClean="0"/>
              <a:t>2/2/15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5363-FA07-1840-9CC1-A14EF0E1A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97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DAA9-1796-D345-A4AA-A8D52F9332AD}" type="datetimeFigureOut">
              <a:rPr lang="en-US" smtClean="0"/>
              <a:t>2/2/15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5363-FA07-1840-9CC1-A14EF0E1A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55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DAA9-1796-D345-A4AA-A8D52F9332AD}" type="datetimeFigureOut">
              <a:rPr lang="en-US" smtClean="0"/>
              <a:t>2/2/15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5363-FA07-1840-9CC1-A14EF0E1A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3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DAA9-1796-D345-A4AA-A8D52F9332AD}" type="datetimeFigureOut">
              <a:rPr lang="en-US" smtClean="0"/>
              <a:t>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5363-FA07-1840-9CC1-A14EF0E1A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58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DAA9-1796-D345-A4AA-A8D52F9332AD}" type="datetimeFigureOut">
              <a:rPr lang="en-US" smtClean="0"/>
              <a:t>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5363-FA07-1840-9CC1-A14EF0E1A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29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DAA9-1796-D345-A4AA-A8D52F9332AD}" type="datetimeFigureOut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75363-FA07-1840-9CC1-A14EF0E1A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56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Natural Language Processing</a:t>
            </a:r>
          </a:p>
        </p:txBody>
      </p:sp>
      <p:sp>
        <p:nvSpPr>
          <p:cNvPr id="102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libri" charset="0"/>
              </a:rPr>
              <a:t>Lecture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8:  Information Theory; Spelling, Edit Distance, and Noisy Channels</a:t>
            </a:r>
            <a:endParaRPr lang="en-US" dirty="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724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Levenshtein</a:t>
            </a:r>
            <a:r>
              <a:rPr lang="en-US" dirty="0" smtClean="0"/>
              <a:t> Distance with Transposition</a:t>
            </a:r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51" y="2864994"/>
            <a:ext cx="8314732" cy="196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031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Spelling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ü"/>
            </a:pPr>
            <a:r>
              <a:rPr lang="en-US" dirty="0" smtClean="0"/>
              <a:t>Detecting isolated non-words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Fixing isolated non-words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Fixing errors in 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413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Kernighan’s Model:  A Noisy Channel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284" r="14545"/>
          <a:stretch/>
        </p:blipFill>
        <p:spPr>
          <a:xfrm>
            <a:off x="4837167" y="1697068"/>
            <a:ext cx="2100392" cy="3126949"/>
          </a:xfrm>
        </p:spPr>
      </p:pic>
      <p:sp>
        <p:nvSpPr>
          <p:cNvPr id="5" name="Oval 4"/>
          <p:cNvSpPr/>
          <p:nvPr/>
        </p:nvSpPr>
        <p:spPr>
          <a:xfrm>
            <a:off x="283744" y="2215636"/>
            <a:ext cx="1823846" cy="1823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source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185613" y="4818828"/>
            <a:ext cx="149993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channel</a:t>
            </a:r>
            <a:endParaRPr lang="en-US" sz="32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378048" y="3120804"/>
            <a:ext cx="594512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937559" y="3120804"/>
            <a:ext cx="614114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94168" y="2913592"/>
            <a:ext cx="103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MU Typewriter Text Regular"/>
                <a:cs typeface="CMU Typewriter Text Regular"/>
              </a:rPr>
              <a:t>example</a:t>
            </a:r>
            <a:endParaRPr lang="en-US" dirty="0">
              <a:latin typeface="CMU Typewriter Text Regular"/>
              <a:cs typeface="CMU Typewriter Text Regular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33098" y="2936138"/>
            <a:ext cx="103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MU Typewriter Text Regular"/>
                <a:cs typeface="CMU Typewriter Text Regular"/>
              </a:rPr>
              <a:t>exmaple</a:t>
            </a:r>
            <a:endParaRPr lang="en-US" dirty="0">
              <a:latin typeface="CMU Typewriter Text Regular"/>
              <a:cs typeface="CMU Typewriter Text Regular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242655" y="3151615"/>
            <a:ext cx="594512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29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acress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7960378"/>
              </p:ext>
            </p:extLst>
          </p:nvPr>
        </p:nvGraphicFramePr>
        <p:xfrm>
          <a:off x="1868580" y="1921384"/>
          <a:ext cx="5561947" cy="2966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59148"/>
                <a:gridCol w="1047381"/>
                <a:gridCol w="2569298"/>
                <a:gridCol w="686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latin typeface="CMU Serif Roman"/>
                          <a:cs typeface="CMU Serif Roman"/>
                        </a:rPr>
                        <a:t>c</a:t>
                      </a:r>
                      <a:endParaRPr lang="en-US" b="0" i="1" dirty="0">
                        <a:latin typeface="CMU Serif Roman"/>
                        <a:cs typeface="CMU Serif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>
                          <a:latin typeface="CMU Serif Roman"/>
                          <a:cs typeface="CMU Serif Roman"/>
                        </a:rPr>
                        <a:t>freq</a:t>
                      </a:r>
                      <a:r>
                        <a:rPr lang="en-US" b="0" dirty="0" smtClean="0">
                          <a:latin typeface="CMU Serif Roman"/>
                          <a:cs typeface="CMU Serif Roman"/>
                        </a:rPr>
                        <a:t>(</a:t>
                      </a:r>
                      <a:r>
                        <a:rPr lang="en-US" b="0" i="1" dirty="0" smtClean="0">
                          <a:latin typeface="CMU Serif Roman"/>
                          <a:cs typeface="CMU Serif Roman"/>
                        </a:rPr>
                        <a:t>c</a:t>
                      </a:r>
                      <a:r>
                        <a:rPr lang="en-US" b="0" dirty="0" smtClean="0">
                          <a:latin typeface="CMU Serif Roman"/>
                          <a:cs typeface="CMU Serif Roman"/>
                        </a:rPr>
                        <a:t>)</a:t>
                      </a:r>
                      <a:endParaRPr lang="en-US" b="0" dirty="0">
                        <a:latin typeface="CMU Serif Roman"/>
                        <a:cs typeface="CMU Serif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latin typeface="CMU Serif Roman"/>
                          <a:cs typeface="CMU Serif Roman"/>
                        </a:rPr>
                        <a:t>p</a:t>
                      </a:r>
                      <a:r>
                        <a:rPr lang="en-US" b="0" i="0" dirty="0" smtClean="0">
                          <a:latin typeface="CMU Serif Roman"/>
                          <a:cs typeface="CMU Serif Roman"/>
                        </a:rPr>
                        <a:t>(</a:t>
                      </a:r>
                      <a:r>
                        <a:rPr lang="en-US" b="0" i="1" dirty="0" smtClean="0">
                          <a:latin typeface="CMU Serif Roman"/>
                          <a:cs typeface="CMU Serif Roman"/>
                        </a:rPr>
                        <a:t>t </a:t>
                      </a:r>
                      <a:r>
                        <a:rPr lang="en-US" b="0" i="0" dirty="0" smtClean="0">
                          <a:latin typeface="CMU Serif Roman"/>
                          <a:cs typeface="CMU Serif Roman"/>
                        </a:rPr>
                        <a:t>| </a:t>
                      </a:r>
                      <a:r>
                        <a:rPr lang="en-US" b="0" i="1" dirty="0" smtClean="0">
                          <a:latin typeface="CMU Serif Roman"/>
                          <a:cs typeface="CMU Serif Roman"/>
                        </a:rPr>
                        <a:t>c</a:t>
                      </a:r>
                      <a:r>
                        <a:rPr lang="en-US" b="0" i="0" dirty="0" smtClean="0">
                          <a:latin typeface="CMU Serif Roman"/>
                          <a:cs typeface="CMU Serif Roman"/>
                        </a:rPr>
                        <a:t>)</a:t>
                      </a:r>
                      <a:endParaRPr lang="en-US" b="0" i="0" dirty="0">
                        <a:latin typeface="CMU Serif Roman"/>
                        <a:cs typeface="CMU Serif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MU Serif Roman"/>
                          <a:cs typeface="CMU Serif Roman"/>
                        </a:rPr>
                        <a:t>%</a:t>
                      </a:r>
                      <a:endParaRPr lang="en-US" dirty="0">
                        <a:latin typeface="CMU Serif Roman"/>
                        <a:cs typeface="CMU Serif Roman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MU Typewriter Text Regular"/>
                          <a:cs typeface="CMU Typewriter Text Regular"/>
                        </a:rPr>
                        <a:t>actress</a:t>
                      </a:r>
                      <a:endParaRPr lang="en-US" dirty="0">
                        <a:latin typeface="CMU Typewriter Text Regular"/>
                        <a:cs typeface="CMU Typewriter T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1343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p(delete</a:t>
                      </a:r>
                      <a:r>
                        <a:rPr lang="en-US" baseline="0" dirty="0" smtClean="0">
                          <a:latin typeface="CMU Typewriter Text Regular"/>
                          <a:cs typeface="CMU Typewriter Text Regular"/>
                        </a:rPr>
                        <a:t> t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MU Typewriter Text Regular"/>
                          <a:cs typeface="CMU Typewriter Text Regular"/>
                        </a:rPr>
                        <a:t>cress</a:t>
                      </a:r>
                      <a:endParaRPr lang="en-US" dirty="0">
                        <a:latin typeface="CMU Typewriter Text Regular"/>
                        <a:cs typeface="CMU Typewriter T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p(delete  </a:t>
                      </a:r>
                      <a:r>
                        <a:rPr lang="en-US" baseline="0" dirty="0" smtClean="0">
                          <a:latin typeface="CMU Typewriter Text Regular"/>
                          <a:cs typeface="CMU Typewriter Text Regular"/>
                        </a:rPr>
                        <a:t>a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MU Typewriter Text Regular"/>
                          <a:cs typeface="CMU Typewriter Text Regular"/>
                        </a:rPr>
                        <a:t>caress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p(transpose </a:t>
                      </a:r>
                      <a:r>
                        <a:rPr lang="en-US" baseline="0" dirty="0" smtClean="0">
                          <a:latin typeface="CMU Typewriter Text Regular"/>
                          <a:cs typeface="CMU Typewriter Text Regular"/>
                        </a:rPr>
                        <a:t>a</a:t>
                      </a:r>
                      <a:r>
                        <a:rPr lang="en-US" baseline="0" dirty="0" smtClean="0"/>
                        <a:t> &amp;</a:t>
                      </a:r>
                      <a:r>
                        <a:rPr lang="en-US" dirty="0" smtClean="0"/>
                        <a:t> </a:t>
                      </a:r>
                      <a:r>
                        <a:rPr lang="en-US" baseline="0" dirty="0" smtClean="0">
                          <a:latin typeface="CMU Typewriter Text Regular"/>
                          <a:cs typeface="CMU Typewriter Text Regular"/>
                        </a:rPr>
                        <a:t>c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MU Typewriter Text Regular"/>
                          <a:cs typeface="CMU Typewriter Text Regular"/>
                        </a:rPr>
                        <a:t>access</a:t>
                      </a:r>
                      <a:endParaRPr lang="en-US" dirty="0">
                        <a:latin typeface="CMU Typewriter Text Regular"/>
                        <a:cs typeface="CMU Typewriter T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2280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p(substitute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latin typeface="CMU Typewriter Text Regular"/>
                          <a:cs typeface="CMU Typewriter Text Regular"/>
                        </a:rPr>
                        <a:t>r</a:t>
                      </a:r>
                      <a:r>
                        <a:rPr lang="en-US" baseline="0" dirty="0" smtClean="0"/>
                        <a:t> for </a:t>
                      </a:r>
                      <a:r>
                        <a:rPr lang="en-US" baseline="0" dirty="0" smtClean="0">
                          <a:latin typeface="CMU Typewriter Text Regular"/>
                          <a:cs typeface="CMU Typewriter Text Regular"/>
                        </a:rPr>
                        <a:t>c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MU Typewriter Text Regular"/>
                          <a:cs typeface="CMU Typewriter Text Regular"/>
                        </a:rPr>
                        <a:t>across</a:t>
                      </a:r>
                      <a:endParaRPr lang="en-US" dirty="0">
                        <a:latin typeface="CMU Typewriter Text Regular"/>
                        <a:cs typeface="CMU Typewriter T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8436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p(substitute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latin typeface="CMU Typewriter Text Regular"/>
                          <a:cs typeface="CMU Typewriter Text Regular"/>
                        </a:rPr>
                        <a:t>e</a:t>
                      </a:r>
                      <a:r>
                        <a:rPr lang="en-US" baseline="0" dirty="0" smtClean="0"/>
                        <a:t> for </a:t>
                      </a:r>
                      <a:r>
                        <a:rPr lang="en-US" baseline="0" dirty="0" smtClean="0">
                          <a:latin typeface="CMU Typewriter Text Regular"/>
                          <a:cs typeface="CMU Typewriter Text Regular"/>
                        </a:rPr>
                        <a:t>o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MU Typewriter Text Regular"/>
                          <a:cs typeface="CMU Typewriter Text Regular"/>
                        </a:rPr>
                        <a:t>acres</a:t>
                      </a:r>
                      <a:endParaRPr lang="en-US" dirty="0">
                        <a:latin typeface="CMU Typewriter Text Regular"/>
                        <a:cs typeface="CMU Typewriter T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2879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p(delete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latin typeface="CMU Typewriter Text Regular"/>
                          <a:cs typeface="CMU Typewriter Text Regular"/>
                        </a:rPr>
                        <a:t>s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MU Typewriter Text Regular"/>
                          <a:cs typeface="CMU Typewriter Text Regular"/>
                        </a:rPr>
                        <a:t>acres</a:t>
                      </a:r>
                      <a:endParaRPr lang="en-US" dirty="0">
                        <a:latin typeface="CMU Typewriter Text Regular"/>
                        <a:cs typeface="CMU Typewriter T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2879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p(delete </a:t>
                      </a:r>
                      <a:r>
                        <a:rPr lang="en-US" baseline="0" dirty="0" smtClean="0">
                          <a:latin typeface="CMU Typewriter Text Regular"/>
                          <a:cs typeface="CMU Typewriter Text Regular"/>
                        </a:rPr>
                        <a:t>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6857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Noisy Channel Model (General)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284" r="14545"/>
          <a:stretch/>
        </p:blipFill>
        <p:spPr>
          <a:xfrm>
            <a:off x="4837167" y="1697068"/>
            <a:ext cx="2100392" cy="3126949"/>
          </a:xfrm>
        </p:spPr>
      </p:pic>
      <p:sp>
        <p:nvSpPr>
          <p:cNvPr id="5" name="Oval 4"/>
          <p:cNvSpPr/>
          <p:nvPr/>
        </p:nvSpPr>
        <p:spPr>
          <a:xfrm>
            <a:off x="283744" y="2215636"/>
            <a:ext cx="1823846" cy="1823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source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185613" y="4818828"/>
            <a:ext cx="149993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channel</a:t>
            </a:r>
            <a:endParaRPr lang="en-US" sz="32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378048" y="3120804"/>
            <a:ext cx="594512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937559" y="3120804"/>
            <a:ext cx="614114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46801" y="2705305"/>
            <a:ext cx="5052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>
                <a:latin typeface="CMU Serif Roman"/>
                <a:cs typeface="CMU Serif Roman"/>
              </a:rPr>
              <a:t>y</a:t>
            </a:r>
            <a:endParaRPr lang="en-US" sz="4800" i="1" dirty="0">
              <a:latin typeface="CMU Serif Roman"/>
              <a:cs typeface="CMU Serif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33098" y="2705305"/>
            <a:ext cx="5052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>
                <a:latin typeface="CMU Serif Roman"/>
                <a:cs typeface="CMU Serif Roman"/>
              </a:rPr>
              <a:t>x</a:t>
            </a:r>
            <a:endParaRPr lang="en-US" sz="4800" i="1" dirty="0">
              <a:latin typeface="CMU Serif Roman"/>
              <a:cs typeface="CMU Serif Roman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242655" y="3151615"/>
            <a:ext cx="594512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Freeform 2"/>
          <p:cNvSpPr/>
          <p:nvPr/>
        </p:nvSpPr>
        <p:spPr>
          <a:xfrm>
            <a:off x="3679204" y="3823458"/>
            <a:ext cx="4677392" cy="2807993"/>
          </a:xfrm>
          <a:custGeom>
            <a:avLst/>
            <a:gdLst>
              <a:gd name="connsiteX0" fmla="*/ 4464799 w 4677392"/>
              <a:gd name="connsiteY0" fmla="*/ 0 h 2807993"/>
              <a:gd name="connsiteX1" fmla="*/ 4333866 w 4677392"/>
              <a:gd name="connsiteY1" fmla="*/ 2461678 h 2807993"/>
              <a:gd name="connsiteX2" fmla="*/ 1243859 w 4677392"/>
              <a:gd name="connsiteY2" fmla="*/ 2540242 h 2807993"/>
              <a:gd name="connsiteX3" fmla="*/ 0 w 4677392"/>
              <a:gd name="connsiteY3" fmla="*/ 117846 h 2807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77392" h="2807993">
                <a:moveTo>
                  <a:pt x="4464799" y="0"/>
                </a:moveTo>
                <a:cubicBezTo>
                  <a:pt x="4667744" y="1019152"/>
                  <a:pt x="4870689" y="2038304"/>
                  <a:pt x="4333866" y="2461678"/>
                </a:cubicBezTo>
                <a:cubicBezTo>
                  <a:pt x="3797043" y="2885052"/>
                  <a:pt x="1966170" y="2930881"/>
                  <a:pt x="1243859" y="2540242"/>
                </a:cubicBezTo>
                <a:cubicBezTo>
                  <a:pt x="521548" y="2149603"/>
                  <a:pt x="0" y="117846"/>
                  <a:pt x="0" y="117846"/>
                </a:cubicBezTo>
              </a:path>
            </a:pathLst>
          </a:custGeom>
          <a:noFill/>
          <a:ln>
            <a:solidFill>
              <a:srgbClr val="000000"/>
            </a:solidFill>
            <a:prstDash val="dash"/>
            <a:headEnd type="none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39590" y="6298230"/>
            <a:ext cx="91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decode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26526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Taste of Information Theory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Shannon Entropy, </a:t>
            </a:r>
            <a:r>
              <a:rPr lang="en-US" i="1" dirty="0" smtClean="0">
                <a:latin typeface="CMU Serif Roman"/>
                <a:cs typeface="CMU Serif Roman"/>
              </a:rPr>
              <a:t>H</a:t>
            </a:r>
            <a:r>
              <a:rPr lang="en-US" dirty="0" smtClean="0">
                <a:latin typeface="CMU Serif Roman"/>
                <a:cs typeface="CMU Serif Roman"/>
              </a:rPr>
              <a:t>(</a:t>
            </a:r>
            <a:r>
              <a:rPr lang="en-US" i="1" dirty="0" smtClean="0">
                <a:latin typeface="CMU Serif Roman"/>
                <a:cs typeface="CMU Serif Roman"/>
              </a:rPr>
              <a:t>p</a:t>
            </a:r>
            <a:r>
              <a:rPr lang="en-US" dirty="0" smtClean="0">
                <a:latin typeface="CMU Serif Roman"/>
                <a:cs typeface="CMU Serif Roman"/>
              </a:rPr>
              <a:t>)</a:t>
            </a:r>
          </a:p>
          <a:p>
            <a:r>
              <a:rPr lang="en-US" dirty="0" smtClean="0"/>
              <a:t>Cross-entropy, </a:t>
            </a:r>
            <a:r>
              <a:rPr lang="en-US" i="1" dirty="0" smtClean="0">
                <a:latin typeface="CMU Serif Roman"/>
                <a:cs typeface="CMU Serif Roman"/>
              </a:rPr>
              <a:t>H</a:t>
            </a:r>
            <a:r>
              <a:rPr lang="en-US" dirty="0" smtClean="0">
                <a:latin typeface="CMU Serif Roman"/>
                <a:cs typeface="CMU Serif Roman"/>
              </a:rPr>
              <a:t>(</a:t>
            </a:r>
            <a:r>
              <a:rPr lang="en-US" i="1" dirty="0" smtClean="0">
                <a:latin typeface="CMU Serif Roman"/>
                <a:cs typeface="CMU Serif Roman"/>
              </a:rPr>
              <a:t>p</a:t>
            </a:r>
            <a:r>
              <a:rPr lang="en-US" dirty="0" smtClean="0">
                <a:latin typeface="CMU Serif Roman"/>
                <a:cs typeface="CMU Serif Roman"/>
              </a:rPr>
              <a:t>; </a:t>
            </a:r>
            <a:r>
              <a:rPr lang="en-US" i="1" dirty="0" smtClean="0">
                <a:latin typeface="CMU Serif Roman"/>
                <a:cs typeface="CMU Serif Roman"/>
              </a:rPr>
              <a:t>q</a:t>
            </a:r>
            <a:r>
              <a:rPr lang="en-US" dirty="0" smtClean="0">
                <a:latin typeface="CMU Serif Roman"/>
                <a:cs typeface="CMU Serif Roman"/>
              </a:rPr>
              <a:t>)</a:t>
            </a:r>
            <a:endParaRPr lang="en-US" dirty="0" smtClean="0"/>
          </a:p>
          <a:p>
            <a:r>
              <a:rPr lang="en-US" dirty="0" smtClean="0"/>
              <a:t>Perplexity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828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Codebook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1956686"/>
              </p:ext>
            </p:extLst>
          </p:nvPr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31830"/>
                <a:gridCol w="720128"/>
                <a:gridCol w="4220242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Horse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Clinton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Edwards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Kucinich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Obama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Huckabee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McCain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Romney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6477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Codebook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8112436"/>
              </p:ext>
            </p:extLst>
          </p:nvPr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31830"/>
                <a:gridCol w="720128"/>
                <a:gridCol w="1309326"/>
                <a:gridCol w="2484158"/>
                <a:gridCol w="24841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Horse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Probability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Clinton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Edwards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Kucinich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Obama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Huckabee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McCain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Romney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656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Codebook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3470786"/>
              </p:ext>
            </p:extLst>
          </p:nvPr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31830"/>
                <a:gridCol w="720128"/>
                <a:gridCol w="1309326"/>
                <a:gridCol w="1283138"/>
                <a:gridCol w="36851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Horse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Probability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New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Clinton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Edwards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Kucinich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111100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Obama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Huckabee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111101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McCain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111110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Romney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111111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187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Codebook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1994739"/>
              </p:ext>
            </p:extLst>
          </p:nvPr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31830"/>
                <a:gridCol w="720128"/>
                <a:gridCol w="1309326"/>
                <a:gridCol w="1283138"/>
                <a:gridCol w="2291319"/>
                <a:gridCol w="13938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Horse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Probability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New Code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Estimated Probability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Clinton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1/4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Edwards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1/16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1110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Kucinich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1/64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111100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Obama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1/2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Huckabee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1/64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111101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McCain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1/8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110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1/64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111110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Romney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1/64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111111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6834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Spelling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Detecting isolated non-words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Fixing isolated non-words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Fixing errors in 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85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Levenshtein</a:t>
            </a:r>
            <a:r>
              <a:rPr lang="en-US" dirty="0" smtClean="0"/>
              <a:t> Distance</a:t>
            </a:r>
            <a:endParaRPr lang="en-US" dirty="0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14" y="2212354"/>
            <a:ext cx="80645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58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trike="sngStrike" dirty="0" err="1" smtClean="0"/>
              <a:t>Levenshtein</a:t>
            </a:r>
            <a:r>
              <a:rPr lang="en-US" dirty="0" smtClean="0"/>
              <a:t> Hamming Distance</a:t>
            </a:r>
            <a:endParaRPr lang="en-US" dirty="0"/>
          </a:p>
        </p:txBody>
      </p: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85917"/>
            <a:ext cx="80645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718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8621</TotalTime>
  <Words>683</Words>
  <Application>Microsoft Macintosh PowerPoint</Application>
  <PresentationFormat>On-screen Show (4:3)</PresentationFormat>
  <Paragraphs>185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Natural Language Processing</vt:lpstr>
      <vt:lpstr>A Taste of Information Theory</vt:lpstr>
      <vt:lpstr>Codebook</vt:lpstr>
      <vt:lpstr>Codebook</vt:lpstr>
      <vt:lpstr>Codebook</vt:lpstr>
      <vt:lpstr>Codebook</vt:lpstr>
      <vt:lpstr>Three Spelling Problems</vt:lpstr>
      <vt:lpstr>Levenshtein Distance</vt:lpstr>
      <vt:lpstr>Levenshtein Hamming Distance</vt:lpstr>
      <vt:lpstr>Levenshtein Distance with Transposition</vt:lpstr>
      <vt:lpstr>Three Spelling Problems</vt:lpstr>
      <vt:lpstr>Kernighan’s Model:  A Noisy Channel</vt:lpstr>
      <vt:lpstr>acress</vt:lpstr>
      <vt:lpstr>Noisy Channel Model (General)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</dc:title>
  <dc:creator>Noah Smith</dc:creator>
  <cp:lastModifiedBy>Chris Dyer</cp:lastModifiedBy>
  <cp:revision>10</cp:revision>
  <dcterms:created xsi:type="dcterms:W3CDTF">2013-02-06T22:28:03Z</dcterms:created>
  <dcterms:modified xsi:type="dcterms:W3CDTF">2015-02-04T20:20:54Z</dcterms:modified>
</cp:coreProperties>
</file>