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8" r:id="rId3"/>
    <p:sldId id="279" r:id="rId4"/>
    <p:sldId id="280" r:id="rId5"/>
    <p:sldId id="281" r:id="rId6"/>
    <p:sldId id="282" r:id="rId7"/>
    <p:sldId id="258" r:id="rId8"/>
    <p:sldId id="272" r:id="rId9"/>
    <p:sldId id="273" r:id="rId10"/>
    <p:sldId id="274" r:id="rId11"/>
    <p:sldId id="277" r:id="rId12"/>
    <p:sldId id="275" r:id="rId13"/>
    <p:sldId id="276" r:id="rId14"/>
    <p:sldId id="261" r:id="rId15"/>
    <p:sldId id="259" r:id="rId16"/>
    <p:sldId id="262" r:id="rId17"/>
    <p:sldId id="263" r:id="rId18"/>
    <p:sldId id="264" r:id="rId19"/>
    <p:sldId id="265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1D9A-F983-4347-A19E-E2A8EC9E2A0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9AB6-0842-4046-A3F7-E7419E76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Natural Language Processing</a:t>
            </a:r>
          </a:p>
        </p:txBody>
      </p:sp>
      <p:sp>
        <p:nvSpPr>
          <p:cNvPr id="10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Lecture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8</a:t>
            </a:r>
            <a:r>
              <a:rPr lang="en-US" smtClean="0">
                <a:solidFill>
                  <a:srgbClr val="000000"/>
                </a:solidFill>
                <a:latin typeface="Calibri" charset="0"/>
              </a:rPr>
              <a:t>: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Classification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7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9245" y="3386893"/>
            <a:ext cx="516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return</a:t>
            </a:r>
          </a:p>
          <a:p>
            <a:r>
              <a:rPr lang="en-US" sz="36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argmax</a:t>
            </a:r>
            <a:r>
              <a:rPr lang="en-US" sz="36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36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y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r>
              <a:rPr lang="en-US" sz="3600" dirty="0" smtClean="0">
                <a:latin typeface="CMU Serif Roman"/>
                <a:cs typeface="CMU Serif Roman"/>
              </a:rPr>
              <a:t> × </a:t>
            </a:r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x 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|</a:t>
            </a:r>
            <a:r>
              <a:rPr lang="en-US" sz="3600" i="1" dirty="0" smtClean="0">
                <a:latin typeface="CMU Serif Roman"/>
                <a:cs typeface="CMU Serif Roman"/>
              </a:rPr>
              <a:t> y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36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2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Text: </a:t>
            </a:r>
            <a:r>
              <a:rPr lang="en-US" i="1" dirty="0" smtClean="0"/>
              <a:t>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 object            you might be given to classify can be represented as a vector in a </a:t>
            </a:r>
            <a:r>
              <a:rPr lang="en-US" b="1" dirty="0" smtClean="0"/>
              <a:t>vector space</a:t>
            </a:r>
          </a:p>
          <a:p>
            <a:pPr lvl="1"/>
            <a:r>
              <a:rPr lang="en-US" dirty="0" smtClean="0"/>
              <a:t>Vectors of representing text are often </a:t>
            </a:r>
            <a:r>
              <a:rPr lang="en-US" b="1" dirty="0" smtClean="0"/>
              <a:t>sparse </a:t>
            </a:r>
            <a:r>
              <a:rPr lang="en-US" dirty="0" smtClean="0"/>
              <a:t>and </a:t>
            </a:r>
            <a:r>
              <a:rPr lang="en-US" b="1" dirty="0" smtClean="0"/>
              <a:t>high-dimensional</a:t>
            </a:r>
          </a:p>
          <a:p>
            <a:r>
              <a:rPr lang="en-US" dirty="0" smtClean="0"/>
              <a:t>Designing </a:t>
            </a:r>
            <a:r>
              <a:rPr lang="en-US" b="1" dirty="0" err="1" smtClean="0">
                <a:latin typeface="CMU Serif Roman"/>
                <a:cs typeface="CMU Serif Roman"/>
              </a:rPr>
              <a:t>Φ</a:t>
            </a:r>
            <a:r>
              <a:rPr lang="en-US" b="1" dirty="0" smtClean="0">
                <a:latin typeface="CMU Serif Roman"/>
                <a:cs typeface="CMU Serif Roman"/>
              </a:rPr>
              <a:t> </a:t>
            </a:r>
            <a:r>
              <a:rPr lang="en-US" dirty="0" smtClean="0">
                <a:latin typeface="CMU Serif Roman"/>
                <a:cs typeface="CMU Serif Roman"/>
              </a:rPr>
              <a:t>(“</a:t>
            </a:r>
            <a:r>
              <a:rPr lang="en-US" dirty="0" smtClean="0"/>
              <a:t>Feature engineering”)</a:t>
            </a:r>
          </a:p>
          <a:p>
            <a:pPr lvl="1"/>
            <a:r>
              <a:rPr lang="en-US" dirty="0" smtClean="0"/>
              <a:t>What information do you need to solve the problem?</a:t>
            </a:r>
          </a:p>
          <a:p>
            <a:pPr lvl="1"/>
            <a:r>
              <a:rPr lang="en-US" dirty="0" smtClean="0"/>
              <a:t>What information do you need to avoid mistakes?</a:t>
            </a:r>
          </a:p>
          <a:p>
            <a:pPr lvl="1"/>
            <a:r>
              <a:rPr lang="en-US" dirty="0" smtClean="0"/>
              <a:t>Very common: bag-of-words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760821"/>
            <a:ext cx="873590" cy="2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7259" y="3261615"/>
            <a:ext cx="531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ϕ</a:t>
            </a:r>
            <a:r>
              <a:rPr lang="en-US" sz="32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← [</a:t>
            </a:r>
            <a:r>
              <a:rPr lang="en-US" sz="3200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Φ</a:t>
            </a:r>
            <a: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(</a:t>
            </a:r>
            <a:r>
              <a:rPr lang="en-US" sz="32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)]</a:t>
            </a:r>
            <a:r>
              <a:rPr lang="en-US" sz="32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j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return </a:t>
            </a:r>
            <a:b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</a:br>
            <a:r>
              <a:rPr lang="en-US" sz="32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arg</a:t>
            </a:r>
            <a:r>
              <a:rPr lang="en-US" sz="32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max</a:t>
            </a:r>
            <a:r>
              <a:rPr lang="en-US" sz="32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32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’</a:t>
            </a:r>
            <a:r>
              <a:rPr lang="en-US" sz="32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32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2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200" i="1" dirty="0" smtClean="0">
                <a:latin typeface="CMU Serif Roman"/>
                <a:cs typeface="CMU Serif Roman"/>
              </a:rPr>
              <a:t>y’</a:t>
            </a:r>
            <a:r>
              <a:rPr lang="en-US" sz="32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r>
              <a:rPr lang="en-US" sz="3200" dirty="0" smtClean="0">
                <a:latin typeface="CMU Serif Roman"/>
                <a:cs typeface="CMU Serif Roman"/>
              </a:rPr>
              <a:t> × </a:t>
            </a:r>
            <a:r>
              <a:rPr lang="en-US" sz="3200" dirty="0" err="1" smtClean="0">
                <a:latin typeface="CMU Serif Roman"/>
                <a:cs typeface="CMU Serif Roman"/>
              </a:rPr>
              <a:t>Π</a:t>
            </a:r>
            <a:r>
              <a:rPr lang="en-US" sz="3200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sz="3200" dirty="0" smtClean="0">
                <a:latin typeface="CMU Serif Roman"/>
                <a:cs typeface="CMU Serif Roman"/>
              </a:rPr>
              <a:t> </a:t>
            </a:r>
            <a:r>
              <a:rPr lang="en-US" sz="32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2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200" i="1" dirty="0" err="1" smtClean="0">
                <a:latin typeface="CMU Serif Roman"/>
                <a:cs typeface="CMU Serif Roman"/>
              </a:rPr>
              <a:t>ϕ</a:t>
            </a:r>
            <a:r>
              <a:rPr lang="en-US" sz="3200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sz="3200" i="1" dirty="0" smtClean="0">
                <a:latin typeface="CMU Serif Roman"/>
                <a:cs typeface="CMU Serif Roman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|</a:t>
            </a:r>
            <a:r>
              <a:rPr lang="en-US" sz="3200" dirty="0" smtClean="0">
                <a:latin typeface="CMU Serif Roman"/>
                <a:cs typeface="CMU Serif Roman"/>
              </a:rPr>
              <a:t> </a:t>
            </a:r>
            <a:r>
              <a:rPr lang="en-US" sz="3200" i="1" dirty="0" smtClean="0">
                <a:latin typeface="CMU Serif Roman"/>
                <a:cs typeface="CMU Serif Roman"/>
              </a:rPr>
              <a:t>y’</a:t>
            </a:r>
            <a:r>
              <a:rPr lang="en-US" sz="32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32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08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Learner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446" y="291559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446" y="369973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609185" y="1665111"/>
            <a:ext cx="5291148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FF0000"/>
                </a:solidFill>
                <a:latin typeface="CMU Serif Roman"/>
                <a:cs typeface="CMU Serif Roman"/>
              </a:rPr>
              <a:t>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63481" y="3251662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endParaRPr lang="en-US" sz="36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8064" y="3357934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23927" y="4018334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30686" y="3699730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66852" y="3054096"/>
            <a:ext cx="5409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MU Serif Roman"/>
                <a:cs typeface="CMU Serif Roman"/>
              </a:rPr>
              <a:t>∀</a:t>
            </a:r>
            <a:r>
              <a:rPr lang="en-US" sz="2000" i="1" dirty="0" smtClean="0">
                <a:latin typeface="CMU Serif Roman"/>
                <a:cs typeface="CMU Serif Roman"/>
              </a:rPr>
              <a:t>y</a:t>
            </a:r>
            <a:r>
              <a:rPr lang="en-US" sz="2000" dirty="0" smtClean="0">
                <a:latin typeface="CMU Serif Roman"/>
                <a:cs typeface="CMU Serif Roman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2000" i="1" dirty="0" smtClean="0">
                <a:latin typeface="CMU Serif Roman"/>
                <a:cs typeface="CMU Serif Roman"/>
              </a:rPr>
              <a:t>y</a:t>
            </a:r>
            <a:r>
              <a:rPr lang="en-US" sz="20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 </a:t>
            </a:r>
            <a:endParaRPr lang="en-US" sz="2000" dirty="0">
              <a:latin typeface="CMU Serif Roman"/>
              <a:cs typeface="CMU Serif Roman"/>
            </a:endParaRPr>
          </a:p>
          <a:p>
            <a:endParaRPr lang="en-US" sz="2000" dirty="0" smtClean="0">
              <a:latin typeface="CMU Serif Roman"/>
              <a:cs typeface="CMU Serif Roman"/>
            </a:endParaRPr>
          </a:p>
          <a:p>
            <a:r>
              <a:rPr lang="en-US" sz="2000" dirty="0" smtClean="0">
                <a:latin typeface="CMU Serif Roman"/>
                <a:cs typeface="CMU Serif Roman"/>
              </a:rPr>
              <a:t>∀</a:t>
            </a:r>
            <a:r>
              <a:rPr lang="en-US" sz="2000" i="1" dirty="0" smtClean="0">
                <a:latin typeface="CMU Serif Roman"/>
                <a:cs typeface="CMU Serif Roman"/>
              </a:rPr>
              <a:t>y, </a:t>
            </a:r>
            <a:r>
              <a:rPr lang="en-US" sz="2000" dirty="0" smtClean="0">
                <a:latin typeface="CMU Serif Roman"/>
                <a:cs typeface="CMU Serif Roman"/>
              </a:rPr>
              <a:t>∀</a:t>
            </a:r>
            <a:r>
              <a:rPr lang="en-US" sz="2000" i="1" dirty="0" smtClean="0">
                <a:latin typeface="CMU Serif Roman"/>
                <a:cs typeface="CMU Serif Roman"/>
              </a:rPr>
              <a:t>j</a:t>
            </a:r>
            <a:r>
              <a:rPr lang="en-US" sz="2000" dirty="0" smtClean="0">
                <a:latin typeface="CMU Serif Roman"/>
                <a:cs typeface="CMU Serif Roman"/>
              </a:rPr>
              <a:t>, ∀</a:t>
            </a:r>
            <a:r>
              <a:rPr lang="en-US" sz="2000" i="1" dirty="0" smtClean="0">
                <a:latin typeface="CMU Serif Roman"/>
                <a:cs typeface="CMU Serif Roman"/>
              </a:rPr>
              <a:t>f</a:t>
            </a:r>
            <a:r>
              <a:rPr lang="en-US" sz="2000" dirty="0" smtClean="0">
                <a:latin typeface="CMU Serif Roman"/>
                <a:cs typeface="CMU Serif Roman"/>
              </a:rPr>
              <a:t>,  </a:t>
            </a:r>
          </a:p>
          <a:p>
            <a:r>
              <a:rPr lang="en-US" sz="2000" dirty="0">
                <a:latin typeface="CMU Serif Roman"/>
                <a:cs typeface="CMU Serif Roman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ϕ</a:t>
            </a:r>
            <a:r>
              <a:rPr lang="en-US" sz="20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 = 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f </a:t>
            </a:r>
            <a:r>
              <a:rPr lang="en-US" sz="20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| 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20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2000" i="1" dirty="0">
              <a:latin typeface="CMU Serif Roman"/>
              <a:cs typeface="CMU Serif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36" y="2986163"/>
            <a:ext cx="1282700" cy="54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374" y="3886467"/>
            <a:ext cx="1536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2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646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err="1" smtClean="0">
                <a:latin typeface="CMU Serif Roman"/>
                <a:cs typeface="CMU Serif Roman"/>
              </a:rPr>
              <a:t>Φ</a:t>
            </a:r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i="1" dirty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) to </a:t>
            </a:r>
            <a:r>
              <a:rPr lang="en-US" dirty="0" smtClean="0"/>
              <a:t>map </a:t>
            </a:r>
            <a:r>
              <a:rPr lang="en-US" i="1" dirty="0" smtClean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 </a:t>
            </a:r>
            <a:r>
              <a:rPr lang="en-US" dirty="0">
                <a:cs typeface="CMU Serif Roman"/>
              </a:rPr>
              <a:t>o</a:t>
            </a:r>
            <a:r>
              <a:rPr lang="en-US" dirty="0" smtClean="0">
                <a:cs typeface="CMU Serif Roman"/>
              </a:rPr>
              <a:t>nto a </a:t>
            </a:r>
            <a:r>
              <a:rPr lang="en-US" b="1" dirty="0" smtClean="0">
                <a:cs typeface="CMU Serif Roman"/>
              </a:rPr>
              <a:t>real-valued</a:t>
            </a:r>
            <a:r>
              <a:rPr lang="en-US" dirty="0" smtClean="0">
                <a:cs typeface="CMU Serif Roman"/>
              </a:rPr>
              <a:t> feature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MU Serif Roman"/>
              </a:rPr>
              <a:t>Calculate the linear score </a:t>
            </a:r>
            <a:r>
              <a:rPr lang="en-US" i="1" dirty="0" smtClean="0">
                <a:latin typeface="CMU Serif Roman"/>
                <a:cs typeface="CMU Serif Roman"/>
              </a:rPr>
              <a:t>z</a:t>
            </a:r>
            <a:r>
              <a:rPr lang="en-US" dirty="0" smtClean="0">
                <a:latin typeface="CMU Serif Roman"/>
                <a:cs typeface="CMU Serif Roman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 </a:t>
            </a:r>
            <a:r>
              <a:rPr lang="en-US" dirty="0" smtClean="0">
                <a:latin typeface="CMU Serif Roman"/>
                <a:cs typeface="CMU Serif Roman"/>
              </a:rPr>
              <a:t>ᵀ </a:t>
            </a:r>
            <a:r>
              <a:rPr lang="en-US" b="1" dirty="0" err="1" smtClean="0">
                <a:latin typeface="CMU Serif Roman"/>
                <a:cs typeface="CMU Serif Roman"/>
              </a:rPr>
              <a:t>Φ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smtClean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  <a:r>
              <a:rPr lang="en-US" dirty="0" smtClean="0">
                <a:cs typeface="CMU Serif Roman"/>
              </a:rPr>
              <a:t>.</a:t>
            </a:r>
            <a:endParaRPr lang="en-US" dirty="0" smtClean="0">
              <a:latin typeface="CMU Serif Roman"/>
              <a:cs typeface="CMU Serif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MU Serif Roman"/>
              </a:rPr>
              <a:t>If </a:t>
            </a:r>
            <a:r>
              <a:rPr lang="en-US" i="1" dirty="0" smtClean="0">
                <a:latin typeface="CMU Serif Roman"/>
                <a:cs typeface="CMU Serif Roman"/>
              </a:rPr>
              <a:t>z</a:t>
            </a:r>
            <a:r>
              <a:rPr lang="en-US" dirty="0" smtClean="0">
                <a:latin typeface="CMU Serif Roman"/>
                <a:cs typeface="CMU Serif Roman"/>
              </a:rPr>
              <a:t> &gt; 0</a:t>
            </a:r>
            <a:r>
              <a:rPr lang="en-US" dirty="0" smtClean="0">
                <a:cs typeface="CMU Serif Roman"/>
              </a:rPr>
              <a:t>, then return </a:t>
            </a:r>
            <a:r>
              <a:rPr lang="en-US" i="1" dirty="0" smtClean="0">
                <a:cs typeface="CMU Serif Roman"/>
              </a:rPr>
              <a:t>y</a:t>
            </a:r>
            <a:r>
              <a:rPr lang="en-US" dirty="0" smtClean="0">
                <a:cs typeface="CMU Serif Roman"/>
              </a:rPr>
              <a:t> = </a:t>
            </a:r>
            <a:r>
              <a:rPr lang="en-US" b="1" cap="small" dirty="0" smtClean="0">
                <a:solidFill>
                  <a:schemeClr val="accent5"/>
                </a:solidFill>
                <a:cs typeface="CMU Serif Roman"/>
              </a:rPr>
              <a:t>yes</a:t>
            </a:r>
            <a:r>
              <a:rPr lang="en-US" dirty="0" smtClean="0">
                <a:cs typeface="CMU Serif Roman"/>
              </a:rPr>
              <a:t>, else </a:t>
            </a:r>
            <a:r>
              <a:rPr lang="en-US" i="1" dirty="0" smtClean="0">
                <a:cs typeface="CMU Serif Roman"/>
              </a:rPr>
              <a:t>y</a:t>
            </a:r>
            <a:r>
              <a:rPr lang="en-US" dirty="0" smtClean="0">
                <a:cs typeface="CMU Serif Roman"/>
              </a:rPr>
              <a:t> = </a:t>
            </a:r>
            <a:r>
              <a:rPr lang="en-US" b="1" cap="small" dirty="0" smtClean="0">
                <a:solidFill>
                  <a:srgbClr val="4BACC6"/>
                </a:solidFill>
                <a:cs typeface="CMU Serif Roman"/>
              </a:rPr>
              <a:t>no</a:t>
            </a:r>
            <a:r>
              <a:rPr lang="en-US" dirty="0" smtClean="0">
                <a:cs typeface="CMU Serif Roman"/>
              </a:rPr>
              <a:t>.</a:t>
            </a:r>
            <a:endParaRPr lang="en-US" dirty="0">
              <a:cs typeface="CMU Serif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72557" y="5057214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5966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6095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5861104" y="21446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5467404" y="35543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4540304" y="23224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6940604" y="27542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6699304" y="46719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3653367" y="28978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4326467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2256367" y="41551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2370667" y="2275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5"/>
          <p:cNvSpPr>
            <a:spLocks/>
          </p:cNvSpPr>
          <p:nvPr/>
        </p:nvSpPr>
        <p:spPr bwMode="auto">
          <a:xfrm>
            <a:off x="4776524" y="5352865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3200892" y="383007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7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5861104" y="21446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5467404" y="35543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4540304" y="23224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6940604" y="27542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6699304" y="46719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3653367" y="28978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4326467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2256367" y="41551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2370667" y="2275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5"/>
          <p:cNvSpPr>
            <a:spLocks/>
          </p:cNvSpPr>
          <p:nvPr/>
        </p:nvSpPr>
        <p:spPr bwMode="auto">
          <a:xfrm>
            <a:off x="4776524" y="5352865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3200892" y="383007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429492" y="1623040"/>
            <a:ext cx="2793508" cy="389324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299052">
            <a:off x="4324562" y="3555166"/>
            <a:ext cx="185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u 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: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ᵀ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u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 = 0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5124" y="4669371"/>
            <a:ext cx="660081" cy="566510"/>
            <a:chOff x="5005124" y="4669371"/>
            <a:chExt cx="660081" cy="566510"/>
          </a:xfrm>
        </p:grpSpPr>
        <p:cxnSp>
          <p:nvCxnSpPr>
            <p:cNvPr id="4" name="Straight Arrow Connector 3"/>
            <p:cNvCxnSpPr/>
            <p:nvPr/>
          </p:nvCxnSpPr>
          <p:spPr>
            <a:xfrm rot="240000" flipH="1">
              <a:off x="5005124" y="4669371"/>
              <a:ext cx="626663" cy="544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288179" y="4866549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MU Serif Roman"/>
                  <a:cs typeface="CMU Serif Roman"/>
                </a:rPr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9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5861104" y="21446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5467404" y="35543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4540304" y="23224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6940604" y="27542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6699304" y="467194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3653367" y="28978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4326467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2256367" y="41551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2370667" y="2275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5"/>
          <p:cNvSpPr>
            <a:spLocks/>
          </p:cNvSpPr>
          <p:nvPr/>
        </p:nvSpPr>
        <p:spPr bwMode="auto">
          <a:xfrm>
            <a:off x="4776524" y="5352865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3200892" y="383007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291667" y="1820333"/>
            <a:ext cx="0" cy="389994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4599468" y="4757277"/>
            <a:ext cx="185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u 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: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ᵀ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u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 = 0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55067" y="4665452"/>
            <a:ext cx="759249" cy="369332"/>
            <a:chOff x="4905956" y="4665452"/>
            <a:chExt cx="759249" cy="369332"/>
          </a:xfrm>
        </p:grpSpPr>
        <p:cxnSp>
          <p:nvCxnSpPr>
            <p:cNvPr id="29" name="Straight Arrow Connector 28"/>
            <p:cNvCxnSpPr/>
            <p:nvPr/>
          </p:nvCxnSpPr>
          <p:spPr>
            <a:xfrm rot="21540000" flipH="1" flipV="1">
              <a:off x="4905956" y="4671944"/>
              <a:ext cx="744065" cy="19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7413" y="4665452"/>
              <a:ext cx="5377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MU Serif Roman"/>
                  <a:cs typeface="CMU Serif Roman"/>
                </a:rPr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38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5861104" y="391897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5467404" y="391897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4540304" y="3907440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6940604" y="391897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6704384" y="3926594"/>
            <a:ext cx="236220" cy="236220"/>
          </a:xfrm>
          <a:custGeom>
            <a:avLst/>
            <a:gdLst/>
            <a:ahLst/>
            <a:cxnLst/>
            <a:rect l="0" t="0" r="r" b="b"/>
            <a:pathLst>
              <a:path w="22712" h="23880">
                <a:moveTo>
                  <a:pt x="11356" y="0"/>
                </a:moveTo>
                <a:lnTo>
                  <a:pt x="14693" y="7110"/>
                </a:lnTo>
                <a:lnTo>
                  <a:pt x="22156" y="8250"/>
                </a:lnTo>
                <a:lnTo>
                  <a:pt x="16756" y="13785"/>
                </a:lnTo>
                <a:lnTo>
                  <a:pt x="18031" y="21600"/>
                </a:lnTo>
                <a:lnTo>
                  <a:pt x="11356" y="17910"/>
                </a:lnTo>
                <a:lnTo>
                  <a:pt x="4681" y="21600"/>
                </a:lnTo>
                <a:lnTo>
                  <a:pt x="5956" y="13785"/>
                </a:lnTo>
                <a:lnTo>
                  <a:pt x="556" y="8250"/>
                </a:lnTo>
                <a:lnTo>
                  <a:pt x="8019" y="7110"/>
                </a:lnTo>
                <a:lnTo>
                  <a:pt x="11356" y="0"/>
                </a:lnTo>
                <a:close/>
                <a:moveTo>
                  <a:pt x="11356" y="0"/>
                </a:moveTo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3653367" y="3915060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4326467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2256367" y="394437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2370667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5"/>
          <p:cNvSpPr>
            <a:spLocks/>
          </p:cNvSpPr>
          <p:nvPr/>
        </p:nvSpPr>
        <p:spPr bwMode="auto">
          <a:xfrm>
            <a:off x="4776524" y="3915060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3200892" y="3926594"/>
            <a:ext cx="228600" cy="228600"/>
          </a:xfrm>
          <a:prstGeom prst="diamond">
            <a:avLst/>
          </a:prstGeom>
          <a:solidFill>
            <a:srgbClr val="00FF00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291667" y="1820333"/>
            <a:ext cx="0" cy="389994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4599468" y="4940720"/>
            <a:ext cx="185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u 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: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ᵀ</a:t>
            </a:r>
            <a:r>
              <a:rPr lang="en-US" sz="2400" b="1" dirty="0" err="1" smtClean="0">
                <a:solidFill>
                  <a:srgbClr val="0000FF"/>
                </a:solidFill>
                <a:latin typeface="CMU Serif Roman"/>
                <a:cs typeface="CMU Serif Roman"/>
              </a:rPr>
              <a:t>u</a:t>
            </a:r>
            <a:r>
              <a:rPr lang="en-US" sz="24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 =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1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Classifiers (&gt; 2 </a:t>
            </a:r>
            <a:r>
              <a:rPr lang="en-US" dirty="0"/>
              <a:t>C</a:t>
            </a:r>
            <a:r>
              <a:rPr lang="en-US" dirty="0" smtClean="0"/>
              <a:t>lasses)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07431" y="3475724"/>
            <a:ext cx="4363458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return</a:t>
            </a:r>
            <a:b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</a:br>
            <a:r>
              <a:rPr lang="en-US" sz="36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arg</a:t>
            </a:r>
            <a: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max</a:t>
            </a:r>
            <a:r>
              <a:rPr lang="en-US" sz="36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36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w </a:t>
            </a:r>
            <a:r>
              <a:rPr lang="en-US" sz="3600" dirty="0" smtClean="0">
                <a:latin typeface="CMU Serif Roman"/>
                <a:cs typeface="CMU Serif Roman"/>
              </a:rPr>
              <a:t>ᵀ </a:t>
            </a:r>
            <a:r>
              <a:rPr lang="en-US" sz="3600" b="1" dirty="0" err="1" smtClean="0">
                <a:latin typeface="CMU Serif Roman"/>
                <a:cs typeface="CMU Serif Roman"/>
              </a:rPr>
              <a:t>Φ</a:t>
            </a:r>
            <a:r>
              <a:rPr lang="en-US" sz="3600" dirty="0" smtClean="0"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r>
              <a:rPr lang="en-US" sz="3600" i="1" dirty="0">
                <a:solidFill>
                  <a:schemeClr val="accent2"/>
                </a:solidFill>
                <a:latin typeface="CMU Serif Roman"/>
                <a:cs typeface="CMU Serif Roman"/>
              </a:rPr>
              <a:t>,</a:t>
            </a:r>
            <a:r>
              <a:rPr lang="en-US" sz="3600" i="1" dirty="0" smtClean="0">
                <a:solidFill>
                  <a:schemeClr val="accent2"/>
                </a:solidFill>
                <a:latin typeface="CMU Serif Roman"/>
                <a:cs typeface="CMU Serif Roman"/>
              </a:rPr>
              <a:t> y</a:t>
            </a:r>
            <a:r>
              <a:rPr lang="en-US" sz="3600" dirty="0" smtClean="0">
                <a:latin typeface="CMU Serif Roman"/>
                <a:cs typeface="CMU Serif Roman"/>
              </a:rPr>
              <a:t>)</a:t>
            </a:r>
            <a:endParaRPr lang="en-US" sz="36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98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Spelling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Detecting isolated non-words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Fixing isolated non-words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Fixing errors in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446" y="291559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446" y="369973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609185" y="1665111"/>
            <a:ext cx="5625812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FF0000"/>
                </a:solidFill>
                <a:latin typeface="CMU Serif Roman"/>
                <a:cs typeface="CMU Serif Roman"/>
              </a:rPr>
              <a:t>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7534" y="3251662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8064" y="3357934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23927" y="4018334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14739" y="3699730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21556" y="2407766"/>
            <a:ext cx="5739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smtClean="0">
                <a:latin typeface="CMU Serif Roman"/>
                <a:cs typeface="CMU Serif Roman"/>
              </a:rPr>
              <a:t> ← </a:t>
            </a:r>
            <a:r>
              <a:rPr lang="en-US" sz="2400" b="1" dirty="0" smtClean="0">
                <a:latin typeface="CMU Serif Roman"/>
                <a:cs typeface="CMU Serif Roman"/>
              </a:rPr>
              <a:t>0</a:t>
            </a:r>
            <a:endParaRPr lang="en-US" sz="2400" dirty="0" smtClean="0">
              <a:latin typeface="CMU Serif Roman"/>
              <a:cs typeface="CMU Serif Roman"/>
            </a:endParaRPr>
          </a:p>
          <a:p>
            <a:r>
              <a:rPr lang="en-US" sz="2400" dirty="0" smtClean="0">
                <a:latin typeface="CMU Serif Roman"/>
                <a:cs typeface="CMU Serif Roman"/>
              </a:rPr>
              <a:t>for </a:t>
            </a:r>
            <a:r>
              <a:rPr lang="en-US" sz="2400" i="1" dirty="0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 = 1 ... </a:t>
            </a:r>
            <a:r>
              <a:rPr lang="en-US" sz="2400" i="1" dirty="0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:</a:t>
            </a:r>
          </a:p>
          <a:p>
            <a:r>
              <a:rPr lang="en-US" sz="2400" dirty="0">
                <a:latin typeface="CMU Serif Roman"/>
                <a:cs typeface="CMU Serif Roman"/>
              </a:rPr>
              <a:t>	</a:t>
            </a:r>
            <a:r>
              <a:rPr lang="en-US" sz="2400" dirty="0" smtClean="0">
                <a:latin typeface="CMU Serif Roman"/>
                <a:cs typeface="CMU Serif Roman"/>
              </a:rPr>
              <a:t>select (</a:t>
            </a:r>
            <a:r>
              <a:rPr lang="en-US" sz="2400" i="1" dirty="0" err="1" smtClean="0">
                <a:latin typeface="CMU Serif Roman"/>
                <a:cs typeface="CMU Serif Roman"/>
              </a:rPr>
              <a:t>x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, </a:t>
            </a:r>
            <a:r>
              <a:rPr lang="en-US" sz="2400" i="1" dirty="0" err="1" smtClean="0">
                <a:latin typeface="CMU Serif Roman"/>
                <a:cs typeface="CMU Serif Roman"/>
              </a:rPr>
              <a:t>y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)</a:t>
            </a:r>
            <a:endParaRPr lang="en-US" sz="2400" i="1" baseline="-25000" dirty="0" smtClean="0">
              <a:solidFill>
                <a:schemeClr val="accent4"/>
              </a:solidFill>
              <a:latin typeface="CMU Serif Roman"/>
              <a:cs typeface="CMU Serif Roman"/>
            </a:endParaRPr>
          </a:p>
          <a:p>
            <a:r>
              <a:rPr lang="en-US" sz="2400" dirty="0">
                <a:latin typeface="CMU Serif Roman"/>
                <a:cs typeface="CMU Serif Roman"/>
              </a:rPr>
              <a:t>	</a:t>
            </a:r>
            <a:r>
              <a:rPr lang="en-US" sz="2400" i="1" dirty="0" smtClean="0">
                <a:solidFill>
                  <a:srgbClr val="8064A2"/>
                </a:solidFill>
                <a:latin typeface="CMU Serif Roman"/>
                <a:cs typeface="CMU Serif Roman"/>
              </a:rPr>
              <a:t># run current classifier</a:t>
            </a:r>
          </a:p>
          <a:p>
            <a:r>
              <a:rPr lang="en-US" sz="2400" i="1" dirty="0">
                <a:latin typeface="CMU Serif Roman"/>
                <a:cs typeface="CMU Serif Roman"/>
              </a:rPr>
              <a:t>	</a:t>
            </a:r>
            <a:r>
              <a:rPr lang="en-US" sz="2400" i="1" dirty="0" smtClean="0">
                <a:latin typeface="CMU Serif Roman"/>
                <a:cs typeface="CMU Serif Roman"/>
              </a:rPr>
              <a:t>y</a:t>
            </a:r>
            <a:r>
              <a:rPr lang="en-US" sz="2400" dirty="0" smtClean="0">
                <a:latin typeface="CMU Serif Roman"/>
                <a:cs typeface="CMU Serif Roman"/>
              </a:rPr>
              <a:t> ← 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max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’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MU Serif Roman"/>
                <a:cs typeface="CMU Serif Roman"/>
              </a:rPr>
              <a:t>w </a:t>
            </a:r>
            <a:r>
              <a:rPr lang="en-US" sz="2400" dirty="0">
                <a:latin typeface="CMU Serif Roman"/>
                <a:cs typeface="CMU Serif Roman"/>
              </a:rPr>
              <a:t>ᵀ </a:t>
            </a:r>
            <a:r>
              <a:rPr lang="en-US" sz="2400" b="1" dirty="0" err="1">
                <a:latin typeface="CMU Serif Roman"/>
                <a:cs typeface="CMU Serif Roman"/>
              </a:rPr>
              <a:t>Φ</a:t>
            </a:r>
            <a:r>
              <a:rPr lang="en-US" sz="2400" dirty="0">
                <a:latin typeface="CMU Serif Roman"/>
                <a:cs typeface="CMU Serif Roman"/>
              </a:rPr>
              <a:t>(</a:t>
            </a:r>
            <a:r>
              <a:rPr lang="en-US" sz="2400" i="1" dirty="0">
                <a:latin typeface="CMU Serif Roman"/>
                <a:cs typeface="CMU Serif Roman"/>
              </a:rPr>
              <a:t>x, </a:t>
            </a:r>
            <a:r>
              <a:rPr lang="en-US" sz="2400" i="1" dirty="0" smtClean="0">
                <a:latin typeface="CMU Serif Roman"/>
                <a:cs typeface="CMU Serif Roman"/>
              </a:rPr>
              <a:t>y’</a:t>
            </a:r>
            <a:r>
              <a:rPr lang="en-US" sz="2400" dirty="0" smtClean="0">
                <a:latin typeface="CMU Serif Roman"/>
                <a:cs typeface="CMU Serif Roman"/>
              </a:rPr>
              <a:t>)</a:t>
            </a:r>
            <a:endParaRPr lang="en-US" sz="2400" b="1" dirty="0">
              <a:solidFill>
                <a:srgbClr val="0000FF"/>
              </a:solidFill>
              <a:latin typeface="CMU Serif Roman"/>
              <a:cs typeface="CMU Serif Roman"/>
            </a:endParaRPr>
          </a:p>
          <a:p>
            <a:r>
              <a:rPr lang="en-US" sz="2400" dirty="0">
                <a:latin typeface="CMU Serif Roman"/>
                <a:cs typeface="CMU Serif Roman"/>
              </a:rPr>
              <a:t>	</a:t>
            </a:r>
            <a:endParaRPr lang="en-US" sz="2400" dirty="0" smtClean="0">
              <a:latin typeface="CMU Serif Roman"/>
              <a:cs typeface="CMU Serif Roman"/>
            </a:endParaRPr>
          </a:p>
          <a:p>
            <a:r>
              <a:rPr lang="en-US" sz="2400" dirty="0">
                <a:latin typeface="CMU Serif Roman"/>
                <a:cs typeface="CMU Serif Roman"/>
              </a:rPr>
              <a:t>	</a:t>
            </a:r>
            <a:r>
              <a:rPr lang="en-US" sz="2400" dirty="0" smtClean="0">
                <a:latin typeface="CMU Serif Roman"/>
                <a:cs typeface="CMU Serif Roman"/>
              </a:rPr>
              <a:t>if </a:t>
            </a:r>
            <a:r>
              <a:rPr lang="en-US" sz="2400" i="1" dirty="0" smtClean="0">
                <a:latin typeface="CMU Serif Roman"/>
                <a:cs typeface="CMU Serif Roman"/>
              </a:rPr>
              <a:t>y</a:t>
            </a:r>
            <a:r>
              <a:rPr lang="en-US" sz="2400" dirty="0" smtClean="0">
                <a:latin typeface="CMU Serif Roman"/>
                <a:cs typeface="CMU Serif Roman"/>
              </a:rPr>
              <a:t> != </a:t>
            </a:r>
            <a:r>
              <a:rPr lang="en-US" sz="2400" i="1" dirty="0" err="1">
                <a:latin typeface="CMU Serif Roman"/>
                <a:cs typeface="CMU Serif Roman"/>
              </a:rPr>
              <a:t>y</a:t>
            </a:r>
            <a:r>
              <a:rPr lang="en-US" sz="2400" i="1" baseline="-25000" dirty="0" err="1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 then </a:t>
            </a:r>
            <a:r>
              <a:rPr lang="en-US" sz="2400" i="1" dirty="0">
                <a:solidFill>
                  <a:srgbClr val="8064A2"/>
                </a:solidFill>
                <a:latin typeface="CMU Serif Roman"/>
                <a:cs typeface="CMU Serif Roman"/>
              </a:rPr>
              <a:t># </a:t>
            </a:r>
            <a:r>
              <a:rPr lang="en-US" sz="2400" i="1" dirty="0" smtClean="0">
                <a:solidFill>
                  <a:srgbClr val="8064A2"/>
                </a:solidFill>
                <a:latin typeface="CMU Serif Roman"/>
                <a:cs typeface="CMU Serif Roman"/>
              </a:rPr>
              <a:t>mistake</a:t>
            </a:r>
            <a:endParaRPr lang="en-US" sz="2400" dirty="0" smtClean="0">
              <a:latin typeface="CMU Serif Roman"/>
              <a:cs typeface="CMU Serif Roman"/>
            </a:endParaRPr>
          </a:p>
          <a:p>
            <a:r>
              <a:rPr lang="en-US" sz="2400" dirty="0">
                <a:latin typeface="CMU Serif Roman"/>
                <a:cs typeface="CMU Serif Roman"/>
              </a:rPr>
              <a:t>	</a:t>
            </a:r>
            <a:r>
              <a:rPr lang="en-US" sz="2400" dirty="0" smtClean="0">
                <a:latin typeface="CMU Serif Roman"/>
                <a:cs typeface="CMU Serif Roman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smtClean="0">
                <a:latin typeface="CMU Serif Roman"/>
                <a:cs typeface="CMU Serif Roman"/>
              </a:rPr>
              <a:t> ← 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r>
              <a:rPr lang="en-US" sz="2400" dirty="0" smtClean="0">
                <a:latin typeface="CMU Serif Roman"/>
                <a:cs typeface="CMU Serif Roman"/>
              </a:rPr>
              <a:t> + α [</a:t>
            </a:r>
            <a:r>
              <a:rPr lang="en-US" sz="2400" b="1" dirty="0" err="1" smtClean="0">
                <a:latin typeface="CMU Serif Roman"/>
                <a:cs typeface="CMU Serif Roman"/>
              </a:rPr>
              <a:t>Φ</a:t>
            </a:r>
            <a:r>
              <a:rPr lang="en-US" sz="2400" dirty="0" smtClean="0">
                <a:latin typeface="CMU Serif Roman"/>
                <a:cs typeface="CMU Serif Roman"/>
              </a:rPr>
              <a:t>(</a:t>
            </a:r>
            <a:r>
              <a:rPr lang="en-US" sz="2400" i="1" dirty="0" err="1" smtClean="0">
                <a:latin typeface="CMU Serif Roman"/>
                <a:cs typeface="CMU Serif Roman"/>
              </a:rPr>
              <a:t>x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,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latin typeface="CMU Serif Roman"/>
                <a:cs typeface="CMU Serif Roman"/>
              </a:rPr>
              <a:t>y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) − </a:t>
            </a:r>
            <a:r>
              <a:rPr lang="en-US" sz="2400" b="1" dirty="0" err="1" smtClean="0">
                <a:latin typeface="CMU Serif Roman"/>
                <a:cs typeface="CMU Serif Roman"/>
              </a:rPr>
              <a:t>Φ</a:t>
            </a:r>
            <a:r>
              <a:rPr lang="en-US" sz="2400" dirty="0" smtClean="0">
                <a:latin typeface="CMU Serif Roman"/>
                <a:cs typeface="CMU Serif Roman"/>
              </a:rPr>
              <a:t>(</a:t>
            </a:r>
            <a:r>
              <a:rPr lang="en-US" sz="2400" i="1" dirty="0" err="1" smtClean="0">
                <a:latin typeface="CMU Serif Roman"/>
                <a:cs typeface="CMU Serif Roman"/>
              </a:rPr>
              <a:t>x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,</a:t>
            </a:r>
            <a:r>
              <a:rPr lang="en-US" sz="2400" i="1" dirty="0" smtClean="0">
                <a:latin typeface="CMU Serif Roman"/>
                <a:cs typeface="CMU Serif Roman"/>
              </a:rPr>
              <a:t> y</a:t>
            </a:r>
            <a:r>
              <a:rPr lang="en-US" sz="2400" dirty="0" smtClean="0">
                <a:latin typeface="CMU Serif Roman"/>
                <a:cs typeface="CMU Serif Roman"/>
              </a:rPr>
              <a:t>)]</a:t>
            </a:r>
          </a:p>
          <a:p>
            <a:r>
              <a:rPr lang="en-US" sz="2400" dirty="0" smtClean="0">
                <a:latin typeface="CMU Serif Roman"/>
                <a:cs typeface="CMU Serif Roman"/>
              </a:rPr>
              <a:t>return </a:t>
            </a:r>
            <a:r>
              <a:rPr lang="en-US" sz="24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w</a:t>
            </a:r>
            <a:endParaRPr lang="en-US" sz="24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2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Kernighan’s Model:  A Noisy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4" r="14545"/>
          <a:stretch/>
        </p:blipFill>
        <p:spPr>
          <a:xfrm>
            <a:off x="4837167" y="1697068"/>
            <a:ext cx="2100392" cy="3126949"/>
          </a:xfrm>
        </p:spPr>
      </p:pic>
      <p:sp>
        <p:nvSpPr>
          <p:cNvPr id="5" name="Oval 4"/>
          <p:cNvSpPr/>
          <p:nvPr/>
        </p:nvSpPr>
        <p:spPr>
          <a:xfrm>
            <a:off x="283744" y="2215636"/>
            <a:ext cx="1823846" cy="1823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85613" y="4818828"/>
            <a:ext cx="1499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8048" y="3120804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7559" y="3120804"/>
            <a:ext cx="6141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4168" y="2913592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Typewriter Text Regular"/>
                <a:cs typeface="CMU Typewriter Text Regular"/>
              </a:rPr>
              <a:t>example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098" y="2936138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MU Typewriter Text Regular"/>
                <a:cs typeface="CMU Typewriter Text Regular"/>
              </a:rPr>
              <a:t>exmaple</a:t>
            </a:r>
            <a:endParaRPr lang="en-US" dirty="0">
              <a:latin typeface="CMU Typewriter Text Regular"/>
              <a:cs typeface="CMU Typewriter Text Regular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2655" y="3151615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94309"/>
              </p:ext>
            </p:extLst>
          </p:nvPr>
        </p:nvGraphicFramePr>
        <p:xfrm>
          <a:off x="1868580" y="1921384"/>
          <a:ext cx="5561947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9148"/>
                <a:gridCol w="1047381"/>
                <a:gridCol w="2569298"/>
                <a:gridCol w="686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endParaRPr lang="en-US" b="0" i="1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MU Serif Roman"/>
                          <a:cs typeface="CMU Serif Roman"/>
                        </a:rPr>
                        <a:t>freq</a:t>
                      </a:r>
                      <a:r>
                        <a:rPr lang="en-US" b="0" dirty="0" smtClean="0">
                          <a:latin typeface="CMU Serif Roman"/>
                          <a:cs typeface="CMU Serif Roman"/>
                        </a:rPr>
                        <a:t>(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r>
                        <a:rPr lang="en-US" b="0" dirty="0" smtClean="0">
                          <a:latin typeface="CMU Serif Roman"/>
                          <a:cs typeface="CMU Serif Roman"/>
                        </a:rPr>
                        <a:t>)</a:t>
                      </a:r>
                      <a:endParaRPr lang="en-US" b="0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p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(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t 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| </a:t>
                      </a:r>
                      <a:r>
                        <a:rPr lang="en-US" b="0" i="1" dirty="0" smtClean="0">
                          <a:latin typeface="CMU Serif Roman"/>
                          <a:cs typeface="CMU Serif Roman"/>
                        </a:rPr>
                        <a:t>c</a:t>
                      </a:r>
                      <a:r>
                        <a:rPr lang="en-US" b="0" i="0" dirty="0" smtClean="0">
                          <a:latin typeface="CMU Serif Roman"/>
                          <a:cs typeface="CMU Serif Roman"/>
                        </a:rPr>
                        <a:t>)</a:t>
                      </a:r>
                      <a:endParaRPr lang="en-US" b="0" i="0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U Serif Roman"/>
                          <a:cs typeface="CMU Serif Roman"/>
                        </a:rPr>
                        <a:t>%</a:t>
                      </a:r>
                      <a:endParaRPr lang="en-US" dirty="0">
                        <a:latin typeface="CMU Serif Roman"/>
                        <a:cs typeface="CMU Serif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actress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 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cress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 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caress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p(transpose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a</a:t>
                      </a:r>
                      <a:r>
                        <a:rPr lang="en-US" baseline="0" dirty="0" smtClean="0"/>
                        <a:t> &amp;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access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p(substitute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r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across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p(substitute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e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acres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Typewriter Text Regular"/>
                          <a:cs typeface="CMU Typewriter Text Regular"/>
                        </a:rPr>
                        <a:t>acres</a:t>
                      </a:r>
                      <a:endParaRPr lang="en-US" dirty="0">
                        <a:latin typeface="CMU Typewriter Text Regular"/>
                        <a:cs typeface="CMU Typewriter T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p(delete </a:t>
                      </a:r>
                      <a:r>
                        <a:rPr lang="en-US" baseline="0" dirty="0" smtClean="0">
                          <a:latin typeface="CMU Typewriter Text Regular"/>
                          <a:cs typeface="CMU Typewriter Text Regular"/>
                        </a:rPr>
                        <a:t>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2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 Channel Model (General)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4" r="14545"/>
          <a:stretch/>
        </p:blipFill>
        <p:spPr>
          <a:xfrm>
            <a:off x="4837167" y="1697068"/>
            <a:ext cx="2100392" cy="3126949"/>
          </a:xfrm>
        </p:spPr>
      </p:pic>
      <p:sp>
        <p:nvSpPr>
          <p:cNvPr id="5" name="Oval 4"/>
          <p:cNvSpPr/>
          <p:nvPr/>
        </p:nvSpPr>
        <p:spPr>
          <a:xfrm>
            <a:off x="283744" y="2215636"/>
            <a:ext cx="1823846" cy="1823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85613" y="4818828"/>
            <a:ext cx="1499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8048" y="3120804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7559" y="3120804"/>
            <a:ext cx="6141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6801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y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098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x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2655" y="3151615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679204" y="3823458"/>
            <a:ext cx="4677392" cy="2807993"/>
          </a:xfrm>
          <a:custGeom>
            <a:avLst/>
            <a:gdLst>
              <a:gd name="connsiteX0" fmla="*/ 4464799 w 4677392"/>
              <a:gd name="connsiteY0" fmla="*/ 0 h 2807993"/>
              <a:gd name="connsiteX1" fmla="*/ 4333866 w 4677392"/>
              <a:gd name="connsiteY1" fmla="*/ 2461678 h 2807993"/>
              <a:gd name="connsiteX2" fmla="*/ 1243859 w 4677392"/>
              <a:gd name="connsiteY2" fmla="*/ 2540242 h 2807993"/>
              <a:gd name="connsiteX3" fmla="*/ 0 w 4677392"/>
              <a:gd name="connsiteY3" fmla="*/ 117846 h 280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7392" h="2807993">
                <a:moveTo>
                  <a:pt x="4464799" y="0"/>
                </a:moveTo>
                <a:cubicBezTo>
                  <a:pt x="4667744" y="1019152"/>
                  <a:pt x="4870689" y="2038304"/>
                  <a:pt x="4333866" y="2461678"/>
                </a:cubicBezTo>
                <a:cubicBezTo>
                  <a:pt x="3797043" y="2885052"/>
                  <a:pt x="1966170" y="2930881"/>
                  <a:pt x="1243859" y="2540242"/>
                </a:cubicBezTo>
                <a:cubicBezTo>
                  <a:pt x="521548" y="2149603"/>
                  <a:pt x="0" y="117846"/>
                  <a:pt x="0" y="117846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9590" y="6298230"/>
            <a:ext cx="91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75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968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8506"/>
          </a:xfrm>
        </p:spPr>
        <p:txBody>
          <a:bodyPr/>
          <a:lstStyle/>
          <a:p>
            <a:r>
              <a:rPr lang="en-US" dirty="0" smtClean="0"/>
              <a:t>Training examples:  </a:t>
            </a:r>
            <a:r>
              <a:rPr lang="en-US" b="1" i="1" dirty="0" smtClean="0">
                <a:latin typeface="CMU Serif Roman"/>
                <a:cs typeface="CMU Serif Roman"/>
              </a:rPr>
              <a:t>x</a:t>
            </a:r>
            <a:r>
              <a:rPr lang="en-US" i="1" dirty="0" smtClean="0">
                <a:latin typeface="CMU Serif Roman"/>
                <a:cs typeface="CMU Serif Roman"/>
              </a:rPr>
              <a:t> =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smtClean="0">
                <a:latin typeface="CMU Serif Roman"/>
                <a:cs typeface="CMU Serif Roman"/>
              </a:rPr>
              <a:t>x</a:t>
            </a:r>
            <a:r>
              <a:rPr lang="en-US" baseline="-25000" dirty="0" smtClean="0">
                <a:latin typeface="CMU Serif Roman"/>
                <a:cs typeface="CMU Serif Roman"/>
              </a:rPr>
              <a:t>1</a:t>
            </a:r>
            <a:r>
              <a:rPr lang="en-US" dirty="0" smtClean="0">
                <a:latin typeface="CMU Serif Roman"/>
                <a:cs typeface="CMU Serif Roman"/>
              </a:rPr>
              <a:t>, </a:t>
            </a:r>
            <a:r>
              <a:rPr lang="en-US" i="1" dirty="0" smtClean="0">
                <a:latin typeface="CMU Serif Roman"/>
                <a:cs typeface="CMU Serif Roman"/>
              </a:rPr>
              <a:t>x</a:t>
            </a:r>
            <a:r>
              <a:rPr lang="en-US" baseline="-25000" dirty="0" smtClean="0">
                <a:latin typeface="CMU Serif Roman"/>
                <a:cs typeface="CMU Serif Roman"/>
              </a:rPr>
              <a:t>2</a:t>
            </a:r>
            <a:r>
              <a:rPr lang="en-US" dirty="0" smtClean="0">
                <a:latin typeface="CMU Serif Roman"/>
                <a:cs typeface="CMU Serif Roman"/>
              </a:rPr>
              <a:t>, ..., </a:t>
            </a:r>
            <a:r>
              <a:rPr lang="en-US" i="1" dirty="0" err="1" smtClean="0">
                <a:latin typeface="CMU Serif Roman"/>
                <a:cs typeface="CMU Serif Roman"/>
              </a:rPr>
              <a:t>x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N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  <a:endParaRPr lang="en-US" baseline="-25000" dirty="0" smtClean="0">
              <a:latin typeface="Brush Script MT Italic"/>
              <a:cs typeface="Brush Script MT Italic"/>
            </a:endParaRPr>
          </a:p>
          <a:p>
            <a:r>
              <a:rPr lang="en-US" dirty="0" smtClean="0"/>
              <a:t>Their categories:  </a:t>
            </a:r>
            <a:r>
              <a:rPr lang="en-US" b="1" i="1" dirty="0" smtClean="0">
                <a:latin typeface="CMU Serif Roman"/>
                <a:cs typeface="CMU Serif Roman"/>
              </a:rPr>
              <a:t>y</a:t>
            </a:r>
            <a:r>
              <a:rPr lang="en-US" i="1" dirty="0" smtClean="0">
                <a:latin typeface="CMU Serif Roman"/>
                <a:cs typeface="CMU Serif Roman"/>
              </a:rPr>
              <a:t> =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smtClean="0">
                <a:latin typeface="CMU Serif Roman"/>
                <a:cs typeface="CMU Serif Roman"/>
              </a:rPr>
              <a:t>y</a:t>
            </a:r>
            <a:r>
              <a:rPr lang="en-US" baseline="-25000" dirty="0" smtClean="0">
                <a:latin typeface="CMU Serif Roman"/>
                <a:cs typeface="CMU Serif Roman"/>
              </a:rPr>
              <a:t>1</a:t>
            </a:r>
            <a:r>
              <a:rPr lang="en-US" dirty="0" smtClean="0">
                <a:latin typeface="CMU Serif Roman"/>
                <a:cs typeface="CMU Serif Roman"/>
              </a:rPr>
              <a:t>, </a:t>
            </a:r>
            <a:r>
              <a:rPr lang="en-US" i="1" dirty="0" smtClean="0">
                <a:latin typeface="CMU Serif Roman"/>
                <a:cs typeface="CMU Serif Roman"/>
              </a:rPr>
              <a:t>y</a:t>
            </a:r>
            <a:r>
              <a:rPr lang="en-US" baseline="-25000" dirty="0" smtClean="0">
                <a:latin typeface="CMU Serif Roman"/>
                <a:cs typeface="CMU Serif Roman"/>
              </a:rPr>
              <a:t>2</a:t>
            </a:r>
            <a:r>
              <a:rPr lang="en-US" dirty="0" smtClean="0">
                <a:latin typeface="CMU Serif Roman"/>
                <a:cs typeface="CMU Serif Roman"/>
              </a:rPr>
              <a:t>, ..., </a:t>
            </a:r>
            <a:r>
              <a:rPr lang="en-US" i="1" dirty="0" err="1" smtClean="0">
                <a:latin typeface="CMU Serif Roman"/>
                <a:cs typeface="CMU Serif Roman"/>
              </a:rPr>
              <a:t>y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N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  <a:endParaRPr lang="en-US" i="1" baseline="-25000" dirty="0" smtClean="0">
              <a:latin typeface="Brush Script MT Italic"/>
              <a:cs typeface="Brush Script MT Italic"/>
            </a:endParaRPr>
          </a:p>
          <a:p>
            <a:r>
              <a:rPr lang="en-US" dirty="0" smtClean="0"/>
              <a:t>A </a:t>
            </a:r>
            <a:r>
              <a:rPr lang="en-US" b="1" dirty="0" smtClean="0"/>
              <a:t>classifier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r>
              <a:rPr lang="en-US" dirty="0" smtClean="0"/>
              <a:t> seeks to map </a:t>
            </a:r>
            <a:r>
              <a:rPr lang="en-US" i="1" dirty="0" smtClean="0">
                <a:latin typeface="CMU Serif Roman"/>
                <a:cs typeface="CMU Serif Roman"/>
              </a:rPr>
              <a:t>x</a:t>
            </a:r>
            <a:r>
              <a:rPr lang="en-US" i="1" baseline="-25000" dirty="0" smtClean="0">
                <a:latin typeface="CMU Serif Roman"/>
                <a:cs typeface="CMU Serif Roman"/>
              </a:rPr>
              <a:t>i</a:t>
            </a:r>
            <a:r>
              <a:rPr lang="en-US" dirty="0" smtClean="0"/>
              <a:t> to </a:t>
            </a:r>
            <a:r>
              <a:rPr lang="en-US" i="1" dirty="0" err="1" smtClean="0">
                <a:latin typeface="CMU Serif Roman"/>
                <a:cs typeface="CMU Serif Roman"/>
              </a:rPr>
              <a:t>y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endParaRPr lang="en-US" baseline="-25000" dirty="0" smtClean="0">
              <a:latin typeface="CMU Serif Roman"/>
              <a:cs typeface="CMU Serif Roman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learner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  <a:latin typeface="CMU Serif Roman"/>
                <a:cs typeface="CMU Serif Roman"/>
              </a:rPr>
              <a:t>L</a:t>
            </a:r>
            <a:r>
              <a:rPr lang="en-US" dirty="0" smtClean="0"/>
              <a:t> infers </a:t>
            </a:r>
            <a:r>
              <a:rPr lang="en-US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 </a:t>
            </a:r>
            <a:r>
              <a:rPr lang="en-US" dirty="0" smtClean="0"/>
              <a:t>from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b="1" i="1" dirty="0" smtClean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, </a:t>
            </a:r>
            <a:r>
              <a:rPr lang="en-US" b="1" i="1" dirty="0" smtClean="0">
                <a:latin typeface="CMU Serif Roman"/>
                <a:cs typeface="CMU Serif Roman"/>
              </a:rPr>
              <a:t>y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7668" y="497581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47668" y="57599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828407" y="5315216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rgbClr val="FF0000"/>
                </a:solidFill>
                <a:latin typeface="CMU Serif Roman"/>
                <a:cs typeface="CMU Serif Roman"/>
              </a:rPr>
              <a:t>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81259" y="5315216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27286" y="5418155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3149" y="6078555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76686" y="575995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72557" y="3519103"/>
            <a:ext cx="889469" cy="889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9410" y="353583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9028" y="3978170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966" y="353583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46095" y="3978170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2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Classifiers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2593" y="1410054"/>
            <a:ext cx="5538874" cy="5101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C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941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MU Serif Roman"/>
                <a:cs typeface="CMU Serif Roman"/>
              </a:rPr>
              <a:t>x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028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17300" y="507394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CMU Serif Roman"/>
                <a:cs typeface="CMU Serif Roman"/>
              </a:rPr>
              <a:t>y</a:t>
            </a:r>
            <a:endParaRPr lang="en-US" sz="3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87429" y="5516281"/>
            <a:ext cx="3298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61430" y="3528005"/>
            <a:ext cx="367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return </a:t>
            </a:r>
          </a:p>
          <a:p>
            <a:r>
              <a:rPr lang="en-US" sz="3600" dirty="0" err="1">
                <a:solidFill>
                  <a:srgbClr val="000000"/>
                </a:solidFill>
                <a:latin typeface="CMU Serif Roman"/>
                <a:cs typeface="CMU Serif Roman"/>
              </a:rPr>
              <a:t>a</a:t>
            </a:r>
            <a:r>
              <a:rPr lang="en-US" sz="36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rg</a:t>
            </a:r>
            <a:r>
              <a:rPr lang="en-US" sz="36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max</a:t>
            </a:r>
            <a:r>
              <a:rPr lang="en-US" sz="36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y</a:t>
            </a:r>
            <a:r>
              <a:rPr lang="en-US" sz="36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’</a:t>
            </a:r>
            <a:r>
              <a:rPr lang="en-US" sz="3600" b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y’</a:t>
            </a:r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|</a:t>
            </a:r>
            <a:r>
              <a:rPr lang="en-US" sz="3600" i="1" dirty="0" smtClean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sz="36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36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052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 Channel Model (General)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4" r="14545"/>
          <a:stretch/>
        </p:blipFill>
        <p:spPr>
          <a:xfrm>
            <a:off x="4837167" y="1697068"/>
            <a:ext cx="2100392" cy="3126949"/>
          </a:xfrm>
        </p:spPr>
      </p:pic>
      <p:sp>
        <p:nvSpPr>
          <p:cNvPr id="5" name="Oval 4"/>
          <p:cNvSpPr/>
          <p:nvPr/>
        </p:nvSpPr>
        <p:spPr>
          <a:xfrm>
            <a:off x="283744" y="2215636"/>
            <a:ext cx="1823846" cy="1823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source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85613" y="4818828"/>
            <a:ext cx="1499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8048" y="3120804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37559" y="3120804"/>
            <a:ext cx="6141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6801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y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3098" y="270530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MU Serif Roman"/>
                <a:cs typeface="CMU Serif Roman"/>
              </a:rPr>
              <a:t>x</a:t>
            </a:r>
            <a:endParaRPr lang="en-US" sz="4800" i="1" dirty="0">
              <a:latin typeface="CMU Serif Roman"/>
              <a:cs typeface="CMU Serif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2655" y="3151615"/>
            <a:ext cx="594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679204" y="3823458"/>
            <a:ext cx="4677392" cy="2807993"/>
          </a:xfrm>
          <a:custGeom>
            <a:avLst/>
            <a:gdLst>
              <a:gd name="connsiteX0" fmla="*/ 4464799 w 4677392"/>
              <a:gd name="connsiteY0" fmla="*/ 0 h 2807993"/>
              <a:gd name="connsiteX1" fmla="*/ 4333866 w 4677392"/>
              <a:gd name="connsiteY1" fmla="*/ 2461678 h 2807993"/>
              <a:gd name="connsiteX2" fmla="*/ 1243859 w 4677392"/>
              <a:gd name="connsiteY2" fmla="*/ 2540242 h 2807993"/>
              <a:gd name="connsiteX3" fmla="*/ 0 w 4677392"/>
              <a:gd name="connsiteY3" fmla="*/ 117846 h 280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7392" h="2807993">
                <a:moveTo>
                  <a:pt x="4464799" y="0"/>
                </a:moveTo>
                <a:cubicBezTo>
                  <a:pt x="4667744" y="1019152"/>
                  <a:pt x="4870689" y="2038304"/>
                  <a:pt x="4333866" y="2461678"/>
                </a:cubicBezTo>
                <a:cubicBezTo>
                  <a:pt x="3797043" y="2885052"/>
                  <a:pt x="1966170" y="2930881"/>
                  <a:pt x="1243859" y="2540242"/>
                </a:cubicBezTo>
                <a:cubicBezTo>
                  <a:pt x="521548" y="2149603"/>
                  <a:pt x="0" y="117846"/>
                  <a:pt x="0" y="117846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9590" y="6298230"/>
            <a:ext cx="91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1606222" y="1692036"/>
            <a:ext cx="1004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y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36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7717" y="1210442"/>
            <a:ext cx="1611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srgbClr val="0000FF"/>
                </a:solidFill>
                <a:latin typeface="CMU Serif Roman"/>
                <a:cs typeface="CMU Serif Roman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MU Serif Roman"/>
                <a:cs typeface="CMU Serif Roman"/>
              </a:rPr>
              <a:t>(</a:t>
            </a:r>
            <a:r>
              <a:rPr lang="en-US" sz="3600" i="1" dirty="0" smtClean="0">
                <a:latin typeface="CMU Serif Roman"/>
                <a:cs typeface="CMU Serif Roman"/>
              </a:rPr>
              <a:t>x 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|</a:t>
            </a:r>
            <a:r>
              <a:rPr lang="en-US" sz="3600" i="1" dirty="0" smtClean="0">
                <a:latin typeface="CMU Serif Roman"/>
                <a:cs typeface="CMU Serif Roman"/>
              </a:rPr>
              <a:t> y</a:t>
            </a:r>
            <a:r>
              <a:rPr lang="en-US" sz="3600" dirty="0" smtClean="0">
                <a:solidFill>
                  <a:srgbClr val="0000FF"/>
                </a:solidFill>
                <a:latin typeface="CMU Serif Roman"/>
                <a:cs typeface="CMU Serif Roman"/>
              </a:rPr>
              <a:t>)</a:t>
            </a:r>
            <a:endParaRPr lang="en-US" sz="3600" b="1" dirty="0">
              <a:solidFill>
                <a:srgbClr val="0000FF"/>
              </a:solidFill>
              <a:latin typeface="CMU Serif Roman"/>
              <a:cs typeface="CMU Serif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421" y="4868980"/>
            <a:ext cx="3944822" cy="1438313"/>
            <a:chOff x="54421" y="4868980"/>
            <a:chExt cx="3944822" cy="1438313"/>
          </a:xfrm>
        </p:grpSpPr>
        <p:sp>
          <p:nvSpPr>
            <p:cNvPr id="13" name="TextBox 12"/>
            <p:cNvSpPr txBox="1"/>
            <p:nvPr/>
          </p:nvSpPr>
          <p:spPr>
            <a:xfrm>
              <a:off x="54421" y="4868980"/>
              <a:ext cx="39448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proportion of emails are expected</a:t>
              </a:r>
              <a:br>
                <a:rPr lang="en-US" dirty="0" smtClean="0"/>
              </a:br>
              <a:r>
                <a:rPr lang="en-US" dirty="0" smtClean="0"/>
                <a:t>to be spam vs. not spam?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21" y="5660962"/>
              <a:ext cx="3940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proportion of product reviews are</a:t>
              </a:r>
              <a:br>
                <a:rPr lang="en-US" dirty="0" smtClean="0"/>
              </a:br>
              <a:r>
                <a:rPr lang="en-US" dirty="0" smtClean="0"/>
                <a:t>expected to get 1,2,3,4,5 stars?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2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474</Words>
  <Application>Microsoft Macintosh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Natural Language Processing</vt:lpstr>
      <vt:lpstr>Three Spelling Problems</vt:lpstr>
      <vt:lpstr>Kernighan’s Model:  A Noisy Channel</vt:lpstr>
      <vt:lpstr>acress</vt:lpstr>
      <vt:lpstr>Noisy Channel Model (General)</vt:lpstr>
      <vt:lpstr>Classification</vt:lpstr>
      <vt:lpstr>Notation</vt:lpstr>
      <vt:lpstr>Probabilistic Classifiers</vt:lpstr>
      <vt:lpstr>Noisy Channel Model (General)</vt:lpstr>
      <vt:lpstr>Noisy Channel Classifiers</vt:lpstr>
      <vt:lpstr>Representing Text: Features</vt:lpstr>
      <vt:lpstr>Naïve Bayes Classifier</vt:lpstr>
      <vt:lpstr>Naïve Bayes Learner</vt:lpstr>
      <vt:lpstr>Linear Classifiers</vt:lpstr>
      <vt:lpstr>Linear Classifiers</vt:lpstr>
      <vt:lpstr>Linear Classifiers</vt:lpstr>
      <vt:lpstr>Linear Classifiers</vt:lpstr>
      <vt:lpstr>Linear Classifiers</vt:lpstr>
      <vt:lpstr>Linear Classifiers (&gt; 2 Classes)</vt:lpstr>
      <vt:lpstr>Perceptron Learner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Noah Smith</dc:creator>
  <cp:lastModifiedBy>Swabha Swayamdipta</cp:lastModifiedBy>
  <cp:revision>28</cp:revision>
  <dcterms:created xsi:type="dcterms:W3CDTF">2013-02-11T21:50:56Z</dcterms:created>
  <dcterms:modified xsi:type="dcterms:W3CDTF">2015-02-05T02:19:22Z</dcterms:modified>
</cp:coreProperties>
</file>