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2/19/15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148498-41E4-4944-8ADD-B433CF105CC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2/19/15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FDEEA3-AFE3-4062-A2AB-CD4381F9BF1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Natural Language Processing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Lecture 12:  Syntax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200"/>
              <a:t>Ambiguity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49000" y="1371600"/>
            <a:ext cx="8229240" cy="54864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/>
              <a:t>S → NP VP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NP → Det Noun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VP → Verb NP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VP → VP PP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PP → Prep NP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Det → the, 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Noun → boy, girl, hotdogs, park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Verb → likes, hates, eats, sees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Prep → in, with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200"/>
              <a:t>Grammatically (varies sometimes)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I'll write the company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I'll write to the company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It needs to be washed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It needs washed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They met Friday to discuss 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met on Friday to discuss it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200"/>
              <a:t>Why are we building grammars?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Consider: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Oswald shot Kennedy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Oswald, who had visited Russia recently, shot Kennedy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Oswald assassinated Kennedy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Who shot Kennedy?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200"/>
              <a:t>Why are we building grammars?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Consider: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Oswald shot Kennedy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Kennedy was shot by Oswald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Oswald was shot by Ruby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Who shot Oswald?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200"/>
              <a:t>Why are we building grammars?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/>
              <a:t>Active/Passive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/>
              <a:t>Oswald shot Kennedy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/>
              <a:t>Kennedy was shot by Oswald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/>
              <a:t>Relative clauses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/>
              <a:t>Oswald who shot Kennedy was shot by Ruby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/>
              <a:t>Kennedy who Oswald shot didn't shoot anybody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ff"/>
                </a:solidFill>
                <a:latin typeface="Calibri"/>
              </a:rPr>
              <a:t>Subject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4400">
                <a:solidFill>
                  <a:srgbClr val="ff0000"/>
                </a:solidFill>
                <a:latin typeface="Calibri"/>
              </a:rPr>
              <a:t>Object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Syntactic (not semantic)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ff"/>
                </a:solidFill>
                <a:latin typeface="Calibri"/>
              </a:rPr>
              <a:t>The batter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hit 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the ball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[subject is semantic agent]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ff"/>
                </a:solidFill>
                <a:latin typeface="Calibri"/>
              </a:rPr>
              <a:t>The ball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was hit by the batter [subject is semantic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patient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ff"/>
                </a:solidFill>
                <a:latin typeface="Calibri"/>
              </a:rPr>
              <a:t>The ball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was given 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a whack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by the batter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[subject is semantic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recipient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2800">
                <a:solidFill>
                  <a:srgbClr val="0000ff"/>
                </a:solidFill>
                <a:latin typeface="Calibri"/>
              </a:rPr>
              <a:t>George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ff"/>
                </a:solidFill>
                <a:latin typeface="Calibri"/>
              </a:rPr>
              <a:t>the key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ff"/>
                </a:solidFill>
                <a:latin typeface="Calibri"/>
              </a:rPr>
              <a:t>the wind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} opened the door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Subject ≠ topic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ff"/>
                </a:solidFill>
                <a:latin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just married the most beautiful woman in the world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Now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beans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ff"/>
                </a:solidFill>
                <a:latin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like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 for democracy, </a:t>
            </a:r>
            <a:r>
              <a:rPr lang="en-US" sz="2800">
                <a:solidFill>
                  <a:srgbClr val="0000ff"/>
                </a:solidFill>
                <a:latin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think it’s the best form of government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5362560" y="6310800"/>
            <a:ext cx="3917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credit:  Lori Levin, Archna Bhatia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ff"/>
                </a:solidFill>
                <a:latin typeface="Calibri"/>
              </a:rPr>
              <a:t>Subject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4400">
                <a:solidFill>
                  <a:srgbClr val="ff0000"/>
                </a:solidFill>
                <a:latin typeface="Calibri"/>
              </a:rPr>
              <a:t>Object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English subjects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agree with the verb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pronouns, in nominative case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(I/she/he vs. me/her/him)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omitted from infinitive clauses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(I tried _ to read the book, I hoped _ to be chosen)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English objects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pronouns, in accusative case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become subjects in passive sentences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5362560" y="6310800"/>
            <a:ext cx="3917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credit:  Lori Levin, Archna Bhatia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Noun Phrases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366ff"/>
                </a:solidFill>
                <a:latin typeface="Calibri"/>
              </a:rPr>
              <a:t>the elephant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366ff"/>
                </a:solidFill>
                <a:latin typeface="Calibri"/>
              </a:rPr>
              <a:t>it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366ff"/>
                </a:solidFill>
                <a:latin typeface="Calibri"/>
              </a:rPr>
              <a:t>elephants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366ff"/>
                </a:solidFill>
                <a:latin typeface="Calibri"/>
              </a:rPr>
              <a:t>the big ugly elephant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366ff"/>
                </a:solidFill>
                <a:latin typeface="Calibri"/>
              </a:rPr>
              <a:t>the elephant I love to hate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arrived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Prepositional Phrases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 Tuesday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March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 the leaking roof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Sentences (a.k.a. Clauses)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John loves Mary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John loves the woman he thinks is Mary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sometimes John thinks he is Mary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patently false that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sometimes John thinks he is Mary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Context-Free Grammars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Vocabulary of terminal symbols,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of nonterminal symbols (a.k.a. variables),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Special start symbol 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Production rules of the form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X → α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where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X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α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(N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∪ Σ)*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S → NP VP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NP → Det Noun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VP → Verb NP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Det → the, 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Noun → boy, girl, hotdogs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Verb → likes, hates, eats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Building Noun Phrases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NP → Determiner NounBar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NP →ProperNoun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NounBar → Noun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NounBar → AP NounBar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NounBar → NounBar PP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 → Adj AP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 → Adj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PP → Preposition NP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Terminology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3366ff"/>
                </a:solidFill>
                <a:latin typeface="Calibri"/>
              </a:rPr>
              <a:t>Grammatical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said of a sentence in the language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366ff"/>
                </a:solidFill>
                <a:latin typeface="Calibri"/>
              </a:rPr>
              <a:t>Ungrammatical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said of a sentence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the language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366ff"/>
                </a:solidFill>
                <a:latin typeface="Calibri"/>
              </a:rPr>
              <a:t>Derivation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sequence of top-down production steps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366ff"/>
                </a:solidFill>
                <a:latin typeface="Calibri"/>
              </a:rPr>
              <a:t>Parse tree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graphical representation of the derivation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string is grammatical iff there exists a derivation for 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