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6C0A32-B9AC-406E-848B-2385BA458C2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2/24/15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7B4E565-2409-4DF9-8FBE-0F6435DE324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Natural Language Processing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Lecture 13:  The Chomsky Hierarchy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Context Sensitive Grammars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L(G) recognized by linear bounded automata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 be harder to process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Undecidable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Spurious ambiguity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Generalized Re-write Rules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[T NT ]* → [T NT ]*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Any number of symbols on either side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Equivalent to Turing Machines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 be intractable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 be used to implement a new Android twitter client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(Though inefficiently)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Chomsky Hierarchy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105840" y="1386000"/>
            <a:ext cx="5936040" cy="440640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610200" y="1929600"/>
            <a:ext cx="5142240" cy="361260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99" name="CustomShape 4"/>
          <p:cNvSpPr/>
          <p:nvPr/>
        </p:nvSpPr>
        <p:spPr>
          <a:xfrm>
            <a:off x="1590120" y="2462040"/>
            <a:ext cx="3862080" cy="27133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00" name="CustomShape 5"/>
          <p:cNvSpPr/>
          <p:nvPr/>
        </p:nvSpPr>
        <p:spPr>
          <a:xfrm>
            <a:off x="2239920" y="2867760"/>
            <a:ext cx="3090240" cy="2171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01" name="CustomShape 6"/>
          <p:cNvSpPr/>
          <p:nvPr/>
        </p:nvSpPr>
        <p:spPr>
          <a:xfrm>
            <a:off x="3339720" y="3156480"/>
            <a:ext cx="1557000" cy="1649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graphicFrame>
        <p:nvGraphicFramePr>
          <p:cNvPr id="102" name="Table 7"/>
          <p:cNvGraphicFramePr/>
          <p:nvPr/>
        </p:nvGraphicFramePr>
        <p:xfrm>
          <a:off x="5852160" y="2859120"/>
          <a:ext cx="3238200" cy="4071240"/>
        </p:xfrm>
        <a:graphic>
          <a:graphicData uri="http://schemas.openxmlformats.org/drawingml/2006/table">
            <a:tbl>
              <a:tblPr/>
              <a:tblGrid>
                <a:gridCol w="374760"/>
                <a:gridCol w="1431360"/>
                <a:gridCol w="1432080"/>
              </a:tblGrid>
              <a:tr h="561240">
                <a:tc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alibri"/>
                        </a:rPr>
                        <a:t>language class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alibri"/>
                        </a:rPr>
                        <a:t>automaton</a:t>
                      </a:r>
                      <a:endParaRPr/>
                    </a:p>
                  </a:txBody>
                  <a:tcPr/>
                </a:tc>
              </a:tr>
              <a:tr h="795960"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recursively enumerable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Turing machine</a:t>
                      </a:r>
                      <a:endParaRPr/>
                    </a:p>
                  </a:txBody>
                  <a:tcPr/>
                </a:tc>
              </a:tr>
              <a:tr h="795960"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context-sensitive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linear bounded automaton</a:t>
                      </a:r>
                      <a:endParaRPr/>
                    </a:p>
                  </a:txBody>
                  <a:tcPr/>
                </a:tc>
              </a:tr>
              <a:tr h="795960"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mildly context-sensitive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thread automaton</a:t>
                      </a:r>
                      <a:endParaRPr/>
                    </a:p>
                  </a:txBody>
                  <a:tcPr/>
                </a:tc>
              </a:tr>
              <a:tr h="561240"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context-free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pushdown automaton</a:t>
                      </a:r>
                      <a:endParaRPr/>
                    </a:p>
                  </a:txBody>
                  <a:tcPr/>
                </a:tc>
              </a:tr>
              <a:tr h="561240"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regular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finite-state automaton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Pumping Lemma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1839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L is an infinite regular language,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then there are strings x, y, and z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such that y ≠ ε and xynz ∈ L, for all n ≥ 0.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1230480" y="4424760"/>
            <a:ext cx="713880" cy="713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q0</a:t>
            </a:r>
            <a:endParaRPr/>
          </a:p>
        </p:txBody>
      </p:sp>
      <p:sp>
        <p:nvSpPr>
          <p:cNvPr id="106" name="CustomShape 4"/>
          <p:cNvSpPr/>
          <p:nvPr/>
        </p:nvSpPr>
        <p:spPr>
          <a:xfrm>
            <a:off x="6692400" y="4424760"/>
            <a:ext cx="713880" cy="713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qN</a:t>
            </a:r>
            <a:endParaRPr/>
          </a:p>
        </p:txBody>
      </p:sp>
      <p:sp>
        <p:nvSpPr>
          <p:cNvPr id="107" name="CustomShape 5"/>
          <p:cNvSpPr/>
          <p:nvPr/>
        </p:nvSpPr>
        <p:spPr>
          <a:xfrm>
            <a:off x="4099320" y="4424760"/>
            <a:ext cx="713880" cy="713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108" name="CustomShape 6"/>
          <p:cNvSpPr/>
          <p:nvPr/>
        </p:nvSpPr>
        <p:spPr>
          <a:xfrm>
            <a:off x="1944720" y="4781880"/>
            <a:ext cx="2154240" cy="360"/>
          </a:xfrm>
          <a:prstGeom prst="straightConnector1">
            <a:avLst/>
          </a:prstGeom>
          <a:ln w="25560">
            <a:solidFill>
              <a:srgbClr val="000000"/>
            </a:solidFill>
            <a:custDash>
              <a:ds d="284000" sp="213000"/>
            </a:custDash>
            <a:round/>
            <a:tailEnd len="med" type="triangle" w="med"/>
          </a:ln>
        </p:spPr>
      </p:sp>
      <p:sp>
        <p:nvSpPr>
          <p:cNvPr id="109" name="CustomShape 7"/>
          <p:cNvSpPr/>
          <p:nvPr/>
        </p:nvSpPr>
        <p:spPr>
          <a:xfrm>
            <a:off x="4813560" y="4781880"/>
            <a:ext cx="1878480" cy="360"/>
          </a:xfrm>
          <a:prstGeom prst="straightConnector1">
            <a:avLst/>
          </a:prstGeom>
          <a:ln w="25560">
            <a:solidFill>
              <a:srgbClr val="000000"/>
            </a:solidFill>
            <a:custDash>
              <a:ds d="284000" sp="213000"/>
            </a:custDash>
            <a:round/>
            <a:tailEnd len="med" type="triangle" w="med"/>
          </a:ln>
        </p:spPr>
      </p:sp>
      <p:sp>
        <p:nvSpPr>
          <p:cNvPr id="110" name="CustomShape 8"/>
          <p:cNvSpPr/>
          <p:nvPr/>
        </p:nvSpPr>
        <p:spPr>
          <a:xfrm>
            <a:off x="2469600" y="4191120"/>
            <a:ext cx="1181520" cy="1181520"/>
          </a:xfrm>
          <a:prstGeom prst="cloud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</a:t>
            </a:r>
            <a:endParaRPr/>
          </a:p>
        </p:txBody>
      </p:sp>
      <p:sp>
        <p:nvSpPr>
          <p:cNvPr id="111" name="CustomShape 9"/>
          <p:cNvSpPr/>
          <p:nvPr/>
        </p:nvSpPr>
        <p:spPr>
          <a:xfrm>
            <a:off x="5109120" y="4178880"/>
            <a:ext cx="1181520" cy="1181520"/>
          </a:xfrm>
          <a:prstGeom prst="cloud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z</a:t>
            </a:r>
            <a:endParaRPr/>
          </a:p>
        </p:txBody>
      </p:sp>
      <p:sp>
        <p:nvSpPr>
          <p:cNvPr id="112" name="CustomShape 10"/>
          <p:cNvSpPr/>
          <p:nvPr/>
        </p:nvSpPr>
        <p:spPr>
          <a:xfrm>
            <a:off x="3715200" y="5010120"/>
            <a:ext cx="1379520" cy="1283040"/>
          </a:xfrm>
          <a:prstGeom prst="rect">
            <a:avLst/>
          </a:prstGeom>
          <a:ln w="25560">
            <a:solidFill>
              <a:srgbClr val="000000"/>
            </a:solidFill>
            <a:custDash>
              <a:ds d="284000" sp="213000"/>
            </a:custDash>
            <a:round/>
            <a:tailEnd len="med" type="triangle" w="med"/>
          </a:ln>
        </p:spPr>
      </p:sp>
      <p:sp>
        <p:nvSpPr>
          <p:cNvPr id="113" name="CustomShape 11"/>
          <p:cNvSpPr/>
          <p:nvPr/>
        </p:nvSpPr>
        <p:spPr>
          <a:xfrm>
            <a:off x="3715200" y="5583960"/>
            <a:ext cx="1181520" cy="1181520"/>
          </a:xfrm>
          <a:prstGeom prst="cloud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Is English Regular?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L1 =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(the cat|dog|mouse|...)* (chased|bit|ate|...)* likes tuna fish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L2 = English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L1 ∩ L2 =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(the cat|dog|mouse|...)n (chased|bit|ate|...)n-1 likes tuna fish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cat likes tuna fish </a:t>
            </a:r>
            <a:endParaRPr/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cat the dog chased likes tuna fish </a:t>
            </a:r>
            <a:endParaRPr/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cat the dog the mouse scared chased likes tuna fish </a:t>
            </a:r>
            <a:endParaRPr/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cat the dog the mouse the elephant squashed scared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chased likes tuna fish </a:t>
            </a:r>
            <a:endParaRPr/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cat the dog the mouse the elephant the flea bit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squashed scared chased likes tuna fish </a:t>
            </a:r>
            <a:endParaRPr/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cat the dog the mouse the elephant the flea the virus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infected bit squashed scared chased likes tuna fish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Chomsky Hierarchy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05840" y="1386000"/>
            <a:ext cx="5936040" cy="440640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610200" y="1929600"/>
            <a:ext cx="5142240" cy="361260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1590120" y="2462040"/>
            <a:ext cx="3862080" cy="27133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2239920" y="2867760"/>
            <a:ext cx="3090240" cy="21711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23" name="CustomShape 6"/>
          <p:cNvSpPr/>
          <p:nvPr/>
        </p:nvSpPr>
        <p:spPr>
          <a:xfrm>
            <a:off x="3339720" y="3156480"/>
            <a:ext cx="1557000" cy="1649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graphicFrame>
        <p:nvGraphicFramePr>
          <p:cNvPr id="124" name="Table 7"/>
          <p:cNvGraphicFramePr/>
          <p:nvPr/>
        </p:nvGraphicFramePr>
        <p:xfrm>
          <a:off x="6138720" y="2859120"/>
          <a:ext cx="2952000" cy="3962160"/>
        </p:xfrm>
        <a:graphic>
          <a:graphicData uri="http://schemas.openxmlformats.org/drawingml/2006/table">
            <a:tbl>
              <a:tblPr/>
              <a:tblGrid>
                <a:gridCol w="341640"/>
                <a:gridCol w="1305000"/>
                <a:gridCol w="1305360"/>
              </a:tblGrid>
              <a:tr h="561240">
                <a:tc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alibri"/>
                        </a:rPr>
                        <a:t>language class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alibri"/>
                        </a:rPr>
                        <a:t>automaton</a:t>
                      </a:r>
                      <a:endParaRPr/>
                    </a:p>
                  </a:txBody>
                  <a:tcPr/>
                </a:tc>
              </a:tr>
              <a:tr h="795960"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recursively enumerable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Turing machine</a:t>
                      </a:r>
                      <a:endParaRPr/>
                    </a:p>
                  </a:txBody>
                  <a:tcPr/>
                </a:tc>
              </a:tr>
              <a:tr h="795960"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context-sensitive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linear bounded automaton</a:t>
                      </a:r>
                      <a:endParaRPr/>
                    </a:p>
                  </a:txBody>
                  <a:tcPr/>
                </a:tc>
              </a:tr>
              <a:tr h="795960"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mildly context-sensitive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thread automaton</a:t>
                      </a:r>
                      <a:endParaRPr/>
                    </a:p>
                  </a:txBody>
                  <a:tcPr/>
                </a:tc>
              </a:tr>
              <a:tr h="561240"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context-free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pushdown automaton</a:t>
                      </a:r>
                      <a:endParaRPr/>
                    </a:p>
                  </a:txBody>
                  <a:tcPr/>
                </a:tc>
              </a:tr>
              <a:tr h="561240"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regular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finite-state automaton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Swiss German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ff"/>
                </a:solidFill>
                <a:latin typeface="Calibri"/>
              </a:rPr>
              <a:t>dative-Np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 accusative-Nq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dative-taking-Vp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accusative-taking-Vq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Jan säit das mer 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em Hans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es huus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hälfed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aastriiche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]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Jan says that we 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Hans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the house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helped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paint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“Jan says that we helped Hans paint the house”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Jan säit das mer </a:t>
            </a:r>
            <a:r>
              <a:rPr lang="en-US" sz="2000">
                <a:solidFill>
                  <a:srgbClr val="008000"/>
                </a:solidFill>
                <a:latin typeface="Calibri"/>
              </a:rPr>
              <a:t>d’chind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em Hans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es huus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8000"/>
                </a:solidFill>
                <a:latin typeface="Calibri"/>
              </a:rPr>
              <a:t>haend wele laa 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hälfe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aastriiche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Jan says that we </a:t>
            </a:r>
            <a:r>
              <a:rPr lang="en-US" sz="2000">
                <a:solidFill>
                  <a:srgbClr val="008000"/>
                </a:solidFill>
                <a:latin typeface="Calibri"/>
              </a:rPr>
              <a:t>the children 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Hans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the house </a:t>
            </a:r>
            <a:r>
              <a:rPr lang="en-US" sz="2000">
                <a:solidFill>
                  <a:srgbClr val="008000"/>
                </a:solidFill>
                <a:latin typeface="Calibri"/>
              </a:rPr>
              <a:t>have wanted to let 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help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paint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“Jan says that we have wanted to let the children help Hans paint the house”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Is Swiss German Context-Free?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L1 =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Jan säit das mer (d’chind)* (em Hans)* es huus haend wele (laa)* (hälfe)* aastriiche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L2 = Swiss German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L1 ∩ L2 =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Jan säit das mer (d’chind)n (em Hans)m es huus haend wele (laa)n (hälfe)m aastriiche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Context Sensitive English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respectively”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Alice, Bob and Carol will have a beer, a wine and a coffee respectively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B C …  a b c ...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Formal Grammars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Vocabulary of terminal symbols,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Σ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Set of nonterminal symbols, 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Special start symbol 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∈ 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Production rules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Restrictions on the rules determine what kind of grammar you have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formal grammar G defines 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formal language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usually denoted L(G).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Chomsky Hierarchy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Natural Language is mildly context sensitive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But CFGs might be enough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But RG might be enough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If you have very big grammars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(and don't really care about parsing)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Regular Grammars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NT → T 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NT → 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first symbol after arrow is a Terminal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is a NonTerminal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Regular Grammars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560" y="1737360"/>
            <a:ext cx="8229240" cy="6217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aaaa...bbbb...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 → a 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 → a BS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AS → a 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AS → a BS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BS → 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BS → b BS</a:t>
            </a:r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Regular Grammars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48920" y="1431360"/>
            <a:ext cx="8229240" cy="6217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L(RG) can be recognized by FSM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Can be determinized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Each state has at most one arc per terminal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But might need 2^n new states</a:t>
            </a:r>
            <a:endParaRPr/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Can be minimized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Can find a minimal set of states/arcs that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Accept the same language</a:t>
            </a:r>
            <a:endParaRPr/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libri"/>
              </a:rPr>
              <a:t>Used in regular expressions</a:t>
            </a:r>
            <a:endParaRPr/>
          </a:p>
          <a:p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Context Free Grammars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NT → NT NT 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NT → T 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Only one non-terminal on left hand side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restriction on right hand side.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Good for “bracketing”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CFGs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 → S + 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 → S – 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 → ( S 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 → a, 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arithmetic expressions with a,b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Context Free Grammars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L(G) recognized as push-down automata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 be normalized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Chomsky normal form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Only one or Two symbols on rhs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Most programming languages are context free languages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Context Sensitive Grammars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NT (NT) NT → T 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NT (NT) _ → 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Lhs can be more than one symbol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Bracket symbol rewrites to rhs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Often used in phonological rules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→ B  c __ d 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/n/ → /m/  * __ [/p/ /b/]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