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4.xml.rels" ContentType="application/vnd.openxmlformats-package.relationships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media/image4.wmf" ContentType="image/x-wmf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041C70FB-E5B8-4836-A5F7-3B34CC6FCB04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C[i-1,i,w_i] &amp;= \textsc{true} \\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C[i-1,i,V] &amp;= \begin{cases} \textsc{true} &amp; \textrm{if }V\rightarrow w_i\\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                                          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\textsc{false} &amp; \textrm{otherwise} 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                                          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\end{cases}\\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C[i,j,V] &amp;= \begin{cases} \textsc{true} &amp; \textrm{if }\exists j,Y,Z \textrm{ such that } \\ &amp; V \rightarrow Y Z  \\ &amp; \textrm{ and } C[i,k,Y]  \\ &amp; 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\textrm{ and } C[k,j,Z]  \\ &amp; \textrm{ and }i &lt; k &lt; j\\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                                          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\textsc{false} &amp; \textrm{otherwise}                       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\end{cases} \\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\textrm{goal} &amp;= C[0,n,S]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386D4B6-C65F-4124-94DD-5EBA295F5AC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2/26/15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D1CA4F-7E93-4E7E-8266-9AC0343D2E9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2/26/15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6BF9A7-07D8-49E1-9363-14A03E55CD2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Natural Language Processing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Lecture 14: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Context-Free Recognition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Shift-Reduce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(A Bottom-Up Parser)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Start state: 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(ε, 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Shift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 From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(α, 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j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you can get to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(α 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wj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+1, 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j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 + 1)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Reduce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 If 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Z → γ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then from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(αγ, j)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you can get to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(α Z, 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j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Final state: 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(S, 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n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Context-Free Grammars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in Chomsky Normal Form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Vocabulary of terminal symbols,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Σ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Set of nonterminal symbols (a.k.a. variables),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Special start symbol 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∈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Production rules of the form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X → α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where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X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∈ N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α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∈ N,N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∪ Σ</a:t>
            </a:r>
            <a:endParaRPr/>
          </a:p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Context-Free Grammars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in Chomsky Normal Form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Vocabulary of terminal symbols,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Σ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Set of nonterminal symbols (a.k.a. variables),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Special start symbol 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∈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Production rules of the form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X → α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where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X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∈ N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α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∈ N,N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∪ Σ</a:t>
            </a:r>
            <a:endParaRPr/>
          </a:p>
          <a:p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Convert CFGs to CNF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each rule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 → A B 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Rewrite as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 → A X2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X2 → B 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Introducing a new non-terminal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2" name="Picture 123"/>
          <p:cNvPicPr/>
          <p:nvPr/>
        </p:nvPicPr>
        <p:blipFill>
          <a:blip r:embed="rId1"/>
          <a:stretch>
            <a:fillRect/>
          </a:stretch>
        </p:blipFill>
        <p:spPr>
          <a:xfrm>
            <a:off x="564480" y="144720"/>
            <a:ext cx="8120520" cy="663372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14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16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18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20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Context-Free Grammars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6355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 grammars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Recognition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Parsing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Parsing algorithms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Top down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Bottom up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CNF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CKY Algorithm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22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 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24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26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28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34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PP</a:t>
                      </a:r>
                      <a:endParaRPr/>
                    </a:p>
                  </a:txBody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36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PP</a:t>
                      </a:r>
                      <a:endParaRPr/>
                    </a:p>
                  </a:txBody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38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PP</a:t>
                      </a:r>
                      <a:endParaRPr/>
                    </a:p>
                  </a:txBody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40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VP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PP</a:t>
                      </a:r>
                      <a:endParaRPr/>
                    </a:p>
                  </a:txBody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Context-Free Grammars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Vocabulary of terminal symbols,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Σ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Set of nonterminal symbols (a.k.a. variables),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Special start symbol 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∈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Production rules of the form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X → α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where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X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∈ N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α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∈ (N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∪ Σ)*</a:t>
            </a:r>
            <a:endParaRPr/>
          </a:p>
          <a:p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42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VP,S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PP</a:t>
                      </a:r>
                      <a:endParaRPr/>
                    </a:p>
                  </a:txBody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44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VP,S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PP</a:t>
                      </a:r>
                      <a:endParaRPr/>
                    </a:p>
                  </a:txBody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Algorithm:  Chart</a:t>
            </a:r>
            <a:endParaRPr/>
          </a:p>
        </p:txBody>
      </p:sp>
      <p:graphicFrame>
        <p:nvGraphicFramePr>
          <p:cNvPr id="146" name="Table 2"/>
          <p:cNvGraphicFramePr/>
          <p:nvPr/>
        </p:nvGraphicFramePr>
        <p:xfrm>
          <a:off x="457200" y="1521360"/>
          <a:ext cx="7039800" cy="5672520"/>
        </p:xfrm>
        <a:graphic>
          <a:graphicData uri="http://schemas.openxmlformats.org/drawingml/2006/table">
            <a:tbl>
              <a:tblPr/>
              <a:tblGrid>
                <a:gridCol w="1173240"/>
                <a:gridCol w="1173240"/>
                <a:gridCol w="1173240"/>
                <a:gridCol w="1173240"/>
                <a:gridCol w="1173240"/>
                <a:gridCol w="1173600"/>
              </a:tblGrid>
              <a:tr h="838080"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 sz="2000"/>
                        <a:t>Noun,</a:t>
                      </a:r>
                      <a:endParaRPr/>
                    </a:p>
                    <a:p>
                      <a:r>
                        <a:rPr lang="en-US" sz="2000"/>
                        <a:t>Verb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VP,S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S</a:t>
                      </a:r>
                      <a:endParaRPr/>
                    </a:p>
                  </a:txBody>
                  <a:tcPr/>
                </a:tc>
              </a:tr>
              <a:tr h="921240"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book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Det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Noun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-</a:t>
                      </a:r>
                      <a:endParaRPr/>
                    </a:p>
                  </a:txBody>
                  <a:tcPr/>
                </a:tc>
              </a:tr>
              <a:tr h="952200"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flight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Prep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PP</a:t>
                      </a:r>
                      <a:endParaRPr/>
                    </a:p>
                  </a:txBody>
                  <a:tcPr/>
                </a:tc>
              </a:tr>
              <a:tr h="9788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through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ctr" bIns="37800" lIns="37800" rIns="37800" tIns="37800" wrap="none"/>
                    <a:p>
                      <a:r>
                        <a:rPr lang="en-US"/>
                        <a:t>PNoun,</a:t>
                      </a:r>
                      <a:endParaRPr/>
                    </a:p>
                    <a:p>
                      <a:r>
                        <a:rPr lang="en-US"/>
                        <a:t>NP</a:t>
                      </a:r>
                      <a:endParaRPr/>
                    </a:p>
                  </a:txBody>
                  <a:tcPr/>
                </a:tc>
              </a:tr>
              <a:tr h="10299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37800" lIns="37800" rIns="37800" tIns="3780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ヒラギノ角ゴ ProN W3"/>
                        </a:rPr>
                        <a:t>Houston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Algorithm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1 ...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n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C[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i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-1, 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i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]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= { V | 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V → </a:t>
            </a:r>
            <a:r>
              <a:rPr i="1" lang="en-US" sz="3200">
                <a:solidFill>
                  <a:srgbClr val="ff0000"/>
                </a:solidFill>
                <a:latin typeface="Calibri"/>
              </a:rPr>
              <a:t>wi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ℓ = 2 ...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n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// width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for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0 ...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- ℓ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// left boundary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+ ℓ 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// right boundary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for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+ 1 ...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– 1 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// midpoint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C[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i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, 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k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]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= 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C[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i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, 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k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]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∪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{ V | 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V → YZ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Y ∈ 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C[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i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, 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j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]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Z ∈ 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C[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j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, 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k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]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return true if S ∈ 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C[0, </a:t>
            </a:r>
            <a:r>
              <a:rPr i="1" lang="en-US" sz="3200">
                <a:solidFill>
                  <a:srgbClr val="660066"/>
                </a:solidFill>
                <a:latin typeface="Calibri"/>
              </a:rPr>
              <a:t>n</a:t>
            </a:r>
            <a:r>
              <a:rPr lang="en-US" sz="3200">
                <a:solidFill>
                  <a:srgbClr val="660066"/>
                </a:solidFill>
                <a:latin typeface="Calibri"/>
              </a:rPr>
              <a:t>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Equations</a:t>
            </a:r>
            <a:endParaRPr/>
          </a:p>
        </p:txBody>
      </p:sp>
      <p:pic>
        <p:nvPicPr>
          <p:cNvPr descr="" id="15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03000" y="1417680"/>
            <a:ext cx="6728040" cy="5069160"/>
          </a:xfrm>
          <a:prstGeom prst="rect">
            <a:avLst/>
          </a:prstGeom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CKY Complexity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CKY worst case is O(n^3 . 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Best in worst case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(Others better in average case)</a:t>
            </a:r>
            <a:endParaRPr/>
          </a:p>
          <a:p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CFG Grammars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Parsing and Recognition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Bottom up and Top down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CKY (for CNF)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Chart Parsing (Earley's Algorithm)</a:t>
            </a:r>
            <a:endParaRPr/>
          </a:p>
          <a:p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Two Related Problems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Input:  sentence 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w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(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w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1, ...,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wn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and CFG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Output (recognition):  true iff 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w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∈ Language(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Output (parsing):  one or more derivations for 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w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under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Parsing as Search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375560" y="1946520"/>
            <a:ext cx="6455160" cy="372852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9" name="CustomShape 3"/>
          <p:cNvSpPr/>
          <p:nvPr/>
        </p:nvSpPr>
        <p:spPr>
          <a:xfrm>
            <a:off x="4434840" y="1316520"/>
            <a:ext cx="469080" cy="639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1225440" y="5675760"/>
            <a:ext cx="1567800" cy="639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 sz="3600">
                <a:solidFill>
                  <a:srgbClr val="000000"/>
                </a:solidFill>
                <a:latin typeface="Calibri"/>
              </a:rPr>
              <a:t>w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1  ...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6556680" y="5681520"/>
            <a:ext cx="1422000" cy="639000"/>
          </a:xfrm>
          <a:prstGeom prst="rect">
            <a:avLst/>
          </a:prstGeom>
        </p:spPr>
        <p:txBody>
          <a:bodyPr bIns="45000" lIns="90000" rIns="90000" tIns="45000" wrap="none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... </a:t>
            </a:r>
            <a:r>
              <a:rPr i="1" lang="en-US" sz="3600">
                <a:solidFill>
                  <a:srgbClr val="000000"/>
                </a:solidFill>
                <a:latin typeface="Calibri"/>
              </a:rPr>
              <a:t>wn</a:t>
            </a:r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1084680" y="2209320"/>
            <a:ext cx="360" cy="1401840"/>
          </a:xfrm>
          <a:prstGeom prst="straightConnector1">
            <a:avLst/>
          </a:prstGeom>
          <a:ln w="572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3" name="CustomShape 7"/>
          <p:cNvSpPr/>
          <p:nvPr/>
        </p:nvSpPr>
        <p:spPr>
          <a:xfrm>
            <a:off x="1158840" y="2460960"/>
            <a:ext cx="2327040" cy="639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top-down</a:t>
            </a:r>
            <a:endParaRPr/>
          </a:p>
        </p:txBody>
      </p:sp>
      <p:sp>
        <p:nvSpPr>
          <p:cNvPr id="94" name="CustomShape 8"/>
          <p:cNvSpPr/>
          <p:nvPr/>
        </p:nvSpPr>
        <p:spPr>
          <a:xfrm flipV="1" rot="10800000">
            <a:off x="8188560" y="807120"/>
            <a:ext cx="360" cy="1401840"/>
          </a:xfrm>
          <a:prstGeom prst="straightConnector1">
            <a:avLst/>
          </a:prstGeom>
          <a:ln w="572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5" name="CustomShape 9"/>
          <p:cNvSpPr/>
          <p:nvPr/>
        </p:nvSpPr>
        <p:spPr>
          <a:xfrm>
            <a:off x="5617440" y="2460960"/>
            <a:ext cx="2578320" cy="639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bottom-up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Implementing Recognizers as Search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Agenda = { </a:t>
            </a:r>
            <a:r>
              <a:rPr lang="en-US" sz="2400">
                <a:solidFill>
                  <a:srgbClr val="3366ff"/>
                </a:solidFill>
                <a:latin typeface="Calibri"/>
              </a:rPr>
              <a:t>state0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while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(Agenda not empty) </a:t>
            </a:r>
            <a:endParaRPr/>
          </a:p>
          <a:p>
            <a:r>
              <a:rPr lang="en-US" sz="2400">
                <a:solidFill>
                  <a:srgbClr val="3366ff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=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pop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 state from Agenda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Calibri"/>
              </a:rPr>
              <a:t>if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3366ff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is a success-state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3366ff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// valid parse tree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Calibri"/>
              </a:rPr>
              <a:t>else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if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3366ff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is not a failure-state: 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Calibri"/>
              </a:rPr>
              <a:t>generate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new states from </a:t>
            </a:r>
            <a:r>
              <a:rPr lang="en-US" sz="2400">
                <a:solidFill>
                  <a:srgbClr val="3366ff"/>
                </a:solidFill>
                <a:latin typeface="Calibri"/>
              </a:rPr>
              <a:t>s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Calibri"/>
              </a:rPr>
              <a:t>push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new states onto Agenda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nil </a:t>
            </a:r>
            <a:r>
              <a:rPr lang="en-US" sz="2400">
                <a:solidFill>
                  <a:srgbClr val="808080"/>
                </a:solidFill>
                <a:latin typeface="Calibri"/>
              </a:rPr>
              <a:t>// no parse!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Grammar and Lexicon</a:t>
            </a:r>
            <a:endParaRPr/>
          </a:p>
        </p:txBody>
      </p:sp>
      <p:pic>
        <p:nvPicPr>
          <p:cNvPr descr=""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9600" y="1417680"/>
            <a:ext cx="8736840" cy="53164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Recursive Descent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(A Top-Down Parser)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Start state: 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(S, 0)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Scan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 From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wj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+1 β,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 j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you can get to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(β, 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j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 + 1)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Predict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 If 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Z → γ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then from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(Z β, 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j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you can get to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(γβ, 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j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Final state:  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(ε, </a:t>
            </a:r>
            <a:r>
              <a:rPr i="1" lang="en-US" sz="3200">
                <a:solidFill>
                  <a:srgbClr val="3366ff"/>
                </a:solidFill>
                <a:latin typeface="Calibri"/>
              </a:rPr>
              <a:t>n</a:t>
            </a:r>
            <a:r>
              <a:rPr lang="en-US" sz="3200">
                <a:solidFill>
                  <a:srgbClr val="3366ff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Grammar and Lexicon</a:t>
            </a:r>
            <a:endParaRPr/>
          </a:p>
        </p:txBody>
      </p:sp>
      <p:pic>
        <p:nvPicPr>
          <p:cNvPr descr="" id="1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9600" y="1417680"/>
            <a:ext cx="8736840" cy="531648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