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0" r:id="rId3"/>
    <p:sldId id="466" r:id="rId4"/>
    <p:sldId id="468" r:id="rId5"/>
    <p:sldId id="470" r:id="rId6"/>
    <p:sldId id="471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85" r:id="rId20"/>
    <p:sldId id="472" r:id="rId21"/>
    <p:sldId id="474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07F146F7-C3B7-4203-B789-89797A5F9805}">
          <p14:sldIdLst>
            <p14:sldId id="256"/>
            <p14:sldId id="330"/>
            <p14:sldId id="466"/>
            <p14:sldId id="468"/>
            <p14:sldId id="470"/>
            <p14:sldId id="471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85"/>
            <p14:sldId id="472"/>
            <p14:sldId id="474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pos="349">
          <p15:clr>
            <a:srgbClr val="A4A3A4"/>
          </p15:clr>
        </p15:guide>
        <p15:guide id="2" pos="7358">
          <p15:clr>
            <a:srgbClr val="A4A3A4"/>
          </p15:clr>
        </p15:guide>
        <p15:guide id="3" orient="horz" pos="504">
          <p15:clr>
            <a:srgbClr val="A4A3A4"/>
          </p15:clr>
        </p15:guide>
        <p15:guide id="4" orient="horz" pos="998">
          <p15:clr>
            <a:srgbClr val="A4A3A4"/>
          </p15:clr>
        </p15:guide>
        <p15:guide id="5" orient="horz" pos="4010">
          <p15:clr>
            <a:srgbClr val="A4A3A4"/>
          </p15:clr>
        </p15:guide>
        <p15:guide id="6" orient="horz" pos="3886">
          <p15:clr>
            <a:srgbClr val="A4A3A4"/>
          </p15:clr>
        </p15:guide>
        <p15:guide id="7" orient="horz" pos="882">
          <p15:clr>
            <a:srgbClr val="A4A3A4"/>
          </p15:clr>
        </p15:guide>
        <p15:guide id="8" orient="horz" pos="1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0070C0"/>
    <a:srgbClr val="6B96CE"/>
    <a:srgbClr val="539BDE"/>
    <a:srgbClr val="DCE6F1"/>
    <a:srgbClr val="F8CBAD"/>
    <a:srgbClr val="5299DD"/>
    <a:srgbClr val="DDE2E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558"/>
  </p:normalViewPr>
  <p:slideViewPr>
    <p:cSldViewPr snapToGrid="0">
      <p:cViewPr varScale="1">
        <p:scale>
          <a:sx n="89" d="100"/>
          <a:sy n="89" d="100"/>
        </p:scale>
        <p:origin x="202" y="53"/>
      </p:cViewPr>
      <p:guideLst>
        <p:guide pos="349"/>
        <p:guide pos="7358"/>
        <p:guide orient="horz" pos="504"/>
        <p:guide orient="horz" pos="998"/>
        <p:guide orient="horz" pos="4010"/>
        <p:guide orient="horz" pos="3886"/>
        <p:guide orient="horz" pos="882"/>
        <p:guide orient="horz" pos="160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3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1450-55FE-4347-9F50-E1818F6C717D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AE22-9F6B-4CA3-AC95-9FA6581E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1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29EEA-8BD0-45FC-94BF-A81C14DDF10B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677E-27AB-42CE-A90B-2606F9BF9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file:///C:\Users\1V994W2\PycharmProjects\PPT_Background_Generation/pic_temp/pic_half_left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 userDrawn="1"/>
        </p:nvSpPr>
        <p:spPr>
          <a:xfrm>
            <a:off x="198085" y="6454689"/>
            <a:ext cx="1203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让智造更简单</a:t>
            </a:r>
          </a:p>
        </p:txBody>
      </p:sp>
      <p:cxnSp>
        <p:nvCxnSpPr>
          <p:cNvPr id="17" name="直接连接符 16"/>
          <p:cNvCxnSpPr/>
          <p:nvPr userDrawn="1"/>
        </p:nvCxnSpPr>
        <p:spPr>
          <a:xfrm flipV="1">
            <a:off x="1436914" y="6589336"/>
            <a:ext cx="9075678" cy="3850"/>
          </a:xfrm>
          <a:prstGeom prst="line">
            <a:avLst/>
          </a:prstGeom>
          <a:ln>
            <a:solidFill>
              <a:srgbClr val="92929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547748" y="6443714"/>
            <a:ext cx="165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www.ipi-tech.com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5262742" y="6454689"/>
            <a:ext cx="120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365125" y="790575"/>
            <a:ext cx="4989195" cy="0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5294630" y="781050"/>
            <a:ext cx="6697980" cy="95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98085" y="6454689"/>
            <a:ext cx="1203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让智造更简单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436914" y="6593186"/>
            <a:ext cx="8998558" cy="0"/>
          </a:xfrm>
          <a:prstGeom prst="line">
            <a:avLst/>
          </a:prstGeom>
          <a:ln>
            <a:solidFill>
              <a:srgbClr val="92929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641330" y="6430259"/>
            <a:ext cx="155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www.ipi-tech.com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1397000"/>
            <a:ext cx="2086332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50905" y="2273644"/>
            <a:ext cx="4837938" cy="1076568"/>
          </a:xfrm>
        </p:spPr>
        <p:txBody>
          <a:bodyPr lIns="91440" tIns="45720" rIns="91440" bIns="45720" anchor="b" anchorCtr="0">
            <a:normAutofit/>
          </a:bodyPr>
          <a:lstStyle>
            <a:lvl1pPr algn="l">
              <a:defRPr sz="60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50900" y="3424785"/>
            <a:ext cx="4837938" cy="1258426"/>
          </a:xfrm>
        </p:spPr>
        <p:txBody>
          <a:bodyPr lIns="91440" tIns="45720" rIns="91440" bIns="45720">
            <a:normAutofit/>
          </a:bodyPr>
          <a:lstStyle>
            <a:lvl1pPr marL="0" indent="0" algn="l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 noChangeAspect="1"/>
          </p:cNvSpPr>
          <p:nvPr userDrawn="1"/>
        </p:nvSpPr>
        <p:spPr>
          <a:xfrm>
            <a:off x="-1" y="404132"/>
            <a:ext cx="288000" cy="248544"/>
          </a:xfrm>
          <a:prstGeom prst="rect">
            <a:avLst/>
          </a:prstGeom>
          <a:solidFill>
            <a:srgbClr val="6B96CD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 panose="020F0502020204030204"/>
                <a:ea typeface="Open Sans" pitchFamily="34" charset="0"/>
                <a:cs typeface="Calibri" panose="020F050202020403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7B18ED-D931-45F4-8873-1BEDAB4DC03E}" type="slidenum">
              <a:rPr lang="en-US" sz="700" b="1" smtClean="0">
                <a:solidFill>
                  <a:schemeClr val="bg1"/>
                </a:solidFill>
                <a:latin typeface="Open Sans Light"/>
                <a:cs typeface="Open Sans Light"/>
              </a:rPr>
              <a:t>‹#›</a:t>
            </a:fld>
            <a:endParaRPr lang="en-US" sz="900" b="1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10512592" y="314643"/>
            <a:ext cx="1365083" cy="390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" y="2223729"/>
            <a:ext cx="12191998" cy="2223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06704" y="356461"/>
            <a:ext cx="4924425" cy="5653040"/>
            <a:chOff x="2276475" y="2174875"/>
            <a:chExt cx="2800350" cy="3214688"/>
          </a:xfrm>
        </p:grpSpPr>
        <p:sp>
          <p:nvSpPr>
            <p:cNvPr id="13" name="Freeform 5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05046" y="2700670"/>
            <a:ext cx="518025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转正述职报告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504591" y="3907128"/>
            <a:ext cx="137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prstClr val="white"/>
                </a:solidFill>
                <a:latin typeface="Myriad Pro Light" panose="020B0403030403020204" pitchFamily="34" charset="0"/>
                <a:ea typeface="思源黑体 CN Light" panose="020B0300000000000000" pitchFamily="34" charset="-122"/>
                <a:cs typeface="Open Sans"/>
              </a:rPr>
              <a:t>www.ipi-tech.com</a:t>
            </a:r>
          </a:p>
        </p:txBody>
      </p:sp>
      <p:pic>
        <p:nvPicPr>
          <p:cNvPr id="27" name="图形 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509" y="424872"/>
            <a:ext cx="4951413" cy="5713169"/>
          </a:xfrm>
          <a:prstGeom prst="rect">
            <a:avLst/>
          </a:prstGeom>
        </p:spPr>
      </p:pic>
      <p:sp>
        <p:nvSpPr>
          <p:cNvPr id="2" name="TextBox 3"/>
          <p:cNvSpPr txBox="1"/>
          <p:nvPr/>
        </p:nvSpPr>
        <p:spPr>
          <a:xfrm>
            <a:off x="3112135" y="5062855"/>
            <a:ext cx="3394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述职人：吴利登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8" y="851781"/>
            <a:ext cx="9833713" cy="5624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8538" y="220839"/>
            <a:ext cx="9547869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包装采集 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产品进行包装过站的逻辑动作，包装到箱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彩盒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托盘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栈板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 </a:t>
            </a: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5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5" y="1140735"/>
            <a:ext cx="11045251" cy="44090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5699" y="287673"/>
            <a:ext cx="9315609" cy="1261884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上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料表管理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根据模板导入上料表数据，产品需要哪些物料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28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62" y="824261"/>
            <a:ext cx="10371719" cy="56621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699" y="287673"/>
            <a:ext cx="9289972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上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料表导入模板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设置导入模板的格式，然后进行导入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04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2" y="910068"/>
            <a:ext cx="11024679" cy="56616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7512" y="287672"/>
            <a:ext cx="10418017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上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料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上料过站动作，在哪个工位，哪个制令单 过哪些物料，通过</a:t>
            </a:r>
            <a:r>
              <a:rPr lang="en-US" altLang="zh-CN" sz="2000" dirty="0" err="1" smtClean="0">
                <a:ea typeface="宋体" panose="02010600030101010101" pitchFamily="2" charset="-122"/>
                <a:cs typeface="+mn-ea"/>
                <a:sym typeface="+mn-lt"/>
              </a:rPr>
              <a:t>WebAPi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接口通讯过站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48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85" y="918615"/>
            <a:ext cx="10850551" cy="54097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4785" y="219307"/>
            <a:ext cx="10381282" cy="156966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下料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—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下</a:t>
            </a:r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料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过</a:t>
            </a:r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站动作，在哪个工位，哪个制令单 过哪些物料，通过</a:t>
            </a:r>
            <a:r>
              <a:rPr lang="en-US" altLang="zh-CN" sz="2000" dirty="0" err="1">
                <a:ea typeface="宋体" panose="02010600030101010101" pitchFamily="2" charset="-122"/>
                <a:cs typeface="+mn-ea"/>
                <a:sym typeface="+mn-lt"/>
              </a:rPr>
              <a:t>WebAPi</a:t>
            </a:r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接口通讯过站</a:t>
            </a:r>
            <a:endParaRPr lang="en-US" altLang="zh-CN" sz="2000" dirty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70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9" y="733330"/>
            <a:ext cx="10981991" cy="57680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7470" y="169978"/>
            <a:ext cx="9797304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过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站扫描  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在每一个不同的工序进行过站逻辑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2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0" y="1054486"/>
            <a:ext cx="10756286" cy="506565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470" y="169978"/>
            <a:ext cx="9831487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退料通知单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—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改界面下达退料通知单后，出入库单据生成一笔出库单据，仓管员收到后，进行扫描出库动作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3" y="959668"/>
            <a:ext cx="11463019" cy="49378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7470" y="169978"/>
            <a:ext cx="9669117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条码锁定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改界面是品质人员操作，定义哪些条码进行锁定，锁定的条码不能进行过站，在改界面也可以进行解锁功能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6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7470" y="169978"/>
            <a:ext cx="11104810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拆箱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拆箱功能，当需要把</a:t>
            </a:r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尾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箱进行拆箱放入到其它箱子的时候需要进行的操作，打开包装然后扫描条码进行拆箱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1" y="836332"/>
            <a:ext cx="10951238" cy="53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4" y="647031"/>
            <a:ext cx="10793239" cy="5916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470" y="169978"/>
            <a:ext cx="10933894" cy="954107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设备维修单据申请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改界面是设备维修需要进行物料申请，然后进行领了单申请界面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4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7260" y="906145"/>
            <a:ext cx="4170680" cy="51777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/>
          <p:cNvSpPr txBox="1"/>
          <p:nvPr/>
        </p:nvSpPr>
        <p:spPr>
          <a:xfrm>
            <a:off x="7733030" y="906145"/>
            <a:ext cx="1512570" cy="768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rgbClr val="4472C4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781040" y="179006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62725" y="181991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自我介绍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780405" y="263207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562090" y="2662555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试用期工作总结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781040" y="347408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63360" y="350520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试用期工作亮点展示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781040" y="431609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63360" y="4347845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下阶段工作计划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80405" y="5158105"/>
            <a:ext cx="630555" cy="582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黑体" panose="02010609060101010101" charset="-122"/>
                <a:ea typeface="黑体" panose="02010609060101010101" charset="-122"/>
              </a:rPr>
              <a:t>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63360" y="5190490"/>
            <a:ext cx="3852545" cy="5219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50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自我总结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34385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4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、下阶段工作计划</a:t>
            </a:r>
            <a:endParaRPr lang="zh-CN" altLang="en-US" sz="3000" b="1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743" y="1034498"/>
            <a:ext cx="10937240" cy="494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2031" y="1375874"/>
            <a:ext cx="105284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采集系统的开发和维护 </a:t>
            </a:r>
            <a:endParaRPr lang="en-US" altLang="zh-CN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目前自己的开发任务，对采集系统，或者以后的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SCADA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系统充分了解相关逻辑功能，做相应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的开发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功能的开发和维护</a:t>
            </a:r>
            <a:endParaRPr lang="en-US" altLang="zh-CN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        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完善剩下的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开发功能，然后对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的整体功能不断的补充和扩展，对相应的客户进行定制化开发，完善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文档功能，和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的实施，着重重新，时候了解市场的需求功能，实时完善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MES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的相关配套功能</a:t>
            </a:r>
            <a:endParaRPr lang="en-US" altLang="zh-CN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22898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4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</a:t>
            </a:r>
            <a:r>
              <a:rPr 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自我总结</a:t>
            </a:r>
            <a:endParaRPr lang="zh-CN" sz="3000" b="1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19115" y="1421130"/>
            <a:ext cx="60960" cy="4747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515745" y="3606325"/>
            <a:ext cx="8130540" cy="93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65593" y="1354435"/>
            <a:ext cx="2082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strength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竞争优势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74280" y="1400810"/>
            <a:ext cx="2207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weakness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竞争劣势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17650" y="5637530"/>
            <a:ext cx="2019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opportunity</a:t>
            </a:r>
            <a:r>
              <a:rPr lang="en-US" altLang="zh-CN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493760" y="5637530"/>
            <a:ext cx="1358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threat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威胁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0560" y="3072130"/>
            <a:ext cx="490220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外部因素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136505" y="3072130"/>
            <a:ext cx="490220" cy="110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内部因素</a:t>
            </a:r>
          </a:p>
        </p:txBody>
      </p:sp>
      <p:sp>
        <p:nvSpPr>
          <p:cNvPr id="19" name="燕尾形 18"/>
          <p:cNvSpPr/>
          <p:nvPr/>
        </p:nvSpPr>
        <p:spPr>
          <a:xfrm>
            <a:off x="9781540" y="3418840"/>
            <a:ext cx="356870" cy="414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 19"/>
          <p:cNvSpPr/>
          <p:nvPr/>
        </p:nvSpPr>
        <p:spPr>
          <a:xfrm rot="10800000">
            <a:off x="1109891" y="3418840"/>
            <a:ext cx="356870" cy="4146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35693" y="1849755"/>
            <a:ext cx="414976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执行能力强（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快速完成领导下发的任务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适应力强（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快速融入新环境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团队协作能力强（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能快速帮助同事开发协作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13730" y="1769110"/>
            <a:ext cx="3845560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表达沟通能力弱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撰写能力弱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435693" y="3851275"/>
            <a:ext cx="400594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随着工业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4.0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的迅速兴起，工厂智能制造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4.0,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发展，传统的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MES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开发功能，也要向着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4.0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市场需求拓展。采集，视觉等开发，要相应的储备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807710" y="3824605"/>
            <a:ext cx="384556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随着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IT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行业从业人员越来越多，年轻化增加，年龄压力越来越有威胁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明确好发展方向，不断的努力提升自己，才能发挥所用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0" y="2223729"/>
            <a:ext cx="12191998" cy="222388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06704" y="356461"/>
            <a:ext cx="4924425" cy="5653040"/>
            <a:chOff x="2276475" y="2174875"/>
            <a:chExt cx="2800350" cy="3214688"/>
          </a:xfrm>
        </p:grpSpPr>
        <p:sp>
          <p:nvSpPr>
            <p:cNvPr id="13" name="Freeform 5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4143375" y="2174875"/>
              <a:ext cx="933450" cy="1446213"/>
            </a:xfrm>
            <a:custGeom>
              <a:avLst/>
              <a:gdLst>
                <a:gd name="T0" fmla="*/ 87 w 87"/>
                <a:gd name="T1" fmla="*/ 29 h 135"/>
                <a:gd name="T2" fmla="*/ 86 w 87"/>
                <a:gd name="T3" fmla="*/ 38 h 135"/>
                <a:gd name="T4" fmla="*/ 86 w 87"/>
                <a:gd name="T5" fmla="*/ 38 h 135"/>
                <a:gd name="T6" fmla="*/ 60 w 87"/>
                <a:gd name="T7" fmla="*/ 135 h 135"/>
                <a:gd name="T8" fmla="*/ 0 w 87"/>
                <a:gd name="T9" fmla="*/ 135 h 135"/>
                <a:gd name="T10" fmla="*/ 36 w 87"/>
                <a:gd name="T11" fmla="*/ 0 h 135"/>
                <a:gd name="T12" fmla="*/ 58 w 87"/>
                <a:gd name="T13" fmla="*/ 0 h 135"/>
                <a:gd name="T14" fmla="*/ 87 w 87"/>
                <a:gd name="T15" fmla="*/ 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35">
                  <a:moveTo>
                    <a:pt x="87" y="29"/>
                  </a:moveTo>
                  <a:cubicBezTo>
                    <a:pt x="87" y="32"/>
                    <a:pt x="87" y="35"/>
                    <a:pt x="86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60" y="135"/>
                    <a:pt x="60" y="135"/>
                    <a:pt x="6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4" y="0"/>
                    <a:pt x="87" y="13"/>
                    <a:pt x="87" y="29"/>
                  </a:cubicBez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276475" y="3621088"/>
              <a:ext cx="976313" cy="1285875"/>
            </a:xfrm>
            <a:custGeom>
              <a:avLst/>
              <a:gdLst>
                <a:gd name="T0" fmla="*/ 406 w 615"/>
                <a:gd name="T1" fmla="*/ 810 h 810"/>
                <a:gd name="T2" fmla="*/ 615 w 615"/>
                <a:gd name="T3" fmla="*/ 0 h 810"/>
                <a:gd name="T4" fmla="*/ 210 w 615"/>
                <a:gd name="T5" fmla="*/ 0 h 810"/>
                <a:gd name="T6" fmla="*/ 210 w 615"/>
                <a:gd name="T7" fmla="*/ 0 h 810"/>
                <a:gd name="T8" fmla="*/ 0 w 615"/>
                <a:gd name="T9" fmla="*/ 810 h 810"/>
                <a:gd name="T10" fmla="*/ 406 w 615"/>
                <a:gd name="T11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5" h="810">
                  <a:moveTo>
                    <a:pt x="406" y="810"/>
                  </a:moveTo>
                  <a:lnTo>
                    <a:pt x="615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0" y="810"/>
                  </a:lnTo>
                  <a:lnTo>
                    <a:pt x="406" y="810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4014788" y="3943350"/>
              <a:ext cx="1019175" cy="1446213"/>
            </a:xfrm>
            <a:custGeom>
              <a:avLst/>
              <a:gdLst>
                <a:gd name="T0" fmla="*/ 405 w 642"/>
                <a:gd name="T1" fmla="*/ 911 h 911"/>
                <a:gd name="T2" fmla="*/ 642 w 642"/>
                <a:gd name="T3" fmla="*/ 0 h 911"/>
                <a:gd name="T4" fmla="*/ 236 w 642"/>
                <a:gd name="T5" fmla="*/ 0 h 911"/>
                <a:gd name="T6" fmla="*/ 0 w 642"/>
                <a:gd name="T7" fmla="*/ 911 h 911"/>
                <a:gd name="T8" fmla="*/ 405 w 642"/>
                <a:gd name="T9" fmla="*/ 91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911">
                  <a:moveTo>
                    <a:pt x="405" y="911"/>
                  </a:moveTo>
                  <a:lnTo>
                    <a:pt x="642" y="0"/>
                  </a:lnTo>
                  <a:lnTo>
                    <a:pt x="236" y="0"/>
                  </a:lnTo>
                  <a:lnTo>
                    <a:pt x="0" y="911"/>
                  </a:lnTo>
                  <a:lnTo>
                    <a:pt x="405" y="911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3252788" y="2174875"/>
              <a:ext cx="1190625" cy="2089150"/>
            </a:xfrm>
            <a:custGeom>
              <a:avLst/>
              <a:gdLst>
                <a:gd name="T0" fmla="*/ 405 w 750"/>
                <a:gd name="T1" fmla="*/ 1316 h 1316"/>
                <a:gd name="T2" fmla="*/ 750 w 750"/>
                <a:gd name="T3" fmla="*/ 0 h 1316"/>
                <a:gd name="T4" fmla="*/ 345 w 750"/>
                <a:gd name="T5" fmla="*/ 0 h 1316"/>
                <a:gd name="T6" fmla="*/ 0 w 750"/>
                <a:gd name="T7" fmla="*/ 1316 h 1316"/>
                <a:gd name="T8" fmla="*/ 405 w 750"/>
                <a:gd name="T9" fmla="*/ 1316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1316">
                  <a:moveTo>
                    <a:pt x="405" y="1316"/>
                  </a:moveTo>
                  <a:lnTo>
                    <a:pt x="750" y="0"/>
                  </a:lnTo>
                  <a:lnTo>
                    <a:pt x="345" y="0"/>
                  </a:lnTo>
                  <a:lnTo>
                    <a:pt x="0" y="1316"/>
                  </a:lnTo>
                  <a:lnTo>
                    <a:pt x="405" y="1316"/>
                  </a:lnTo>
                  <a:close/>
                </a:path>
              </a:pathLst>
            </a:custGeom>
            <a:noFill/>
            <a:ln w="3175">
              <a:solidFill>
                <a:srgbClr val="A2C336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65508" y="2914499"/>
            <a:ext cx="5476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感谢您的聆听与阅读！</a:t>
            </a:r>
          </a:p>
        </p:txBody>
      </p:sp>
      <p:sp>
        <p:nvSpPr>
          <p:cNvPr id="39" name="TextBox 3"/>
          <p:cNvSpPr txBox="1"/>
          <p:nvPr/>
        </p:nvSpPr>
        <p:spPr>
          <a:xfrm>
            <a:off x="576981" y="3907128"/>
            <a:ext cx="137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/>
              </a:rPr>
              <a:t>www.ipi-tech.com</a:t>
            </a:r>
          </a:p>
        </p:txBody>
      </p:sp>
      <p:sp>
        <p:nvSpPr>
          <p:cNvPr id="42" name="TextBox 6"/>
          <p:cNvSpPr txBox="1"/>
          <p:nvPr/>
        </p:nvSpPr>
        <p:spPr>
          <a:xfrm>
            <a:off x="2136820" y="3910087"/>
            <a:ext cx="57806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endParaRPr lang="en-US" sz="1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/>
            </a:endParaRPr>
          </a:p>
        </p:txBody>
      </p:sp>
      <p:pic>
        <p:nvPicPr>
          <p:cNvPr id="23" name="图形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81" y="479088"/>
            <a:ext cx="4951413" cy="571316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54355" y="1230630"/>
            <a:ext cx="10937240" cy="4949825"/>
          </a:xfrm>
          <a:prstGeom prst="rect">
            <a:avLst/>
          </a:prstGeom>
          <a:solidFill>
            <a:srgbClr val="6B96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21900" y="2566015"/>
            <a:ext cx="4799965" cy="398780"/>
            <a:chOff x="5012373" y="3489017"/>
            <a:chExt cx="4799965" cy="398780"/>
          </a:xfrm>
        </p:grpSpPr>
        <p:sp>
          <p:nvSpPr>
            <p:cNvPr id="32" name="文本框 31"/>
            <p:cNvSpPr txBox="1"/>
            <p:nvPr/>
          </p:nvSpPr>
          <p:spPr>
            <a:xfrm>
              <a:off x="7847013" y="3489017"/>
              <a:ext cx="1965325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岗位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软件工程师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12373" y="3489017"/>
              <a:ext cx="2304474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部门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zh-CN" altLang="en-US" sz="1600" dirty="0" smtClean="0">
                  <a:solidFill>
                    <a:schemeClr val="bg1"/>
                  </a:solidFill>
                  <a:ea typeface="宋体" panose="02010600030101010101" pitchFamily="2" charset="-122"/>
                  <a:cs typeface="+mn-ea"/>
                  <a:sym typeface="+mn-lt"/>
                </a:rPr>
                <a:t>通用研发部</a:t>
              </a:r>
              <a:endParaRPr lang="zh-CN" altLang="en-US" sz="1600" dirty="0">
                <a:solidFill>
                  <a:schemeClr val="bg1"/>
                </a:solidFill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21900" y="1428995"/>
            <a:ext cx="1848014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姓名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肖自翔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2020" y="3324225"/>
            <a:ext cx="10304780" cy="203132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cs typeface="+mn-ea"/>
                <a:sym typeface="+mn-lt"/>
              </a:rPr>
              <a:t>主要工作职责：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1.WMS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仓储模块： 出入库单据，库存查询，备料，收料通知单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2.MES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生成模块：上料表管理，上料，下料，过站扫描，退料通知单，包装作业，拆箱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3.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设备管理模块：设备维修任务，设备维修申请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en-US" altLang="zh-CN" sz="1600" b="1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b="1" dirty="0" smtClean="0">
                <a:solidFill>
                  <a:schemeClr val="tx1"/>
                </a:solidFill>
                <a:cs typeface="+mn-ea"/>
                <a:sym typeface="+mn-lt"/>
              </a:rPr>
              <a:t>品质管理模块：条码锁定</a:t>
            </a:r>
            <a:endParaRPr lang="en-US" altLang="zh-CN" sz="16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23170" y="1987150"/>
            <a:ext cx="4720331" cy="399445"/>
            <a:chOff x="5012373" y="2819577"/>
            <a:chExt cx="4720331" cy="399445"/>
          </a:xfrm>
        </p:grpSpPr>
        <p:sp>
          <p:nvSpPr>
            <p:cNvPr id="40" name="文本框 39"/>
            <p:cNvSpPr txBox="1"/>
            <p:nvPr/>
          </p:nvSpPr>
          <p:spPr>
            <a:xfrm>
              <a:off x="5012373" y="2820242"/>
              <a:ext cx="1848014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年龄</a:t>
              </a:r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28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847027" y="2819577"/>
              <a:ext cx="1885677" cy="39878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学历：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本科</a:t>
              </a:r>
            </a:p>
          </p:txBody>
        </p:sp>
      </p:grpSp>
      <p:cxnSp>
        <p:nvCxnSpPr>
          <p:cNvPr id="42" name="直接连接符 41"/>
          <p:cNvCxnSpPr/>
          <p:nvPr/>
        </p:nvCxnSpPr>
        <p:spPr>
          <a:xfrm flipV="1">
            <a:off x="922020" y="3134360"/>
            <a:ext cx="10305415" cy="1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" name="文本框 15"/>
          <p:cNvSpPr txBox="1"/>
          <p:nvPr/>
        </p:nvSpPr>
        <p:spPr>
          <a:xfrm>
            <a:off x="479743" y="246380"/>
            <a:ext cx="40138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1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、自我介绍</a:t>
            </a:r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-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基础信息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54355" y="1162685"/>
            <a:ext cx="10937240" cy="4949825"/>
          </a:xfrm>
          <a:prstGeom prst="rect">
            <a:avLst/>
          </a:prstGeom>
          <a:solidFill>
            <a:srgbClr val="6B96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74649" y="1368213"/>
            <a:ext cx="3187053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公司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索菲亚家具股份有限公司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869950" y="3632200"/>
            <a:ext cx="10305415" cy="101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1" name="文本框 15"/>
          <p:cNvSpPr txBox="1"/>
          <p:nvPr/>
        </p:nvSpPr>
        <p:spPr>
          <a:xfrm>
            <a:off x="479743" y="246380"/>
            <a:ext cx="40138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1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、自我介绍</a:t>
            </a:r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-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工作经历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74650" y="3759623"/>
            <a:ext cx="3187052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公司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广东中德电缆有限公司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0280" y="1884680"/>
            <a:ext cx="10252075" cy="163004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职责：</a:t>
            </a: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DIY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系统模块开发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KD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软件的模块开发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负责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MES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系统的生成板块开发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4.PDA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接口的开发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生成数据看板的报表接口开发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0280" y="4276090"/>
            <a:ext cx="10252075" cy="138499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职责：</a:t>
            </a: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1.</a:t>
            </a:r>
            <a:r>
              <a:rPr lang="en-US" altLang="zh-CN" sz="1600" dirty="0" smtClean="0">
                <a:cs typeface="+mn-ea"/>
                <a:sym typeface="+mn-lt"/>
              </a:rPr>
              <a:t>OA</a:t>
            </a:r>
            <a:r>
              <a:rPr lang="zh-CN" altLang="en-US" sz="1600" dirty="0" smtClean="0">
                <a:cs typeface="+mn-ea"/>
                <a:sym typeface="+mn-lt"/>
              </a:rPr>
              <a:t>系统的二次开发</a:t>
            </a:r>
            <a:endParaRPr lang="en-US" altLang="zh-CN" sz="16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参与邮件系统，与服务器的搭建</a:t>
            </a:r>
            <a:endParaRPr lang="en-US" altLang="zh-CN" sz="16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4.OA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存储过程，</a:t>
            </a:r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SQL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的编写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l"/>
            <a:r>
              <a:rPr lang="en-US" altLang="zh-CN" sz="1600" dirty="0" smtClean="0">
                <a:solidFill>
                  <a:schemeClr val="tx1"/>
                </a:solidFill>
                <a:cs typeface="+mn-ea"/>
                <a:sym typeface="+mn-lt"/>
              </a:rPr>
              <a:t>5.EDM</a:t>
            </a:r>
            <a:r>
              <a:rPr lang="zh-CN" altLang="en-US" sz="1600" dirty="0" smtClean="0">
                <a:solidFill>
                  <a:schemeClr val="tx1"/>
                </a:solidFill>
                <a:cs typeface="+mn-ea"/>
                <a:sym typeface="+mn-lt"/>
              </a:rPr>
              <a:t>系统的开发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75430" y="1368213"/>
            <a:ext cx="3017124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职务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err="1" smtClean="0">
                <a:solidFill>
                  <a:schemeClr val="bg1"/>
                </a:solidFill>
                <a:cs typeface="+mn-ea"/>
                <a:sym typeface="+mn-lt"/>
              </a:rPr>
              <a:t>.net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开发工程师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0280" y="1368425"/>
            <a:ext cx="2749550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时间：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2019.07-2022.03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0280" y="3759835"/>
            <a:ext cx="2749550" cy="39878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时间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cs typeface="+mn-ea"/>
                <a:sym typeface="+mn-lt"/>
              </a:rPr>
              <a:t>2017.11-2019.03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5430" y="3759623"/>
            <a:ext cx="3017124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职务</a:t>
            </a:r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软件开发工程师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34385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2</a:t>
            </a:r>
            <a:r>
              <a:rPr lang="zh-CN" altLang="en-US" sz="3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、试用期工作总结</a:t>
            </a:r>
          </a:p>
        </p:txBody>
      </p:sp>
      <p:sp>
        <p:nvSpPr>
          <p:cNvPr id="6" name="矩形 5"/>
          <p:cNvSpPr/>
          <p:nvPr/>
        </p:nvSpPr>
        <p:spPr>
          <a:xfrm>
            <a:off x="479743" y="1077227"/>
            <a:ext cx="10937240" cy="494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486" y="1615154"/>
            <a:ext cx="105284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1.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智能产</a:t>
            </a:r>
            <a:r>
              <a:rPr lang="zh-CN" altLang="en-US" sz="1600" dirty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线管理平台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仓储模块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：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包括出入库单据，库存查询，仓库的备料功能，以及上料功能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设备管理模块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： 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设备的维修申请单，物料申请及更换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生成管理模块：条码的过站功能，上料下料的逻辑，退料通知单，及包装过站作业逻辑，和拆箱的逻辑，以及上料表管理，相关过站的</a:t>
            </a:r>
            <a:r>
              <a:rPr lang="en-US" altLang="zh-CN" sz="1600" dirty="0" err="1">
                <a:ea typeface="宋体" panose="02010600030101010101" pitchFamily="2" charset="-122"/>
                <a:cs typeface="+mn-ea"/>
              </a:rPr>
              <a:t>WebApi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接口开发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品质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管理：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条码的</a:t>
            </a:r>
            <a:r>
              <a:rPr lang="en-US" altLang="zh-CN" sz="1600" dirty="0">
                <a:ea typeface="宋体" panose="02010600030101010101" pitchFamily="2" charset="-122"/>
                <a:cs typeface="+mn-ea"/>
              </a:rPr>
              <a:t>SN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锁定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功能逻辑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>
                <a:ea typeface="宋体" panose="02010600030101010101" pitchFamily="2" charset="-122"/>
                <a:cs typeface="+mn-ea"/>
              </a:rPr>
              <a:t>报表模块：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条码的过站记录</a:t>
            </a:r>
            <a:r>
              <a:rPr lang="zh-CN" altLang="en-US" sz="1600" dirty="0" smtClean="0">
                <a:ea typeface="宋体" panose="02010600030101010101" pitchFamily="2" charset="-122"/>
                <a:cs typeface="+mn-ea"/>
              </a:rPr>
              <a:t>报表</a:t>
            </a:r>
            <a:r>
              <a:rPr lang="en-US" altLang="zh-CN" sz="1600" dirty="0" smtClean="0">
                <a:ea typeface="宋体" panose="02010600030101010101" pitchFamily="2" charset="-122"/>
                <a:cs typeface="+mn-ea"/>
              </a:rPr>
              <a:t>	</a:t>
            </a:r>
          </a:p>
          <a:p>
            <a:pPr>
              <a:spcBef>
                <a:spcPts val="1200"/>
              </a:spcBef>
            </a:pP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2.</a:t>
            </a:r>
            <a:r>
              <a:rPr lang="zh-CN" altLang="en-US" sz="1600" dirty="0" smtClean="0">
                <a:solidFill>
                  <a:srgbClr val="FF0000"/>
                </a:solidFill>
                <a:ea typeface="宋体" panose="02010600030101010101" pitchFamily="2" charset="-122"/>
                <a:cs typeface="+mn-ea"/>
              </a:rPr>
              <a:t>数据采集系统</a:t>
            </a:r>
            <a:endParaRPr lang="en-US" altLang="zh-CN" sz="1600" dirty="0" smtClean="0">
              <a:solidFill>
                <a:srgbClr val="FF0000"/>
              </a:solidFill>
              <a:ea typeface="宋体" panose="02010600030101010101" pitchFamily="2" charset="-122"/>
              <a:cs typeface="+mn-ea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1600" dirty="0" smtClean="0">
                <a:ea typeface="宋体" panose="02010600030101010101" pitchFamily="2" charset="-122"/>
                <a:cs typeface="+mn-ea"/>
              </a:rPr>
              <a:t>运行采集主程序，通过</a:t>
            </a:r>
            <a:r>
              <a:rPr lang="zh-CN" altLang="en-US" sz="1600" dirty="0">
                <a:ea typeface="宋体" panose="02010600030101010101" pitchFamily="2" charset="-122"/>
                <a:cs typeface="+mn-ea"/>
              </a:rPr>
              <a:t>线程池开启线程，采集通用平台传输过来的数据写入到</a:t>
            </a:r>
            <a:r>
              <a:rPr lang="zh-CN" altLang="en-US" sz="1600" dirty="0" smtClean="0">
                <a:ea typeface="宋体" panose="02010600030101010101" pitchFamily="2" charset="-122"/>
                <a:cs typeface="+mn-ea"/>
              </a:rPr>
              <a:t>数据库，然后上传到</a:t>
            </a:r>
            <a:r>
              <a:rPr lang="en-US" altLang="zh-CN" sz="1600" dirty="0" smtClean="0">
                <a:ea typeface="宋体" panose="02010600030101010101" pitchFamily="2" charset="-122"/>
                <a:cs typeface="+mn-ea"/>
              </a:rPr>
              <a:t>OEE</a:t>
            </a:r>
            <a:endParaRPr lang="en-US" altLang="zh-CN" sz="1600" dirty="0">
              <a:ea typeface="宋体" panose="02010600030101010101" pitchFamily="2" charset="-122"/>
              <a:cs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5"/>
          <p:cNvSpPr txBox="1"/>
          <p:nvPr/>
        </p:nvSpPr>
        <p:spPr>
          <a:xfrm>
            <a:off x="479743" y="246380"/>
            <a:ext cx="420433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3</a:t>
            </a:r>
            <a:r>
              <a:rPr lang="zh-CN" altLang="en-US" sz="3000" b="1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、试用期工作亮点展示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8289" y="914400"/>
            <a:ext cx="11106633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>
                <a:ea typeface="宋体" panose="02010600030101010101" pitchFamily="2" charset="-122"/>
                <a:cs typeface="+mn-ea"/>
                <a:sym typeface="+mn-lt"/>
              </a:rPr>
              <a:t>出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入库单据  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不同模块申请库存都需要在这个界面显示，出库和入库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43" y="1412039"/>
            <a:ext cx="10134400" cy="517578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14" y="1144251"/>
            <a:ext cx="11001210" cy="445984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0309" y="432529"/>
            <a:ext cx="10012472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库存查询 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这个界面展示不同的库房 有哪些料号，良品库存有多少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73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781" y="577384"/>
            <a:ext cx="9912360" cy="40011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仓库备料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—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根据产线用量需求，需要在仓库备料，有备给产线，备给产品</a:t>
            </a:r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0" y="1099645"/>
            <a:ext cx="9599931" cy="50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8538" y="269566"/>
            <a:ext cx="9453866" cy="646331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仓库收料</a:t>
            </a:r>
            <a:r>
              <a:rPr lang="en-US" altLang="zh-CN" sz="2000" dirty="0" smtClean="0">
                <a:ea typeface="宋体" panose="02010600030101010101" pitchFamily="2" charset="-122"/>
                <a:cs typeface="+mn-ea"/>
                <a:sym typeface="+mn-lt"/>
              </a:rPr>
              <a:t>--- </a:t>
            </a:r>
            <a:r>
              <a:rPr lang="zh-CN" altLang="en-US" sz="2000" dirty="0" smtClean="0">
                <a:ea typeface="宋体" panose="02010600030101010101" pitchFamily="2" charset="-122"/>
                <a:cs typeface="+mn-ea"/>
                <a:sym typeface="+mn-lt"/>
              </a:rPr>
              <a:t>根据供应商提供过来的物料，进行扫描入产库动作</a:t>
            </a:r>
            <a:endParaRPr lang="en-US" altLang="zh-CN" sz="2000" dirty="0" smtClean="0">
              <a:ea typeface="宋体" panose="02010600030101010101" pitchFamily="2" charset="-122"/>
              <a:cs typeface="+mn-ea"/>
              <a:sym typeface="+mn-lt"/>
            </a:endParaRPr>
          </a:p>
          <a:p>
            <a:pPr lvl="0" algn="l"/>
            <a:endParaRPr lang="zh-CN" sz="1600" dirty="0">
              <a:solidFill>
                <a:srgbClr val="FF0000"/>
              </a:solidFill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0" y="762016"/>
            <a:ext cx="11274680" cy="54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6,&quot;width&quot;:629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0m1zphy">
      <a:majorFont>
        <a:latin typeface="Arial"/>
        <a:ea typeface="Source Han Sans CN"/>
        <a:cs typeface=""/>
      </a:majorFont>
      <a:minorFont>
        <a:latin typeface="Arial"/>
        <a:ea typeface="Source Han Sans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912</Words>
  <Application>Microsoft Office PowerPoint</Application>
  <PresentationFormat>宽屏</PresentationFormat>
  <Paragraphs>107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Myriad Pro Light</vt:lpstr>
      <vt:lpstr>Open Sans</vt:lpstr>
      <vt:lpstr>Open Sans Light</vt:lpstr>
      <vt:lpstr>Source Han Sans CN</vt:lpstr>
      <vt:lpstr>等线</vt:lpstr>
      <vt:lpstr>汉仪旗黑-85S</vt:lpstr>
      <vt:lpstr>黑体</vt:lpstr>
      <vt:lpstr>华文宋体</vt:lpstr>
      <vt:lpstr>思源黑体 CN Light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Chunlei</dc:creator>
  <cp:lastModifiedBy>牙政维</cp:lastModifiedBy>
  <cp:revision>372</cp:revision>
  <dcterms:created xsi:type="dcterms:W3CDTF">2021-03-06T09:03:00Z</dcterms:created>
  <dcterms:modified xsi:type="dcterms:W3CDTF">2022-12-02T06:55:54Z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118CAA71AF8B49AF9BEAD8B70ADFC4E2</vt:lpwstr>
  </property>
</Properties>
</file>