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83" r:id="rId5"/>
    <p:sldId id="261" r:id="rId6"/>
    <p:sldId id="262" r:id="rId8"/>
    <p:sldId id="275" r:id="rId9"/>
    <p:sldId id="276" r:id="rId10"/>
    <p:sldId id="278" r:id="rId11"/>
    <p:sldId id="277" r:id="rId12"/>
    <p:sldId id="284" r:id="rId13"/>
    <p:sldId id="279" r:id="rId14"/>
    <p:sldId id="285" r:id="rId15"/>
    <p:sldId id="280" r:id="rId16"/>
    <p:sldId id="281" r:id="rId17"/>
    <p:sldId id="282" r:id="rId18"/>
    <p:sldId id="286" r:id="rId19"/>
    <p:sldId id="287" r:id="rId20"/>
    <p:sldId id="260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34"/>
    <p:restoredTop sz="76124"/>
  </p:normalViewPr>
  <p:slideViewPr>
    <p:cSldViewPr snapToGrid="0" snapToObjects="1">
      <p:cViewPr varScale="1">
        <p:scale>
          <a:sx n="84" d="100"/>
          <a:sy n="84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要清晰的管理一个庞大应用的应该怎么做呢？</a:t>
            </a:r>
            <a:endParaRPr lang="zh-CN" altLang="en-US"/>
          </a:p>
          <a:p>
            <a:r>
              <a:rPr lang="en-US" altLang="zh-CN"/>
              <a:t>1. </a:t>
            </a:r>
            <a:endParaRPr lang="en-US" altLang="zh-CN"/>
          </a:p>
          <a:p>
            <a:r>
              <a:rPr lang="zh-CN" altLang="en-US"/>
              <a:t>第一步是要把应用中的公共部分和业务部分拆分开来（很高兴，这一部分已经有人替我们做了，诞生了一些优秀的库和框架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endParaRPr lang="en-US" altLang="zh-CN"/>
          </a:p>
          <a:p>
            <a:r>
              <a:rPr lang="zh-CN" altLang="en-US"/>
              <a:t>由于</a:t>
            </a:r>
            <a:r>
              <a:rPr lang="en-US" altLang="zh-CN"/>
              <a:t>JS</a:t>
            </a:r>
            <a:r>
              <a:rPr lang="zh-CN" altLang="en-US"/>
              <a:t>脚本初期的简单性，大部分页面的逻辑都可以容纳在一个</a:t>
            </a:r>
            <a:r>
              <a:rPr lang="en-US" altLang="zh-CN"/>
              <a:t>js</a:t>
            </a:r>
            <a:r>
              <a:rPr lang="zh-CN" altLang="en-US"/>
              <a:t>文件里面，这个时候用</a:t>
            </a:r>
            <a:r>
              <a:rPr lang="en-US" altLang="zh-CN"/>
              <a:t>Script</a:t>
            </a:r>
            <a:r>
              <a:rPr lang="zh-CN" altLang="en-US"/>
              <a:t>标签将其引入页面是很顺理成章的</a:t>
            </a:r>
            <a:endParaRPr lang="zh-CN" altLang="en-US"/>
          </a:p>
          <a:p>
            <a:r>
              <a:rPr lang="zh-CN" altLang="en-US"/>
              <a:t>但是，随着应用功能复杂起来</a:t>
            </a:r>
            <a:r>
              <a:rPr lang="en-US" altLang="zh-CN"/>
              <a:t>Script</a:t>
            </a:r>
            <a:r>
              <a:rPr lang="zh-CN" altLang="en-US"/>
              <a:t>标签要按照依赖顺序来</a:t>
            </a:r>
            <a:r>
              <a:rPr lang="zh-CN" altLang="en-US">
                <a:sym typeface="+mn-ea"/>
              </a:rPr>
              <a:t>手动管理脚本的加载变得麻烦、易错、还可能有性能问题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3. 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脚本加载器就是为了解决这个问题而出现的，它们一般会拥有这些功能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一、自动计算依赖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二、异步加载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三、按需加载（懒加载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 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还有为了达成某些目的，我们可以使用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以外的语言来进行开发：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比如</a:t>
            </a:r>
            <a:r>
              <a:rPr lang="en-US" altLang="zh-CN">
                <a:sym typeface="+mn-ea"/>
              </a:rPr>
              <a:t>Typescript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，增加了类型检查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比如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Babel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，可以使用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es6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的新语法以提高生产力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SCSS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LESS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PostCss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等为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css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添加 变量、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mixin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、函数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等功能。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5.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为了提高应用性能，还要对代码进行优化，图片进行优化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6.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为了提高代码代码质量还要提供测试。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这两本书虽然出版了有十年了，但是还是很有指导意义。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采用现代的</a:t>
            </a:r>
            <a:r>
              <a:rPr lang="en-US" altLang="zh-CN"/>
              <a:t>mvvm</a:t>
            </a:r>
            <a:r>
              <a:rPr lang="zh-CN" altLang="en-US"/>
              <a:t>框架，及环绕其进行开发的生态环境、全家桶产品，可以有效地提高代码生产力。</a:t>
            </a:r>
            <a:endParaRPr lang="zh-CN" altLang="en-US"/>
          </a:p>
          <a:p>
            <a:r>
              <a:rPr lang="en-US" altLang="zh-CN"/>
              <a:t>Mvvm</a:t>
            </a:r>
            <a:r>
              <a:rPr lang="zh-CN" altLang="en-US"/>
              <a:t>的一个重要的特征就是数据绑定，也就是说，模型</a:t>
            </a:r>
            <a:r>
              <a:rPr lang="en-US" altLang="zh-CN"/>
              <a:t>model</a:t>
            </a:r>
            <a:r>
              <a:rPr lang="zh-CN" altLang="en-US"/>
              <a:t>上的属性改变了，</a:t>
            </a:r>
            <a:r>
              <a:rPr lang="en-US" altLang="zh-CN"/>
              <a:t>dom</a:t>
            </a:r>
            <a:r>
              <a:rPr lang="zh-CN" altLang="en-US"/>
              <a:t>上的内容会自动改变。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代码质量可以通过测试来进行保证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Karma </a:t>
            </a:r>
            <a:r>
              <a:rPr lang="zh-CN" altLang="en-US"/>
              <a:t>是一个测试用例的运行器</a:t>
            </a:r>
            <a:endParaRPr lang="zh-CN" altLang="en-US"/>
          </a:p>
          <a:p>
            <a:r>
              <a:rPr lang="en-US" altLang="zh-CN"/>
              <a:t>Mocha</a:t>
            </a:r>
            <a:r>
              <a:rPr lang="zh-CN" altLang="en-US"/>
              <a:t>是一个测试框架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代码转换、代码优化、图片优化、测试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还能附加其它的各种各样的功能，我们要输入的命令实在是太多了，</a:t>
            </a:r>
            <a:endParaRPr lang="zh-CN" altLang="en-US"/>
          </a:p>
          <a:p>
            <a:r>
              <a:rPr lang="zh-CN" altLang="en-US"/>
              <a:t>我们可以通过</a:t>
            </a:r>
            <a:r>
              <a:rPr lang="en-US" altLang="zh-CN"/>
              <a:t>gulp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webpack</a:t>
            </a:r>
            <a:r>
              <a:rPr lang="zh-CN" altLang="en-US">
                <a:ea typeface="宋体" panose="02010600030101010101" pitchFamily="2" charset="-122"/>
              </a:rPr>
              <a:t>等工具帮我们去组合这些命令。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还能监听文件系统，在文件发生变化的时候重新执行流程。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4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5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5662898"/>
            <a:ext cx="12192000" cy="11948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片 1" descr="图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41680" y="382589"/>
            <a:ext cx="1674071" cy="4508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914400" marR="0" indent="-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91440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91440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91440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16916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21488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hyperlink" Target="https://www.cnblogs.com/xianyulaodi/p/5755079.html" TargetMode="Externa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.sv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15.png"/><Relationship Id="rId3" Type="http://schemas.openxmlformats.org/officeDocument/2006/relationships/image" Target="../media/image3.svg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jpe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2563" y="422275"/>
            <a:ext cx="3975101" cy="6461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5" name="矩形 4"/>
          <p:cNvSpPr txBox="1"/>
          <p:nvPr/>
        </p:nvSpPr>
        <p:spPr>
          <a:xfrm>
            <a:off x="8897938" y="2574925"/>
            <a:ext cx="1160464" cy="35204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ts val="1800"/>
              </a:lnSpc>
              <a:defRPr b="1" spc="3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品牌部</a:t>
            </a:r>
          </a:p>
        </p:txBody>
      </p:sp>
      <p:sp>
        <p:nvSpPr>
          <p:cNvPr id="116" name="矩形 2"/>
          <p:cNvSpPr txBox="1"/>
          <p:nvPr/>
        </p:nvSpPr>
        <p:spPr>
          <a:xfrm>
            <a:off x="8897938" y="2820988"/>
            <a:ext cx="961391" cy="32613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marL="285750" indent="-285750">
              <a:lnSpc>
                <a:spcPts val="1800"/>
              </a:lnSpc>
              <a:buSzPct val="100000"/>
              <a:buFont typeface="Arial" panose="020B0604020202020204"/>
              <a:buChar char="•"/>
              <a:defRPr sz="1200" spc="3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欧阳䶮</a:t>
            </a:r>
          </a:p>
        </p:txBody>
      </p:sp>
      <p:sp>
        <p:nvSpPr>
          <p:cNvPr id="117" name="矩形 6"/>
          <p:cNvSpPr txBox="1"/>
          <p:nvPr/>
        </p:nvSpPr>
        <p:spPr>
          <a:xfrm>
            <a:off x="8897938" y="2984500"/>
            <a:ext cx="961391" cy="32613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marL="285750" indent="-285750">
              <a:lnSpc>
                <a:spcPts val="1800"/>
              </a:lnSpc>
              <a:buSzPct val="100000"/>
              <a:buFont typeface="Arial" panose="020B0604020202020204"/>
              <a:buChar char="•"/>
              <a:defRPr sz="1200" spc="3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罗博雅</a:t>
            </a:r>
          </a:p>
        </p:txBody>
      </p:sp>
      <p:pic>
        <p:nvPicPr>
          <p:cNvPr id="118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56" y="-10161"/>
            <a:ext cx="12284076" cy="691674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9" name="文本框 3"/>
          <p:cNvSpPr txBox="1"/>
          <p:nvPr/>
        </p:nvSpPr>
        <p:spPr>
          <a:xfrm>
            <a:off x="206996" y="2572031"/>
            <a:ext cx="8208138" cy="17532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3600">
                <a:solidFill>
                  <a:schemeClr val="accent3">
                    <a:lumOff val="44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             </a:t>
            </a:r>
            <a:r>
              <a:rPr lang="zh-CN" altLang="en-US" dirty="0"/>
              <a:t>1.前端工程化概述</a:t>
            </a:r>
            <a:endParaRPr lang="zh-CN" altLang="en-US" dirty="0"/>
          </a:p>
          <a:p>
            <a:pPr>
              <a:lnSpc>
                <a:spcPct val="150000"/>
              </a:lnSpc>
              <a:defRPr sz="3600">
                <a:solidFill>
                  <a:schemeClr val="accent3">
                    <a:lumOff val="44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		</a:t>
            </a:r>
            <a:r>
              <a:rPr dirty="0" err="1"/>
              <a:t>萧镇升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59454" y="33703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什么是工程化</a:t>
            </a:r>
            <a:endParaRPr dirty="0" err="1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3136811"/>
            <a:ext cx="7261022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什么是工程化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dirty="0">
                <a:sym typeface="+mn-ea"/>
              </a:rPr>
              <a:t>什么是工程化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590205" y="1158151"/>
            <a:ext cx="7261022" cy="4616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619125" y="1182370"/>
            <a:ext cx="1128522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lvl="1" indent="228600" algn="l">
              <a:buNone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2400" dirty="0">
                <a:ea typeface="宋体" panose="02010600030101010101" pitchFamily="2" charset="-122"/>
              </a:rPr>
              <a:t>随着用程序的复杂化，</a:t>
            </a:r>
            <a:r>
              <a:rPr lang="zh-CN" altLang="en-US" sz="2400" dirty="0">
                <a:ea typeface="宋体" panose="02010600030101010101" pitchFamily="2" charset="-122"/>
              </a:rPr>
              <a:t>也意味着：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" name="图片 3" descr="JS逻辑也跟着复杂起来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42745"/>
            <a:ext cx="10058400" cy="442023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dirty="0">
                <a:sym typeface="+mn-ea"/>
              </a:rPr>
              <a:t>什么是工程化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695325" y="1182370"/>
            <a:ext cx="10969625" cy="34150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2400" dirty="0">
                <a:ea typeface="宋体" panose="02010600030101010101" pitchFamily="2" charset="-122"/>
              </a:rPr>
              <a:t>那么工程化是什么呢？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2400" dirty="0">
                <a:ea typeface="宋体" panose="02010600030101010101" pitchFamily="2" charset="-122"/>
              </a:rPr>
              <a:t>是让大型软件开发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2400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运行效率更高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2400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开发效率更高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2400" dirty="0">
                <a:ea typeface="宋体" panose="02010600030101010101" pitchFamily="2" charset="-122"/>
              </a:rPr>
              <a:t>3. 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代码质量更高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2400" dirty="0">
                <a:ea typeface="宋体" panose="02010600030101010101" pitchFamily="2" charset="-122"/>
              </a:rPr>
              <a:t>而采取的手段。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dirty="0">
                <a:sym typeface="+mn-ea"/>
              </a:rPr>
              <a:t>工程化有什么工具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590205" y="1158151"/>
            <a:ext cx="7261022" cy="4616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619125" y="1182370"/>
            <a:ext cx="11285220" cy="156845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lvl="1" indent="228600" algn="l">
              <a:buNone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2400" dirty="0">
                <a:ea typeface="宋体" panose="02010600030101010101" pitchFamily="2" charset="-122"/>
              </a:rPr>
              <a:t>除了以上的工具</a:t>
            </a:r>
            <a:r>
              <a:rPr lang="zh-CN" altLang="en-US" sz="2400" dirty="0">
                <a:ea typeface="宋体" panose="02010600030101010101" pitchFamily="2" charset="-122"/>
              </a:rPr>
              <a:t>之外工程化还需要有一些指导的思想：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 indent="228600" algn="l">
              <a:buNone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2400" dirty="0">
                <a:ea typeface="宋体" panose="02010600030101010101" pitchFamily="2" charset="-122"/>
              </a:rPr>
              <a:t>1. </a:t>
            </a:r>
            <a:r>
              <a:rPr lang="zh-CN" altLang="en-US" sz="2400" dirty="0">
                <a:ea typeface="宋体" panose="02010600030101010101" pitchFamily="2" charset="-122"/>
              </a:rPr>
              <a:t>运行</a:t>
            </a:r>
            <a:r>
              <a:rPr lang="zh-CN" altLang="en-US" sz="2400" dirty="0">
                <a:ea typeface="宋体" panose="02010600030101010101" pitchFamily="2" charset="-122"/>
              </a:rPr>
              <a:t>效率更高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 indent="228600" algn="l">
              <a:buNone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ea typeface="宋体" panose="02010600030101010101" pitchFamily="2" charset="-122"/>
                <a:hlinkClick r:id="rId2" tooltip="" action="ppaction://hlinkfile"/>
              </a:rPr>
              <a:t>雅虎前端优化的35条军规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indent="228600" algn="l">
              <a:buNone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6" name="图片 5" descr="s42310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0" y="2750820"/>
            <a:ext cx="3061335" cy="3545840"/>
          </a:xfrm>
          <a:prstGeom prst="rect">
            <a:avLst/>
          </a:prstGeom>
        </p:spPr>
      </p:pic>
      <p:pic>
        <p:nvPicPr>
          <p:cNvPr id="7" name="图片 6" descr="s59142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3070" y="2750820"/>
            <a:ext cx="2734310" cy="364553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dirty="0">
                <a:sym typeface="+mn-ea"/>
              </a:rPr>
              <a:t>工程化有什么工具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590205" y="1158151"/>
            <a:ext cx="7261022" cy="4616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619125" y="1182370"/>
            <a:ext cx="1128522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lvl="1" indent="228600" algn="l">
              <a:buNone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2400" dirty="0"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ea typeface="宋体" panose="02010600030101010101" pitchFamily="2" charset="-122"/>
              </a:rPr>
              <a:t>开发效率更高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045" y="2698115"/>
            <a:ext cx="2121535" cy="2121535"/>
          </a:xfrm>
          <a:prstGeom prst="rect">
            <a:avLst/>
          </a:prstGeom>
        </p:spPr>
      </p:pic>
      <p:pic>
        <p:nvPicPr>
          <p:cNvPr id="4" name="图片 3" descr="reac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915" y="2697480"/>
            <a:ext cx="2122170" cy="2122170"/>
          </a:xfrm>
          <a:prstGeom prst="rect">
            <a:avLst/>
          </a:prstGeom>
        </p:spPr>
      </p:pic>
      <p:pic>
        <p:nvPicPr>
          <p:cNvPr id="5" name="图片 4" descr="angular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9815" y="2567940"/>
            <a:ext cx="2381250" cy="23812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dirty="0">
                <a:sym typeface="+mn-ea"/>
              </a:rPr>
              <a:t>工程化有什么工具</a:t>
            </a:r>
            <a:endParaRPr lang="en-US" altLang="zh-CN" dirty="0">
              <a:sym typeface="Arial" panose="020B0604020202020204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590205" y="1158151"/>
            <a:ext cx="7261022" cy="4616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619125" y="1182370"/>
            <a:ext cx="1128522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lvl="1" indent="228600" algn="l">
              <a:buNone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2400" dirty="0">
                <a:ea typeface="宋体" panose="02010600030101010101" pitchFamily="2" charset="-122"/>
              </a:rPr>
              <a:t>3. </a:t>
            </a:r>
            <a:r>
              <a:rPr lang="zh-CN" altLang="en-US" sz="2400" dirty="0">
                <a:ea typeface="宋体" panose="02010600030101010101" pitchFamily="2" charset="-122"/>
              </a:rPr>
              <a:t>代码质量更高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pic>
        <p:nvPicPr>
          <p:cNvPr id="6" name="图片 5" descr="bann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245" y="3110230"/>
            <a:ext cx="2743200" cy="638175"/>
          </a:xfrm>
          <a:prstGeom prst="rect">
            <a:avLst/>
          </a:prstGeom>
        </p:spPr>
      </p:pic>
      <p:pic>
        <p:nvPicPr>
          <p:cNvPr id="8" name="图片 7" descr="download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5535" y="2514600"/>
            <a:ext cx="1828800" cy="1828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1123950" y="2408555"/>
            <a:ext cx="3862070" cy="2042795"/>
          </a:xfrm>
          <a:prstGeom prst="roundRect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dist="53882" dir="13500000" rotWithShape="0">
              <a:srgbClr val="E7E6E6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445885" y="2526665"/>
            <a:ext cx="5101590" cy="180594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dist="53882" dir="13500000" rotWithShape="0">
              <a:srgbClr val="E7E6E6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dirty="0">
                <a:sym typeface="+mn-ea"/>
              </a:rPr>
              <a:t>工程化的由来</a:t>
            </a:r>
            <a:endParaRPr lang="en-US" altLang="zh-CN" dirty="0">
              <a:sym typeface="Arial" panose="020B0604020202020204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590205" y="1158151"/>
            <a:ext cx="7261022" cy="82994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1" indent="228600" algn="l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2400" dirty="0">
                <a:ea typeface="宋体" panose="02010600030101010101" pitchFamily="2" charset="-122"/>
              </a:rPr>
              <a:t>除此以外，还有将工程化自动化的手段：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 indent="228600" algn="l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pic>
        <p:nvPicPr>
          <p:cNvPr id="2" name="图片 1" descr="cd0bb358c45b584743d8ce4991777c42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5445" y="2779395"/>
            <a:ext cx="4521835" cy="1299845"/>
          </a:xfrm>
          <a:prstGeom prst="rect">
            <a:avLst/>
          </a:prstGeom>
        </p:spPr>
      </p:pic>
      <p:pic>
        <p:nvPicPr>
          <p:cNvPr id="7" name="图片 6" descr="gulp-white-text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4835" y="2700020"/>
            <a:ext cx="2400300" cy="14573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dirty="0">
                <a:sym typeface="+mn-ea"/>
              </a:rPr>
              <a:t>工程化的由来</a:t>
            </a:r>
            <a:endParaRPr lang="en-US" altLang="zh-CN" dirty="0">
              <a:sym typeface="Arial" panose="020B0604020202020204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片 2" descr="1636.656.bi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2047875"/>
            <a:ext cx="2200275" cy="2762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0340" y="5080635"/>
            <a:ext cx="37007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《 JavaScript Web应用开发》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81120" y="2047875"/>
            <a:ext cx="6211570" cy="3136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这本书比较老了，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2015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年出版，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应该是第一本和工程化相关的中文读本了，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除去那些已经被淘汰的工具：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grunt → gulp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webpack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backbone → vue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react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angular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和用不上的东西：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Heroku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基本上包括了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JS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软件开发（包括前端和后端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）的每一个流程，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其中可以进行工程化的每个节点。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8" y="0"/>
            <a:ext cx="12284076" cy="69167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4" name="矩形 4"/>
          <p:cNvSpPr txBox="1"/>
          <p:nvPr/>
        </p:nvSpPr>
        <p:spPr>
          <a:xfrm>
            <a:off x="3670300" y="2601913"/>
            <a:ext cx="5059363" cy="1437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7500" b="1">
                <a:solidFill>
                  <a:schemeClr val="accent3">
                    <a:lumOff val="44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谢 谢 观 看</a:t>
            </a:r>
          </a:p>
        </p:txBody>
      </p:sp>
      <p:sp>
        <p:nvSpPr>
          <p:cNvPr id="135" name="矩形 1"/>
          <p:cNvSpPr/>
          <p:nvPr/>
        </p:nvSpPr>
        <p:spPr>
          <a:xfrm>
            <a:off x="184150" y="346075"/>
            <a:ext cx="3938588" cy="1354138"/>
          </a:xfrm>
          <a:prstGeom prst="rect">
            <a:avLst/>
          </a:prstGeom>
          <a:solidFill>
            <a:srgbClr val="14AAC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 panose="020B0604020202020204"/>
              </a:defRPr>
            </a:pPr>
          </a:p>
        </p:txBody>
      </p:sp>
      <p:sp>
        <p:nvSpPr>
          <p:cNvPr id="136" name="矩形 1"/>
          <p:cNvSpPr/>
          <p:nvPr/>
        </p:nvSpPr>
        <p:spPr>
          <a:xfrm>
            <a:off x="2978149" y="471487"/>
            <a:ext cx="9312276" cy="769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4" y="237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434" y="237"/>
                </a:lnTo>
                <a:close/>
              </a:path>
            </a:pathLst>
          </a:custGeom>
          <a:solidFill>
            <a:schemeClr val="accent3">
              <a:lumOff val="44000"/>
              <a:alpha val="5019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 panose="020B0604020202020204"/>
              </a:defRPr>
            </a:pPr>
          </a:p>
        </p:txBody>
      </p:sp>
      <p:sp>
        <p:nvSpPr>
          <p:cNvPr id="137" name="矩形 1"/>
          <p:cNvSpPr/>
          <p:nvPr/>
        </p:nvSpPr>
        <p:spPr>
          <a:xfrm>
            <a:off x="3216274" y="477837"/>
            <a:ext cx="9310690" cy="769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4" y="237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434" y="237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 panose="020B0604020202020204"/>
              </a:defRPr>
            </a:pPr>
          </a:p>
        </p:txBody>
      </p:sp>
      <p:sp>
        <p:nvSpPr>
          <p:cNvPr id="138" name="矩形 8"/>
          <p:cNvSpPr txBox="1"/>
          <p:nvPr/>
        </p:nvSpPr>
        <p:spPr>
          <a:xfrm>
            <a:off x="3927474" y="550862"/>
            <a:ext cx="5375820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just">
              <a:defRPr sz="1500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中国广东省广州市黄埔区科学城开创大道2819号   邮编 510530</a:t>
            </a:r>
          </a:p>
        </p:txBody>
      </p:sp>
      <p:sp>
        <p:nvSpPr>
          <p:cNvPr id="139" name="矩形 9"/>
          <p:cNvSpPr txBox="1"/>
          <p:nvPr/>
        </p:nvSpPr>
        <p:spPr>
          <a:xfrm>
            <a:off x="9842499" y="550862"/>
            <a:ext cx="1832966" cy="320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just">
              <a:defRPr sz="1500" b="1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www.gosuncn.com</a:t>
            </a:r>
          </a:p>
        </p:txBody>
      </p:sp>
      <p:sp>
        <p:nvSpPr>
          <p:cNvPr id="140" name="矩形 10"/>
          <p:cNvSpPr txBox="1"/>
          <p:nvPr/>
        </p:nvSpPr>
        <p:spPr>
          <a:xfrm>
            <a:off x="9858374" y="862012"/>
            <a:ext cx="1554751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just">
              <a:defRPr sz="1500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股票代码 300098</a:t>
            </a:r>
          </a:p>
        </p:txBody>
      </p:sp>
      <p:sp>
        <p:nvSpPr>
          <p:cNvPr id="141" name="矩形 11"/>
          <p:cNvSpPr txBox="1"/>
          <p:nvPr/>
        </p:nvSpPr>
        <p:spPr>
          <a:xfrm>
            <a:off x="4024312" y="862012"/>
            <a:ext cx="5134532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just">
              <a:defRPr sz="1500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+86 020 </a:t>
            </a:r>
            <a:r>
              <a:rPr b="1"/>
              <a:t>32068888</a:t>
            </a:r>
            <a:r>
              <a:t>（电话）      +86 020 </a:t>
            </a:r>
            <a:r>
              <a:rPr b="1"/>
              <a:t>32032888</a:t>
            </a:r>
            <a:r>
              <a:t>（传真）</a:t>
            </a:r>
          </a:p>
        </p:txBody>
      </p:sp>
      <p:pic>
        <p:nvPicPr>
          <p:cNvPr id="142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622300"/>
            <a:ext cx="2320925" cy="62547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83957"/>
            <a:ext cx="8354291" cy="77419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讲座大纲</a:t>
            </a:r>
            <a:endParaRPr dirty="0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2644686"/>
            <a:ext cx="7261022" cy="15684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工程化的由来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什么是工程化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工程化有什么工具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59454" y="361097"/>
            <a:ext cx="8354291" cy="77419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讲座大纲</a:t>
            </a:r>
            <a:endParaRPr dirty="0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3136811"/>
            <a:ext cx="7261022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algn="ctr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工程化的由来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工程化的由来</a:t>
            </a:r>
            <a:endParaRPr dirty="0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619125" y="1182370"/>
            <a:ext cx="11285220" cy="304609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dirty="0"/>
              <a:t>HTML</a:t>
            </a:r>
            <a:r>
              <a:rPr lang="zh-CN" altLang="en-US" dirty="0"/>
              <a:t>的全称是</a:t>
            </a:r>
            <a:r>
              <a:rPr lang="en-US" dirty="0"/>
              <a:t>    </a:t>
            </a:r>
            <a:r>
              <a:rPr dirty="0"/>
              <a:t>超文本标记语言(Hyper Text Markup Language)</a:t>
            </a:r>
            <a:endParaRPr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dirty="0"/>
              <a:t>其诞生之初的主要作用是作为大学等机构的电子文献</a:t>
            </a:r>
            <a:endParaRPr lang="zh-CN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dirty="0"/>
              <a:t>主要功能有：</a:t>
            </a:r>
            <a:endParaRPr lang="zh-CN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dirty="0"/>
              <a:t>1. </a:t>
            </a:r>
            <a:r>
              <a:rPr lang="zh-CN" altLang="en-US" dirty="0"/>
              <a:t>显示文档内容</a:t>
            </a:r>
            <a:endParaRPr lang="zh-CN" altLang="en-US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dirty="0"/>
              <a:t>2. </a:t>
            </a:r>
            <a:r>
              <a:rPr lang="zh-CN" altLang="en-US" dirty="0"/>
              <a:t>超链接（跳转到别的文档）</a:t>
            </a:r>
            <a:endParaRPr lang="zh-CN" altLang="en-US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dirty="0"/>
              <a:t>3. </a:t>
            </a:r>
            <a:r>
              <a:rPr lang="zh-CN" altLang="en-US" dirty="0"/>
              <a:t>表单</a:t>
            </a:r>
            <a:endParaRPr lang="zh-CN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工程化的由来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590205" y="1158151"/>
            <a:ext cx="7261022" cy="4616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619125" y="1182370"/>
            <a:ext cx="11285220" cy="230695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由于功能的简单性，</a:t>
            </a:r>
            <a:endParaRPr 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旧时代的页面就长这个样：</a:t>
            </a:r>
            <a:endParaRPr 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//todo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，贴一张搜狐的首页</a:t>
            </a:r>
            <a:endParaRPr 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工程化的由来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590205" y="1158151"/>
            <a:ext cx="7261022" cy="4616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619125" y="1182370"/>
            <a:ext cx="11285220" cy="258445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lvl="1" indent="228600" algn="l">
              <a:buNone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又或者是这样：</a:t>
            </a:r>
            <a:endParaRPr 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228600" algn="l">
              <a:buNone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228600" algn="l">
              <a:buNone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228600" algn="l">
              <a:buNone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 todo，贴一张有表单的图片</a:t>
            </a:r>
            <a:endParaRPr 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228600" algn="l">
              <a:buNone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228600" algn="l">
              <a:buNone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只在表单的校验中才有点用</a:t>
            </a:r>
            <a:endParaRPr 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工程化的由来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590205" y="1158151"/>
            <a:ext cx="7261022" cy="4616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619125" y="1182370"/>
            <a:ext cx="11285220" cy="18453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lvl="1" indent="228600" algn="l">
              <a:buNone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虽然如此，页面的逻辑（又或者说是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逻辑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也是在不断的增加，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228600" algn="l">
              <a:buNone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这个时期它们的主要作用是编写一些小组件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228600" algn="l">
              <a:buNone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228600" algn="l">
              <a:buNone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 todo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，贴几个时钟小组件</a:t>
            </a:r>
            <a:endParaRPr 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工程化的由来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590205" y="1158151"/>
            <a:ext cx="7261022" cy="4616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619125" y="1182370"/>
            <a:ext cx="11285220" cy="378460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lvl="1" indent="228600" algn="l">
              <a:buNone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228600" algn="l">
              <a:buNone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直到1998年前后 </a:t>
            </a:r>
            <a:endParaRPr 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228600" algn="l">
              <a:buNone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228600" algn="l">
              <a:buNone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XMLHttpRequest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出现了，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228600" algn="l">
              <a:buNone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可在不重载页面的情况与 Web 服务器交换数据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228600" algn="l">
              <a:buNone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228600" algn="l">
              <a:buNone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谷歌公司用这个新的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api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，开发出了</a:t>
            </a:r>
            <a:endParaRPr 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228600" algn="l">
              <a:buNone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Google 地图、Google 搜索建议</a:t>
            </a:r>
            <a:endParaRPr 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228600" algn="l">
              <a:buNone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228600" algn="l">
              <a:buNone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 todo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，贴一个谷歌地图的图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工程化的由来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590205" y="1158151"/>
            <a:ext cx="7261022" cy="4616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619125" y="1182370"/>
            <a:ext cx="11285220" cy="156845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lvl="1" indent="228600" algn="l">
              <a:buNone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这个标志着，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从只能写写页面小组件，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228600" algn="l">
              <a:buNone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一下子进化到能写复杂程序了。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228600" algn="l">
              <a:buNone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228600" algn="l">
              <a:buNone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 todo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，贴一个对比图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主题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>
          <a:outerShdw dist="53882" dir="13500000" rotWithShape="0">
            <a:srgbClr val="E7E6E6">
              <a:alpha val="5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主题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>
          <a:outerShdw dist="53882" dir="13500000" rotWithShape="0">
            <a:srgbClr val="E7E6E6">
              <a:alpha val="5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1012</Words>
  <Application>WPS 演示</Application>
  <PresentationFormat>宽屏</PresentationFormat>
  <Paragraphs>142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Arial</vt:lpstr>
      <vt:lpstr>Calibri Light</vt:lpstr>
      <vt:lpstr>微软雅黑</vt:lpstr>
      <vt:lpstr>Arial Unicode MS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xiaozhensheng</cp:lastModifiedBy>
  <cp:revision>584</cp:revision>
  <dcterms:created xsi:type="dcterms:W3CDTF">2019-07-30T02:08:13Z</dcterms:created>
  <dcterms:modified xsi:type="dcterms:W3CDTF">2019-07-30T08:13:03Z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