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83" r:id="rId5"/>
    <p:sldId id="261" r:id="rId6"/>
    <p:sldId id="309" r:id="rId8"/>
    <p:sldId id="310" r:id="rId9"/>
    <p:sldId id="312" r:id="rId10"/>
    <p:sldId id="314" r:id="rId11"/>
    <p:sldId id="319" r:id="rId12"/>
    <p:sldId id="316" r:id="rId13"/>
    <p:sldId id="317" r:id="rId14"/>
    <p:sldId id="318" r:id="rId15"/>
    <p:sldId id="320" r:id="rId16"/>
    <p:sldId id="321" r:id="rId17"/>
    <p:sldId id="323" r:id="rId18"/>
    <p:sldId id="322" r:id="rId19"/>
    <p:sldId id="324" r:id="rId20"/>
    <p:sldId id="325" r:id="rId21"/>
    <p:sldId id="326" r:id="rId22"/>
    <p:sldId id="328" r:id="rId23"/>
    <p:sldId id="327" r:id="rId24"/>
    <p:sldId id="329" r:id="rId25"/>
    <p:sldId id="260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34"/>
    <p:restoredTop sz="76124"/>
  </p:normalViewPr>
  <p:slideViewPr>
    <p:cSldViewPr snapToGrid="0" snapToObjects="1">
      <p:cViewPr varScale="1">
        <p:scale>
          <a:sx n="84" d="100"/>
          <a:sy n="84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这个是由</a:t>
            </a:r>
            <a:r>
              <a:rPr lang="en-US" altLang="zh-CN"/>
              <a:t>eslint</a:t>
            </a:r>
            <a:r>
              <a:rPr lang="zh-CN" altLang="en-US"/>
              <a:t>报出的一般不会影响功能，</a:t>
            </a:r>
            <a:endParaRPr lang="zh-CN" altLang="en-US"/>
          </a:p>
          <a:p>
            <a:r>
              <a:rPr lang="zh-CN" altLang="en-US"/>
              <a:t>这个错误和</a:t>
            </a:r>
            <a:r>
              <a:rPr lang="en-US" altLang="zh-CN"/>
              <a:t>vue</a:t>
            </a:r>
            <a:r>
              <a:rPr lang="zh-CN" altLang="en-US"/>
              <a:t>的</a:t>
            </a:r>
            <a:r>
              <a:rPr lang="en-US" altLang="zh-CN"/>
              <a:t>dom</a:t>
            </a:r>
            <a:r>
              <a:rPr lang="zh-CN" altLang="en-US"/>
              <a:t>更新机制有关，</a:t>
            </a:r>
            <a:endParaRPr lang="zh-CN" altLang="en-US"/>
          </a:p>
          <a:p>
            <a:r>
              <a:rPr lang="en-US" altLang="zh-CN"/>
              <a:t>vue</a:t>
            </a:r>
            <a:r>
              <a:rPr lang="zh-CN" altLang="en-US"/>
              <a:t>首先通过数据模型生成</a:t>
            </a:r>
            <a:r>
              <a:rPr lang="en-US" altLang="zh-CN"/>
              <a:t>VNode</a:t>
            </a:r>
            <a:r>
              <a:rPr lang="zh-CN" altLang="en-US"/>
              <a:t>对象树，再对</a:t>
            </a:r>
            <a:r>
              <a:rPr lang="en-US" altLang="zh-CN"/>
              <a:t>VNode</a:t>
            </a:r>
            <a:r>
              <a:rPr lang="zh-CN" altLang="en-US"/>
              <a:t>对象树进行对比找出修改点，</a:t>
            </a:r>
            <a:endParaRPr lang="zh-CN" altLang="en-US"/>
          </a:p>
          <a:p>
            <a:r>
              <a:rPr lang="zh-CN" altLang="en-US"/>
              <a:t>当一个元素上绑定了相同的</a:t>
            </a:r>
            <a:r>
              <a:rPr lang="en-US" altLang="zh-CN"/>
              <a:t>key</a:t>
            </a:r>
            <a:r>
              <a:rPr lang="zh-CN" altLang="en-US"/>
              <a:t>的时候可以复用该元素</a:t>
            </a:r>
            <a:r>
              <a:rPr lang="en-US" altLang="zh-CN"/>
              <a:t>dom</a:t>
            </a:r>
            <a:r>
              <a:rPr lang="zh-CN" altLang="en-US">
                <a:ea typeface="宋体" panose="02010600030101010101" pitchFamily="2" charset="-122"/>
              </a:rPr>
              <a:t>，以提高渲染效率。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还有，可以利用这个特性做一个延迟消失的</a:t>
            </a:r>
            <a:r>
              <a:rPr lang="en-US" altLang="zh-CN">
                <a:ea typeface="宋体" panose="02010600030101010101" pitchFamily="2" charset="-122"/>
              </a:rPr>
              <a:t>hack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  <a:sym typeface="+mn-ea"/>
              </a:rPr>
              <a:t>可以看出，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vue-router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的配置还是挺简单的。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  <a:sym typeface="+mn-ea"/>
              </a:rPr>
              <a:t>可以看出，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vue-router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的配置还是挺简单的。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预览一下，</a:t>
            </a:r>
            <a:r>
              <a:rPr lang="en-US" altLang="zh-CN"/>
              <a:t>README.md</a:t>
            </a:r>
            <a:r>
              <a:rPr lang="zh-CN" altLang="en-US"/>
              <a:t>文件，</a:t>
            </a:r>
            <a:br>
              <a:rPr lang="zh-CN" altLang="en-US"/>
            </a:br>
            <a:r>
              <a:rPr lang="zh-CN" altLang="en-US"/>
              <a:t>可以看到工程对应的各种命令行，可以对照着</a:t>
            </a:r>
            <a:r>
              <a:rPr lang="en-US" altLang="zh-CN"/>
              <a:t>package.json</a:t>
            </a:r>
            <a:r>
              <a:rPr lang="zh-CN" altLang="en-US"/>
              <a:t>的</a:t>
            </a:r>
            <a:r>
              <a:rPr lang="en-US" altLang="zh-CN"/>
              <a:t>script</a:t>
            </a:r>
            <a:r>
              <a:rPr lang="zh-CN" altLang="en-US"/>
              <a:t>字段来看。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这个文件架构是经过了几个</a:t>
            </a:r>
            <a:r>
              <a:rPr lang="en-US" altLang="zh-CN"/>
              <a:t>vue</a:t>
            </a:r>
            <a:r>
              <a:rPr lang="zh-CN" altLang="en-US"/>
              <a:t>项目，多次尝试以后目前较为理想的架构方式。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这里为什么要允许有多个呢？</a:t>
            </a:r>
            <a:endParaRPr lang="zh-CN" altLang="en-US"/>
          </a:p>
          <a:p>
            <a:r>
              <a:rPr lang="zh-CN" altLang="en-US"/>
              <a:t>这关系到在编写</a:t>
            </a:r>
            <a:r>
              <a:rPr lang="en-US" altLang="zh-CN"/>
              <a:t>css</a:t>
            </a:r>
            <a:r>
              <a:rPr lang="zh-CN" altLang="en-US"/>
              <a:t>时候的最佳实践的问题。</a:t>
            </a:r>
            <a:endParaRPr lang="zh-CN" altLang="en-US"/>
          </a:p>
          <a:p>
            <a:r>
              <a:rPr lang="zh-CN" altLang="en-US"/>
              <a:t>同时</a:t>
            </a:r>
            <a:r>
              <a:rPr lang="en-US" altLang="zh-CN"/>
              <a:t>*.vue</a:t>
            </a:r>
            <a:r>
              <a:rPr lang="zh-CN" altLang="en-US"/>
              <a:t>还支持</a:t>
            </a:r>
            <a:r>
              <a:rPr lang="en-US" altLang="zh-CN"/>
              <a:t>less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scss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postCss</a:t>
            </a:r>
            <a:r>
              <a:rPr lang="zh-CN" altLang="en-US">
                <a:ea typeface="宋体" panose="02010600030101010101" pitchFamily="2" charset="-122"/>
              </a:rPr>
              <a:t>等</a:t>
            </a:r>
            <a:r>
              <a:rPr lang="en-US" altLang="zh-CN">
                <a:ea typeface="宋体" panose="02010600030101010101" pitchFamily="2" charset="-122"/>
              </a:rPr>
              <a:t>css</a:t>
            </a:r>
            <a:r>
              <a:rPr lang="zh-CN" altLang="en-US">
                <a:ea typeface="宋体" panose="02010600030101010101" pitchFamily="2" charset="-122"/>
              </a:rPr>
              <a:t>预编译工具，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具体的内容会在后面介绍。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4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5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5662898"/>
            <a:ext cx="12192000" cy="11948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1" descr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41680" y="382589"/>
            <a:ext cx="1674071" cy="4508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914400" marR="0" indent="-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91440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91440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91440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6916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1488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cn.vuejs.org/v2/guide/index.html" TargetMode="Externa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2563" y="422275"/>
            <a:ext cx="3975101" cy="646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5" name="矩形 4"/>
          <p:cNvSpPr txBox="1"/>
          <p:nvPr/>
        </p:nvSpPr>
        <p:spPr>
          <a:xfrm>
            <a:off x="8897938" y="2574925"/>
            <a:ext cx="1160464" cy="3520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ts val="1800"/>
              </a:lnSpc>
              <a:defRPr b="1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品牌部</a:t>
            </a:r>
          </a:p>
        </p:txBody>
      </p:sp>
      <p:sp>
        <p:nvSpPr>
          <p:cNvPr id="116" name="矩形 2"/>
          <p:cNvSpPr txBox="1"/>
          <p:nvPr/>
        </p:nvSpPr>
        <p:spPr>
          <a:xfrm>
            <a:off x="8897938" y="2820988"/>
            <a:ext cx="961391" cy="32613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marL="285750" indent="-285750">
              <a:lnSpc>
                <a:spcPts val="1800"/>
              </a:lnSpc>
              <a:buSzPct val="100000"/>
              <a:buFont typeface="Arial" panose="020B0604020202020204"/>
              <a:buChar char="•"/>
              <a:defRPr sz="1200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欧阳䶮</a:t>
            </a:r>
          </a:p>
        </p:txBody>
      </p:sp>
      <p:sp>
        <p:nvSpPr>
          <p:cNvPr id="117" name="矩形 6"/>
          <p:cNvSpPr txBox="1"/>
          <p:nvPr/>
        </p:nvSpPr>
        <p:spPr>
          <a:xfrm>
            <a:off x="8897938" y="2984500"/>
            <a:ext cx="961391" cy="32613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marL="285750" indent="-285750">
              <a:lnSpc>
                <a:spcPts val="1800"/>
              </a:lnSpc>
              <a:buSzPct val="100000"/>
              <a:buFont typeface="Arial" panose="020B0604020202020204"/>
              <a:buChar char="•"/>
              <a:defRPr sz="1200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罗博雅</a:t>
            </a:r>
          </a:p>
        </p:txBody>
      </p:sp>
      <p:pic>
        <p:nvPicPr>
          <p:cNvPr id="118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56" y="-10161"/>
            <a:ext cx="12284076" cy="69167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9" name="文本框 3"/>
          <p:cNvSpPr txBox="1"/>
          <p:nvPr/>
        </p:nvSpPr>
        <p:spPr>
          <a:xfrm>
            <a:off x="206996" y="2572031"/>
            <a:ext cx="8208138" cy="17532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3600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             </a:t>
            </a:r>
            <a:r>
              <a:rPr lang="zh-CN" altLang="en-US" dirty="0"/>
              <a:t>3.开发VUE应用程序</a:t>
            </a:r>
            <a:endParaRPr lang="zh-CN" altLang="en-US" dirty="0"/>
          </a:p>
          <a:p>
            <a:pPr>
              <a:lnSpc>
                <a:spcPct val="150000"/>
              </a:lnSpc>
              <a:defRPr sz="3600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		</a:t>
            </a:r>
            <a:r>
              <a:rPr dirty="0" err="1"/>
              <a:t>萧镇升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3703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94130"/>
            <a:ext cx="10421620" cy="1567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首先开篇说来，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的入门最佳还是它的官网教程：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  <a:hlinkClick r:id="rId2" action="ppaction://hlinkfile"/>
              </a:rPr>
              <a:t>https://cn.vuejs.org/v2/guide/index.html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  <a:hlinkClick r:id="rId2" action="ppaction://hlinkfile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但是为了这次讲座，会把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的基础语法进行一次简单的介绍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*.vue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文件介绍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" y="1740535"/>
            <a:ext cx="4625975" cy="4883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40400" y="1740535"/>
            <a:ext cx="576961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左边是一个简单*.vue文件内部结构：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主要分为三部分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&lt;script&gt;：脚本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&lt;style&gt;：样式，可以有多个（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?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）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" y="1903095"/>
            <a:ext cx="5353050" cy="1781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85890" y="1903095"/>
            <a:ext cx="563118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字符串插值：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使用的还是刚才的例子，将表达式写在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{{}}</a:t>
            </a:r>
            <a:endParaRPr lang="en-US" altLang="zh-CN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就可以渲染出对应的内容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表达式中的变量，可以省略  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this. </a:t>
            </a:r>
            <a:endParaRPr lang="en-US" altLang="zh-CN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可以访问的变量包括：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props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中生命的属性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data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中定义的属性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methods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中定义的方法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computed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中定义的计算属性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从外部文件中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import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进来的东西，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需要在以上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4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个中的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1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个上进行声明，才能被模板访问。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4622800"/>
            <a:ext cx="2495550" cy="1219200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3289300" y="3684270"/>
            <a:ext cx="698500" cy="709930"/>
          </a:xfrm>
          <a:prstGeom prst="down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76240" y="1903095"/>
            <a:ext cx="597662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属性绑定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可以通过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v-model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指令和特定的属性进行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“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双向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”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绑定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v-model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只可以使用在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data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和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computed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中声明的属性上。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0" y="1903095"/>
            <a:ext cx="3800475" cy="44443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4215130"/>
            <a:ext cx="2038350" cy="1323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095" y="4343400"/>
            <a:ext cx="1933575" cy="106680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7382510" y="4143375"/>
            <a:ext cx="2164715" cy="1396006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通过输入框修改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name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的值后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76240" y="1903095"/>
            <a:ext cx="4528820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属性绑定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v-bind:propName 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和 它的缩写 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:propName</a:t>
            </a:r>
            <a:endParaRPr lang="en-US" altLang="zh-CN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en-US" altLang="zh-CN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可以将值从父组件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“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传递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”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到子组件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 ，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注意：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虽然说是绑定，但实际上是单方向的传递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" y="1903095"/>
            <a:ext cx="3479800" cy="4381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305" y="4756785"/>
            <a:ext cx="2105025" cy="1095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320" y="4756785"/>
            <a:ext cx="2447925" cy="101917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6075045" y="4658995"/>
            <a:ext cx="2969260" cy="1290954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虽然修改了输入框的值，但是外面的值并没有改变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76240" y="1903095"/>
            <a:ext cx="390144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属性绑定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v-model 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实际上相当于 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v-bind + v-on</a:t>
            </a:r>
            <a:endParaRPr lang="en-US" altLang="zh-CN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1903095"/>
            <a:ext cx="3965575" cy="42106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130" y="2783205"/>
            <a:ext cx="4137660" cy="33305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76240" y="1903095"/>
            <a:ext cx="542290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事件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绑定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v-on:eventName 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和 它的缩写 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:eventName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可以进行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事件绑定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事件绑定的属性只能是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methods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里面声明的方法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1903095"/>
            <a:ext cx="3965575" cy="421068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5464810" y="3848100"/>
            <a:ext cx="5842000" cy="2313305"/>
            <a:chOff x="8606" y="6060"/>
            <a:chExt cx="9200" cy="3643"/>
          </a:xfrm>
        </p:grpSpPr>
        <p:sp>
          <p:nvSpPr>
            <p:cNvPr id="4" name="圆角矩形 3"/>
            <p:cNvSpPr/>
            <p:nvPr/>
          </p:nvSpPr>
          <p:spPr>
            <a:xfrm>
              <a:off x="8606" y="7540"/>
              <a:ext cx="2840" cy="641"/>
            </a:xfrm>
            <a:prstGeom prst="round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父组件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4966" y="7540"/>
              <a:ext cx="2840" cy="683"/>
            </a:xfrm>
            <a:prstGeom prst="round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子组件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上弧形箭头 5"/>
            <p:cNvSpPr/>
            <p:nvPr/>
          </p:nvSpPr>
          <p:spPr>
            <a:xfrm>
              <a:off x="9998" y="6060"/>
              <a:ext cx="6840" cy="1480"/>
            </a:xfrm>
            <a:prstGeom prst="curvedDownArrow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" name="上弧形箭头 9"/>
            <p:cNvSpPr/>
            <p:nvPr/>
          </p:nvSpPr>
          <p:spPr>
            <a:xfrm rot="10800000">
              <a:off x="9818" y="8223"/>
              <a:ext cx="6840" cy="1480"/>
            </a:xfrm>
            <a:prstGeom prst="curvedDownArrow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705" y="6060"/>
              <a:ext cx="1065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v-bind</a:t>
              </a:r>
              <a:endPara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841" y="8860"/>
              <a:ext cx="794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v-on</a:t>
              </a:r>
              <a:endPara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087" y="7540"/>
              <a:ext cx="2662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双向绑定的原理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94170" y="1831340"/>
            <a:ext cx="1896745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条件渲染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: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v-if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v-else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v-else-if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" y="1831340"/>
            <a:ext cx="4036695" cy="4705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05" y="4530725"/>
            <a:ext cx="1619250" cy="7429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435" y="4450080"/>
            <a:ext cx="1476375" cy="904875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>
            <a:off x="7475855" y="4505960"/>
            <a:ext cx="1948180" cy="768031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点击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toggle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按钮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9820" y="1281430"/>
            <a:ext cx="668020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列表渲染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: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v-for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左侧是官网的一个例子，但是当我们将它复制到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我们的项目的时候，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它会报一个没有绑定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:key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的错误。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这个错误一般不会影响功能。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1831340"/>
            <a:ext cx="3787140" cy="48304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20" y="4032885"/>
            <a:ext cx="6096000" cy="2628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360" y="1906181"/>
            <a:ext cx="7261022" cy="304609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vue-cli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脚手架工具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vue-router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组件间沟通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vuex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思想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3703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vue-router</a:t>
            </a:r>
            <a:endParaRPr sz="3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经过刚才的介绍我们已经生成了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3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个组件了：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2014855"/>
            <a:ext cx="5276850" cy="2828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11950" y="2014855"/>
            <a:ext cx="510413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能不能为他们每一个都做一个展示页面呢？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11950" y="2412365"/>
            <a:ext cx="5104130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能，还挺简单的：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430" y="3117850"/>
            <a:ext cx="5550535" cy="33921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6" grpId="0" animBg="1"/>
      <p:bldP spid="6" grpId="1" animBg="1"/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这样就可以通过对应路径访问对应页面了：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" y="1740535"/>
            <a:ext cx="7343775" cy="37433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8" y="0"/>
            <a:ext cx="12284076" cy="69167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4" name="矩形 4"/>
          <p:cNvSpPr txBox="1"/>
          <p:nvPr/>
        </p:nvSpPr>
        <p:spPr>
          <a:xfrm>
            <a:off x="3670300" y="2601913"/>
            <a:ext cx="5059363" cy="1437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7500" b="1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谢 谢 观 看</a:t>
            </a:r>
          </a:p>
        </p:txBody>
      </p:sp>
      <p:sp>
        <p:nvSpPr>
          <p:cNvPr id="135" name="矩形 1"/>
          <p:cNvSpPr/>
          <p:nvPr/>
        </p:nvSpPr>
        <p:spPr>
          <a:xfrm>
            <a:off x="184150" y="346075"/>
            <a:ext cx="3938588" cy="1354138"/>
          </a:xfrm>
          <a:prstGeom prst="rect">
            <a:avLst/>
          </a:prstGeom>
          <a:solidFill>
            <a:srgbClr val="14AAC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6" name="矩形 1"/>
          <p:cNvSpPr/>
          <p:nvPr/>
        </p:nvSpPr>
        <p:spPr>
          <a:xfrm>
            <a:off x="2978149" y="471487"/>
            <a:ext cx="9312276" cy="769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4" y="237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434" y="237"/>
                </a:lnTo>
                <a:close/>
              </a:path>
            </a:pathLst>
          </a:custGeom>
          <a:solidFill>
            <a:schemeClr val="accent3">
              <a:lumOff val="44000"/>
              <a:alpha val="5019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7" name="矩形 1"/>
          <p:cNvSpPr/>
          <p:nvPr/>
        </p:nvSpPr>
        <p:spPr>
          <a:xfrm>
            <a:off x="3216274" y="477837"/>
            <a:ext cx="9310690" cy="769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4" y="237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434" y="237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8" name="矩形 8"/>
          <p:cNvSpPr txBox="1"/>
          <p:nvPr/>
        </p:nvSpPr>
        <p:spPr>
          <a:xfrm>
            <a:off x="3927474" y="550862"/>
            <a:ext cx="5375820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中国广东省广州市黄埔区科学城开创大道2819号   邮编 510530</a:t>
            </a:r>
          </a:p>
        </p:txBody>
      </p:sp>
      <p:sp>
        <p:nvSpPr>
          <p:cNvPr id="139" name="矩形 9"/>
          <p:cNvSpPr txBox="1"/>
          <p:nvPr/>
        </p:nvSpPr>
        <p:spPr>
          <a:xfrm>
            <a:off x="9842499" y="550862"/>
            <a:ext cx="1832966" cy="320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1500" b="1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www.gosuncn.com</a:t>
            </a:r>
          </a:p>
        </p:txBody>
      </p:sp>
      <p:sp>
        <p:nvSpPr>
          <p:cNvPr id="140" name="矩形 10"/>
          <p:cNvSpPr txBox="1"/>
          <p:nvPr/>
        </p:nvSpPr>
        <p:spPr>
          <a:xfrm>
            <a:off x="9858374" y="862012"/>
            <a:ext cx="1554751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股票代码 300098</a:t>
            </a:r>
          </a:p>
        </p:txBody>
      </p:sp>
      <p:sp>
        <p:nvSpPr>
          <p:cNvPr id="141" name="矩形 11"/>
          <p:cNvSpPr txBox="1"/>
          <p:nvPr/>
        </p:nvSpPr>
        <p:spPr>
          <a:xfrm>
            <a:off x="4024312" y="862012"/>
            <a:ext cx="5134532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+86 020 </a:t>
            </a:r>
            <a:r>
              <a:rPr b="1"/>
              <a:t>32068888</a:t>
            </a:r>
            <a:r>
              <a:t>（电话）      +86 020 </a:t>
            </a:r>
            <a:r>
              <a:rPr b="1"/>
              <a:t>32032888</a:t>
            </a:r>
            <a:r>
              <a:t>（传真）</a:t>
            </a:r>
          </a:p>
        </p:txBody>
      </p:sp>
      <p:pic>
        <p:nvPicPr>
          <p:cNvPr id="142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622300"/>
            <a:ext cx="2320925" cy="62547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3703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algn="ctr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vue-cli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脚手架工具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94130"/>
            <a:ext cx="10421620" cy="2675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vue-cli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是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生态里面的脚手架工具，提供了：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快速创建项目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集成编译环境（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集成开发服务器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（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）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带来的作用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275" y="3744595"/>
            <a:ext cx="254000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文件合并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文件哈希命名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文件分割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文件压缩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代码编译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路径别名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图片压缩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图片转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base64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37305" y="3744595"/>
            <a:ext cx="4185285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公共模块提取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样式文件提起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HTML文件注入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静态文件复制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环境变量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条件编译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sourcemap生成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等等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94130"/>
            <a:ext cx="10421620" cy="4521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有两个版本的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vue-cli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工具：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2.X 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会把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文件直接放到工程里面，随时修改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3.X 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会把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文件放到依赖里面，只读取在工程里面的配置文件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	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（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3.X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版本现在还支持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创建项目的方式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）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2.X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版本的安装命令：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npm i -g vue-cli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3.X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版本的安装命令：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npm i -g @vue/cli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20540" y="3122930"/>
            <a:ext cx="481457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新建工程：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 init webpack &lt;projectName&gt;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新建工程：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 create &lt;projectName&gt;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94130"/>
            <a:ext cx="1042162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以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版本的命令行为例，新建一个名为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vueDeom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工程：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vue init webpack vueDemo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en-US" altLang="zh-CN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在新建项目的途中会有一些问题需要填写：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0" y="3227070"/>
            <a:ext cx="6486525" cy="3248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3362960"/>
            <a:ext cx="5422900" cy="29762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695" y="62230"/>
            <a:ext cx="6276975" cy="6734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0275" y="1340485"/>
            <a:ext cx="21590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了解工程的目录结构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367665" y="1182370"/>
            <a:ext cx="353822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以最近开发的远程提讯系统为例，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说明源代码文件架构：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42684"/>
          <a:stretch>
            <a:fillRect/>
          </a:stretch>
        </p:blipFill>
        <p:spPr>
          <a:xfrm>
            <a:off x="50165" y="2220595"/>
            <a:ext cx="3308350" cy="39147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47490" y="1182370"/>
            <a:ext cx="169926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页面文件结构：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21241"/>
          <a:stretch>
            <a:fillRect/>
          </a:stretch>
        </p:blipFill>
        <p:spPr>
          <a:xfrm>
            <a:off x="3628390" y="2220595"/>
            <a:ext cx="4410075" cy="3908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28635" y="1182370"/>
            <a:ext cx="215900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公共组件文件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结构：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b="6937"/>
          <a:stretch>
            <a:fillRect/>
          </a:stretch>
        </p:blipFill>
        <p:spPr>
          <a:xfrm>
            <a:off x="8128635" y="2220595"/>
            <a:ext cx="3727450" cy="39185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812165" y="1258570"/>
            <a:ext cx="1059116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在进入下一节之前，还需要介绍一个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vscode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的插件，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帮助对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*.vue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文件进行语法提示、语法高亮、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文件格式化</a:t>
            </a:r>
            <a:b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</a:b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2060575"/>
            <a:ext cx="4789170" cy="38068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65850" y="2060575"/>
            <a:ext cx="523748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语法提示、语法高亮功能开箱即用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文件格式化功能要一定配置：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对项目的修改：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50" y="3345180"/>
            <a:ext cx="5306060" cy="17894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65850" y="5257800"/>
            <a:ext cx="524954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在项目文件夹的根部，新增一个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.vscode/settings.json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就可以配置缩进、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元素属性的摆放方式等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用快捷键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shift+alt+f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可以触发对当前文件的格式化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dist="53882" dir="13500000" rotWithShape="0">
            <a:srgbClr val="E7E6E6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dist="53882" dir="13500000" rotWithShape="0">
            <a:srgbClr val="E7E6E6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2019</Words>
  <Application>WPS 演示</Application>
  <PresentationFormat>宽屏</PresentationFormat>
  <Paragraphs>263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Arial</vt:lpstr>
      <vt:lpstr>Calibri Light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xiaozhensheng</cp:lastModifiedBy>
  <cp:revision>1405</cp:revision>
  <dcterms:created xsi:type="dcterms:W3CDTF">2019-07-30T02:08:00Z</dcterms:created>
  <dcterms:modified xsi:type="dcterms:W3CDTF">2019-08-02T09:16:49Z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