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52"/>
  </p:handoutMasterIdLst>
  <p:sldIdLst>
    <p:sldId id="256" r:id="rId3"/>
    <p:sldId id="257" r:id="rId4"/>
    <p:sldId id="283" r:id="rId5"/>
    <p:sldId id="261" r:id="rId6"/>
    <p:sldId id="309" r:id="rId8"/>
    <p:sldId id="310" r:id="rId9"/>
    <p:sldId id="312" r:id="rId10"/>
    <p:sldId id="314" r:id="rId11"/>
    <p:sldId id="319" r:id="rId12"/>
    <p:sldId id="316" r:id="rId13"/>
    <p:sldId id="317" r:id="rId14"/>
    <p:sldId id="318" r:id="rId15"/>
    <p:sldId id="320" r:id="rId16"/>
    <p:sldId id="321" r:id="rId17"/>
    <p:sldId id="323" r:id="rId18"/>
    <p:sldId id="322" r:id="rId19"/>
    <p:sldId id="324" r:id="rId20"/>
    <p:sldId id="325" r:id="rId21"/>
    <p:sldId id="326" r:id="rId22"/>
    <p:sldId id="344" r:id="rId23"/>
    <p:sldId id="346" r:id="rId24"/>
    <p:sldId id="347" r:id="rId25"/>
    <p:sldId id="348" r:id="rId26"/>
    <p:sldId id="350" r:id="rId27"/>
    <p:sldId id="351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28" r:id="rId36"/>
    <p:sldId id="362" r:id="rId37"/>
    <p:sldId id="363" r:id="rId38"/>
    <p:sldId id="353" r:id="rId39"/>
    <p:sldId id="327" r:id="rId40"/>
    <p:sldId id="329" r:id="rId41"/>
    <p:sldId id="334" r:id="rId42"/>
    <p:sldId id="335" r:id="rId43"/>
    <p:sldId id="337" r:id="rId44"/>
    <p:sldId id="336" r:id="rId45"/>
    <p:sldId id="338" r:id="rId46"/>
    <p:sldId id="339" r:id="rId47"/>
    <p:sldId id="340" r:id="rId48"/>
    <p:sldId id="341" r:id="rId49"/>
    <p:sldId id="361" r:id="rId50"/>
    <p:sldId id="260" r:id="rId5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4"/>
    <p:restoredTop sz="76124"/>
  </p:normalViewPr>
  <p:slideViewPr>
    <p:cSldViewPr snapToGrid="0" snapToObjects="1">
      <p:cViewPr varScale="1">
        <p:scale>
          <a:sx n="84" d="100"/>
          <a:sy n="8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这个是由</a:t>
            </a:r>
            <a:r>
              <a:rPr lang="en-US" altLang="zh-CN"/>
              <a:t>eslint</a:t>
            </a:r>
            <a:r>
              <a:rPr lang="zh-CN" altLang="en-US"/>
              <a:t>报出的一般不会影响功能，</a:t>
            </a:r>
            <a:endParaRPr lang="zh-CN" altLang="en-US"/>
          </a:p>
          <a:p>
            <a:r>
              <a:rPr lang="zh-CN" altLang="en-US"/>
              <a:t>这个错误和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更新机制有关，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首先通过数据模型生成</a:t>
            </a:r>
            <a:r>
              <a:rPr lang="en-US" altLang="zh-CN"/>
              <a:t>VNode</a:t>
            </a:r>
            <a:r>
              <a:rPr lang="zh-CN" altLang="en-US"/>
              <a:t>对象树，再对</a:t>
            </a:r>
            <a:r>
              <a:rPr lang="en-US" altLang="zh-CN"/>
              <a:t>VNode</a:t>
            </a:r>
            <a:r>
              <a:rPr lang="zh-CN" altLang="en-US"/>
              <a:t>对象树进行对比找出修改点，</a:t>
            </a:r>
            <a:endParaRPr lang="zh-CN" altLang="en-US"/>
          </a:p>
          <a:p>
            <a:r>
              <a:rPr lang="zh-CN" altLang="en-US"/>
              <a:t>当一个元素上绑定了相同的</a:t>
            </a:r>
            <a:r>
              <a:rPr lang="en-US" altLang="zh-CN"/>
              <a:t>key</a:t>
            </a:r>
            <a:r>
              <a:rPr lang="zh-CN" altLang="en-US"/>
              <a:t>的时候可以复用该元素</a:t>
            </a:r>
            <a:r>
              <a:rPr lang="en-US" altLang="zh-CN"/>
              <a:t>dom</a:t>
            </a:r>
            <a:r>
              <a:rPr lang="zh-CN" altLang="en-US">
                <a:ea typeface="宋体" panose="02010600030101010101" pitchFamily="2" charset="-122"/>
              </a:rPr>
              <a:t>，以提高渲染效率。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还有，可以利用这个特性做一个延迟消失的</a:t>
            </a:r>
            <a:r>
              <a:rPr lang="en-US" altLang="zh-CN">
                <a:ea typeface="宋体" panose="02010600030101010101" pitchFamily="2" charset="-122"/>
              </a:rPr>
              <a:t>hack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通过上一节的内容，我们大概可以写一些基本的组件了，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一个组件就是一个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*.vue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分割组件使代码逻辑更有内聚性，逻辑更加的清晰。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但是一个组件只负责一部分的功能，需要把它们组合起来才能发挥一整个系统的功能，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要将组件们给组合起来，组件之间就要有沟通的方式。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如图所示，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的组件和子组件之间采用的结合方式，回导致它最终形成了一个树形结构。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一个树形结构，可能会有这些沟通方法：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父子间沟通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兄弟间沟通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祖先后代间沟通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任意组件间的沟通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左侧说完，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举一个极端例子：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给两个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子组件都绑定同一个数据就可以了。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不支持自定义事件有什么问题？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比如有一个弹框，我们按不同的按钮，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要求父组件有不同的响应，有了自定义事件，可以给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不同的自定义事件绑定不同的回调函数，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反之，没有自定义事件，就只能监听</a:t>
            </a:r>
            <a:r>
              <a:rPr lang="en-US" altLang="zh-CN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click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事件了，两个按钮都是点击事件，怎么知道怎么响应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Calibri" panose="020F0502020204030204"/>
              </a:rPr>
              <a:t>。</a:t>
            </a:r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solidFill>
                <a:srgbClr val="808080"/>
              </a:solidFill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所谓的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用蛮力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就是：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既然父与子可以通过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绑定进行</a:t>
            </a:r>
            <a:r>
              <a:rPr lang="zh-CN" altLang="en-US" b="1" dirty="0">
                <a:solidFill>
                  <a:srgbClr val="808080"/>
                </a:solidFill>
                <a:ea typeface="宋体" panose="02010600030101010101" pitchFamily="2" charset="-122"/>
                <a:sym typeface="+mn-ea"/>
              </a:rPr>
              <a:t>沟通，那么逐层进行绑定吧。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vuex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的主题比较大，我们会在下一节进行介绍。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而事件总线虽然是非官方，但是实现方式也很简单（图例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右下角，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computed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（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计算属性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）的其中一个用法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什么情况下是不需要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“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数据同步</a:t>
            </a:r>
            <a:r>
              <a:rPr lang="en-US" altLang="zh-CN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”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的呢？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举个例子：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有一个数据列表，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我点右侧的操作按钮，进行修改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，弹出了一个框。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我在这个框上面进行修改。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改了一半，我不改了，把它关掉，这时候列表上的数据因为数据绑定而被修改了，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这样肯定不好。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这个时候就是</a:t>
            </a:r>
            <a:r>
              <a:rPr lang="zh-CN" altLang="en-US" b="1" dirty="0">
                <a:ln>
                  <a:noFill/>
                </a:ln>
                <a:solidFill>
                  <a:srgbClr val="808080"/>
                </a:solidFill>
                <a:effectLst/>
                <a:uFillTx/>
                <a:ea typeface="宋体" panose="02010600030101010101" pitchFamily="2" charset="-122"/>
                <a:sym typeface="Calibri" panose="020F0502020204030204"/>
              </a:rPr>
              <a:t>单向通信出场的时候了</a:t>
            </a:r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 b="1" dirty="0">
              <a:ln>
                <a:noFill/>
              </a:ln>
              <a:solidFill>
                <a:srgbClr val="808080"/>
              </a:solidFill>
              <a:effectLst/>
              <a:uFillTx/>
              <a:ea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  <a:sym typeface="+mn-ea"/>
              </a:rPr>
              <a:t>可以看出，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vue-router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的配置还是挺简单的。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复杂路由的功能：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动态路由，从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中提取参数，供被访问组件使用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嵌套路由，通过</a:t>
            </a:r>
            <a:r>
              <a:rPr lang="en-US" altLang="zh-CN">
                <a:ea typeface="宋体" panose="02010600030101010101" pitchFamily="2" charset="-122"/>
              </a:rPr>
              <a:t>url</a:t>
            </a:r>
            <a:r>
              <a:rPr lang="zh-CN" altLang="en-US">
                <a:ea typeface="宋体" panose="02010600030101010101" pitchFamily="2" charset="-122"/>
              </a:rPr>
              <a:t>来决定，页面的组件嵌套方式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路由守卫，监听路由的切换，通过挂载钩子函数的方式，来决定跳转是否成功，是否要二次转换等功能，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适合用来做权限控制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通过在路由注册时在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ea typeface="宋体" panose="02010600030101010101" pitchFamily="2" charset="-122"/>
              </a:rPr>
              <a:t>这个图有一定的错误（组件的渲染时机），但是对理解嵌套路由是够用了。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预览一下，</a:t>
            </a:r>
            <a:r>
              <a:rPr lang="en-US" altLang="zh-CN"/>
              <a:t>README.md</a:t>
            </a:r>
            <a:r>
              <a:rPr lang="zh-CN" altLang="en-US"/>
              <a:t>文件，</a:t>
            </a:r>
            <a:br>
              <a:rPr lang="zh-CN" altLang="en-US"/>
            </a:br>
            <a:r>
              <a:rPr lang="zh-CN" altLang="en-US"/>
              <a:t>可以看到工程对应的各种命令行，可以对照着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</a:t>
            </a:r>
            <a:r>
              <a:rPr lang="zh-CN" altLang="en-US"/>
              <a:t>字段来看。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这个文件架构是经过了几个</a:t>
            </a:r>
            <a:r>
              <a:rPr lang="en-US" altLang="zh-CN"/>
              <a:t>vue</a:t>
            </a:r>
            <a:r>
              <a:rPr lang="zh-CN" altLang="en-US"/>
              <a:t>项目，多次尝试以后目前较为理想的架构方式。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这里为什么要允许有多个呢？</a:t>
            </a:r>
            <a:endParaRPr lang="zh-CN" altLang="en-US"/>
          </a:p>
          <a:p>
            <a:r>
              <a:rPr lang="zh-CN" altLang="en-US"/>
              <a:t>这关系到在编写</a:t>
            </a:r>
            <a:r>
              <a:rPr lang="en-US" altLang="zh-CN"/>
              <a:t>css</a:t>
            </a:r>
            <a:r>
              <a:rPr lang="zh-CN" altLang="en-US"/>
              <a:t>时候的最佳实践的问题。</a:t>
            </a:r>
            <a:endParaRPr lang="zh-CN" altLang="en-US"/>
          </a:p>
          <a:p>
            <a:r>
              <a:rPr lang="zh-CN" altLang="en-US"/>
              <a:t>同时</a:t>
            </a:r>
            <a:r>
              <a:rPr lang="en-US" altLang="zh-CN"/>
              <a:t>*.vue</a:t>
            </a:r>
            <a:r>
              <a:rPr lang="zh-CN" altLang="en-US"/>
              <a:t>还支持</a:t>
            </a:r>
            <a:r>
              <a:rPr lang="en-US" altLang="zh-CN"/>
              <a:t>less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scss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postCss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预编译工具，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具体的内容会在后面介绍。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62898"/>
            <a:ext cx="12192000" cy="1194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1" descr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41680" y="382589"/>
            <a:ext cx="1674071" cy="4508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914400" marR="0" indent="-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914400" marR="0" indent="-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91440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91440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91440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6916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488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cn.vuejs.org/v2/guide/index.html" TargetMode="Externa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hyperlink" Target="https://cn.vuejs.org/v2/guide/components-edge-cases.html#%E4%BE%9D%E8%B5%96%E6%B3%A8%E5%85%A5" TargetMode="Externa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router.vuejs.org/zh/guide/advanced/navigation-guards.html" TargetMode="Externa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563" y="422275"/>
            <a:ext cx="3975101" cy="6461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5" name="矩形 4"/>
          <p:cNvSpPr txBox="1"/>
          <p:nvPr/>
        </p:nvSpPr>
        <p:spPr>
          <a:xfrm>
            <a:off x="8897938" y="2574925"/>
            <a:ext cx="1160464" cy="3520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ts val="1800"/>
              </a:lnSpc>
              <a:defRPr b="1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品牌部</a:t>
            </a:r>
          </a:p>
        </p:txBody>
      </p:sp>
      <p:sp>
        <p:nvSpPr>
          <p:cNvPr id="116" name="矩形 2"/>
          <p:cNvSpPr txBox="1"/>
          <p:nvPr/>
        </p:nvSpPr>
        <p:spPr>
          <a:xfrm>
            <a:off x="8897938" y="2820988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欧阳䶮</a:t>
            </a:r>
          </a:p>
        </p:txBody>
      </p:sp>
      <p:sp>
        <p:nvSpPr>
          <p:cNvPr id="117" name="矩形 6"/>
          <p:cNvSpPr txBox="1"/>
          <p:nvPr/>
        </p:nvSpPr>
        <p:spPr>
          <a:xfrm>
            <a:off x="8897938" y="2984500"/>
            <a:ext cx="961391" cy="32613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285750" indent="-285750">
              <a:lnSpc>
                <a:spcPts val="1800"/>
              </a:lnSpc>
              <a:buSzPct val="100000"/>
              <a:buFont typeface="Arial" panose="020B0604020202020204"/>
              <a:buChar char="•"/>
              <a:defRPr sz="1200" spc="3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罗博雅</a:t>
            </a:r>
          </a:p>
        </p:txBody>
      </p:sp>
      <p:pic>
        <p:nvPicPr>
          <p:cNvPr id="11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56" y="-10161"/>
            <a:ext cx="12284076" cy="69167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文本框 3"/>
          <p:cNvSpPr txBox="1"/>
          <p:nvPr/>
        </p:nvSpPr>
        <p:spPr>
          <a:xfrm>
            <a:off x="206996" y="2572031"/>
            <a:ext cx="8208138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             </a:t>
            </a:r>
            <a:r>
              <a:rPr lang="zh-CN" altLang="en-US" dirty="0"/>
              <a:t>3.开发VUE应用程序</a:t>
            </a:r>
            <a:endParaRPr lang="zh-CN" altLang="en-US" dirty="0"/>
          </a:p>
          <a:p>
            <a:pPr>
              <a:lnSpc>
                <a:spcPct val="150000"/>
              </a:lnSpc>
              <a:defRPr sz="3600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/>
              <a:t>		</a:t>
            </a:r>
            <a:r>
              <a:rPr dirty="0" err="1"/>
              <a:t>萧镇升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首先开篇说来，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的入门最佳还是它的官网教程：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action="ppaction://hlinkfile"/>
              </a:rPr>
              <a:t>https://cn.vuejs.org/v2/guide/index.html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  <a:hlinkClick r:id="rId2" action="ppaction://hlinkfile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但是为了这次讲座，会把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的基础语法进行一次简单的介绍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*.vue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文件介绍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4625975" cy="4883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0400" y="1740535"/>
            <a:ext cx="576961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左边是一个简单*.vue文件内部结构：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主要分为三部分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&lt;script&gt;：脚本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&lt;style&gt;：样式，可以有多个（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?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5353050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5890" y="1903095"/>
            <a:ext cx="563118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字符串插值：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使用的还是刚才的例子，将表达式写在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{{}}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就可以渲染出对应的内容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表达式中的变量，可以省略 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this. 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可以访问的变量包括：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props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中生命的属性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中定义的计算属性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从外部文件中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import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进来的东西，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需要在以上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个中的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个上进行声明，才能被模板访问。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4622800"/>
            <a:ext cx="2495550" cy="1219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289300" y="3684270"/>
            <a:ext cx="698500" cy="709930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97662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可以通过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指令和特定的属性进行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双向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只可以使用在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data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computed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中声明的属性上。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903095"/>
            <a:ext cx="3800475" cy="4444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4215130"/>
            <a:ext cx="2038350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95" y="4343400"/>
            <a:ext cx="1933575" cy="106680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382510" y="4143375"/>
            <a:ext cx="2164715" cy="1396006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通过输入框修改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的值后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452882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v-bind:propName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:propName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可以将值从父组件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“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传递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到子组件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注意：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虽然说是绑定，但实际上是单方向的传递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903095"/>
            <a:ext cx="3479800" cy="438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05" y="4756785"/>
            <a:ext cx="2105025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20" y="4756785"/>
            <a:ext cx="2447925" cy="101917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075045" y="4658995"/>
            <a:ext cx="2969260" cy="1290954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虽然修改了输入框的值，但是外面的值并没有改变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390144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属性绑定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v-model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实际上相当于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v-bind + v-on</a:t>
            </a:r>
            <a:endParaRPr lang="en-US" altLang="zh-CN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0" y="2783205"/>
            <a:ext cx="4137660" cy="3330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76240" y="1903095"/>
            <a:ext cx="542290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绑定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v-on:eventName 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和 它的缩写 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:eventName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可以进行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事件绑定的属性只能是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methods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里面声明的方法</a:t>
            </a:r>
            <a:endParaRPr lang="zh-CN" altLang="en-US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903095"/>
            <a:ext cx="3965575" cy="42106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464810" y="3848100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4170" y="1831340"/>
            <a:ext cx="18967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条件渲染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v-else-if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1831340"/>
            <a:ext cx="4036695" cy="4705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05" y="4530725"/>
            <a:ext cx="1619250" cy="742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35" y="4450080"/>
            <a:ext cx="1476375" cy="90487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7475855" y="4505960"/>
            <a:ext cx="1948180" cy="7680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dist="53882" dir="13500000" rotWithShape="0">
              <a:srgbClr val="E7E6E6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toggle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按钮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&lt;template&gt;：模板部分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9820" y="1281430"/>
            <a:ext cx="66802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列表渲染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v-for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左侧是官网的一个例子，但是当我们将它复制到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我们的项目的时候，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它会报一个没有绑定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:key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的错误。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这个错误一般不会影响功能。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1831340"/>
            <a:ext cx="3787140" cy="4830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0" y="4032885"/>
            <a:ext cx="6096000" cy="2628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360" y="1906181"/>
            <a:ext cx="7261022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脚手架工具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组件间沟通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思想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vue组件间沟通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613525" y="2645410"/>
            <a:ext cx="475678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 descr="根组件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65" y="2414270"/>
            <a:ext cx="4928870" cy="26784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1630" y="2540635"/>
            <a:ext cx="5842000" cy="2313305"/>
            <a:chOff x="8606" y="6060"/>
            <a:chExt cx="9200" cy="3643"/>
          </a:xfrm>
        </p:grpSpPr>
        <p:sp>
          <p:nvSpPr>
            <p:cNvPr id="4" name="圆角矩形 3"/>
            <p:cNvSpPr/>
            <p:nvPr/>
          </p:nvSpPr>
          <p:spPr>
            <a:xfrm>
              <a:off x="8606" y="7540"/>
              <a:ext cx="2840" cy="641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父组件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4966" y="7540"/>
              <a:ext cx="2840" cy="683"/>
            </a:xfrm>
            <a:prstGeom prst="round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子组件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上弧形箭头 5"/>
            <p:cNvSpPr/>
            <p:nvPr/>
          </p:nvSpPr>
          <p:spPr>
            <a:xfrm>
              <a:off x="9998" y="6060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上弧形箭头 9"/>
            <p:cNvSpPr/>
            <p:nvPr/>
          </p:nvSpPr>
          <p:spPr>
            <a:xfrm rot="10800000">
              <a:off x="9818" y="8223"/>
              <a:ext cx="6840" cy="1480"/>
            </a:xfrm>
            <a:prstGeom prst="curvedDownArrow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>
              <a:outerShdw dist="53882" dir="13500000" rotWithShape="0">
                <a:srgbClr val="E7E6E6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705" y="6060"/>
              <a:ext cx="1065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v-bind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841" y="8860"/>
              <a:ext cx="79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v-on</a:t>
              </a:r>
              <a:endPara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087" y="7540"/>
              <a:ext cx="2662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9" tIns="45719" rIns="45719" bIns="45719" numCol="1" spcCol="38100" rtlCol="0" anchor="t" forceAA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双向绑定的原理</a:t>
              </a: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976110" y="2174875"/>
            <a:ext cx="48234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父子间的沟通，在前面的基础介绍当中已经介绍过了：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父组件和子组件之间可以通过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v-bind和v-on进行一个双向绑定。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v-modal和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.sync也是同样的原理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2165" y="2460625"/>
            <a:ext cx="43751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兄弟间的沟通是一个道理，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只不过需要父组件做一个中介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但是由于有双向绑定在作用，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所以非常容易实现。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10" y="1585595"/>
            <a:ext cx="5095875" cy="3686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475678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275" y="1911985"/>
            <a:ext cx="5324475" cy="3783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首先定调：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不支持跨层级，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只能作用在父与子之间。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v-modal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v-bind.sync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也一样。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有人可能认为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v-bind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不行就不行了，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怎么连个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（事件绑定）都不行呢？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不是会冒泡往上传递么？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4840" y="2835275"/>
            <a:ext cx="474345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因为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就不是原生的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dom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v-on.native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才是，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v-on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.native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只支持原生事件，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不支持自定义事件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2" grpId="0" bldLvl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58608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祖先后代间沟通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用蛮力（十分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不推荐）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使用$props、$attrs、$listeners等属性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（只能跨一级，应用场景受限，但是对于一些原有组件的简单包装很有用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  <a:hlinkClick r:id="rId2" tooltip="" action="ppaction://hlinkfile"/>
              </a:rPr>
              <a:t>依赖注入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2819400"/>
            <a:ext cx="6772275" cy="1219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70" y="4038600"/>
            <a:ext cx="3133090" cy="28117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471785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任意组件间的沟通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事件总线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（又或者是其他的能够建立事件系统的东西，非官方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vuex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（官方，全家桶组件，下一节介绍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0350"/>
            <a:ext cx="7467600" cy="6337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父子间沟通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兄弟间沟通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祖先后代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任意组件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间的沟通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以上就是所有了么？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不是，以上的只是双向绑定，还有单向通信的方式：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事件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12165" y="1182370"/>
            <a:ext cx="1061656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在介绍单向通信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之前，有必要明确一个问题：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Q: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既然有了双向绑定为什么还要有单向的通信方式？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A: 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双向绑定在进行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的时候确实很好很棒，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     但是如果不需要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数据同步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的时候它反而会成为麻烦。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82370"/>
            <a:ext cx="9563100" cy="545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85" y="2203450"/>
            <a:ext cx="4933950" cy="3228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 algn="ctr">
              <a:buSzPct val="100000"/>
              <a:buAutoNum type="arabicPeriod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脚手架工具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712720"/>
            <a:ext cx="5415280" cy="297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5" y="2712720"/>
            <a:ext cx="4305935" cy="3038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方法调用：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通过方法调用把数据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传入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目标组件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561975"/>
            <a:ext cx="6124575" cy="5734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自定义事件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通过自定义事件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输出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数据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2470150"/>
            <a:ext cx="5692775" cy="385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45" y="2470150"/>
            <a:ext cx="4504055" cy="38544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endParaRPr lang="en-US"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通过和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EventBus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的例子进行对比，我们可以发现它们的相似度极高：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811020"/>
            <a:ext cx="8060055" cy="4781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114290" y="4561205"/>
            <a:ext cx="61194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1182370"/>
            <a:ext cx="10616565" cy="1567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排除那些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“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”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上的不同，让我们来关注它们间真正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的不同：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27735" y="1825625"/>
          <a:ext cx="10502900" cy="450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725"/>
                <a:gridCol w="2625725"/>
                <a:gridCol w="2625725"/>
                <a:gridCol w="2625725"/>
              </a:tblGrid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event bus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vuex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目的</a:t>
                      </a:r>
                      <a:endParaRPr lang="zh-CN" altLang="en-US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只能通过同步方式，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通过特定方法</a:t>
                      </a:r>
                      <a:r>
                        <a:rPr lang="en-US" altLang="zh-CN"/>
                        <a:t>(mutaions)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state</a:t>
                      </a:r>
                      <a:endParaRPr lang="en-US" altLang="zh-CN"/>
                    </a:p>
                  </a:txBody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methods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mutations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只能为同步函数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methods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actions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actions</a:t>
                      </a:r>
                      <a:r>
                        <a:rPr lang="zh-CN" altLang="en-US" sz="1800">
                          <a:sym typeface="+mn-ea"/>
                        </a:rPr>
                        <a:t>为异步函数，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且不能修改</a:t>
                      </a:r>
                      <a:r>
                        <a:rPr lang="en-US" altLang="zh-CN" sz="1800">
                          <a:sym typeface="+mn-ea"/>
                        </a:rPr>
                        <a:t>state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endParaRPr lang="zh-CN" altLang="en-US" sz="180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需要委托</a:t>
                      </a:r>
                      <a:r>
                        <a:rPr lang="en-US" altLang="zh-CN" sz="1800">
                          <a:sym typeface="+mn-ea"/>
                        </a:rPr>
                        <a:t>mutations</a:t>
                      </a:r>
                      <a:r>
                        <a:rPr lang="zh-CN" altLang="en-US" sz="1800">
                          <a:sym typeface="+mn-ea"/>
                        </a:rPr>
                        <a:t>修改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901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computed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getters</a:t>
                      </a:r>
                      <a:r>
                        <a:rPr lang="zh-CN" altLang="en-US"/>
                        <a:t>没有</a:t>
                      </a:r>
                      <a:r>
                        <a:rPr lang="en-US" altLang="zh-CN"/>
                        <a:t>setter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经过刚才的介绍我们已经生成了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个组件了：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14855"/>
            <a:ext cx="5276850" cy="2828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1950" y="2014855"/>
            <a:ext cx="510413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能不能为他们每一个都做一个展示页面呢？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11950" y="2412365"/>
            <a:ext cx="510413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能，还挺简单的：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30" y="3117850"/>
            <a:ext cx="5550535" cy="33921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6" grpId="0" animBg="1"/>
      <p:bldP spid="6" grpId="1" animBg="1"/>
      <p:bldP spid="7" grpId="0" animBg="1"/>
      <p:bldP spid="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81430"/>
            <a:ext cx="1042162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这样就可以通过对应路径访问对应页面了：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740535"/>
            <a:ext cx="7343775" cy="3743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7680" y="1281430"/>
            <a:ext cx="3061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对于简单的路由，足够简单，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任何一个组件都可以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直接当成是页面进行注册。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435" y="2783840"/>
            <a:ext cx="21475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那么复杂的路由呢？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vue-router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支持：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动态路由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嵌套路由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路由守卫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4" grpId="0" bldLvl="0" animBg="1"/>
      <p:bldP spid="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" y="1182370"/>
            <a:ext cx="2731135" cy="4961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3830" y="1177290"/>
            <a:ext cx="771906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第一个例子，解析了两个问题：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动态路由怎么用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路由的优先级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3058160"/>
            <a:ext cx="771906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动态路由：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注册路由时，通过在其中加入”:xxx”的片段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之后就可以在组件中通过this.$route.params.xxx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来访问到该值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路由的优先级：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遍历注册数组，由上往下，逐条进行匹配测试，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找出第一个适合的条目进行渲染。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是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生态里面的脚手架工具，提供了：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快速创建项目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集成编译环境（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集成开发服务器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带来的作用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3744595"/>
            <a:ext cx="25400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文件合并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文件哈希命名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文件分割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代码编译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路径别名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图片压缩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图片转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base64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7305" y="3744595"/>
            <a:ext cx="418528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公共模块提取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样式文件提起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HTML文件注入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静态文件复制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环境变量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条件编译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sourcemap生成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等等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" y="1209675"/>
            <a:ext cx="7267575" cy="4438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345694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以刚才的例子为例：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被第一个路由匹配到了，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渲染了Special组件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942580" y="1205230"/>
            <a:ext cx="2611755" cy="1844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将路由顺序倒换一下，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仍然访问 /test/special，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但是被第一条路由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/test/:normal匹配到了，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所以渲染的是Normal组件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05230"/>
            <a:ext cx="7045960" cy="41135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7741920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之所以要特意说明这个规则是因为，我们在开发过程中，</a:t>
            </a:r>
            <a:b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</a:b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发现了一个问题：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一旦使用了特殊路由（动态路由、嵌套路由），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只要前面一小段相同，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总会让人不由自主地修改原有的动态、嵌套组件，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导致本该分开的两个组件的逻辑混在一起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823595"/>
            <a:ext cx="11972925" cy="52101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62052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嵌套路由：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35305"/>
            <a:ext cx="5639435" cy="5885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监听路由的切换，通过挂载钩子函数的方式，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来决定跳转是否成功，是否要二次转换等功能。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（适合用来做权限控制）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右侧例子是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远程提讯系统的一个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组件内路由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: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next()  // 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next(false)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阻止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next(path) //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跳转到另外的页面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1182370"/>
            <a:ext cx="6586220" cy="46939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导航守卫：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全局前置守卫（beforeEach）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全局解析守卫（beforeResolve）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全局后置钩子（afterEach）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路由独显守卫：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	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	组件内的守卫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beforeRouteUpdate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	beforeRouteLeave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	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  <a:hlinkClick r:id="rId2" tooltip="" action="ppaction://hlinkfile"/>
              </a:rPr>
              <a:t>官方文档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812165" y="1182370"/>
            <a:ext cx="10283825" cy="4891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完整的导航解析流程：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1. 导航被触发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 在失活的组件里调用离开守卫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 调用全局的 beforeEach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4. 在重用的组件里调用 beforeRouteUpdate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5. 在路由配置里调用 beforeEnter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6. 解析异步路由组件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7. 在被激活的组件里调用 beforeRouteEnter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8. 调用全局的 beforeResolve 守卫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9. 导航被确认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10. 调用全局的 afterEach 钩子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11. 触发 DOM 更新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12. 用创建好的实例调用 beforeRouteEnter 守卫中传给 next 的回调函数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59454" y="33703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err="1"/>
              <a:t>开发VUE应用程序</a:t>
            </a:r>
            <a:endParaRPr dirty="0" err="1"/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文本框 2"/>
          <p:cNvSpPr txBox="1"/>
          <p:nvPr/>
        </p:nvSpPr>
        <p:spPr>
          <a:xfrm>
            <a:off x="2465995" y="3136811"/>
            <a:ext cx="7261022" cy="5835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buSzPct val="100000"/>
              <a:defRPr sz="2400" b="1">
                <a:solidFill>
                  <a:srgbClr val="808080"/>
                </a:solidFill>
                <a:latin typeface="+mj-lt"/>
                <a:ea typeface="+mj-ea"/>
                <a:cs typeface="+mj-cs"/>
                <a:sym typeface="Arial" panose="020B0604020202020204"/>
              </a:defRPr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sz="3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8" y="0"/>
            <a:ext cx="12284076" cy="69167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矩形 4"/>
          <p:cNvSpPr txBox="1"/>
          <p:nvPr/>
        </p:nvSpPr>
        <p:spPr>
          <a:xfrm>
            <a:off x="3670300" y="2601913"/>
            <a:ext cx="5059363" cy="1437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7500" b="1">
                <a:solidFill>
                  <a:schemeClr val="accent3">
                    <a:lumOff val="4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 谢 观 看</a:t>
            </a:r>
          </a:p>
        </p:txBody>
      </p:sp>
      <p:sp>
        <p:nvSpPr>
          <p:cNvPr id="135" name="矩形 1"/>
          <p:cNvSpPr/>
          <p:nvPr/>
        </p:nvSpPr>
        <p:spPr>
          <a:xfrm>
            <a:off x="184150" y="346075"/>
            <a:ext cx="3938588" cy="1354138"/>
          </a:xfrm>
          <a:prstGeom prst="rect">
            <a:avLst/>
          </a:prstGeom>
          <a:solidFill>
            <a:srgbClr val="14AAC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6" name="矩形 1"/>
          <p:cNvSpPr/>
          <p:nvPr/>
        </p:nvSpPr>
        <p:spPr>
          <a:xfrm>
            <a:off x="2978149" y="471487"/>
            <a:ext cx="9312276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  <a:alpha val="5019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7" name="矩形 1"/>
          <p:cNvSpPr/>
          <p:nvPr/>
        </p:nvSpPr>
        <p:spPr>
          <a:xfrm>
            <a:off x="3216274" y="477837"/>
            <a:ext cx="9310690" cy="76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4" y="237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434" y="237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Arial" panose="020B0604020202020204"/>
              </a:defRPr>
            </a:pPr>
          </a:p>
        </p:txBody>
      </p:sp>
      <p:sp>
        <p:nvSpPr>
          <p:cNvPr id="138" name="矩形 8"/>
          <p:cNvSpPr txBox="1"/>
          <p:nvPr/>
        </p:nvSpPr>
        <p:spPr>
          <a:xfrm>
            <a:off x="3927474" y="550862"/>
            <a:ext cx="5375820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中国广东省广州市黄埔区科学城开创大道2819号   邮编 510530</a:t>
            </a:r>
          </a:p>
        </p:txBody>
      </p:sp>
      <p:sp>
        <p:nvSpPr>
          <p:cNvPr id="139" name="矩形 9"/>
          <p:cNvSpPr txBox="1"/>
          <p:nvPr/>
        </p:nvSpPr>
        <p:spPr>
          <a:xfrm>
            <a:off x="9842499" y="550862"/>
            <a:ext cx="1832966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just">
              <a:defRPr sz="1500" b="1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www.gosuncn.com</a:t>
            </a:r>
          </a:p>
        </p:txBody>
      </p:sp>
      <p:sp>
        <p:nvSpPr>
          <p:cNvPr id="140" name="矩形 10"/>
          <p:cNvSpPr txBox="1"/>
          <p:nvPr/>
        </p:nvSpPr>
        <p:spPr>
          <a:xfrm>
            <a:off x="9858374" y="862012"/>
            <a:ext cx="1554751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股票代码 300098</a:t>
            </a:r>
          </a:p>
        </p:txBody>
      </p:sp>
      <p:sp>
        <p:nvSpPr>
          <p:cNvPr id="141" name="矩形 11"/>
          <p:cNvSpPr txBox="1"/>
          <p:nvPr/>
        </p:nvSpPr>
        <p:spPr>
          <a:xfrm>
            <a:off x="4024312" y="862012"/>
            <a:ext cx="5134532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just">
              <a:defRPr sz="1500">
                <a:solidFill>
                  <a:srgbClr val="08A3D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+86 020 </a:t>
            </a:r>
            <a:r>
              <a:rPr b="1"/>
              <a:t>32068888</a:t>
            </a:r>
            <a:r>
              <a:t>（电话）      +86 020 </a:t>
            </a:r>
            <a:r>
              <a:rPr b="1"/>
              <a:t>32032888</a:t>
            </a:r>
            <a:r>
              <a:t>（传真）</a:t>
            </a:r>
          </a:p>
        </p:txBody>
      </p:sp>
      <p:pic>
        <p:nvPicPr>
          <p:cNvPr id="142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22300"/>
            <a:ext cx="2320925" cy="625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有两个版本的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vue-cli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文件直接放到工程里面，随时修改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3.X 	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会把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webpack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文件放到依赖里面，只读取在工程里面的配置文件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	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（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版本现在还支持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创建项目的方式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）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vue-cli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3.X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版本的安装命令：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npm i -g @vue/cli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540" y="3122930"/>
            <a:ext cx="48145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init webpack &lt;projectName&gt;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新建工程：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vue create &lt;projectName&gt;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85190" y="1294130"/>
            <a:ext cx="1042162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2.X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版本的命令行为例，新建一个名为</a:t>
            </a: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vueDeom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</a:t>
            </a: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工程：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vue init webpack vueDemo</a:t>
            </a: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en-US" altLang="zh-CN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在新建项目的途中会有一些问题需要填写：</a:t>
            </a: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lang="zh-CN" altLang="en-US" sz="2400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227070"/>
            <a:ext cx="64865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362960"/>
            <a:ext cx="5422900" cy="29762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95" y="62230"/>
            <a:ext cx="6276975" cy="673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0275" y="1340485"/>
            <a:ext cx="2159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了解工程的目录结构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367665" y="1182370"/>
            <a:ext cx="353822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以最近开发的远程提讯系统为例，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说明源代码文件架构：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42684"/>
          <a:stretch>
            <a:fillRect/>
          </a:stretch>
        </p:blipFill>
        <p:spPr>
          <a:xfrm>
            <a:off x="50165" y="2220595"/>
            <a:ext cx="3308350" cy="3914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47490" y="1182370"/>
            <a:ext cx="169926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页面文件结构：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21241"/>
          <a:stretch>
            <a:fillRect/>
          </a:stretch>
        </p:blipFill>
        <p:spPr>
          <a:xfrm>
            <a:off x="3628390" y="2220595"/>
            <a:ext cx="4410075" cy="3908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635" y="1182370"/>
            <a:ext cx="215900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公共组件文件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结构：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b="6937"/>
          <a:stretch>
            <a:fillRect/>
          </a:stretch>
        </p:blipFill>
        <p:spPr>
          <a:xfrm>
            <a:off x="8128635" y="2220595"/>
            <a:ext cx="3727450" cy="3918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 Título"/>
          <p:cNvSpPr txBox="1"/>
          <p:nvPr/>
        </p:nvSpPr>
        <p:spPr>
          <a:xfrm>
            <a:off x="930244" y="359891"/>
            <a:ext cx="8354291" cy="82232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sz="24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开发VUE应用程序</a:t>
            </a:r>
            <a:endParaRPr lang="zh-CN" altLang="en-US" dirty="0">
              <a:sym typeface="+mn-ea"/>
            </a:endParaRPr>
          </a:p>
        </p:txBody>
      </p:sp>
      <p:pic>
        <p:nvPicPr>
          <p:cNvPr id="122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955" y="535391"/>
            <a:ext cx="444501" cy="4254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812165" y="1258570"/>
            <a:ext cx="1059116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在进入下一节之前，还需要介绍一个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vscode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的插件，</a:t>
            </a: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帮助对</a:t>
            </a:r>
            <a:r>
              <a:rPr lang="en-US" altLang="zh-CN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*.vue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文件进行语法提示、语法高亮、</a:t>
            </a:r>
            <a: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</a:t>
            </a:r>
            <a:br>
              <a:rPr lang="zh-CN" altLang="en-US" b="1" dirty="0">
                <a:solidFill>
                  <a:srgbClr val="808080"/>
                </a:solidFill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</a:br>
            <a:endParaRPr lang="zh-CN" altLang="en-US" b="1" dirty="0">
              <a:solidFill>
                <a:srgbClr val="808080"/>
              </a:solidFill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2060575"/>
            <a:ext cx="4789170" cy="38068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5850" y="2060575"/>
            <a:ext cx="523748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语法提示、语法高亮功能开箱即用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文件格式化功能要一定配置：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80808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对项目的修改：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808080"/>
              </a:solidFill>
              <a:effectLst/>
              <a:uFillTx/>
              <a:latin typeface="+mj-lt"/>
              <a:ea typeface="宋体" panose="02010600030101010101" pitchFamily="2" charset="-122"/>
              <a:cs typeface="+mj-cs"/>
              <a:sym typeface="Calibri" panose="020F050202020403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50" y="3345180"/>
            <a:ext cx="5306060" cy="1789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65850" y="5257800"/>
            <a:ext cx="52495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在项目文件夹的根部，新增一个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.vscode/settings.json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就可以配置缩进、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元素属性的摆放方式等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用快捷键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shift+alt+f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可以触发对当前文件的格式化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>
            <a:outerShdw dist="53882" dir="13500000" rotWithShape="0">
              <a:srgbClr val="E7E6E6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dist="53882" dir="13500000" rotWithShape="0">
            <a:srgbClr val="E7E6E6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4375</Words>
  <Application>WPS 演示</Application>
  <PresentationFormat>宽屏</PresentationFormat>
  <Paragraphs>579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Arial</vt:lpstr>
      <vt:lpstr>Calibri Light</vt:lpstr>
      <vt:lpstr>微软雅黑</vt:lpstr>
      <vt:lpstr>Arial Unicode MS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xiaozhensheng</cp:lastModifiedBy>
  <cp:revision>2146</cp:revision>
  <dcterms:created xsi:type="dcterms:W3CDTF">2019-07-30T02:08:00Z</dcterms:created>
  <dcterms:modified xsi:type="dcterms:W3CDTF">2019-08-08T10:03:13Z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