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65"/>
  </p:handoutMasterIdLst>
  <p:sldIdLst>
    <p:sldId id="256" r:id="rId3"/>
    <p:sldId id="257" r:id="rId4"/>
    <p:sldId id="283" r:id="rId5"/>
    <p:sldId id="261" r:id="rId6"/>
    <p:sldId id="309" r:id="rId8"/>
    <p:sldId id="310" r:id="rId9"/>
    <p:sldId id="312" r:id="rId10"/>
    <p:sldId id="314" r:id="rId11"/>
    <p:sldId id="319" r:id="rId12"/>
    <p:sldId id="316" r:id="rId13"/>
    <p:sldId id="317" r:id="rId14"/>
    <p:sldId id="318" r:id="rId15"/>
    <p:sldId id="320" r:id="rId16"/>
    <p:sldId id="321" r:id="rId17"/>
    <p:sldId id="323" r:id="rId18"/>
    <p:sldId id="322" r:id="rId19"/>
    <p:sldId id="324" r:id="rId20"/>
    <p:sldId id="325" r:id="rId21"/>
    <p:sldId id="326" r:id="rId22"/>
    <p:sldId id="344" r:id="rId23"/>
    <p:sldId id="346" r:id="rId24"/>
    <p:sldId id="347" r:id="rId25"/>
    <p:sldId id="348" r:id="rId26"/>
    <p:sldId id="350" r:id="rId27"/>
    <p:sldId id="351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28" r:id="rId36"/>
    <p:sldId id="362" r:id="rId37"/>
    <p:sldId id="363" r:id="rId38"/>
    <p:sldId id="377" r:id="rId39"/>
    <p:sldId id="378" r:id="rId40"/>
    <p:sldId id="379" r:id="rId41"/>
    <p:sldId id="381" r:id="rId42"/>
    <p:sldId id="382" r:id="rId43"/>
    <p:sldId id="353" r:id="rId44"/>
    <p:sldId id="327" r:id="rId45"/>
    <p:sldId id="329" r:id="rId46"/>
    <p:sldId id="334" r:id="rId47"/>
    <p:sldId id="335" r:id="rId48"/>
    <p:sldId id="337" r:id="rId49"/>
    <p:sldId id="336" r:id="rId50"/>
    <p:sldId id="338" r:id="rId51"/>
    <p:sldId id="339" r:id="rId52"/>
    <p:sldId id="340" r:id="rId53"/>
    <p:sldId id="341" r:id="rId54"/>
    <p:sldId id="361" r:id="rId55"/>
    <p:sldId id="384" r:id="rId56"/>
    <p:sldId id="385" r:id="rId57"/>
    <p:sldId id="398" r:id="rId58"/>
    <p:sldId id="400" r:id="rId59"/>
    <p:sldId id="399" r:id="rId60"/>
    <p:sldId id="401" r:id="rId61"/>
    <p:sldId id="402" r:id="rId62"/>
    <p:sldId id="403" r:id="rId63"/>
    <p:sldId id="260" r:id="rId6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34"/>
    <p:restoredTop sz="76124"/>
  </p:normalViewPr>
  <p:slideViewPr>
    <p:cSldViewPr snapToGrid="0" snapToObjects="1">
      <p:cViewPr varScale="1">
        <p:scale>
          <a:sx n="84" d="100"/>
          <a:sy n="84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这个是由</a:t>
            </a:r>
            <a:r>
              <a:rPr lang="en-US" altLang="zh-CN"/>
              <a:t>eslint</a:t>
            </a:r>
            <a:r>
              <a:rPr lang="zh-CN" altLang="en-US"/>
              <a:t>报出的一般不会影响功能，</a:t>
            </a:r>
            <a:endParaRPr lang="zh-CN" altLang="en-US"/>
          </a:p>
          <a:p>
            <a:r>
              <a:rPr lang="zh-CN" altLang="en-US"/>
              <a:t>这个错误和</a:t>
            </a:r>
            <a:r>
              <a:rPr lang="en-US" altLang="zh-CN"/>
              <a:t>vue</a:t>
            </a:r>
            <a:r>
              <a:rPr lang="zh-CN" altLang="en-US"/>
              <a:t>的</a:t>
            </a:r>
            <a:r>
              <a:rPr lang="en-US" altLang="zh-CN"/>
              <a:t>dom</a:t>
            </a:r>
            <a:r>
              <a:rPr lang="zh-CN" altLang="en-US"/>
              <a:t>更新机制有关，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首先通过数据模型生成</a:t>
            </a:r>
            <a:r>
              <a:rPr lang="en-US" altLang="zh-CN"/>
              <a:t>VNode</a:t>
            </a:r>
            <a:r>
              <a:rPr lang="zh-CN" altLang="en-US"/>
              <a:t>对象树，再对</a:t>
            </a:r>
            <a:r>
              <a:rPr lang="en-US" altLang="zh-CN"/>
              <a:t>VNode</a:t>
            </a:r>
            <a:r>
              <a:rPr lang="zh-CN" altLang="en-US"/>
              <a:t>对象树进行对比找出修改点，</a:t>
            </a:r>
            <a:endParaRPr lang="zh-CN" altLang="en-US"/>
          </a:p>
          <a:p>
            <a:r>
              <a:rPr lang="zh-CN" altLang="en-US"/>
              <a:t>当一个元素上绑定了相同的</a:t>
            </a:r>
            <a:r>
              <a:rPr lang="en-US" altLang="zh-CN"/>
              <a:t>key</a:t>
            </a:r>
            <a:r>
              <a:rPr lang="zh-CN" altLang="en-US"/>
              <a:t>的时候可以复用该元素</a:t>
            </a:r>
            <a:r>
              <a:rPr lang="en-US" altLang="zh-CN"/>
              <a:t>dom</a:t>
            </a:r>
            <a:r>
              <a:rPr lang="zh-CN" altLang="en-US">
                <a:ea typeface="宋体" panose="02010600030101010101" pitchFamily="2" charset="-122"/>
              </a:rPr>
              <a:t>，以提高渲染效率。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还有，可以利用这个特性做一个延迟消失的</a:t>
            </a:r>
            <a:r>
              <a:rPr lang="en-US" altLang="zh-CN">
                <a:ea typeface="宋体" panose="02010600030101010101" pitchFamily="2" charset="-122"/>
              </a:rPr>
              <a:t>hack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通过上一节的内容，我们大概可以写一些基本的组件了，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一个组件就是一个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*.vue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分割组件使代码逻辑更有内聚性，逻辑更加的清晰。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但是一个组件只负责一部分的功能，需要把它们组合起来才能发挥一整个系统的功能，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/>
              <a:t>要将组件们给组合起来，组件之间就要有沟通的方式。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如图所示，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的组件和子组件之间采用的结合方式，回导致它最终形成了一个树形结构。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一个树形结构，可能会有这些沟通方法：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父子间沟通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兄弟间沟通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祖先后代间沟通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任意组件间的沟通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左侧说完，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举一个极端例子：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右图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给两个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子组件都绑定同一个数据就可以了。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不支持自定义事件有什么问题？</a:t>
            </a:r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比如有一个弹框，我们按不同的按钮，</a:t>
            </a:r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要求父组件有不同的响应，有了自定义事件，可以给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不同的自定义事件绑定不同的回调函数，</a:t>
            </a:r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反之，没有自定义事件，就只能监听</a:t>
            </a:r>
            <a:r>
              <a:rPr lang="en-US" altLang="zh-CN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click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事件了，两个按钮都是点击事件，怎么知道怎么响应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。</a:t>
            </a:r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所谓的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“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用蛮力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”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就是：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+mn-ea"/>
              </a:rPr>
              <a:t>既然父与子可以通过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+mn-ea"/>
              </a:rPr>
              <a:t>绑定进行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+mn-ea"/>
              </a:rPr>
              <a:t>沟通，那么逐层进行绑定吧。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vuex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的主题比较大，我们会在下一节进行介绍。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而事件总线虽然是非官方，但是实现方式也很简单（图例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）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右下角，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computed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（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计算属性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）的其中一个用法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什么情况下是不需要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“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数据同步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”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的呢？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举个例子：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有一个数据列表，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我点右侧的操作按钮，进行修改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，弹出了一个框。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我在这个框上面进行修改。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改了一半，我不改了，把它关掉，这时候列表上的数据因为数据绑定而被修改了，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这样肯定不好。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这个时候就是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单向通信出场的时候了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从这个图里面可以大概的看出</a:t>
            </a:r>
            <a:r>
              <a:rPr lang="en-US" altLang="zh-CN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commit</a:t>
            </a:r>
            <a:r>
              <a:rPr lang="zh-CN" altLang="en-US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方法的调用方式，</a:t>
            </a:r>
            <a:endParaRPr lang="zh-CN" altLang="en-US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这个过程中可以在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commit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方法调用的过程中做手脚。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当然，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vuex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还有其他一些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的功能，好像命名空间，代码模块分割等。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这里没有实际病例，因为没有这样死脑筋的人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首先需要一个辅助函数，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然后在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mutations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里面添加一个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update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函数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  <a:sym typeface="+mn-ea"/>
              </a:rPr>
              <a:t>可以看出，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vue-router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的配置还是挺简单的。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复杂路由的功能：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en-US">
                <a:ea typeface="宋体" panose="02010600030101010101" pitchFamily="2" charset="-122"/>
              </a:rPr>
              <a:t>动态路由，从</a:t>
            </a:r>
            <a:r>
              <a:rPr lang="en-US" altLang="zh-CN">
                <a:ea typeface="宋体" panose="02010600030101010101" pitchFamily="2" charset="-122"/>
              </a:rPr>
              <a:t>url</a:t>
            </a:r>
            <a:r>
              <a:rPr lang="zh-CN" altLang="en-US">
                <a:ea typeface="宋体" panose="02010600030101010101" pitchFamily="2" charset="-122"/>
              </a:rPr>
              <a:t>中提取参数，供被访问组件使用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 </a:t>
            </a:r>
            <a:r>
              <a:rPr lang="zh-CN" altLang="en-US">
                <a:ea typeface="宋体" panose="02010600030101010101" pitchFamily="2" charset="-122"/>
              </a:rPr>
              <a:t>嵌套路由，通过</a:t>
            </a:r>
            <a:r>
              <a:rPr lang="en-US" altLang="zh-CN">
                <a:ea typeface="宋体" panose="02010600030101010101" pitchFamily="2" charset="-122"/>
              </a:rPr>
              <a:t>url</a:t>
            </a:r>
            <a:r>
              <a:rPr lang="zh-CN" altLang="en-US">
                <a:ea typeface="宋体" panose="02010600030101010101" pitchFamily="2" charset="-122"/>
              </a:rPr>
              <a:t>来决定，页面的组件嵌套方式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3. </a:t>
            </a:r>
            <a:r>
              <a:rPr lang="zh-CN" altLang="en-US">
                <a:ea typeface="宋体" panose="02010600030101010101" pitchFamily="2" charset="-122"/>
              </a:rPr>
              <a:t>路由守卫，监听路由的切换，通过挂载钩子函数的方式，来决定跳转是否成功，是否要二次转换等功能，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适合用来做权限控制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en-US">
                <a:ea typeface="宋体" panose="02010600030101010101" pitchFamily="2" charset="-122"/>
              </a:rPr>
              <a:t>通过在路由注册时在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预览一下，</a:t>
            </a:r>
            <a:r>
              <a:rPr lang="en-US" altLang="zh-CN"/>
              <a:t>README.md</a:t>
            </a:r>
            <a:r>
              <a:rPr lang="zh-CN" altLang="en-US"/>
              <a:t>文件，</a:t>
            </a:r>
            <a:br>
              <a:rPr lang="zh-CN" altLang="en-US"/>
            </a:br>
            <a:r>
              <a:rPr lang="zh-CN" altLang="en-US"/>
              <a:t>可以看到工程对应的各种命令行，可以对照着</a:t>
            </a:r>
            <a:r>
              <a:rPr lang="en-US" altLang="zh-CN"/>
              <a:t>package.json</a:t>
            </a:r>
            <a:r>
              <a:rPr lang="zh-CN" altLang="en-US"/>
              <a:t>的</a:t>
            </a:r>
            <a:r>
              <a:rPr lang="en-US" altLang="zh-CN"/>
              <a:t>script</a:t>
            </a:r>
            <a:r>
              <a:rPr lang="zh-CN" altLang="en-US"/>
              <a:t>字段来看。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这个图有一定的错误（组件的渲染时机），但是对理解嵌套路由是够用了。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我打算通过对一些反模式进行逐渐的改进，以探索</a:t>
            </a:r>
            <a:r>
              <a:rPr lang="en-US" altLang="zh-CN">
                <a:ea typeface="宋体" panose="02010600030101010101" pitchFamily="2" charset="-122"/>
              </a:rPr>
              <a:t>vue</a:t>
            </a:r>
            <a:r>
              <a:rPr lang="zh-CN" altLang="en-US">
                <a:ea typeface="宋体" panose="02010600030101010101" pitchFamily="2" charset="-122"/>
              </a:rPr>
              <a:t>框架的最佳模式。</a:t>
            </a:r>
            <a:r>
              <a:rPr lang="en-US" altLang="zh-CN">
                <a:ea typeface="宋体" panose="02010600030101010101" pitchFamily="2" charset="-122"/>
              </a:rPr>
              <a:t>de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我们以一个计算全名的程序为例，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这个是基础实现，我们要怎样来计算全名呢？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第一个错误示范：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这个例子很清晰：在两个</a:t>
            </a:r>
            <a:r>
              <a:rPr lang="en-US" altLang="zh-CN">
                <a:ea typeface="宋体" panose="02010600030101010101" pitchFamily="2" charset="-122"/>
              </a:rPr>
              <a:t>&lt;input&gt;</a:t>
            </a:r>
            <a:r>
              <a:rPr lang="zh-CN" altLang="en-US">
                <a:ea typeface="宋体" panose="02010600030101010101" pitchFamily="2" charset="-122"/>
              </a:rPr>
              <a:t>上面绑定了</a:t>
            </a:r>
            <a:r>
              <a:rPr lang="en-US" altLang="zh-CN">
                <a:ea typeface="宋体" panose="02010600030101010101" pitchFamily="2" charset="-122"/>
              </a:rPr>
              <a:t>input</a:t>
            </a:r>
            <a:r>
              <a:rPr lang="zh-CN" altLang="en-US">
                <a:ea typeface="宋体" panose="02010600030101010101" pitchFamily="2" charset="-122"/>
              </a:rPr>
              <a:t>事件，一旦输入内容变化，就重新计算一遍</a:t>
            </a:r>
            <a:r>
              <a:rPr lang="en-US" altLang="zh-CN">
                <a:ea typeface="宋体" panose="02010600030101010101" pitchFamily="2" charset="-122"/>
              </a:rPr>
              <a:t>fullName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这个例子</a:t>
            </a:r>
            <a:r>
              <a:rPr lang="zh-CN" altLang="en-US">
                <a:ea typeface="宋体" panose="02010600030101010101" pitchFamily="2" charset="-122"/>
              </a:rPr>
              <a:t>也运行得很正常（我尝试过运行了</a:t>
            </a:r>
            <a:r>
              <a:rPr lang="zh-CN" altLang="en-US">
                <a:ea typeface="宋体" panose="02010600030101010101" pitchFamily="2" charset="-122"/>
              </a:rPr>
              <a:t>）。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那它有什么问题呢？我们试着让应用更复杂一点：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en-US">
                <a:ea typeface="宋体" panose="02010600030101010101" pitchFamily="2" charset="-122"/>
              </a:rPr>
              <a:t>为了适应数据回填的需要，我们要给</a:t>
            </a:r>
            <a:r>
              <a:rPr lang="en-US" altLang="zh-CN">
                <a:ea typeface="宋体" panose="02010600030101010101" pitchFamily="2" charset="-122"/>
              </a:rPr>
              <a:t>data</a:t>
            </a:r>
            <a:r>
              <a:rPr lang="zh-CN" altLang="en-US">
                <a:ea typeface="宋体" panose="02010600030101010101" pitchFamily="2" charset="-122"/>
              </a:rPr>
              <a:t>里面的数据进行初始化。（点）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这是个小意思，只不过有些小重复，我们再改改（点）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好，第一个复杂化的需求我们完成了。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来第二个需求。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 </a:t>
            </a:r>
            <a:r>
              <a:rPr lang="zh-CN" altLang="en-US">
                <a:ea typeface="宋体" panose="02010600030101010101" pitchFamily="2" charset="-122"/>
              </a:rPr>
              <a:t>现在我要加一个按钮，只清空名不清空姓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不知道你们发现了没有，随着这个需求增多，我们并没有从</a:t>
            </a:r>
            <a:r>
              <a:rPr lang="en-US" altLang="zh-CN">
                <a:ea typeface="宋体" panose="02010600030101010101" pitchFamily="2" charset="-122"/>
              </a:rPr>
              <a:t>vue</a:t>
            </a:r>
            <a:r>
              <a:rPr lang="zh-CN" altLang="en-US">
                <a:ea typeface="宋体" panose="02010600030101010101" pitchFamily="2" charset="-122"/>
              </a:rPr>
              <a:t>这个框架里面获得了多大的好处。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我们写的还是</a:t>
            </a:r>
            <a:r>
              <a:rPr lang="en-US" altLang="zh-CN">
                <a:ea typeface="宋体" panose="02010600030101010101" pitchFamily="2" charset="-122"/>
              </a:rPr>
              <a:t>jquery</a:t>
            </a:r>
            <a:r>
              <a:rPr lang="zh-CN" altLang="en-US">
                <a:ea typeface="宋体" panose="02010600030101010101" pitchFamily="2" charset="-122"/>
              </a:rPr>
              <a:t>时代过来的过程式代码，手动维护</a:t>
            </a:r>
            <a:r>
              <a:rPr lang="en-US" altLang="zh-CN">
                <a:ea typeface="宋体" panose="02010600030101010101" pitchFamily="2" charset="-122"/>
              </a:rPr>
              <a:t>fullName</a:t>
            </a:r>
            <a:r>
              <a:rPr lang="zh-CN" altLang="en-US">
                <a:ea typeface="宋体" panose="02010600030101010101" pitchFamily="2" charset="-122"/>
              </a:rPr>
              <a:t>的状态，手动调用</a:t>
            </a:r>
            <a:r>
              <a:rPr lang="en-US" altLang="zh-CN">
                <a:ea typeface="宋体" panose="02010600030101010101" pitchFamily="2" charset="-122"/>
              </a:rPr>
              <a:t>calculateFullName</a:t>
            </a:r>
            <a:r>
              <a:rPr lang="zh-CN" altLang="en-US">
                <a:ea typeface="宋体" panose="02010600030101010101" pitchFamily="2" charset="-122"/>
              </a:rPr>
              <a:t>函数，更新</a:t>
            </a:r>
            <a:r>
              <a:rPr lang="en-US" altLang="zh-CN">
                <a:ea typeface="宋体" panose="02010600030101010101" pitchFamily="2" charset="-122"/>
              </a:rPr>
              <a:t>fullName</a:t>
            </a:r>
            <a:r>
              <a:rPr lang="zh-CN" altLang="en-US">
                <a:ea typeface="宋体" panose="02010600030101010101" pitchFamily="2" charset="-122"/>
              </a:rPr>
              <a:t>字段。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除了不用手动更新</a:t>
            </a:r>
            <a:r>
              <a:rPr lang="en-US" altLang="zh-CN">
                <a:ea typeface="宋体" panose="02010600030101010101" pitchFamily="2" charset="-122"/>
              </a:rPr>
              <a:t>dom</a:t>
            </a:r>
            <a:r>
              <a:rPr lang="zh-CN" altLang="en-US">
                <a:ea typeface="宋体" panose="02010600030101010101" pitchFamily="2" charset="-122"/>
              </a:rPr>
              <a:t>以外，没有比</a:t>
            </a:r>
            <a:r>
              <a:rPr lang="en-US" altLang="zh-CN">
                <a:ea typeface="宋体" panose="02010600030101010101" pitchFamily="2" charset="-122"/>
              </a:rPr>
              <a:t>jquery</a:t>
            </a:r>
            <a:r>
              <a:rPr lang="zh-CN" altLang="en-US">
                <a:ea typeface="宋体" panose="02010600030101010101" pitchFamily="2" charset="-122"/>
              </a:rPr>
              <a:t>好多少。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如果某个地方忘记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手动调用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calculateFullName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函数了，应用就出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bug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了。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有什么解决办法？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我们先来解决手动调用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calculateFullName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函数的问题吧。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我们把监听用户操作改为了监听数据，看起来没有什么大变化，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但是我们成功的消灭了一个问题：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我们现在不用担心某个地方忘记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手动调用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calculateFullName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函数，导致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bug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了。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为什么会带来这个不同？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因为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 在中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vue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，被观察的原点就是声明在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data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中的数据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我们在原点对数据进行观察，利用观察者模式的响应性，来维护</a:t>
            </a:r>
            <a:r>
              <a:rPr lang="en-US" altLang="zh-CN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fullName</a:t>
            </a:r>
            <a:r>
              <a:rPr lang="zh-CN" altLang="en-US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当然不会出错了。</a:t>
            </a:r>
            <a:endParaRPr lang="zh-CN" altLang="en-US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而且请看cleanName函数，这个函数现在变得更加的纯粹了，它不用负责重新计算</a:t>
            </a:r>
            <a:r>
              <a:rPr lang="en-US" altLang="zh-CN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fullName</a:t>
            </a:r>
            <a:r>
              <a:rPr lang="zh-CN" altLang="en-US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了。</a:t>
            </a:r>
            <a:endParaRPr lang="zh-CN" altLang="en-US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这个文件架构是经过了几个</a:t>
            </a:r>
            <a:r>
              <a:rPr lang="en-US" altLang="zh-CN"/>
              <a:t>vue</a:t>
            </a:r>
            <a:r>
              <a:rPr lang="zh-CN" altLang="en-US"/>
              <a:t>项目，多次尝试以后目前较为理想的架构方式。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那还有没有继续改善的余地呢？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有，运用计算属性</a:t>
            </a:r>
            <a:r>
              <a:rPr lang="en-US" altLang="zh-CN">
                <a:ea typeface="宋体" panose="02010600030101010101" pitchFamily="2" charset="-122"/>
              </a:rPr>
              <a:t>computed</a:t>
            </a:r>
            <a:r>
              <a:rPr lang="zh-CN" altLang="en-US">
                <a:ea typeface="宋体" panose="02010600030101010101" pitchFamily="2" charset="-122"/>
              </a:rPr>
              <a:t>（点）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好好看看我们都删除了些什么？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我们删除了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1. data</a:t>
            </a:r>
            <a:r>
              <a:rPr lang="zh-CN" altLang="en-US">
                <a:ea typeface="宋体" panose="02010600030101010101" pitchFamily="2" charset="-122"/>
              </a:rPr>
              <a:t>里面的</a:t>
            </a:r>
            <a:r>
              <a:rPr lang="en-US" altLang="zh-CN">
                <a:ea typeface="宋体" panose="02010600030101010101" pitchFamily="2" charset="-122"/>
              </a:rPr>
              <a:t>fullName</a:t>
            </a:r>
            <a:r>
              <a:rPr lang="zh-CN" altLang="en-US">
                <a:ea typeface="宋体" panose="02010600030101010101" pitchFamily="2" charset="-122"/>
              </a:rPr>
              <a:t>，我们现在不用维护它了，完全不用，就连初始化都不用。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 </a:t>
            </a:r>
            <a:r>
              <a:rPr lang="zh-CN" altLang="en-US">
                <a:ea typeface="宋体" panose="02010600030101010101" pitchFamily="2" charset="-122"/>
              </a:rPr>
              <a:t>我们删除了</a:t>
            </a:r>
            <a:r>
              <a:rPr lang="en-US" altLang="zh-CN">
                <a:ea typeface="宋体" panose="02010600030101010101" pitchFamily="2" charset="-122"/>
              </a:rPr>
              <a:t>watch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最后只多了一个</a:t>
            </a:r>
            <a:r>
              <a:rPr lang="en-US" altLang="zh-CN">
                <a:ea typeface="宋体" panose="02010600030101010101" pitchFamily="2" charset="-122"/>
              </a:rPr>
              <a:t>computed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计算属性，它接替了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calculateFullName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的位置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所以，这说明了什么？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说明，</a:t>
            </a:r>
            <a:r>
              <a:rPr lang="en-US" altLang="zh-CN">
                <a:ea typeface="宋体" panose="02010600030101010101" pitchFamily="2" charset="-122"/>
              </a:rPr>
              <a:t>computed</a:t>
            </a:r>
            <a:r>
              <a:rPr lang="zh-CN" altLang="en-US">
                <a:ea typeface="宋体" panose="02010600030101010101" pitchFamily="2" charset="-122"/>
              </a:rPr>
              <a:t>计算属性实在是</a:t>
            </a:r>
            <a:r>
              <a:rPr lang="zh-CN" altLang="en-US">
                <a:ea typeface="宋体" panose="02010600030101010101" pitchFamily="2" charset="-122"/>
              </a:rPr>
              <a:t>太强大了，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它替代了</a:t>
            </a:r>
            <a:r>
              <a:rPr lang="en-US" altLang="zh-CN">
                <a:ea typeface="宋体" panose="02010600030101010101" pitchFamily="2" charset="-122"/>
              </a:rPr>
              <a:t>data</a:t>
            </a:r>
            <a:r>
              <a:rPr lang="zh-CN" altLang="en-US">
                <a:ea typeface="宋体" panose="02010600030101010101" pitchFamily="2" charset="-122"/>
              </a:rPr>
              <a:t>，可以直接在</a:t>
            </a:r>
            <a:r>
              <a:rPr lang="en-US" altLang="zh-CN">
                <a:ea typeface="宋体" panose="02010600030101010101" pitchFamily="2" charset="-122"/>
              </a:rPr>
              <a:t>data</a:t>
            </a:r>
            <a:r>
              <a:rPr lang="zh-CN" altLang="en-US">
                <a:ea typeface="宋体" panose="02010600030101010101" pitchFamily="2" charset="-122"/>
              </a:rPr>
              <a:t>以外的所有地方访问的到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它</a:t>
            </a:r>
            <a:r>
              <a:rPr lang="zh-CN" altLang="en-US">
                <a:ea typeface="宋体" panose="02010600030101010101" pitchFamily="2" charset="-122"/>
              </a:rPr>
              <a:t>替代了</a:t>
            </a:r>
            <a:r>
              <a:rPr lang="en-US" altLang="zh-CN">
                <a:ea typeface="宋体" panose="02010600030101010101" pitchFamily="2" charset="-122"/>
              </a:rPr>
              <a:t>watch</a:t>
            </a:r>
            <a:r>
              <a:rPr lang="zh-CN" altLang="en-US">
                <a:ea typeface="宋体" panose="02010600030101010101" pitchFamily="2" charset="-122"/>
              </a:rPr>
              <a:t>，自动替我们监听了调用过程中用到的一切声明的</a:t>
            </a:r>
            <a:r>
              <a:rPr lang="en-US" altLang="zh-CN">
                <a:ea typeface="宋体" panose="02010600030101010101" pitchFamily="2" charset="-122"/>
              </a:rPr>
              <a:t>data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computed</a:t>
            </a:r>
            <a:r>
              <a:rPr lang="zh-CN" altLang="en-US">
                <a:ea typeface="宋体" panose="02010600030101010101" pitchFamily="2" charset="-122"/>
              </a:rPr>
              <a:t>的变化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它替代了</a:t>
            </a:r>
            <a:r>
              <a:rPr lang="en-US" altLang="zh-CN">
                <a:ea typeface="宋体" panose="02010600030101010101" pitchFamily="2" charset="-122"/>
              </a:rPr>
              <a:t>method</a:t>
            </a:r>
            <a:r>
              <a:rPr lang="zh-CN" altLang="en-US">
                <a:ea typeface="宋体" panose="02010600030101010101" pitchFamily="2" charset="-122"/>
              </a:rPr>
              <a:t>，里面逻辑是</a:t>
            </a:r>
            <a:r>
              <a:rPr lang="en-US" altLang="zh-CN">
                <a:ea typeface="宋体" panose="02010600030101010101" pitchFamily="2" charset="-122"/>
              </a:rPr>
              <a:t>familyName + name </a:t>
            </a:r>
            <a:r>
              <a:rPr lang="zh-CN" altLang="en-US">
                <a:ea typeface="宋体" panose="02010600030101010101" pitchFamily="2" charset="-122"/>
              </a:rPr>
              <a:t>到 </a:t>
            </a:r>
            <a:r>
              <a:rPr lang="en-US" altLang="zh-CN">
                <a:ea typeface="宋体" panose="02010600030101010101" pitchFamily="2" charset="-122"/>
              </a:rPr>
              <a:t>fullName </a:t>
            </a:r>
            <a:r>
              <a:rPr lang="zh-CN" altLang="en-US">
                <a:ea typeface="宋体" panose="02010600030101010101" pitchFamily="2" charset="-122"/>
              </a:rPr>
              <a:t>的推理过程。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它是一个三合一结构，给我们带来了第二个最佳实践。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声明式编程，是一个函数式编程里面的概念，函数式编程里面还 无副作用的引用透明 可以应用在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js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开发中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</a:t>
            </a:r>
            <a:endParaRPr lang="en-US" altLang="zh-CN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  <a:sym typeface="+mn-ea"/>
              </a:rPr>
              <a:t>我们以一个联动下拉作为例子。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z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这里为什么要允许有多个呢？</a:t>
            </a:r>
            <a:endParaRPr lang="zh-CN" altLang="en-US"/>
          </a:p>
          <a:p>
            <a:r>
              <a:rPr lang="zh-CN" altLang="en-US"/>
              <a:t>这关系到在编写</a:t>
            </a:r>
            <a:r>
              <a:rPr lang="en-US" altLang="zh-CN"/>
              <a:t>css</a:t>
            </a:r>
            <a:r>
              <a:rPr lang="zh-CN" altLang="en-US"/>
              <a:t>时候的最佳实践的问题。</a:t>
            </a:r>
            <a:endParaRPr lang="zh-CN" altLang="en-US"/>
          </a:p>
          <a:p>
            <a:r>
              <a:rPr lang="zh-CN" altLang="en-US"/>
              <a:t>同时</a:t>
            </a:r>
            <a:r>
              <a:rPr lang="en-US" altLang="zh-CN"/>
              <a:t>*.vue</a:t>
            </a:r>
            <a:r>
              <a:rPr lang="zh-CN" altLang="en-US"/>
              <a:t>还支持</a:t>
            </a:r>
            <a:r>
              <a:rPr lang="en-US" altLang="zh-CN"/>
              <a:t>less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scss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postCss</a:t>
            </a:r>
            <a:r>
              <a:rPr lang="zh-CN" altLang="en-US">
                <a:ea typeface="宋体" panose="02010600030101010101" pitchFamily="2" charset="-122"/>
              </a:rPr>
              <a:t>等</a:t>
            </a:r>
            <a:r>
              <a:rPr lang="en-US" altLang="zh-CN">
                <a:ea typeface="宋体" panose="02010600030101010101" pitchFamily="2" charset="-122"/>
              </a:rPr>
              <a:t>css</a:t>
            </a:r>
            <a:r>
              <a:rPr lang="zh-CN" altLang="en-US">
                <a:ea typeface="宋体" panose="02010600030101010101" pitchFamily="2" charset="-122"/>
              </a:rPr>
              <a:t>预编译工具，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具体的内容会在后面介绍。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5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662898"/>
            <a:ext cx="12192000" cy="11948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1" descr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41680" y="382589"/>
            <a:ext cx="1674071" cy="4508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914400" marR="0" indent="-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91440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91440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91440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6916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488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cn.vuejs.org/v2/guide/index.html" TargetMode="Externa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30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hyperlink" Target="https://cn.vuejs.org/v2/guide/components-edge-cases.html#%E4%BE%9D%E8%B5%96%E6%B3%A8%E5%85%A5" TargetMode="Externa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4.png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5.png"/><Relationship Id="rId1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6.png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png"/><Relationship Id="rId1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8.png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9.png"/><Relationship Id="rId1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0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router.vuejs.org/zh/guide/advanced/navigation-guards.html" TargetMode="External"/><Relationship Id="rId1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1.png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9.png"/><Relationship Id="rId1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563" y="422275"/>
            <a:ext cx="3975101" cy="646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5" name="矩形 4"/>
          <p:cNvSpPr txBox="1"/>
          <p:nvPr/>
        </p:nvSpPr>
        <p:spPr>
          <a:xfrm>
            <a:off x="8897938" y="2574925"/>
            <a:ext cx="1160464" cy="3520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ts val="1800"/>
              </a:lnSpc>
              <a:defRPr b="1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品牌部</a:t>
            </a:r>
          </a:p>
        </p:txBody>
      </p:sp>
      <p:sp>
        <p:nvSpPr>
          <p:cNvPr id="116" name="矩形 2"/>
          <p:cNvSpPr txBox="1"/>
          <p:nvPr/>
        </p:nvSpPr>
        <p:spPr>
          <a:xfrm>
            <a:off x="8897938" y="2820988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欧阳䶮</a:t>
            </a:r>
          </a:p>
        </p:txBody>
      </p:sp>
      <p:sp>
        <p:nvSpPr>
          <p:cNvPr id="117" name="矩形 6"/>
          <p:cNvSpPr txBox="1"/>
          <p:nvPr/>
        </p:nvSpPr>
        <p:spPr>
          <a:xfrm>
            <a:off x="8897938" y="2984500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罗博雅</a:t>
            </a:r>
          </a:p>
        </p:txBody>
      </p:sp>
      <p:pic>
        <p:nvPicPr>
          <p:cNvPr id="11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56" y="-10161"/>
            <a:ext cx="12284076" cy="69167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9" name="文本框 3"/>
          <p:cNvSpPr txBox="1"/>
          <p:nvPr/>
        </p:nvSpPr>
        <p:spPr>
          <a:xfrm>
            <a:off x="206996" y="2572031"/>
            <a:ext cx="8208138" cy="17532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             </a:t>
            </a:r>
            <a:r>
              <a:rPr lang="zh-CN" altLang="en-US" dirty="0"/>
              <a:t>3.开发VUE应用程序</a:t>
            </a:r>
            <a:endParaRPr lang="zh-CN" altLang="en-US" dirty="0"/>
          </a:p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		</a:t>
            </a:r>
            <a:r>
              <a:rPr dirty="0" err="1"/>
              <a:t>萧镇升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1567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首先开篇说来，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的入门最佳还是它的官网教程：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  <a:hlinkClick r:id="rId2" action="ppaction://hlinkfile"/>
              </a:rPr>
              <a:t>https://cn.vuejs.org/v2/guide/index.html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  <a:hlinkClick r:id="rId2" action="ppaction://hlinkfile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但是为了这次讲座，会把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的基础语法进行一次简单的介绍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*.vue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文件介绍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1740535"/>
            <a:ext cx="4625975" cy="4883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40400" y="1740535"/>
            <a:ext cx="576961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左边是一个简单*.vue文件内部结构：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主要分为三部分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&lt;script&gt;：脚本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&lt;style&gt;：样式，可以有多个（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?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）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1903095"/>
            <a:ext cx="5353050" cy="1781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85890" y="1903095"/>
            <a:ext cx="563118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字符串插值：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使用的还是刚才的例子，将表达式写在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{{}}</a:t>
            </a: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就可以渲染出对应的内容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表达式中的变量，可以省略  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this. </a:t>
            </a: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可以访问的变量包括：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props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中生命的属性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data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中定义的属性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methods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中定义的方法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computed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中定义的计算属性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从外部文件中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import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进来的东西，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需要在以上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4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个中的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1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个上进行声明，才能被模板访问。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4622800"/>
            <a:ext cx="2495550" cy="121920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3289300" y="3684270"/>
            <a:ext cx="698500" cy="709930"/>
          </a:xfrm>
          <a:prstGeom prst="down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6240" y="1903095"/>
            <a:ext cx="597662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属性绑定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可以通过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v-model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指令和特定的属性进行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“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双向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”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绑定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v-model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只可以使用在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data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和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computed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中声明的属性上。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" y="1903095"/>
            <a:ext cx="3800475" cy="4444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4215130"/>
            <a:ext cx="2038350" cy="1323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095" y="4343400"/>
            <a:ext cx="1933575" cy="106680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7382510" y="4143375"/>
            <a:ext cx="2164715" cy="1396006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通过输入框修改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name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的值后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6240" y="1903095"/>
            <a:ext cx="452882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属性绑定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v-bind:propName 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和 它的缩写 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:propName</a:t>
            </a: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可以将值从父组件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“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传递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”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到子组件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，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注意：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虽然说是绑定，但实际上是单方向的传递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1903095"/>
            <a:ext cx="3479800" cy="438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305" y="4756785"/>
            <a:ext cx="2105025" cy="1095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320" y="4756785"/>
            <a:ext cx="2447925" cy="101917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075045" y="4658995"/>
            <a:ext cx="2969260" cy="1290954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虽然修改了输入框的值，但是外面的值并没有改变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6240" y="1903095"/>
            <a:ext cx="390144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属性绑定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v-model 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实际上相当于 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v-bind + v-on</a:t>
            </a: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1903095"/>
            <a:ext cx="3965575" cy="42106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130" y="2783205"/>
            <a:ext cx="4137660" cy="3330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6240" y="1903095"/>
            <a:ext cx="542290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事件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绑定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v-on:eventName 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和 它的缩写 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:eventName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可以进行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事件绑定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事件绑定的属性只能是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methods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里面声明的方法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1903095"/>
            <a:ext cx="3965575" cy="421068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5464810" y="3848100"/>
            <a:ext cx="5842000" cy="2313305"/>
            <a:chOff x="8606" y="6060"/>
            <a:chExt cx="9200" cy="3643"/>
          </a:xfrm>
        </p:grpSpPr>
        <p:sp>
          <p:nvSpPr>
            <p:cNvPr id="4" name="圆角矩形 3"/>
            <p:cNvSpPr/>
            <p:nvPr/>
          </p:nvSpPr>
          <p:spPr>
            <a:xfrm>
              <a:off x="8606" y="7540"/>
              <a:ext cx="2840" cy="641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父组件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4966" y="7540"/>
              <a:ext cx="2840" cy="683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子组件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上弧形箭头 5"/>
            <p:cNvSpPr/>
            <p:nvPr/>
          </p:nvSpPr>
          <p:spPr>
            <a:xfrm>
              <a:off x="9998" y="6060"/>
              <a:ext cx="6840" cy="1480"/>
            </a:xfrm>
            <a:prstGeom prst="curvedDown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" name="上弧形箭头 9"/>
            <p:cNvSpPr/>
            <p:nvPr/>
          </p:nvSpPr>
          <p:spPr>
            <a:xfrm rot="10800000">
              <a:off x="9818" y="8223"/>
              <a:ext cx="6840" cy="1480"/>
            </a:xfrm>
            <a:prstGeom prst="curvedDown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705" y="6060"/>
              <a:ext cx="1065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v-bind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41" y="8860"/>
              <a:ext cx="794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v-on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087" y="7540"/>
              <a:ext cx="2662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双向绑定的原理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4170" y="1831340"/>
            <a:ext cx="189674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条件渲染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v-if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v-else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v-else-if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1831340"/>
            <a:ext cx="4036695" cy="4705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05" y="4530725"/>
            <a:ext cx="1619250" cy="7429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435" y="4450080"/>
            <a:ext cx="1476375" cy="904875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7475855" y="4505960"/>
            <a:ext cx="1948180" cy="768031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点击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toggle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按钮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9820" y="1281430"/>
            <a:ext cx="668020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列表渲染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v-for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左侧是官网的一个例子，但是当我们将它复制到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我们的项目的时候，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它会报一个没有绑定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:key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的错误。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这个错误一般不会影响功能。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1831340"/>
            <a:ext cx="3787140" cy="4830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20" y="4032885"/>
            <a:ext cx="6096000" cy="2628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360" y="1906181"/>
            <a:ext cx="7261022" cy="304609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vue-cli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脚手架工具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组件间沟通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vuex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vue-router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思想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vue组件间沟通</a:t>
            </a:r>
            <a:endParaRPr sz="3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6613525" y="2645410"/>
            <a:ext cx="4756785" cy="1567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父子间沟通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兄弟间沟通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祖先后代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任意组件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间的沟通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3" name="图片 2" descr="根组件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65" y="2414270"/>
            <a:ext cx="4928870" cy="26784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4756785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父子间沟通：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41630" y="2540635"/>
            <a:ext cx="5842000" cy="2313305"/>
            <a:chOff x="8606" y="6060"/>
            <a:chExt cx="9200" cy="3643"/>
          </a:xfrm>
        </p:grpSpPr>
        <p:sp>
          <p:nvSpPr>
            <p:cNvPr id="4" name="圆角矩形 3"/>
            <p:cNvSpPr/>
            <p:nvPr/>
          </p:nvSpPr>
          <p:spPr>
            <a:xfrm>
              <a:off x="8606" y="7540"/>
              <a:ext cx="2840" cy="641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父组件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4966" y="7540"/>
              <a:ext cx="2840" cy="683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子组件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上弧形箭头 5"/>
            <p:cNvSpPr/>
            <p:nvPr/>
          </p:nvSpPr>
          <p:spPr>
            <a:xfrm>
              <a:off x="9998" y="6060"/>
              <a:ext cx="6840" cy="1480"/>
            </a:xfrm>
            <a:prstGeom prst="curvedDown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" name="上弧形箭头 9"/>
            <p:cNvSpPr/>
            <p:nvPr/>
          </p:nvSpPr>
          <p:spPr>
            <a:xfrm rot="10800000">
              <a:off x="9818" y="8223"/>
              <a:ext cx="6840" cy="1480"/>
            </a:xfrm>
            <a:prstGeom prst="curvedDown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705" y="6060"/>
              <a:ext cx="1065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v-bind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41" y="8860"/>
              <a:ext cx="794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v-on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087" y="7540"/>
              <a:ext cx="2662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双向绑定的原理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976110" y="2174875"/>
            <a:ext cx="4823460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父子间的沟通，在前面的基础介绍当中已经介绍过了：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父组件和子组件之间可以通过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v-bind和v-on进行一个双向绑定。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v-modal和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v-bind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.sync也是同样的原理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4756785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兄弟间沟通：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2165" y="2460625"/>
            <a:ext cx="437515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兄弟间的沟通是一个道理，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只不过需要父组件做一个中介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但是由于有双向绑定在作用，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所以非常容易实现。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310" y="1585595"/>
            <a:ext cx="5095875" cy="36861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4756785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祖先后代间沟通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0275" y="1911985"/>
            <a:ext cx="5324475" cy="3783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首先定调：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v-bind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和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v-on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不支持跨层级，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只能作用在父与子之间。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v-modal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、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v-bind.sync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也一样。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有人可能认为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v-bind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不行就不行了，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怎么连个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v-on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（事件绑定）都不行呢？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dom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不是会冒泡往上传递么？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74840" y="2835275"/>
            <a:ext cx="474345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因为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v-on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就不是原生的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dom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事件，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v-on.native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才是，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但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v-on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.native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只支持原生事件，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不支持自定义事件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2" grpId="0" bldLvl="0" animBg="1"/>
      <p:bldP spid="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0586085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祖先后代间沟通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1.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用蛮力（十分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不推荐）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使用$props、$attrs、$listeners等属性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  （只能跨一级，应用场景受限，但是对于一些原有组件的简单包装很有用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   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 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  <a:hlinkClick r:id="rId2" action="ppaction://hlinkfile"/>
              </a:rPr>
              <a:t>依赖注入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  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" y="2819400"/>
            <a:ext cx="6772275" cy="1219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370" y="4038600"/>
            <a:ext cx="3133090" cy="28117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0471785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任意组件间的沟通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1.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事件总线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（又或者是其他的能够建立事件系统的东西，非官方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 vuex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（官方，全家桶组件，下一节介绍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60350"/>
            <a:ext cx="7467600" cy="63373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12165" y="1182370"/>
            <a:ext cx="10616565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父子间沟通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兄弟间沟通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祖先后代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任意组件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间的沟通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以上就是所有了么？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不是，以上的只是双向绑定，还有单向通信的方式：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方法调用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事件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12165" y="1182370"/>
            <a:ext cx="10616565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在介绍单向通信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之前，有必要明确一个问题：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Q: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既然有了双向绑定为什么还要有单向的通信方式？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A: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双向绑定在进行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数据同步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的时候确实很好很棒，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     但是如果不需要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数据同步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的时候它反而会成为麻烦。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82370"/>
            <a:ext cx="9563100" cy="5457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385" y="2203450"/>
            <a:ext cx="4933950" cy="32289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algn="ctr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vue-cli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脚手架工具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" y="1182370"/>
            <a:ext cx="1061656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方法调用：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通过方法调用把数据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传入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目标组件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2712720"/>
            <a:ext cx="5415280" cy="2974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795" y="2712720"/>
            <a:ext cx="4305935" cy="30384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" y="1182370"/>
            <a:ext cx="1061656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方法调用：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通过方法调用把数据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传入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目标组件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45" y="561975"/>
            <a:ext cx="6124575" cy="57340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" y="1182370"/>
            <a:ext cx="1061656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自定义事件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通过自定义事件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输出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数据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2470150"/>
            <a:ext cx="5692775" cy="3854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545" y="2470150"/>
            <a:ext cx="4504055" cy="38544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endParaRPr lang="en-US" sz="3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" y="1182370"/>
            <a:ext cx="10616565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通过和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EventBus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的例子进行对比，我们可以发现它们的相似度极高：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55" y="1811020"/>
            <a:ext cx="8060055" cy="47815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" y="1182370"/>
            <a:ext cx="10616565" cy="1567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排除那些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语法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上的不同，让我们来关注它们间真正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的不同：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927735" y="1825625"/>
          <a:ext cx="10502900" cy="4505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5725"/>
                <a:gridCol w="2625725"/>
                <a:gridCol w="2625725"/>
                <a:gridCol w="2625725"/>
              </a:tblGrid>
              <a:tr h="901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event bus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vuex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目的</a:t>
                      </a:r>
                      <a:endParaRPr lang="zh-CN" altLang="en-US"/>
                    </a:p>
                  </a:txBody>
                  <a:tcPr/>
                </a:tc>
              </a:tr>
              <a:tr h="901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相同</a:t>
                      </a:r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只能通过同步方式，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通过特定方法</a:t>
                      </a:r>
                      <a:r>
                        <a:rPr lang="en-US" altLang="zh-CN"/>
                        <a:t>(mutaions)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</a:tr>
              <a:tr h="901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methods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mutations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mutations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只能为同步函数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901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methods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actions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actions</a:t>
                      </a:r>
                      <a:r>
                        <a:rPr lang="zh-CN" altLang="en-US" sz="1800">
                          <a:sym typeface="+mn-ea"/>
                        </a:rPr>
                        <a:t>为异步函数，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且不能修改</a:t>
                      </a:r>
                      <a:r>
                        <a:rPr lang="en-US" altLang="zh-CN" sz="1800">
                          <a:sym typeface="+mn-ea"/>
                        </a:rPr>
                        <a:t>state</a:t>
                      </a:r>
                      <a:r>
                        <a:rPr lang="zh-CN" altLang="en-US" sz="1800">
                          <a:ea typeface="宋体" panose="02010600030101010101" pitchFamily="2" charset="-122"/>
                          <a:sym typeface="+mn-ea"/>
                        </a:rPr>
                        <a:t>，</a:t>
                      </a:r>
                      <a:endParaRPr lang="zh-CN" altLang="en-US" sz="180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  <a:sym typeface="+mn-ea"/>
                        </a:rPr>
                        <a:t>需要委托</a:t>
                      </a:r>
                      <a:r>
                        <a:rPr lang="en-US" altLang="zh-CN" sz="1800">
                          <a:sym typeface="+mn-ea"/>
                        </a:rPr>
                        <a:t>mutations</a:t>
                      </a:r>
                      <a:r>
                        <a:rPr lang="zh-CN" altLang="en-US" sz="1800">
                          <a:sym typeface="+mn-ea"/>
                        </a:rPr>
                        <a:t>修改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901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computed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getters</a:t>
                      </a:r>
                      <a:r>
                        <a:rPr lang="zh-CN" altLang="en-US"/>
                        <a:t>没有</a:t>
                      </a:r>
                      <a:r>
                        <a:rPr lang="en-US" altLang="zh-CN"/>
                        <a:t>setter</a:t>
                      </a: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12165" y="1182370"/>
            <a:ext cx="1061656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只能通过同步方式，通过特定方法(muta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t</a:t>
            </a:r>
            <a:r>
              <a:rPr kumimoji="0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ions)修改state</a:t>
            </a:r>
            <a:r>
              <a:rPr kumimoji="0" 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的应用：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74395" y="2327275"/>
            <a:ext cx="10554335" cy="2893060"/>
            <a:chOff x="1377" y="3665"/>
            <a:chExt cx="16621" cy="4556"/>
          </a:xfrm>
        </p:grpSpPr>
        <p:sp>
          <p:nvSpPr>
            <p:cNvPr id="12" name="圆角矩形 11"/>
            <p:cNvSpPr/>
            <p:nvPr/>
          </p:nvSpPr>
          <p:spPr>
            <a:xfrm>
              <a:off x="4744" y="3665"/>
              <a:ext cx="13254" cy="4556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749" y="5654"/>
              <a:ext cx="2742" cy="5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原有的</a:t>
              </a: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state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236" y="6232"/>
              <a:ext cx="2742" cy="5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修改后的</a:t>
              </a: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state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991" y="5717"/>
              <a:ext cx="2761" cy="1607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同步的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>
                  <a:sym typeface="+mn-ea"/>
                </a:rPr>
                <a:t>mutations</a:t>
              </a:r>
              <a:endParaRPr lang="en-US" altLang="zh-CN">
                <a:sym typeface="+mn-ea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方法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8491" y="5777"/>
              <a:ext cx="1469" cy="333"/>
            </a:xfrm>
            <a:prstGeom prst="right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12752" y="6355"/>
              <a:ext cx="1469" cy="333"/>
            </a:xfrm>
            <a:prstGeom prst="right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77" y="6746"/>
              <a:ext cx="2742" cy="5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其他参数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4119" y="6810"/>
              <a:ext cx="5872" cy="514"/>
            </a:xfrm>
            <a:prstGeom prst="right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77" y="4401"/>
              <a:ext cx="2742" cy="5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方法名称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直角上箭头 15"/>
            <p:cNvSpPr/>
            <p:nvPr/>
          </p:nvSpPr>
          <p:spPr>
            <a:xfrm flipV="1">
              <a:off x="4119" y="4607"/>
              <a:ext cx="7339" cy="1011"/>
            </a:xfrm>
            <a:prstGeom prst="bentUp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960" y="3823"/>
              <a:ext cx="2704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commit</a:t>
              </a: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方法调用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12165" y="1182370"/>
            <a:ext cx="1061656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commit方法调用的过程中做手脚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——vuex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的插件系统：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1960245"/>
            <a:ext cx="3629025" cy="4105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72050" y="1895475"/>
            <a:ext cx="6517005" cy="3968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vuex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的插件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API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超级简单，有且仅有一个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subscribe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（订阅）函数，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用来监听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commit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方法的调用，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获取调用的参数，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调用前后的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state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的状态，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可以做到：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在插件内提交 Mutation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生成 State 快照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Logger 插件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换句话说，在不需要插件功能时，</a:t>
            </a:r>
            <a:r>
              <a:rPr lang="en-US" altLang="zh-CN">
                <a:ea typeface="宋体" panose="02010600030101010101" pitchFamily="2" charset="-122"/>
                <a:sym typeface="Calibri" panose="020F0502020204030204"/>
              </a:rPr>
              <a:t>vuex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和</a:t>
            </a:r>
            <a:r>
              <a:rPr lang="en-US" altLang="zh-CN">
                <a:ea typeface="宋体" panose="02010600030101010101" pitchFamily="2" charset="-122"/>
                <a:sym typeface="Calibri" panose="020F0502020204030204"/>
              </a:rPr>
              <a:t>eventBus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差不多，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vuex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的价值在于插件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12165" y="1182370"/>
            <a:ext cx="1061656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vuex</a:t>
            </a:r>
            <a:r>
              <a:rPr kumimoji="0" 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语法别扭，造就了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——vuex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反模式：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1.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数据访问方式冗长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2354580"/>
            <a:ext cx="3143885" cy="4045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14900" y="2124075"/>
            <a:ext cx="557657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只是为了访问这区区四个变量，竟然写了这样大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的一块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使用mapState 辅助函数：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3138170"/>
            <a:ext cx="5819775" cy="16287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12165" y="1182370"/>
            <a:ext cx="613029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vuex</a:t>
            </a:r>
            <a:r>
              <a:rPr kumimoji="0" 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语法别扭，造就了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——vuex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反模式：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数据倒腾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vuex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里修改数据必须通过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mutation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函数，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我想简单修改个数据还得多写一个函数？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" y="3281045"/>
            <a:ext cx="4048760" cy="3034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675" y="3281045"/>
            <a:ext cx="4333875" cy="296672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353300" y="1182370"/>
            <a:ext cx="4162425" cy="4600575"/>
            <a:chOff x="11580" y="1862"/>
            <a:chExt cx="6555" cy="7245"/>
          </a:xfrm>
        </p:grpSpPr>
        <p:sp>
          <p:nvSpPr>
            <p:cNvPr id="5" name="文本框 4"/>
            <p:cNvSpPr txBox="1"/>
            <p:nvPr/>
          </p:nvSpPr>
          <p:spPr>
            <a:xfrm>
              <a:off x="11580" y="1862"/>
              <a:ext cx="5182" cy="10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老实按照这个方法来写：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声明函数麻烦的问题接下来解决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80" y="3103"/>
              <a:ext cx="6555" cy="6004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vue-cli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是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生态里面的脚手架工具，提供了：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快速创建项目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集成编译环境（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集成开发服务器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（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）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带来的作用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275" y="3744595"/>
            <a:ext cx="254000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文件合并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文件哈希命名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文件分割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文件压缩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代码编译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路径别名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图片压缩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图片转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base64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7305" y="3744595"/>
            <a:ext cx="4185285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公共模块提取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样式文件提起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HTML文件注入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静态文件复制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环境变量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条件编译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sourcemap生成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等等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12165" y="1182370"/>
            <a:ext cx="613029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vuex</a:t>
            </a:r>
            <a:r>
              <a:rPr kumimoji="0" 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语法别扭，造就了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——vuex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反模式：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修改函数过多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直接给出修改方案：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011805"/>
            <a:ext cx="4135120" cy="2964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70" y="3011805"/>
            <a:ext cx="2993390" cy="29648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060" y="3011805"/>
            <a:ext cx="3868420" cy="26708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vue-router</a:t>
            </a:r>
            <a:endParaRPr sz="3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经过刚才的介绍我们已经生成了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3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个组件了：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2014855"/>
            <a:ext cx="5276850" cy="2828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11950" y="2014855"/>
            <a:ext cx="510413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能不能为他们每一个都做一个展示页面呢？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11950" y="2412365"/>
            <a:ext cx="5104130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能，还挺简单的：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30" y="3117850"/>
            <a:ext cx="5550535" cy="33921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6" grpId="0" animBg="1"/>
      <p:bldP spid="6" grpId="1" animBg="1"/>
      <p:bldP spid="7" grpId="0" animBg="1"/>
      <p:bldP spid="7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这样就可以通过对应路径访问对应页面了：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1740535"/>
            <a:ext cx="7343775" cy="3743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07680" y="1281430"/>
            <a:ext cx="30619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对于简单的路由，足够简单，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任何一个组件都可以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直接当成是页面进行注册。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52435" y="2783840"/>
            <a:ext cx="214757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那么复杂的路由呢？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vue-router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支持：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1.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动态路由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嵌套路由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路由守卫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4" grpId="0" bldLvl="0" animBg="1"/>
      <p:bldP spid="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1182370"/>
            <a:ext cx="2731135" cy="49612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73830" y="1177290"/>
            <a:ext cx="771906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第一个例子，解析了两个问题：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1. 动态路由怎么用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2. 路由的优先级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73830" y="3058160"/>
            <a:ext cx="7719060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动态路由：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注册路由时，通过在其中加入”:xxx”的片段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之后就可以在组件中通过this.$route.params.xxx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来访问到该值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路由的优先级：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遍历注册数组，由上往下，逐条进行匹配测试，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找出第一个适合的条目进行渲染。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1209675"/>
            <a:ext cx="7267575" cy="4438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42580" y="1205230"/>
            <a:ext cx="345694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以刚才的例子为例：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/test/special，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被第一个路由匹配到了，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渲染了Special组件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7942580" y="1205230"/>
            <a:ext cx="2611755" cy="1844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将路由顺序倒换一下，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仍然访问 /test/special，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但是被第一条路由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/test/:normal匹配到了，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所以渲染的是Normal组件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1205230"/>
            <a:ext cx="7045960" cy="41135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7741920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之所以要特意说明这个规则是因为，我们在开发过程中，</a:t>
            </a:r>
            <a:b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</a:b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发现了一个问题：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一旦使用了特殊路由（动态路由、嵌套路由），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只要前面一小段相同，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总会让人不由自主地修改原有的动态、嵌套组件，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导致本该分开的两个组件的逻辑混在一起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823595"/>
            <a:ext cx="11972925" cy="52101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6205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嵌套路由：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535305"/>
            <a:ext cx="5639435" cy="58851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0283825" cy="48914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路由守卫：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监听路由的切换，通过挂载钩子函数的方式，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来决定跳转是否成功，是否要二次转换等功能。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（适合用来做权限控制）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右侧例子是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远程提讯系统的一个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组件内路由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: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next()  // 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跳转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next(false) //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阻止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跳转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next(path) //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跳转到另外的页面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45" y="1182370"/>
            <a:ext cx="6586220" cy="46939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有两个版本的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vue-cli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工具：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2.X 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会把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文件直接放到工程里面，随时修改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3.X 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会把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文件放到依赖里面，只读取在工程里面的配置文件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	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（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版本现在还支持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创建项目的方式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2.X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版本的安装命令：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npm i -g vue-cli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3.X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版本的安装命令：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npm i -g @vue/cli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20540" y="3122930"/>
            <a:ext cx="481457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新建工程：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 init webpack &lt;projectName&gt;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新建工程：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 create &lt;projectName&gt;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0283825" cy="48914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导航守卫：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全局守卫：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全局前置守卫（beforeEach）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全局解析守卫（beforeResolve）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全局后置钩子（afterEach）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路由独显守卫：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	beforeEnter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组件内的守卫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	beforeRouteEnter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	beforeRouteUpdate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	beforeRouteLeave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  <a:hlinkClick r:id="rId2" action="ppaction://hlinkfile"/>
              </a:rPr>
              <a:t>官方文档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0283825" cy="48914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完整的导航解析流程：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1. 导航被触发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 在失活的组件里调用离开守卫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 调用全局的 beforeEach 守卫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4. 在重用的组件里调用 beforeRouteUpdate 守卫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5. 在路由配置里调用 beforeEnter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6. 解析异步路由组件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7. 在被激活的组件里调用 beforeRouteEnter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8. 调用全局的 beforeResolve 守卫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9. 导航被确认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10. 调用全局的 afterEach 钩子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11. 触发 DOM 更新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12. 用创建好的实例调用 beforeRouteEnter 守卫中传给 next 的回调函数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6. </a:t>
            </a:r>
            <a:r>
              <a:rPr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思想</a:t>
            </a:r>
            <a:endParaRPr lang="zh-CN" sz="3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367665" y="1182370"/>
            <a:ext cx="10283825" cy="5629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是目前流行的流行的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mvvm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框架之一。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mvvm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框架各种各样，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但是都会有一个共有的特征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——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双向数据绑定。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凡是这种拥有双向数据绑定的框架，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其核心都运用了观察者模式。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通过观察模型的变动，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或更新数据，或更新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dom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在中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，被观察的原点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就是声明在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data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中的数据。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模板、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computed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、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watch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观察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data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computed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又能被别的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computed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或模板观察。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所以一切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的初始数据都来源于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data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中。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540" y="1182370"/>
            <a:ext cx="4606290" cy="48577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930275" y="1182370"/>
            <a:ext cx="10397490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明确了 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被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观察者（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data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 和 观察者（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computed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、模板、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watch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的关系以后，还有一个问题：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究竟是什么触发了模型的改变？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用户操作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ajax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定时器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275" y="4596130"/>
            <a:ext cx="1039749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我们应该如何最大限度的去利用这些条件？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4" grpId="0" bldLvl="0" animBg="1"/>
      <p:bldP spid="4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5" y="1802130"/>
            <a:ext cx="4324350" cy="4305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545" y="1802130"/>
            <a:ext cx="5196205" cy="430466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813300" y="3390900"/>
            <a:ext cx="1740535" cy="577215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545" y="1802130"/>
            <a:ext cx="4875530" cy="4304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545" y="1803400"/>
            <a:ext cx="4579620" cy="43040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545" y="960755"/>
            <a:ext cx="5116195" cy="55606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6" grpId="0" animBg="1"/>
      <p:bldP spid="6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90" y="1289050"/>
            <a:ext cx="4084955" cy="4439920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>
            <a:off x="5274945" y="3188970"/>
            <a:ext cx="2105025" cy="736600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235" y="1289050"/>
            <a:ext cx="3582670" cy="4279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1355" y="5927725"/>
            <a:ext cx="1150874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最佳实践一：能够通过观察数据（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watch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）做到，通过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watch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来做，不要手动调用函数，你管不过来（响应式编程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4" grpId="0" bldLvl="0" animBg="1"/>
      <p:bldP spid="4" grpId="1" animBg="1"/>
      <p:bldP spid="2" grpId="0" animBg="1"/>
      <p:bldP spid="2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1182370"/>
            <a:ext cx="3582670" cy="42799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043805" y="3060700"/>
            <a:ext cx="2105025" cy="736600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110" y="1182370"/>
            <a:ext cx="3970655" cy="44297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72870" y="5939155"/>
            <a:ext cx="94615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最佳实践二：能够通过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computed“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推理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”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出来的一切，都用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computed“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推理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”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出来（声明式编程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9" grpId="0" animBg="1"/>
      <p:bldP spid="9" grpId="1" animBg="1"/>
      <p:bldP spid="12" grpId="0" bldLvl="0" animBg="1"/>
      <p:bldP spid="12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732155"/>
            <a:ext cx="3562350" cy="5467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1170" y="2091055"/>
            <a:ext cx="5873115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+mn-ea"/>
              </a:rPr>
              <a:t>那是不是说最佳实践一就没有用了？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+mn-ea"/>
              </a:rPr>
              <a:t>不，它适合来做一些这样的事：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+mn-ea"/>
              </a:rPr>
              <a:t>在数据符合一定条件时，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+mn-ea"/>
              </a:rPr>
              <a:t>做出相应的操作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287905" y="2460625"/>
            <a:ext cx="761555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嗯，程序演化得很好，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但是它是同步的，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异步的情况下，这两个原则还好不使？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好使，好使的很，但是我们会遇到新的问题。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以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版本的命令行为例，新建一个名为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vueDeom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工程：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 init webpack vueDemo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在新建项目的途中会有一些问题需要填写：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" y="3227070"/>
            <a:ext cx="6486525" cy="3248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3362960"/>
            <a:ext cx="5422900" cy="29762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287905" y="2460625"/>
            <a:ext cx="761555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嗯，程序演化得很好，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但是它是同步的，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异步的情况下，这两个原则还好不使？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好使，好使的很，但是我们会遇到新的问题。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8" y="0"/>
            <a:ext cx="12284076" cy="69167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" name="矩形 4"/>
          <p:cNvSpPr txBox="1"/>
          <p:nvPr/>
        </p:nvSpPr>
        <p:spPr>
          <a:xfrm>
            <a:off x="3670300" y="2601913"/>
            <a:ext cx="5059363" cy="1437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7500" b="1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谢 谢 观 看</a:t>
            </a:r>
          </a:p>
        </p:txBody>
      </p:sp>
      <p:sp>
        <p:nvSpPr>
          <p:cNvPr id="135" name="矩形 1"/>
          <p:cNvSpPr/>
          <p:nvPr/>
        </p:nvSpPr>
        <p:spPr>
          <a:xfrm>
            <a:off x="184150" y="346075"/>
            <a:ext cx="3938588" cy="1354138"/>
          </a:xfrm>
          <a:prstGeom prst="rect">
            <a:avLst/>
          </a:prstGeom>
          <a:solidFill>
            <a:srgbClr val="14AAC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6" name="矩形 1"/>
          <p:cNvSpPr/>
          <p:nvPr/>
        </p:nvSpPr>
        <p:spPr>
          <a:xfrm>
            <a:off x="2978149" y="471487"/>
            <a:ext cx="9312276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  <a:alpha val="5019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7" name="矩形 1"/>
          <p:cNvSpPr/>
          <p:nvPr/>
        </p:nvSpPr>
        <p:spPr>
          <a:xfrm>
            <a:off x="3216274" y="477837"/>
            <a:ext cx="9310690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8" name="矩形 8"/>
          <p:cNvSpPr txBox="1"/>
          <p:nvPr/>
        </p:nvSpPr>
        <p:spPr>
          <a:xfrm>
            <a:off x="3927474" y="550862"/>
            <a:ext cx="5375820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中国广东省广州市黄埔区科学城开创大道2819号   邮编 510530</a:t>
            </a:r>
          </a:p>
        </p:txBody>
      </p:sp>
      <p:sp>
        <p:nvSpPr>
          <p:cNvPr id="139" name="矩形 9"/>
          <p:cNvSpPr txBox="1"/>
          <p:nvPr/>
        </p:nvSpPr>
        <p:spPr>
          <a:xfrm>
            <a:off x="9842499" y="550862"/>
            <a:ext cx="1832966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1500" b="1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www.gosuncn.com</a:t>
            </a:r>
          </a:p>
        </p:txBody>
      </p:sp>
      <p:sp>
        <p:nvSpPr>
          <p:cNvPr id="140" name="矩形 10"/>
          <p:cNvSpPr txBox="1"/>
          <p:nvPr/>
        </p:nvSpPr>
        <p:spPr>
          <a:xfrm>
            <a:off x="9858374" y="862012"/>
            <a:ext cx="1554751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股票代码 300098</a:t>
            </a:r>
          </a:p>
        </p:txBody>
      </p:sp>
      <p:sp>
        <p:nvSpPr>
          <p:cNvPr id="141" name="矩形 11"/>
          <p:cNvSpPr txBox="1"/>
          <p:nvPr/>
        </p:nvSpPr>
        <p:spPr>
          <a:xfrm>
            <a:off x="4024312" y="862012"/>
            <a:ext cx="5134532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+86 020 </a:t>
            </a:r>
            <a:r>
              <a:rPr b="1"/>
              <a:t>32068888</a:t>
            </a:r>
            <a:r>
              <a:t>（电话）      +86 020 </a:t>
            </a:r>
            <a:r>
              <a:rPr b="1"/>
              <a:t>32032888</a:t>
            </a:r>
            <a:r>
              <a:t>（传真）</a:t>
            </a:r>
          </a:p>
        </p:txBody>
      </p:sp>
      <p:pic>
        <p:nvPicPr>
          <p:cNvPr id="142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622300"/>
            <a:ext cx="2320925" cy="6254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95" y="62230"/>
            <a:ext cx="6276975" cy="6734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0275" y="1340485"/>
            <a:ext cx="21590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了解工程的目录结构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367665" y="1182370"/>
            <a:ext cx="353822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以最近开发的远程提讯系统为例，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说明源代码文件架构：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42684"/>
          <a:stretch>
            <a:fillRect/>
          </a:stretch>
        </p:blipFill>
        <p:spPr>
          <a:xfrm>
            <a:off x="50165" y="2220595"/>
            <a:ext cx="3308350" cy="3914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47490" y="1182370"/>
            <a:ext cx="169926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页面文件结构：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21241"/>
          <a:stretch>
            <a:fillRect/>
          </a:stretch>
        </p:blipFill>
        <p:spPr>
          <a:xfrm>
            <a:off x="3628390" y="2220595"/>
            <a:ext cx="4410075" cy="3908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28635" y="1182370"/>
            <a:ext cx="215900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公共组件文件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结构：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b="6937"/>
          <a:stretch>
            <a:fillRect/>
          </a:stretch>
        </p:blipFill>
        <p:spPr>
          <a:xfrm>
            <a:off x="8128635" y="2220595"/>
            <a:ext cx="3727450" cy="39185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812165" y="1258570"/>
            <a:ext cx="1059116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在进入下一节之前，还需要介绍一个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vscode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的插件，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帮助对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*.vue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文件进行语法提示、语法高亮、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文件格式化</a:t>
            </a:r>
            <a:b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</a:b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2060575"/>
            <a:ext cx="4789170" cy="38068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65850" y="2060575"/>
            <a:ext cx="52374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语法提示、语法高亮功能开箱即用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文件格式化功能要一定配置：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对项目的修改：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0" y="3345180"/>
            <a:ext cx="5306060" cy="17894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65850" y="5257800"/>
            <a:ext cx="524954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在项目文件夹的根部，新增一个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.vscode/settings.json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就可以配置缩进、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元素属性的摆放方式等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用快捷键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shift+alt+f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可以触发对当前文件的格式化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5530</Words>
  <Application>WPS 演示</Application>
  <PresentationFormat>宽屏</PresentationFormat>
  <Paragraphs>714</Paragraphs>
  <Slides>61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Arial</vt:lpstr>
      <vt:lpstr>宋体</vt:lpstr>
      <vt:lpstr>Wingdings</vt:lpstr>
      <vt:lpstr>Calibri</vt:lpstr>
      <vt:lpstr>Arial</vt:lpstr>
      <vt:lpstr>Calibri Light</vt:lpstr>
      <vt:lpstr>微软雅黑</vt:lpstr>
      <vt:lpstr>Arial Unicode MS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xiaozhensheng</cp:lastModifiedBy>
  <cp:revision>2704</cp:revision>
  <dcterms:created xsi:type="dcterms:W3CDTF">2019-07-30T02:08:00Z</dcterms:created>
  <dcterms:modified xsi:type="dcterms:W3CDTF">2019-08-09T09:54:06Z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