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86" r:id="rId3"/>
    <p:sldId id="687" r:id="rId4"/>
    <p:sldId id="688" r:id="rId5"/>
    <p:sldId id="669" r:id="rId6"/>
    <p:sldId id="671" r:id="rId7"/>
    <p:sldId id="673" r:id="rId8"/>
    <p:sldId id="674" r:id="rId9"/>
    <p:sldId id="681" r:id="rId10"/>
    <p:sldId id="691" r:id="rId11"/>
    <p:sldId id="690" r:id="rId1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9B9"/>
    <a:srgbClr val="1781D9"/>
    <a:srgbClr val="00A753"/>
    <a:srgbClr val="A2C8E4"/>
    <a:srgbClr val="D5C7E9"/>
    <a:srgbClr val="5FC5E9"/>
    <a:srgbClr val="4C9E8E"/>
    <a:srgbClr val="009999"/>
    <a:srgbClr val="A54B60"/>
    <a:srgbClr val="FF9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FD0F851-EC5A-4D38-B0AD-8093EC10F338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9" autoAdjust="0"/>
    <p:restoredTop sz="82521" autoAdjust="0"/>
  </p:normalViewPr>
  <p:slideViewPr>
    <p:cSldViewPr>
      <p:cViewPr varScale="1">
        <p:scale>
          <a:sx n="116" d="100"/>
          <a:sy n="116" d="100"/>
        </p:scale>
        <p:origin x="540" y="108"/>
      </p:cViewPr>
      <p:guideLst>
        <p:guide orient="horz" pos="2160"/>
        <p:guide pos="335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C158E-4F4D-4E4F-A27F-A40012779B88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53A985-8E3C-4272-96E5-380804C5EEE8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noProof="0"/>
              <a:t>Click to edit Master text styles</a:t>
            </a:r>
            <a:endParaRPr noProof="0"/>
          </a:p>
          <a:p>
            <a:pPr lvl="1"/>
            <a:r>
              <a:rPr noProof="0"/>
              <a:t>Second level</a:t>
            </a:r>
            <a:endParaRPr noProof="0"/>
          </a:p>
          <a:p>
            <a:pPr lvl="2"/>
            <a:r>
              <a:rPr noProof="0"/>
              <a:t>Third level</a:t>
            </a:r>
            <a:endParaRPr noProof="0"/>
          </a:p>
          <a:p>
            <a:pPr lvl="3"/>
            <a:r>
              <a:rPr noProof="0"/>
              <a:t>Fourth level</a:t>
            </a:r>
            <a:endParaRPr noProof="0"/>
          </a:p>
          <a:p>
            <a:pPr lvl="4"/>
            <a:r>
              <a:rPr noProof="0"/>
              <a:t>Fifth level</a:t>
            </a:r>
            <a:endParaRPr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6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hemeOverride" Target="../theme/themeOverride2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3.xml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A large metric, brief statement, and 4-color photo can be includ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61012" y="6477000"/>
            <a:ext cx="3505200" cy="295275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Oracle and/or its affiliates. All rights reserved.  |</a:t>
            </a:r>
            <a:endParaRPr sz="800" dirty="0">
              <a:solidFill>
                <a:schemeClr val="bg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3BED169-178D-4C82-BD2C-117D2CB3B09E}" type="datetime1">
              <a:rPr lang="en-US" smtClean="0"/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9EF693-CAF3-43E2-9963-F1044ADC0F66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5" name="图片 9" descr="未标题-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814" y="3429451"/>
            <a:ext cx="8763000" cy="2514149"/>
          </a:xfrm>
        </p:spPr>
        <p:txBody>
          <a:bodyPr>
            <a:noAutofit/>
          </a:bodyPr>
          <a:lstStyle>
            <a:lvl1pPr marL="1905" indent="0">
              <a:spcBef>
                <a:spcPts val="0"/>
              </a:spcBef>
              <a:buFontTx/>
              <a:buNone/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1905" indent="0">
              <a:buFontTx/>
              <a:buNone/>
              <a:defRPr sz="2400"/>
            </a:lvl2pPr>
            <a:lvl3pPr marL="1905" indent="0">
              <a:buFontTx/>
              <a:buNone/>
              <a:defRPr sz="2400"/>
            </a:lvl3pPr>
            <a:lvl4pPr marL="1905" indent="0">
              <a:buFontTx/>
              <a:buNone/>
              <a:defRPr sz="2400"/>
            </a:lvl4pPr>
            <a:lvl5pPr marL="1905" indent="0">
              <a:buFontTx/>
              <a:buNone/>
              <a:defRPr sz="2400"/>
            </a:lvl5pPr>
            <a:lvl6pPr marL="1905" indent="0">
              <a:buFontTx/>
              <a:buNone/>
              <a:defRPr sz="2400"/>
            </a:lvl6pPr>
            <a:lvl7pPr marL="1905" indent="0">
              <a:buFontTx/>
              <a:buNone/>
              <a:defRPr sz="2400"/>
            </a:lvl7pPr>
            <a:lvl8pPr marL="1905" indent="0">
              <a:buFontTx/>
              <a:buNone/>
              <a:defRPr sz="2400"/>
            </a:lvl8pPr>
            <a:lvl9pPr marL="1905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Oracle logo in white on red staging background. Light blue frame around perimeter.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138113" y="130175"/>
            <a:ext cx="11912600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"/>
          <p:cNvGrpSpPr/>
          <p:nvPr userDrawn="1"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4" name="Rectangle 3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5" name="Rectangle 4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6" name="Rectangle 5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</p:grpSp>
      <p:pic>
        <p:nvPicPr>
          <p:cNvPr id="9" name="图片 11" descr="未标题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2212" y="3048000"/>
            <a:ext cx="6084000" cy="424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课程总结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Nancy\Documents\Photography &amp; Images\Stock Photos and Images\People around Lapt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5" b="12951"/>
          <a:stretch>
            <a:fillRect/>
          </a:stretch>
        </p:blipFill>
        <p:spPr bwMode="auto">
          <a:xfrm>
            <a:off x="193674" y="192088"/>
            <a:ext cx="11801476" cy="636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lang="en-US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Oracle and/or its affiliates. All rights reserved.  |</a:t>
            </a:r>
            <a:endParaRPr sz="800" dirty="0">
              <a:solidFill>
                <a:schemeClr val="bg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8B515DE-D587-48A1-BBFD-66A46736FC4D}" type="datetime1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9" descr="未标题-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序言&amp;课程目标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800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Oracle and/or its affiliates. All rights reserved.  |</a:t>
            </a:r>
            <a:endParaRPr sz="800" dirty="0">
              <a:solidFill>
                <a:schemeClr val="bg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199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8B515DE-D587-48A1-BBFD-66A46736FC4D}" type="datetime1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6" name="图片 9" descr="未标题-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684062" y="1219200"/>
            <a:ext cx="10896750" cy="47244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C1A2-B331-4242-9027-F3763A5E5826}" type="datetime1">
              <a:rPr lang="en-US"/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23FC-26A5-48C1-8E8B-A5D728E6155C}" type="slidenum">
              <a:rPr/>
            </a:fld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ltGray">
          <a:xfrm>
            <a:off x="6094412" y="12192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9D85-52B8-4B6F-BB47-AA9E0F52C3D2}" type="datetime1">
              <a:rPr lang="en-US"/>
            </a:fld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B8DC-9CE7-4FF2-BF58-B012EC9C2EC8}" type="slidenum">
              <a:rPr/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ltGray">
          <a:xfrm>
            <a:off x="418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ltGray">
          <a:xfrm>
            <a:off x="799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4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56DA-94EF-409A-B76C-88E2CF651CA0}" type="datetime1">
              <a:rPr lang="en-US"/>
            </a:fld>
            <a:endParaRPr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ABEEE-10CB-414D-8095-4AF2217D7751}" type="slidenum">
              <a:rPr/>
            </a:fld>
            <a:endParaRPr dirty="0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2186-C9CF-4F07-82E7-F0DCBCD25251}" type="datetime1">
              <a:rPr lang="en-US"/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77288" y="6556375"/>
            <a:ext cx="24987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3" y="6556375"/>
            <a:ext cx="381000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F21F-72E7-4D4B-9777-1EB72B70B652}" type="slidenum">
              <a:rPr/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&amp;ipad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675" y="1584325"/>
            <a:ext cx="58293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538" y="19812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5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7" y="2363138"/>
            <a:ext cx="1631569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4B92-099B-43A5-9068-169938DACDFC}" type="datetime1">
              <a:rPr lang="en-US"/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FA8F-8114-4D99-B7C9-296D216B5576}" type="slidenum">
              <a:rPr/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 b="3674"/>
          <a:stretch>
            <a:fillRect/>
          </a:stretch>
        </p:blipFill>
        <p:spPr bwMode="auto">
          <a:xfrm>
            <a:off x="6589713" y="463550"/>
            <a:ext cx="4344987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813" y="20193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25" y="771524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38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3E8F-1209-4D15-A735-DAAD99C82A55}" type="datetime1">
              <a:rPr lang="en-US"/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Oracle Confidential – Internal/Restricted/Highly Restricted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FB75-77CA-4CB0-87AA-D4F1D1D78CFB}" type="slidenum">
              <a:rPr/>
            </a:fld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31813" y="406400"/>
            <a:ext cx="11125200" cy="88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1813" y="1524000"/>
            <a:ext cx="111252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C42FD4FB-1228-4AE4-A822-2CB7B28ECA0D}" type="datetime1">
              <a:rPr lang="en-US" smtClean="0"/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HarmonyWin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rights reserved.  |</a:t>
            </a:r>
            <a:endParaRPr sz="800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3" y="6556375"/>
            <a:ext cx="381000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2FF0A0FA-58F5-4901-ACA8-30583E3D70FF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4" name="图片 9" descr="未标题-1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1650" indent="-228600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02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88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74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emf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做完本项目后，你能够：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熟练掌握集合编程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/>
              <a:t>熟练</a:t>
            </a:r>
            <a:r>
              <a:rPr lang="zh-CN" altLang="en-US" dirty="0" smtClean="0"/>
              <a:t>掌握线程编程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数据库设计与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/>
              <a:t>熟练</a:t>
            </a:r>
            <a:r>
              <a:rPr lang="zh-CN" altLang="en-US" dirty="0" smtClean="0"/>
              <a:t>掌握分层思想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项目总结与收获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62" y="1219200"/>
            <a:ext cx="6096150" cy="4724400"/>
          </a:xfrm>
        </p:spPr>
        <p:txBody>
          <a:bodyPr/>
          <a:lstStyle/>
          <a:p>
            <a:r>
              <a:rPr lang="zh-CN" altLang="en-US" dirty="0" smtClean="0"/>
              <a:t>根据需求，建立编程思路。</a:t>
            </a:r>
            <a:endParaRPr lang="en-US" altLang="zh-CN" dirty="0" smtClean="0"/>
          </a:p>
          <a:p>
            <a:r>
              <a:rPr lang="zh-CN" altLang="en-US" dirty="0" smtClean="0"/>
              <a:t>根据思路，建立项目代码。</a:t>
            </a:r>
            <a:endParaRPr lang="en-US" altLang="zh-CN" dirty="0" smtClean="0"/>
          </a:p>
          <a:p>
            <a:r>
              <a:rPr lang="zh-CN" altLang="en-US" dirty="0" smtClean="0"/>
              <a:t>根据代码，建立功能模块。</a:t>
            </a:r>
            <a:endParaRPr lang="en-US" altLang="zh-CN" dirty="0" smtClean="0"/>
          </a:p>
          <a:p>
            <a:r>
              <a:rPr lang="zh-CN" altLang="en-US" dirty="0" smtClean="0"/>
              <a:t>建立测试用例，测试项目功能。</a:t>
            </a:r>
            <a:endParaRPr lang="en-US" altLang="zh-CN" dirty="0" smtClean="0"/>
          </a:p>
          <a:p>
            <a:r>
              <a:rPr lang="zh-CN" altLang="en-US" dirty="0" smtClean="0"/>
              <a:t>交付上线，变更维护。</a:t>
            </a:r>
            <a:endParaRPr lang="en-US" altLang="zh-CN" dirty="0" smtClean="0"/>
          </a:p>
          <a:p>
            <a:r>
              <a:rPr lang="zh-CN" altLang="en-US" dirty="0" smtClean="0"/>
              <a:t>完成项目生命周期。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09012" y="609600"/>
            <a:ext cx="1952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6412" y="1828800"/>
            <a:ext cx="510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>
            <a:off x="9294812" y="1447800"/>
            <a:ext cx="685800" cy="838200"/>
          </a:xfrm>
          <a:prstGeom prst="dow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二嗨租车是在线汽车租赁系统。</a:t>
            </a:r>
            <a:endParaRPr lang="en-US" altLang="zh-CN" dirty="0" smtClean="0"/>
          </a:p>
          <a:p>
            <a:r>
              <a:rPr lang="zh-CN" altLang="en-US" dirty="0" smtClean="0"/>
              <a:t>技术架构：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完成客户端、服务器端通信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服务器端提供数据来源，客户端完成业务交互。</a:t>
            </a:r>
            <a:endParaRPr lang="en-US" altLang="zh-CN" dirty="0"/>
          </a:p>
          <a:p>
            <a:r>
              <a:rPr lang="zh-CN" altLang="en-US" dirty="0" smtClean="0"/>
              <a:t>业务模式：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可以在线查看所有的汽车信息。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在线租赁汽车，归还汽车。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在线查看当前用户的租赁记录信息。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在线管理汽车信息及统计记录。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项目用到的技能点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endParaRPr lang="en-US" altLang="zh-CN" dirty="0" smtClean="0"/>
          </a:p>
          <a:p>
            <a:r>
              <a:rPr lang="zh-CN" altLang="en-US" dirty="0" smtClean="0"/>
              <a:t>分层思想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23FC-26A5-48C1-8E8B-A5D728E6155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6" name="文本占位符 2"/>
          <p:cNvSpPr txBox="1"/>
          <p:nvPr/>
        </p:nvSpPr>
        <p:spPr>
          <a:xfrm>
            <a:off x="684211" y="1068235"/>
            <a:ext cx="4628517" cy="525636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用户模块</a:t>
            </a: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部分：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用户登录</a:t>
            </a:r>
            <a:endParaRPr lang="en-US" altLang="zh-CN" sz="2400" dirty="0" smtClean="0">
              <a:ea typeface="微软雅黑" panose="020B0503020204020204" pitchFamily="34" charset="-122"/>
              <a:cs typeface="+mn-cs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</a:rPr>
              <a:t>用户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注册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查看所有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汽车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按照价格升序</a:t>
            </a:r>
            <a:r>
              <a:rPr lang="en-US" altLang="zh-CN" sz="2400" dirty="0" smtClean="0"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降序查询汽车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按照类别查看汽车</a:t>
            </a:r>
            <a:endParaRPr lang="en-US" altLang="zh-CN" sz="2400" dirty="0" smtClean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按照品牌查看汽车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查看本人所有租赁记录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租车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还车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8" name="文本占位符 2"/>
          <p:cNvSpPr txBox="1"/>
          <p:nvPr/>
        </p:nvSpPr>
        <p:spPr>
          <a:xfrm>
            <a:off x="5456706" y="980830"/>
            <a:ext cx="4752505" cy="49292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管理员模块</a:t>
            </a: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部分</a:t>
            </a:r>
            <a:r>
              <a:rPr lang="en-US" altLang="zh-CN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用户登录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查看所有汽车信息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根据指定编号查看汽车信息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添加汽车</a:t>
            </a:r>
            <a:endParaRPr lang="en-US" altLang="zh-CN" sz="2400" dirty="0" smtClean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修改</a:t>
            </a: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汽车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信息</a:t>
            </a:r>
            <a:endParaRPr lang="en-US" altLang="zh-CN" sz="2400" dirty="0" smtClean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查看所有用户全部租赁记录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查看指定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用户租赁记录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cs typeface="+mn-cs"/>
              </a:rPr>
              <a:t>查看指定</a:t>
            </a:r>
            <a:r>
              <a:rPr lang="zh-CN" altLang="en-US" sz="2400" dirty="0" smtClean="0">
                <a:ea typeface="微软雅黑" panose="020B0503020204020204" pitchFamily="34" charset="-122"/>
                <a:cs typeface="+mn-cs"/>
              </a:rPr>
              <a:t>汽车租赁记录</a:t>
            </a:r>
            <a:endParaRPr lang="en-US" altLang="zh-CN" sz="2400" dirty="0"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412" y="1433797"/>
            <a:ext cx="9963150" cy="4637190"/>
          </a:xfrm>
          <a:prstGeom prst="rect">
            <a:avLst/>
          </a:prstGeom>
        </p:spPr>
      </p:pic>
      <p:sp>
        <p:nvSpPr>
          <p:cNvPr id="43" name="文本占位符 2"/>
          <p:cNvSpPr txBox="1"/>
          <p:nvPr/>
        </p:nvSpPr>
        <p:spPr>
          <a:xfrm>
            <a:off x="591430" y="1064270"/>
            <a:ext cx="4287414" cy="5040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4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系统模块结构图：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4" name="文本占位符 2"/>
          <p:cNvSpPr txBox="1"/>
          <p:nvPr/>
        </p:nvSpPr>
        <p:spPr>
          <a:xfrm>
            <a:off x="949948" y="1142984"/>
            <a:ext cx="7887664" cy="62990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三层架构设计思想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通常意义上的三层架构就是将整个业务应用划分为：表现层、业务逻辑层、数据访问层。区分层次的目的即为了“高内聚，低耦合”的思想。</a:t>
            </a:r>
            <a:endParaRPr lang="en-US" altLang="zh-CN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表现层：通俗讲就是展现给用户的界面，即用户在使用一个系统的时候他的所见所得。 　　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业务逻辑层：针对具体问题的操作，也可以说是对数据层的操作，对数据业务逻辑处理。 　　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数据访问层：该层所做事务直接操作数据库，针对数据的增添、删除、修改、更新、查找等。</a:t>
            </a:r>
            <a:endParaRPr lang="en-US" altLang="zh-CN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黑体" panose="02010609060101010101" pitchFamily="49" charset="-122"/>
                <a:sym typeface="Franklin Gothic Book" pitchFamily="34" charset="0"/>
              </a:rPr>
              <a:t>  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5" name="文本占位符 2"/>
          <p:cNvSpPr txBox="1"/>
          <p:nvPr/>
        </p:nvSpPr>
        <p:spPr>
          <a:xfrm>
            <a:off x="797548" y="1142985"/>
            <a:ext cx="7887664" cy="2862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三层架构的优点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、开发人员可以只关注整个结构中的其中某一层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、可以很容易的用新的实现来替换原有层次的实现；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、可以降低层与层之间的依赖；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、有利于标准化；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、利于各层逻辑的复用。</a:t>
            </a:r>
            <a:endParaRPr lang="en-US" altLang="zh-CN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黑体" panose="02010609060101010101" pitchFamily="49" charset="-122"/>
                <a:sym typeface="Franklin Gothic Book" pitchFamily="34" charset="0"/>
              </a:rPr>
              <a:t>  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9" name="文本占位符 2"/>
          <p:cNvSpPr txBox="1"/>
          <p:nvPr/>
        </p:nvSpPr>
        <p:spPr>
          <a:xfrm>
            <a:off x="764662" y="3995944"/>
            <a:ext cx="7887664" cy="180922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三层架构的缺点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、降低了系统的性能。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501650" marR="0" lvl="1" indent="-228600" defTabSz="914400" eaLnBrk="1" latinLnBrk="0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  <a:sym typeface="黑体" panose="02010609060101010101" pitchFamily="49" charset="-122"/>
              </a:rPr>
              <a:t>、有时会导致级联的修改；</a:t>
            </a:r>
            <a:endParaRPr lang="zh-CN" altLang="en-US" sz="2400" dirty="0"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2"/>
                <a:ea typeface="黑体" panose="02010609060101010101" pitchFamily="49" charset="-122"/>
                <a:sym typeface="Franklin Gothic Book" pitchFamily="34" charset="0"/>
              </a:rPr>
              <a:t>  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2"/>
              <a:ea typeface="黑体" panose="02010609060101010101" pitchFamily="49" charset="-122"/>
              <a:sym typeface="Franklin Gothic Book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项目需求明细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Confidential – Internal/Restricted/Highly Restricted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1C6A-6109-4C8F-BF70-46B14D6E68ED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3" name="文本占位符 2"/>
          <p:cNvSpPr txBox="1"/>
          <p:nvPr/>
        </p:nvSpPr>
        <p:spPr>
          <a:xfrm>
            <a:off x="591430" y="1064270"/>
            <a:ext cx="4287414" cy="5040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1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+mn-ea"/>
                <a:cs typeface="+mn-cs"/>
                <a:sym typeface="Franklin Gothic Book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  <a:defRPr sz="1800" b="0" baseline="0">
                <a:solidFill>
                  <a:schemeClr val="tx1"/>
                </a:solidFill>
                <a:latin typeface="Arial Unicode MS" panose="020B0604020202020204" pitchFamily="34" charset="-122"/>
                <a:ea typeface="+mn-ea"/>
                <a:sym typeface="Franklin Gothic Book" pitchFamily="34" charset="0"/>
              </a:defRPr>
            </a:lvl3pPr>
            <a:lvl4pPr marL="71755" indent="53975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ea"/>
                <a:ea typeface="+mn-ea"/>
                <a:sym typeface="Franklin Gothic Book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Franklin Gothic Book" pitchFamily="34" charset="0"/>
              </a:defRPr>
            </a:lvl9pPr>
          </a:lstStyle>
          <a:p>
            <a:pPr marL="228600" marR="0" lvl="0" indent="-2286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F9F9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网络模型结构图：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6609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212" y="3276600"/>
            <a:ext cx="5486400" cy="2362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 dirty="0">
              <a:solidFill>
                <a:srgbClr val="FF0000"/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1.</a:t>
            </a:r>
            <a:r>
              <a:rPr lang="zh-CN" altLang="en-US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使用网络编程完成客户端和服务器端的分离以及之间的通信</a:t>
            </a:r>
            <a:endParaRPr lang="en-US" altLang="zh-CN" sz="2400" dirty="0">
              <a:latin typeface="Arial Unicode MS" panose="020B0604020202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2.</a:t>
            </a:r>
            <a:r>
              <a:rPr lang="zh-CN" altLang="en-US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服务器：与数据库交互，实现多线程处理客户端请求</a:t>
            </a:r>
            <a:endParaRPr lang="en-US" altLang="zh-CN" sz="2400" dirty="0">
              <a:latin typeface="Arial Unicode MS" panose="020B0604020202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  <a:p>
            <a:pPr marL="501650" lvl="1" indent="-228600">
              <a:lnSpc>
                <a:spcPct val="90000"/>
              </a:lnSpc>
              <a:spcBef>
                <a:spcPts val="800"/>
              </a:spcBef>
              <a:buClr>
                <a:srgbClr val="9F9F9F"/>
              </a:buClr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3.</a:t>
            </a:r>
            <a:r>
              <a:rPr lang="zh-CN" altLang="en-US" sz="2400" dirty="0">
                <a:latin typeface="Arial Unicode MS" panose="020B0604020202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客户端：请求服务器获取数据</a:t>
            </a:r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844" y="304800"/>
            <a:ext cx="6024112" cy="60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行有余力，还可以做这些：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操纵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数据文件，完成汽车的批量添加和导出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加密技术，完成用户的密码在数据库中加密存储</a:t>
            </a:r>
            <a:endParaRPr lang="en-US" altLang="zh-CN" dirty="0"/>
          </a:p>
          <a:p>
            <a:pPr lvl="1"/>
            <a:r>
              <a:rPr lang="zh-CN" altLang="en-US" dirty="0" smtClean="0"/>
              <a:t>图形化界面的实现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0</TotalTime>
  <Words>1628</Words>
  <Application>WPS 演示</Application>
  <PresentationFormat>自定义</PresentationFormat>
  <Paragraphs>173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Franklin Gothic Book</vt:lpstr>
      <vt:lpstr>黑体</vt:lpstr>
      <vt:lpstr>Arial Unicode MS</vt:lpstr>
      <vt:lpstr>Oracle_16x9_2014_521</vt:lpstr>
      <vt:lpstr>项目目标</vt:lpstr>
      <vt:lpstr>项目概述</vt:lpstr>
      <vt:lpstr>项目用到的技能点</vt:lpstr>
      <vt:lpstr>项目需求明细</vt:lpstr>
      <vt:lpstr>项目需求明细</vt:lpstr>
      <vt:lpstr>项目需求明细</vt:lpstr>
      <vt:lpstr>项目需求明细</vt:lpstr>
      <vt:lpstr>项目需求明细</vt:lpstr>
      <vt:lpstr>项目扩展</vt:lpstr>
      <vt:lpstr>项目总结与收获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kkjones</dc:creator>
  <cp:keywords>Oracle corporate Tagline</cp:keywords>
  <cp:lastModifiedBy>Administrator</cp:lastModifiedBy>
  <cp:revision>1347</cp:revision>
  <cp:lastPrinted>2015-06-03T03:51:00Z</cp:lastPrinted>
  <dcterms:created xsi:type="dcterms:W3CDTF">2015-06-04T04:59:00Z</dcterms:created>
  <dcterms:modified xsi:type="dcterms:W3CDTF">2018-07-23T07:08:45Z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  <property fmtid="{D5CDD505-2E9C-101B-9397-08002B2CF9AE}" pid="5" name="DISdDocName">
    <vt:lpwstr>CNT2201120</vt:lpwstr>
  </property>
  <property fmtid="{D5CDD505-2E9C-101B-9397-08002B2CF9AE}" pid="6" name="DISProperties">
    <vt:lpwstr>DISdDocName,DIScgiUrl,DISdUser,DISdID,DISidcName,DISTaskPaneUrl</vt:lpwstr>
  </property>
  <property fmtid="{D5CDD505-2E9C-101B-9397-08002B2CF9AE}" pid="7" name="DIScgiUrl">
    <vt:lpwstr>http://content.oracle.com/content/idcplg</vt:lpwstr>
  </property>
  <property fmtid="{D5CDD505-2E9C-101B-9397-08002B2CF9AE}" pid="8" name="DISdUser">
    <vt:lpwstr>anonymous</vt:lpwstr>
  </property>
  <property fmtid="{D5CDD505-2E9C-101B-9397-08002B2CF9AE}" pid="9" name="DISdID">
    <vt:lpwstr>5897197</vt:lpwstr>
  </property>
  <property fmtid="{D5CDD505-2E9C-101B-9397-08002B2CF9AE}" pid="10" name="DISidcName">
    <vt:lpwstr>sites_contrib_prod</vt:lpwstr>
  </property>
  <property fmtid="{D5CDD505-2E9C-101B-9397-08002B2CF9AE}" pid="11" name="DISTaskPaneUrl">
    <vt:lpwstr>http://content.oracle.com/content/idcplg?IdcService=DESKTOP_DOC_INFO&amp;dDocName=CNT2201120&amp;dID=5897197&amp;ClientControlled=DocMan,taskpane&amp;coreContentOnly=1</vt:lpwstr>
  </property>
  <property fmtid="{D5CDD505-2E9C-101B-9397-08002B2CF9AE}" pid="12" name="KSOProductBuildVer">
    <vt:lpwstr>2052-10.1.0.7223</vt:lpwstr>
  </property>
</Properties>
</file>