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1" r:id="rId5"/>
    <p:sldId id="262" r:id="rId6"/>
    <p:sldId id="278" r:id="rId7"/>
    <p:sldId id="281" r:id="rId8"/>
    <p:sldId id="282" r:id="rId9"/>
    <p:sldId id="283" r:id="rId10"/>
    <p:sldId id="284" r:id="rId11"/>
    <p:sldId id="277" r:id="rId12"/>
    <p:sldId id="285" r:id="rId13"/>
    <p:sldId id="286" r:id="rId14"/>
    <p:sldId id="287" r:id="rId15"/>
    <p:sldId id="276" r:id="rId16"/>
    <p:sldId id="267" r:id="rId17"/>
    <p:sldId id="279" r:id="rId18"/>
    <p:sldId id="280" r:id="rId19"/>
    <p:sldId id="27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夏鹏宇" initials="夏鹏宇" lastIdx="2" clrIdx="0">
    <p:extLst>
      <p:ext uri="{19B8F6BF-5375-455C-9EA6-DF929625EA0E}">
        <p15:presenceInfo xmlns:p15="http://schemas.microsoft.com/office/powerpoint/2012/main" userId="S-1-5-21-2660122827-3251746268-3620619969-1598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2F0"/>
    <a:srgbClr val="000000"/>
    <a:srgbClr val="41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slide" Target="../slides/slide8.xml"/><Relationship Id="rId1" Type="http://schemas.openxmlformats.org/officeDocument/2006/relationships/slide" Target="../slides/slide7.xml"/><Relationship Id="rId4" Type="http://schemas.openxmlformats.org/officeDocument/2006/relationships/slide" Target="../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1CB82-A808-4B76-BC51-28D4C626A4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EE5A76-B5CA-4192-B90A-787F77463206}">
      <dgm:prSet custT="1"/>
      <dgm:spPr/>
      <dgm:t>
        <a:bodyPr/>
        <a:lstStyle/>
        <a:p>
          <a:r>
            <a:rPr lang="zh-CN" altLang="en-US" sz="2000" dirty="0"/>
            <a:t>使命：企业存在的理由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  <a:hlinkHover xmlns:r="http://schemas.openxmlformats.org/officeDocument/2006/relationships" r:id="" action="ppaction://noaction" highlightClick="1"/>
          </dgm14:cNvPr>
        </a:ext>
      </dgm:extLst>
    </dgm:pt>
    <dgm:pt modelId="{9A416136-352D-4EC9-864E-38F335625169}" type="parTrans" cxnId="{6E506C43-DD8E-42B6-BC1D-8D8D96324A1D}">
      <dgm:prSet/>
      <dgm:spPr/>
      <dgm:t>
        <a:bodyPr/>
        <a:lstStyle/>
        <a:p>
          <a:endParaRPr lang="zh-CN" altLang="en-US"/>
        </a:p>
      </dgm:t>
    </dgm:pt>
    <dgm:pt modelId="{2ACE7DB7-4B1F-43C7-9441-681E09FA12FC}" type="sibTrans" cxnId="{6E506C43-DD8E-42B6-BC1D-8D8D96324A1D}">
      <dgm:prSet/>
      <dgm:spPr/>
      <dgm:t>
        <a:bodyPr/>
        <a:lstStyle/>
        <a:p>
          <a:endParaRPr lang="zh-CN" altLang="en-US"/>
        </a:p>
      </dgm:t>
    </dgm:pt>
    <dgm:pt modelId="{417341F1-EFB8-4E75-9801-3993E3F883EF}">
      <dgm:prSet custT="1"/>
      <dgm:spPr/>
      <dgm:t>
        <a:bodyPr/>
        <a:lstStyle/>
        <a:p>
          <a:r>
            <a:rPr lang="zh-CN" altLang="en-US" sz="2000" dirty="0"/>
            <a:t>愿景：成为更健康、更长久的世界一流企业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  <a:hlinkHover xmlns:r="http://schemas.openxmlformats.org/officeDocument/2006/relationships" r:id="" action="ppaction://noaction" highlightClick="1"/>
          </dgm14:cNvPr>
        </a:ext>
      </dgm:extLst>
    </dgm:pt>
    <dgm:pt modelId="{BBB106A9-D488-4971-8CDF-418CFAEEFAC2}" type="parTrans" cxnId="{335F7783-C302-434B-9E8C-1FA966C6740D}">
      <dgm:prSet/>
      <dgm:spPr/>
      <dgm:t>
        <a:bodyPr/>
        <a:lstStyle/>
        <a:p>
          <a:endParaRPr lang="zh-CN" altLang="en-US"/>
        </a:p>
      </dgm:t>
    </dgm:pt>
    <dgm:pt modelId="{2FA8F02D-C8F8-46B5-8CCA-C4560C3EF317}" type="sibTrans" cxnId="{335F7783-C302-434B-9E8C-1FA966C6740D}">
      <dgm:prSet/>
      <dgm:spPr/>
      <dgm:t>
        <a:bodyPr/>
        <a:lstStyle/>
        <a:p>
          <a:endParaRPr lang="zh-CN" altLang="en-US"/>
        </a:p>
      </dgm:t>
    </dgm:pt>
    <dgm:pt modelId="{4455775E-E8B7-485C-B892-101612DEAC0F}">
      <dgm:prSet custT="1"/>
      <dgm:spPr/>
      <dgm:t>
        <a:bodyPr/>
        <a:lstStyle/>
        <a:p>
          <a:r>
            <a:rPr lang="zh-CN" altLang="en-US" sz="2000" dirty="0"/>
            <a:t>核心价值观：做事的原则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  <a:hlinkHover xmlns:r="http://schemas.openxmlformats.org/officeDocument/2006/relationships" r:id="" action="ppaction://noaction" highlightClick="1"/>
          </dgm14:cNvPr>
        </a:ext>
      </dgm:extLst>
    </dgm:pt>
    <dgm:pt modelId="{6E55E7CA-27B6-4E8B-80E4-8DBD641B8B6F}" type="parTrans" cxnId="{15D2A371-934A-4221-85B0-6E8BB6DE9A6A}">
      <dgm:prSet/>
      <dgm:spPr/>
      <dgm:t>
        <a:bodyPr/>
        <a:lstStyle/>
        <a:p>
          <a:endParaRPr lang="zh-CN" altLang="en-US"/>
        </a:p>
      </dgm:t>
    </dgm:pt>
    <dgm:pt modelId="{4BF2F8F5-94BD-45A7-88B2-32546B43CBC0}" type="sibTrans" cxnId="{15D2A371-934A-4221-85B0-6E8BB6DE9A6A}">
      <dgm:prSet/>
      <dgm:spPr/>
      <dgm:t>
        <a:bodyPr/>
        <a:lstStyle/>
        <a:p>
          <a:endParaRPr lang="zh-CN" altLang="en-US"/>
        </a:p>
      </dgm:t>
    </dgm:pt>
    <dgm:pt modelId="{C3B57007-39CE-4E77-9393-E90BD22A952F}">
      <dgm:prSet custT="1"/>
      <dgm:spPr/>
      <dgm:t>
        <a:bodyPr/>
        <a:lstStyle/>
        <a:p>
          <a:r>
            <a:rPr lang="zh-CN" altLang="en-US" sz="2000" dirty="0"/>
            <a:t>基本行为准则：正直、执行与结果、主人翁的团队精神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  <a:hlinkHover xmlns:r="http://schemas.openxmlformats.org/officeDocument/2006/relationships" r:id="" action="ppaction://noaction" highlightClick="1"/>
          </dgm14:cNvPr>
        </a:ext>
      </dgm:extLst>
    </dgm:pt>
    <dgm:pt modelId="{2AD66A16-898E-4D9C-B15D-BF088262FEE9}" type="parTrans" cxnId="{70B23728-D8B7-4DB3-95B6-F4FFC56BD726}">
      <dgm:prSet/>
      <dgm:spPr/>
      <dgm:t>
        <a:bodyPr/>
        <a:lstStyle/>
        <a:p>
          <a:endParaRPr lang="zh-CN" altLang="en-US"/>
        </a:p>
      </dgm:t>
    </dgm:pt>
    <dgm:pt modelId="{08FD2AE7-D954-4D5C-AFFC-4E2200C280F7}" type="sibTrans" cxnId="{70B23728-D8B7-4DB3-95B6-F4FFC56BD726}">
      <dgm:prSet/>
      <dgm:spPr/>
      <dgm:t>
        <a:bodyPr/>
        <a:lstStyle/>
        <a:p>
          <a:endParaRPr lang="zh-CN" altLang="en-US"/>
        </a:p>
      </dgm:t>
    </dgm:pt>
    <dgm:pt modelId="{99272981-45C4-44FA-9C84-AAB2252CB997}">
      <dgm:prSet custT="1"/>
      <dgm:spPr/>
      <dgm:t>
        <a:bodyPr/>
        <a:lstStyle/>
        <a:p>
          <a:r>
            <a:rPr lang="zh-CN" altLang="en-US" sz="2000" dirty="0"/>
            <a:t>产品文化：产品是根本，让年轻人惊喜、热爱、追随</a:t>
          </a:r>
        </a:p>
      </dgm:t>
    </dgm:pt>
    <dgm:pt modelId="{24F760AA-49FE-4EEF-A108-715F04432CAB}" type="parTrans" cxnId="{13A207E3-9270-4CB1-AD47-7A4FB0C97EC2}">
      <dgm:prSet/>
      <dgm:spPr/>
      <dgm:t>
        <a:bodyPr/>
        <a:lstStyle/>
        <a:p>
          <a:endParaRPr lang="zh-CN" altLang="en-US"/>
        </a:p>
      </dgm:t>
    </dgm:pt>
    <dgm:pt modelId="{B04E1A1F-2A1C-4057-BFF0-013CA6F514E2}" type="sibTrans" cxnId="{13A207E3-9270-4CB1-AD47-7A4FB0C97EC2}">
      <dgm:prSet/>
      <dgm:spPr/>
      <dgm:t>
        <a:bodyPr/>
        <a:lstStyle/>
        <a:p>
          <a:endParaRPr lang="zh-CN" altLang="en-US"/>
        </a:p>
      </dgm:t>
    </dgm:pt>
    <dgm:pt modelId="{46FF4B06-1D57-45B4-9A39-35E661DA1D0F}">
      <dgm:prSet custT="1"/>
      <dgm:spPr/>
      <dgm:t>
        <a:bodyPr/>
        <a:lstStyle/>
        <a:p>
          <a:r>
            <a:rPr lang="zh-CN" altLang="en-US" sz="2000" dirty="0"/>
            <a:t>品牌文化：乐享非凡，科技时尚为年轻消费者创造非凡生活</a:t>
          </a:r>
        </a:p>
      </dgm:t>
    </dgm:pt>
    <dgm:pt modelId="{A3D4E408-C551-41FC-A961-4AB3971D4896}" type="parTrans" cxnId="{B5C99F30-D239-4A58-8CD9-158E67F5894B}">
      <dgm:prSet/>
      <dgm:spPr/>
      <dgm:t>
        <a:bodyPr/>
        <a:lstStyle/>
        <a:p>
          <a:endParaRPr lang="zh-CN" altLang="en-US"/>
        </a:p>
      </dgm:t>
    </dgm:pt>
    <dgm:pt modelId="{C825E22E-20E2-401C-954A-C08DA2342214}" type="sibTrans" cxnId="{B5C99F30-D239-4A58-8CD9-158E67F5894B}">
      <dgm:prSet/>
      <dgm:spPr/>
      <dgm:t>
        <a:bodyPr/>
        <a:lstStyle/>
        <a:p>
          <a:endParaRPr lang="zh-CN" altLang="en-US"/>
        </a:p>
      </dgm:t>
    </dgm:pt>
    <dgm:pt modelId="{936709BC-74DC-4DA1-9C77-8293DE3E1C0C}" type="pres">
      <dgm:prSet presAssocID="{DD31CB82-A808-4B76-BC51-28D4C626A4E6}" presName="linear" presStyleCnt="0">
        <dgm:presLayoutVars>
          <dgm:animLvl val="lvl"/>
          <dgm:resizeHandles val="exact"/>
        </dgm:presLayoutVars>
      </dgm:prSet>
      <dgm:spPr/>
    </dgm:pt>
    <dgm:pt modelId="{91B3A1EC-E875-4B7D-817C-AEE3E9B6DD9F}" type="pres">
      <dgm:prSet presAssocID="{AFEE5A76-B5CA-4192-B90A-787F7746320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EDB60A6-0925-486D-B181-B1E71675131C}" type="pres">
      <dgm:prSet presAssocID="{2ACE7DB7-4B1F-43C7-9441-681E09FA12FC}" presName="spacer" presStyleCnt="0"/>
      <dgm:spPr/>
    </dgm:pt>
    <dgm:pt modelId="{500496F7-7883-4E3D-818F-CFDD3E55C6CA}" type="pres">
      <dgm:prSet presAssocID="{417341F1-EFB8-4E75-9801-3993E3F883E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6099560-FAD8-47E8-8DBD-70E8F51A7D99}" type="pres">
      <dgm:prSet presAssocID="{2FA8F02D-C8F8-46B5-8CCA-C4560C3EF317}" presName="spacer" presStyleCnt="0"/>
      <dgm:spPr/>
    </dgm:pt>
    <dgm:pt modelId="{385BF693-7FBA-4ECE-B14D-2D4B81DF8806}" type="pres">
      <dgm:prSet presAssocID="{4455775E-E8B7-485C-B892-101612DEAC0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F29B647-64C9-4928-8608-435D8B9B3A16}" type="pres">
      <dgm:prSet presAssocID="{4BF2F8F5-94BD-45A7-88B2-32546B43CBC0}" presName="spacer" presStyleCnt="0"/>
      <dgm:spPr/>
    </dgm:pt>
    <dgm:pt modelId="{4137AB9D-900E-402B-8D9D-5EFF30467011}" type="pres">
      <dgm:prSet presAssocID="{C3B57007-39CE-4E77-9393-E90BD22A952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0369942-62D2-43CC-8430-0F3460254439}" type="pres">
      <dgm:prSet presAssocID="{08FD2AE7-D954-4D5C-AFFC-4E2200C280F7}" presName="spacer" presStyleCnt="0"/>
      <dgm:spPr/>
    </dgm:pt>
    <dgm:pt modelId="{64CCD679-7563-4E0D-AADA-E6B6247097E1}" type="pres">
      <dgm:prSet presAssocID="{99272981-45C4-44FA-9C84-AAB2252CB99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A7B998B-AF98-4421-8EF0-521A2CFB1475}" type="pres">
      <dgm:prSet presAssocID="{B04E1A1F-2A1C-4057-BFF0-013CA6F514E2}" presName="spacer" presStyleCnt="0"/>
      <dgm:spPr/>
    </dgm:pt>
    <dgm:pt modelId="{4FC799E6-B8DC-4C6A-94F3-ADDED4654232}" type="pres">
      <dgm:prSet presAssocID="{46FF4B06-1D57-45B4-9A39-35E661DA1D0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8DDEE21-B402-48F5-984A-AFD6EF2A56CC}" type="presOf" srcId="{C3B57007-39CE-4E77-9393-E90BD22A952F}" destId="{4137AB9D-900E-402B-8D9D-5EFF30467011}" srcOrd="0" destOrd="0" presId="urn:microsoft.com/office/officeart/2005/8/layout/vList2"/>
    <dgm:cxn modelId="{70B23728-D8B7-4DB3-95B6-F4FFC56BD726}" srcId="{DD31CB82-A808-4B76-BC51-28D4C626A4E6}" destId="{C3B57007-39CE-4E77-9393-E90BD22A952F}" srcOrd="3" destOrd="0" parTransId="{2AD66A16-898E-4D9C-B15D-BF088262FEE9}" sibTransId="{08FD2AE7-D954-4D5C-AFFC-4E2200C280F7}"/>
    <dgm:cxn modelId="{B5C99F30-D239-4A58-8CD9-158E67F5894B}" srcId="{DD31CB82-A808-4B76-BC51-28D4C626A4E6}" destId="{46FF4B06-1D57-45B4-9A39-35E661DA1D0F}" srcOrd="5" destOrd="0" parTransId="{A3D4E408-C551-41FC-A961-4AB3971D4896}" sibTransId="{C825E22E-20E2-401C-954A-C08DA2342214}"/>
    <dgm:cxn modelId="{A56F0B3A-5C29-45F7-82E0-0EC57D5234C7}" type="presOf" srcId="{417341F1-EFB8-4E75-9801-3993E3F883EF}" destId="{500496F7-7883-4E3D-818F-CFDD3E55C6CA}" srcOrd="0" destOrd="0" presId="urn:microsoft.com/office/officeart/2005/8/layout/vList2"/>
    <dgm:cxn modelId="{6E506C43-DD8E-42B6-BC1D-8D8D96324A1D}" srcId="{DD31CB82-A808-4B76-BC51-28D4C626A4E6}" destId="{AFEE5A76-B5CA-4192-B90A-787F77463206}" srcOrd="0" destOrd="0" parTransId="{9A416136-352D-4EC9-864E-38F335625169}" sibTransId="{2ACE7DB7-4B1F-43C7-9441-681E09FA12FC}"/>
    <dgm:cxn modelId="{15D2A371-934A-4221-85B0-6E8BB6DE9A6A}" srcId="{DD31CB82-A808-4B76-BC51-28D4C626A4E6}" destId="{4455775E-E8B7-485C-B892-101612DEAC0F}" srcOrd="2" destOrd="0" parTransId="{6E55E7CA-27B6-4E8B-80E4-8DBD641B8B6F}" sibTransId="{4BF2F8F5-94BD-45A7-88B2-32546B43CBC0}"/>
    <dgm:cxn modelId="{335F7783-C302-434B-9E8C-1FA966C6740D}" srcId="{DD31CB82-A808-4B76-BC51-28D4C626A4E6}" destId="{417341F1-EFB8-4E75-9801-3993E3F883EF}" srcOrd="1" destOrd="0" parTransId="{BBB106A9-D488-4971-8CDF-418CFAEEFAC2}" sibTransId="{2FA8F02D-C8F8-46B5-8CCA-C4560C3EF317}"/>
    <dgm:cxn modelId="{F92B2A84-E9AA-4C46-9665-C20F31AC11B4}" type="presOf" srcId="{4455775E-E8B7-485C-B892-101612DEAC0F}" destId="{385BF693-7FBA-4ECE-B14D-2D4B81DF8806}" srcOrd="0" destOrd="0" presId="urn:microsoft.com/office/officeart/2005/8/layout/vList2"/>
    <dgm:cxn modelId="{B1E320BE-51DC-4B23-9A1B-D772BDC51BC8}" type="presOf" srcId="{99272981-45C4-44FA-9C84-AAB2252CB997}" destId="{64CCD679-7563-4E0D-AADA-E6B6247097E1}" srcOrd="0" destOrd="0" presId="urn:microsoft.com/office/officeart/2005/8/layout/vList2"/>
    <dgm:cxn modelId="{13A207E3-9270-4CB1-AD47-7A4FB0C97EC2}" srcId="{DD31CB82-A808-4B76-BC51-28D4C626A4E6}" destId="{99272981-45C4-44FA-9C84-AAB2252CB997}" srcOrd="4" destOrd="0" parTransId="{24F760AA-49FE-4EEF-A108-715F04432CAB}" sibTransId="{B04E1A1F-2A1C-4057-BFF0-013CA6F514E2}"/>
    <dgm:cxn modelId="{C2FA49EA-27CC-4443-B5D2-592E34313647}" type="presOf" srcId="{DD31CB82-A808-4B76-BC51-28D4C626A4E6}" destId="{936709BC-74DC-4DA1-9C77-8293DE3E1C0C}" srcOrd="0" destOrd="0" presId="urn:microsoft.com/office/officeart/2005/8/layout/vList2"/>
    <dgm:cxn modelId="{AE5E46F0-867D-40CE-823B-B5BBB76778F3}" type="presOf" srcId="{AFEE5A76-B5CA-4192-B90A-787F77463206}" destId="{91B3A1EC-E875-4B7D-817C-AEE3E9B6DD9F}" srcOrd="0" destOrd="0" presId="urn:microsoft.com/office/officeart/2005/8/layout/vList2"/>
    <dgm:cxn modelId="{8ED839F8-9FBD-4429-889E-21F023074CD2}" type="presOf" srcId="{46FF4B06-1D57-45B4-9A39-35E661DA1D0F}" destId="{4FC799E6-B8DC-4C6A-94F3-ADDED4654232}" srcOrd="0" destOrd="0" presId="urn:microsoft.com/office/officeart/2005/8/layout/vList2"/>
    <dgm:cxn modelId="{6E241182-28B7-4127-99C7-659125E518F8}" type="presParOf" srcId="{936709BC-74DC-4DA1-9C77-8293DE3E1C0C}" destId="{91B3A1EC-E875-4B7D-817C-AEE3E9B6DD9F}" srcOrd="0" destOrd="0" presId="urn:microsoft.com/office/officeart/2005/8/layout/vList2"/>
    <dgm:cxn modelId="{EB7F59A1-BC6D-42C9-A1A1-5D493C20E141}" type="presParOf" srcId="{936709BC-74DC-4DA1-9C77-8293DE3E1C0C}" destId="{4EDB60A6-0925-486D-B181-B1E71675131C}" srcOrd="1" destOrd="0" presId="urn:microsoft.com/office/officeart/2005/8/layout/vList2"/>
    <dgm:cxn modelId="{95FA27B3-CB4B-42CD-B7B0-52EF62870D06}" type="presParOf" srcId="{936709BC-74DC-4DA1-9C77-8293DE3E1C0C}" destId="{500496F7-7883-4E3D-818F-CFDD3E55C6CA}" srcOrd="2" destOrd="0" presId="urn:microsoft.com/office/officeart/2005/8/layout/vList2"/>
    <dgm:cxn modelId="{891A8C14-6ED4-4092-A17D-8628E2FE2A68}" type="presParOf" srcId="{936709BC-74DC-4DA1-9C77-8293DE3E1C0C}" destId="{56099560-FAD8-47E8-8DBD-70E8F51A7D99}" srcOrd="3" destOrd="0" presId="urn:microsoft.com/office/officeart/2005/8/layout/vList2"/>
    <dgm:cxn modelId="{EC874C58-F847-4F9A-AE61-FF7E634D2988}" type="presParOf" srcId="{936709BC-74DC-4DA1-9C77-8293DE3E1C0C}" destId="{385BF693-7FBA-4ECE-B14D-2D4B81DF8806}" srcOrd="4" destOrd="0" presId="urn:microsoft.com/office/officeart/2005/8/layout/vList2"/>
    <dgm:cxn modelId="{DCF808C4-8583-4DA2-9662-1CEEE96DF407}" type="presParOf" srcId="{936709BC-74DC-4DA1-9C77-8293DE3E1C0C}" destId="{2F29B647-64C9-4928-8608-435D8B9B3A16}" srcOrd="5" destOrd="0" presId="urn:microsoft.com/office/officeart/2005/8/layout/vList2"/>
    <dgm:cxn modelId="{2F37415D-FA77-48EB-840E-42048BEF088D}" type="presParOf" srcId="{936709BC-74DC-4DA1-9C77-8293DE3E1C0C}" destId="{4137AB9D-900E-402B-8D9D-5EFF30467011}" srcOrd="6" destOrd="0" presId="urn:microsoft.com/office/officeart/2005/8/layout/vList2"/>
    <dgm:cxn modelId="{C9142620-9C29-458C-8116-FA576A284652}" type="presParOf" srcId="{936709BC-74DC-4DA1-9C77-8293DE3E1C0C}" destId="{80369942-62D2-43CC-8430-0F3460254439}" srcOrd="7" destOrd="0" presId="urn:microsoft.com/office/officeart/2005/8/layout/vList2"/>
    <dgm:cxn modelId="{A4EF4CCD-421D-4315-9832-D0A39FE8006C}" type="presParOf" srcId="{936709BC-74DC-4DA1-9C77-8293DE3E1C0C}" destId="{64CCD679-7563-4E0D-AADA-E6B6247097E1}" srcOrd="8" destOrd="0" presId="urn:microsoft.com/office/officeart/2005/8/layout/vList2"/>
    <dgm:cxn modelId="{522F1B08-1AB1-459D-8A9E-A091A255399E}" type="presParOf" srcId="{936709BC-74DC-4DA1-9C77-8293DE3E1C0C}" destId="{4A7B998B-AF98-4421-8EF0-521A2CFB1475}" srcOrd="9" destOrd="0" presId="urn:microsoft.com/office/officeart/2005/8/layout/vList2"/>
    <dgm:cxn modelId="{DF5FA509-8E87-4C47-AC35-B2963622F9D6}" type="presParOf" srcId="{936709BC-74DC-4DA1-9C77-8293DE3E1C0C}" destId="{4FC799E6-B8DC-4C6A-94F3-ADDED465423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3A1EC-E875-4B7D-817C-AEE3E9B6DD9F}">
      <dsp:nvSpPr>
        <dsp:cNvPr id="0" name=""/>
        <dsp:cNvSpPr/>
      </dsp:nvSpPr>
      <dsp:spPr>
        <a:xfrm>
          <a:off x="0" y="27089"/>
          <a:ext cx="9872308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使命：企业存在的理由</a:t>
          </a:r>
        </a:p>
      </dsp:txBody>
      <dsp:txXfrm>
        <a:off x="30157" y="57246"/>
        <a:ext cx="9811994" cy="557446"/>
      </dsp:txXfrm>
    </dsp:sp>
    <dsp:sp modelId="{500496F7-7883-4E3D-818F-CFDD3E55C6CA}">
      <dsp:nvSpPr>
        <dsp:cNvPr id="0" name=""/>
        <dsp:cNvSpPr/>
      </dsp:nvSpPr>
      <dsp:spPr>
        <a:xfrm>
          <a:off x="0" y="739889"/>
          <a:ext cx="9872308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愿景：成为更健康、更长久的世界一流企业</a:t>
          </a:r>
        </a:p>
      </dsp:txBody>
      <dsp:txXfrm>
        <a:off x="30157" y="770046"/>
        <a:ext cx="9811994" cy="557446"/>
      </dsp:txXfrm>
    </dsp:sp>
    <dsp:sp modelId="{385BF693-7FBA-4ECE-B14D-2D4B81DF8806}">
      <dsp:nvSpPr>
        <dsp:cNvPr id="0" name=""/>
        <dsp:cNvSpPr/>
      </dsp:nvSpPr>
      <dsp:spPr>
        <a:xfrm>
          <a:off x="0" y="1452689"/>
          <a:ext cx="9872308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核心价值观：做事的原则</a:t>
          </a:r>
        </a:p>
      </dsp:txBody>
      <dsp:txXfrm>
        <a:off x="30157" y="1482846"/>
        <a:ext cx="9811994" cy="557446"/>
      </dsp:txXfrm>
    </dsp:sp>
    <dsp:sp modelId="{4137AB9D-900E-402B-8D9D-5EFF30467011}">
      <dsp:nvSpPr>
        <dsp:cNvPr id="0" name=""/>
        <dsp:cNvSpPr/>
      </dsp:nvSpPr>
      <dsp:spPr>
        <a:xfrm>
          <a:off x="0" y="2165489"/>
          <a:ext cx="9872308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基本行为准则：正直、执行与结果、主人翁的团队精神</a:t>
          </a:r>
        </a:p>
      </dsp:txBody>
      <dsp:txXfrm>
        <a:off x="30157" y="2195646"/>
        <a:ext cx="9811994" cy="557446"/>
      </dsp:txXfrm>
    </dsp:sp>
    <dsp:sp modelId="{64CCD679-7563-4E0D-AADA-E6B6247097E1}">
      <dsp:nvSpPr>
        <dsp:cNvPr id="0" name=""/>
        <dsp:cNvSpPr/>
      </dsp:nvSpPr>
      <dsp:spPr>
        <a:xfrm>
          <a:off x="0" y="2878289"/>
          <a:ext cx="9872308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产品文化：产品是根本，让年轻人惊喜、热爱、追随</a:t>
          </a:r>
        </a:p>
      </dsp:txBody>
      <dsp:txXfrm>
        <a:off x="30157" y="2908446"/>
        <a:ext cx="9811994" cy="557446"/>
      </dsp:txXfrm>
    </dsp:sp>
    <dsp:sp modelId="{4FC799E6-B8DC-4C6A-94F3-ADDED4654232}">
      <dsp:nvSpPr>
        <dsp:cNvPr id="0" name=""/>
        <dsp:cNvSpPr/>
      </dsp:nvSpPr>
      <dsp:spPr>
        <a:xfrm>
          <a:off x="0" y="3591089"/>
          <a:ext cx="9872308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品牌文化：乐享非凡，科技时尚为年轻消费者创造非凡生活</a:t>
          </a:r>
        </a:p>
      </dsp:txBody>
      <dsp:txXfrm>
        <a:off x="30157" y="3621246"/>
        <a:ext cx="9811994" cy="557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6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11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4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0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3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87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2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0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96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DC95-CA93-4412-83B5-44E84C2AB4A2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67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占位符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3672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2113"/>
            <a:ext cx="12192000" cy="3185887"/>
          </a:xfrm>
          <a:prstGeom prst="rect">
            <a:avLst/>
          </a:prstGeom>
        </p:spPr>
      </p:pic>
      <p:sp>
        <p:nvSpPr>
          <p:cNvPr id="7" name="文本占位符 17"/>
          <p:cNvSpPr txBox="1">
            <a:spLocks/>
          </p:cNvSpPr>
          <p:nvPr/>
        </p:nvSpPr>
        <p:spPr>
          <a:xfrm>
            <a:off x="816076" y="4044551"/>
            <a:ext cx="8747852" cy="7302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4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转正答辩</a:t>
            </a:r>
            <a:r>
              <a:rPr kumimoji="1" lang="en-US" altLang="zh-CN" sz="4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PPT</a:t>
            </a:r>
            <a:endParaRPr kumimoji="1" lang="zh-CN" altLang="en-US" sz="4000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8" name="文本占位符 18"/>
          <p:cNvSpPr txBox="1">
            <a:spLocks/>
          </p:cNvSpPr>
          <p:nvPr/>
        </p:nvSpPr>
        <p:spPr>
          <a:xfrm>
            <a:off x="816076" y="4808197"/>
            <a:ext cx="10799233" cy="9137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  </a:t>
            </a:r>
            <a:r>
              <a:rPr kumimoji="1" lang="zh-CN" altLang="en-US" sz="2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姓名：夏鹏宇</a:t>
            </a:r>
            <a:endParaRPr kumimoji="1" lang="en-US" altLang="zh-CN" sz="2000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  </a:t>
            </a:r>
            <a:r>
              <a:rPr kumimoji="1" lang="zh-CN" altLang="en-US" sz="2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导师：周长义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6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>
            <a:hlinkClick r:id="rId3" action="ppaction://hlinksldjump" tooltip="返回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对基本行为准则的认知和感受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086342C-285A-4A25-ACE6-FF6ACA1EA5B9}"/>
              </a:ext>
            </a:extLst>
          </p:cNvPr>
          <p:cNvSpPr/>
          <p:nvPr/>
        </p:nvSpPr>
        <p:spPr>
          <a:xfrm>
            <a:off x="1260680" y="1586517"/>
            <a:ext cx="9670639" cy="1556006"/>
          </a:xfrm>
          <a:prstGeom prst="rect">
            <a:avLst/>
          </a:prstGeom>
          <a:solidFill>
            <a:srgbClr val="F3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0000"/>
                </a:solidFill>
              </a:rPr>
              <a:t>VIVO</a:t>
            </a:r>
            <a:r>
              <a:rPr lang="zh-CN" altLang="en-US" sz="1600" dirty="0">
                <a:solidFill>
                  <a:srgbClr val="000000"/>
                </a:solidFill>
              </a:rPr>
              <a:t>的愿景中强调更健康、更长久，</a:t>
            </a:r>
            <a:r>
              <a:rPr lang="en-US" altLang="zh-CN" sz="1600" dirty="0">
                <a:solidFill>
                  <a:srgbClr val="000000"/>
                </a:solidFill>
              </a:rPr>
              <a:t>VIVO</a:t>
            </a:r>
            <a:r>
              <a:rPr lang="zh-CN" altLang="en-US" sz="1600" dirty="0">
                <a:solidFill>
                  <a:srgbClr val="000000"/>
                </a:solidFill>
              </a:rPr>
              <a:t>有着长远的发展规划与战略目标，让公司永远健康、永续经营，不断的为消费者、员工、商业伙伴、股东创造价值，持续的回报社会。尽管某些事情可以让公司获取短期利益，但如果会影响到公司长远的健康与安全，这种事情坚决不做，同时还要培养与世界一流企业竞争的能力。这是公司未来三十年乃至五十年的目标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7633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二、试用期工作目标及达成情况总结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E4779D-AC2B-4DFF-994E-B0A16C71E69A}"/>
              </a:ext>
            </a:extLst>
          </p:cNvPr>
          <p:cNvSpPr/>
          <p:nvPr/>
        </p:nvSpPr>
        <p:spPr>
          <a:xfrm>
            <a:off x="1444996" y="2091680"/>
            <a:ext cx="9151815" cy="702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第一阶段：熟悉</a:t>
            </a:r>
            <a:r>
              <a:rPr lang="en-US" altLang="zh-CN" dirty="0"/>
              <a:t>CIS</a:t>
            </a:r>
            <a:r>
              <a:rPr lang="zh-CN" altLang="en-US" dirty="0"/>
              <a:t>软件架构和开发流程；开始解决部分</a:t>
            </a:r>
            <a:r>
              <a:rPr lang="en-US" altLang="zh-CN" dirty="0"/>
              <a:t>CIS</a:t>
            </a:r>
            <a:r>
              <a:rPr lang="zh-CN" altLang="en-US" dirty="0"/>
              <a:t>性能和稳定性问题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7D3FF5-CDFD-4C27-B2E7-6E3CAC5E28A6}"/>
              </a:ext>
            </a:extLst>
          </p:cNvPr>
          <p:cNvSpPr/>
          <p:nvPr/>
        </p:nvSpPr>
        <p:spPr>
          <a:xfrm>
            <a:off x="1444995" y="3048002"/>
            <a:ext cx="9151815" cy="702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第二阶段：解决测试组反馈的</a:t>
            </a:r>
            <a:r>
              <a:rPr lang="en-US" altLang="zh-CN" dirty="0"/>
              <a:t>CIS</a:t>
            </a:r>
            <a:r>
              <a:rPr lang="zh-CN" altLang="en-US" dirty="0"/>
              <a:t>性能</a:t>
            </a:r>
            <a:r>
              <a:rPr lang="en-US" altLang="zh-CN" dirty="0"/>
              <a:t>/</a:t>
            </a:r>
            <a:r>
              <a:rPr lang="zh-CN" altLang="en-US" dirty="0"/>
              <a:t>稳定性问题，并从软件架构层面分析和</a:t>
            </a:r>
            <a:endParaRPr lang="en-US" altLang="zh-CN" dirty="0"/>
          </a:p>
          <a:p>
            <a:r>
              <a:rPr lang="zh-CN" altLang="en-US" dirty="0"/>
              <a:t>优化；完成本阶段的新功能</a:t>
            </a:r>
            <a:r>
              <a:rPr lang="en-US" altLang="zh-CN" dirty="0"/>
              <a:t>/</a:t>
            </a:r>
            <a:r>
              <a:rPr lang="zh-CN" altLang="en-US" dirty="0"/>
              <a:t>新需求开发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E42964-7161-499E-BF3C-3300C26FEC39}"/>
              </a:ext>
            </a:extLst>
          </p:cNvPr>
          <p:cNvSpPr/>
          <p:nvPr/>
        </p:nvSpPr>
        <p:spPr>
          <a:xfrm>
            <a:off x="1444995" y="4010132"/>
            <a:ext cx="9151815" cy="702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第三阶段：收集</a:t>
            </a:r>
            <a:r>
              <a:rPr lang="en-US" altLang="zh-CN" dirty="0"/>
              <a:t>CIS</a:t>
            </a:r>
            <a:r>
              <a:rPr lang="zh-CN" altLang="en-US" dirty="0"/>
              <a:t>性能</a:t>
            </a:r>
            <a:r>
              <a:rPr lang="en-US" altLang="zh-CN" dirty="0"/>
              <a:t>/</a:t>
            </a:r>
            <a:r>
              <a:rPr lang="zh-CN" altLang="en-US" dirty="0"/>
              <a:t>稳定性需求并从软件架构层面对</a:t>
            </a:r>
            <a:r>
              <a:rPr lang="en-US" altLang="zh-CN" dirty="0"/>
              <a:t>CIS</a:t>
            </a:r>
            <a:r>
              <a:rPr lang="zh-CN" altLang="en-US" dirty="0"/>
              <a:t>进行分析和优化；</a:t>
            </a:r>
            <a:endParaRPr lang="en-US" altLang="zh-CN" dirty="0"/>
          </a:p>
          <a:p>
            <a:r>
              <a:rPr lang="zh-CN" altLang="en-US" dirty="0"/>
              <a:t>完成本阶段的新功能</a:t>
            </a:r>
            <a:r>
              <a:rPr lang="en-US" altLang="zh-CN" dirty="0"/>
              <a:t>/</a:t>
            </a:r>
            <a:r>
              <a:rPr lang="zh-CN" altLang="en-US" dirty="0"/>
              <a:t>新需求开发</a:t>
            </a:r>
          </a:p>
        </p:txBody>
      </p:sp>
    </p:spTree>
    <p:extLst>
      <p:ext uri="{BB962C8B-B14F-4D97-AF65-F5344CB8AC3E}">
        <p14:creationId xmlns:p14="http://schemas.microsoft.com/office/powerpoint/2010/main" val="202027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第一阶段工作内容</a:t>
            </a:r>
            <a:endParaRPr lang="en-US" altLang="zh-CN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  <a:p>
            <a:pPr algn="l"/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DB47534-ECCA-420C-92A8-09D93BE9981C}"/>
              </a:ext>
            </a:extLst>
          </p:cNvPr>
          <p:cNvSpPr txBox="1"/>
          <p:nvPr/>
        </p:nvSpPr>
        <p:spPr>
          <a:xfrm>
            <a:off x="561861" y="1613118"/>
            <a:ext cx="91127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解决了图片比较时，加载直方图数据与</a:t>
            </a:r>
            <a:r>
              <a:rPr lang="en-US" altLang="zh-CN" sz="1600" dirty="0"/>
              <a:t>EXIF</a:t>
            </a:r>
            <a:r>
              <a:rPr lang="zh-CN" altLang="en-US" sz="1600" dirty="0"/>
              <a:t>数据较慢的问题；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在评审模式页面与图片比较页面，都增加了提交缺陷的功能；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提交缺陷时，可将问题图片直接归入已存在的缺陷当中；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将</a:t>
            </a:r>
            <a:r>
              <a:rPr lang="en-US" altLang="zh-CN" sz="1600" dirty="0"/>
              <a:t>PDM</a:t>
            </a:r>
            <a:r>
              <a:rPr lang="zh-CN" altLang="en-US" sz="1600" dirty="0"/>
              <a:t>与</a:t>
            </a:r>
            <a:r>
              <a:rPr lang="en-US" altLang="zh-CN" sz="1600" dirty="0"/>
              <a:t>CIS</a:t>
            </a:r>
            <a:r>
              <a:rPr lang="zh-CN" altLang="en-US" sz="1600" dirty="0"/>
              <a:t>系统关于提交缺陷与查看缺陷的功能打通；</a:t>
            </a:r>
          </a:p>
        </p:txBody>
      </p:sp>
    </p:spTree>
    <p:extLst>
      <p:ext uri="{BB962C8B-B14F-4D97-AF65-F5344CB8AC3E}">
        <p14:creationId xmlns:p14="http://schemas.microsoft.com/office/powerpoint/2010/main" val="296489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第二阶段工作内容</a:t>
            </a:r>
            <a:endParaRPr lang="en-US" altLang="zh-CN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  <a:p>
            <a:pPr algn="l"/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99EB8A-D264-49FD-9F3E-5C547775456C}"/>
              </a:ext>
            </a:extLst>
          </p:cNvPr>
          <p:cNvSpPr txBox="1"/>
          <p:nvPr/>
        </p:nvSpPr>
        <p:spPr>
          <a:xfrm>
            <a:off x="561860" y="1703753"/>
            <a:ext cx="1078607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图片</a:t>
            </a:r>
            <a:r>
              <a:rPr lang="en-US" altLang="zh-CN" sz="1600" dirty="0"/>
              <a:t>log</a:t>
            </a:r>
            <a:r>
              <a:rPr lang="zh-CN" altLang="en-US" sz="1600" dirty="0"/>
              <a:t>下载对应不上问题修复；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图片</a:t>
            </a:r>
            <a:r>
              <a:rPr lang="en-US" altLang="zh-CN" sz="1600" dirty="0"/>
              <a:t>log</a:t>
            </a:r>
            <a:r>
              <a:rPr lang="zh-CN" altLang="en-US" sz="1600" dirty="0"/>
              <a:t>下载功能优化，支持查询，多日志展示，关键日志高亮等；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新增平铺视图，在评审模式页面可切换平铺视图，方便查看图片；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评审模式页面增加自定义查询功能，用户可自己组合查询条件进行图片的查询，支持模糊查询，范围查询，枚举查询；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评审模式页面增加自定义条件搜索图片功能；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评审模式左侧添加场景树，可选择场景直接跳转至相应的图片；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任务详情页图片列表查询速度慢问题优化；</a:t>
            </a:r>
          </a:p>
        </p:txBody>
      </p:sp>
    </p:spTree>
    <p:extLst>
      <p:ext uri="{BB962C8B-B14F-4D97-AF65-F5344CB8AC3E}">
        <p14:creationId xmlns:p14="http://schemas.microsoft.com/office/powerpoint/2010/main" val="1681467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第三阶段工作内容</a:t>
            </a:r>
            <a:endParaRPr lang="en-US" altLang="zh-CN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  <a:p>
            <a:pPr algn="l"/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99EB8A-D264-49FD-9F3E-5C547775456C}"/>
              </a:ext>
            </a:extLst>
          </p:cNvPr>
          <p:cNvSpPr txBox="1"/>
          <p:nvPr/>
        </p:nvSpPr>
        <p:spPr>
          <a:xfrm>
            <a:off x="561861" y="1703753"/>
            <a:ext cx="84796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任务创建和复制功能优化；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图片比较页面性能优化；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搭建</a:t>
            </a:r>
            <a:r>
              <a:rPr lang="en-US" altLang="zh-CN" sz="1400" dirty="0"/>
              <a:t>ELK</a:t>
            </a:r>
            <a:r>
              <a:rPr lang="zh-CN" altLang="en-US" sz="1400" dirty="0"/>
              <a:t>日志采集与监控平台；</a:t>
            </a:r>
          </a:p>
        </p:txBody>
      </p:sp>
    </p:spTree>
    <p:extLst>
      <p:ext uri="{BB962C8B-B14F-4D97-AF65-F5344CB8AC3E}">
        <p14:creationId xmlns:p14="http://schemas.microsoft.com/office/powerpoint/2010/main" val="175037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三、负责工作模块的意见、想法及规划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DB47534-ECCA-420C-92A8-09D93BE9981C}"/>
              </a:ext>
            </a:extLst>
          </p:cNvPr>
          <p:cNvSpPr txBox="1"/>
          <p:nvPr/>
        </p:nvSpPr>
        <p:spPr>
          <a:xfrm>
            <a:off x="648676" y="1327914"/>
            <a:ext cx="91127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意见：</a:t>
            </a:r>
            <a:endParaRPr lang="en-US" altLang="zh-CN" dirty="0"/>
          </a:p>
          <a:p>
            <a:r>
              <a:rPr lang="zh-CN" altLang="en-US" dirty="0"/>
              <a:t>服务端代码模块划分不清晰（比如</a:t>
            </a:r>
            <a:r>
              <a:rPr lang="en-US" altLang="zh-CN" dirty="0"/>
              <a:t> controller</a:t>
            </a:r>
            <a:r>
              <a:rPr lang="zh-CN" altLang="en-US" dirty="0"/>
              <a:t>与</a:t>
            </a:r>
            <a:r>
              <a:rPr lang="en-US" altLang="zh-CN" dirty="0"/>
              <a:t>service</a:t>
            </a:r>
            <a:r>
              <a:rPr lang="zh-CN" altLang="en-US" dirty="0"/>
              <a:t>），代码阅读与维护低效；</a:t>
            </a:r>
            <a:endParaRPr lang="en-US" altLang="zh-CN" dirty="0"/>
          </a:p>
          <a:p>
            <a:r>
              <a:rPr lang="zh-CN" altLang="en-US" dirty="0"/>
              <a:t>部分接口查询</a:t>
            </a:r>
            <a:r>
              <a:rPr lang="en-US" altLang="zh-CN" dirty="0"/>
              <a:t>MongoDB</a:t>
            </a:r>
            <a:r>
              <a:rPr lang="zh-CN" altLang="en-US" dirty="0"/>
              <a:t>的时候性能较差，数据量大的时候，查询速度慢；</a:t>
            </a:r>
            <a:endParaRPr lang="en-US" altLang="zh-CN" dirty="0"/>
          </a:p>
          <a:p>
            <a:r>
              <a:rPr lang="zh-CN" altLang="en-US" dirty="0"/>
              <a:t>文档缺失（数据库设计文档，接口设计文档等）；</a:t>
            </a:r>
            <a:endParaRPr lang="en-US" altLang="zh-CN" dirty="0"/>
          </a:p>
          <a:p>
            <a:r>
              <a:rPr lang="zh-CN" altLang="en-US" dirty="0"/>
              <a:t>没有权限登录线上服务器，查看线上日志不方便；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想法及规划：</a:t>
            </a:r>
            <a:endParaRPr lang="en-US" altLang="zh-CN" dirty="0"/>
          </a:p>
          <a:p>
            <a:r>
              <a:rPr lang="zh-CN" altLang="en-US" dirty="0"/>
              <a:t>服务端代码初步重构，明确模块之间的划分，让后续开发与维护更方便；</a:t>
            </a:r>
            <a:endParaRPr lang="en-US" altLang="zh-CN" dirty="0"/>
          </a:p>
          <a:p>
            <a:r>
              <a:rPr lang="en-US" altLang="zh-CN" dirty="0"/>
              <a:t>MongoDB</a:t>
            </a:r>
            <a:r>
              <a:rPr lang="zh-CN" altLang="en-US" dirty="0"/>
              <a:t>查询优化；</a:t>
            </a:r>
            <a:endParaRPr lang="en-US" altLang="zh-CN" dirty="0"/>
          </a:p>
          <a:p>
            <a:r>
              <a:rPr lang="zh-CN" altLang="en-US" dirty="0"/>
              <a:t>补全缺失的文档（数据库设计文档，接口设计文档等）；</a:t>
            </a:r>
            <a:endParaRPr lang="en-US" altLang="zh-CN" dirty="0"/>
          </a:p>
          <a:p>
            <a:r>
              <a:rPr lang="zh-CN" altLang="en-US" dirty="0"/>
              <a:t>搭建日志文件服务器或者日志监控平台，方便实时查看与定位线上的问题；</a:t>
            </a:r>
            <a:endParaRPr lang="en-US" altLang="zh-CN" dirty="0"/>
          </a:p>
          <a:p>
            <a:r>
              <a:rPr lang="zh-CN" altLang="en-US" dirty="0"/>
              <a:t>接口性能测试；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8722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四、原有优秀工作经验介绍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3EADA2-E6A4-4E8E-A4EC-015237339F36}"/>
              </a:ext>
            </a:extLst>
          </p:cNvPr>
          <p:cNvSpPr txBox="1"/>
          <p:nvPr/>
        </p:nvSpPr>
        <p:spPr>
          <a:xfrm>
            <a:off x="640861" y="1445846"/>
            <a:ext cx="3821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ELK</a:t>
            </a:r>
            <a:r>
              <a:rPr lang="zh-CN" altLang="en-US" dirty="0"/>
              <a:t>日志采集与监控</a:t>
            </a:r>
            <a:endParaRPr lang="en-US" altLang="zh-CN" dirty="0"/>
          </a:p>
          <a:p>
            <a:r>
              <a:rPr lang="zh-CN" altLang="en-US" dirty="0"/>
              <a:t>微服务架构</a:t>
            </a:r>
          </a:p>
        </p:txBody>
      </p:sp>
    </p:spTree>
    <p:extLst>
      <p:ext uri="{BB962C8B-B14F-4D97-AF65-F5344CB8AC3E}">
        <p14:creationId xmlns:p14="http://schemas.microsoft.com/office/powerpoint/2010/main" val="2137129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五、自我评价与规划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C91281-CA1A-4446-BA8F-17BF188B6006}"/>
              </a:ext>
            </a:extLst>
          </p:cNvPr>
          <p:cNvSpPr txBox="1"/>
          <p:nvPr/>
        </p:nvSpPr>
        <p:spPr>
          <a:xfrm>
            <a:off x="625231" y="1516185"/>
            <a:ext cx="5595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自我评价：</a:t>
            </a:r>
            <a:endParaRPr lang="en-US" altLang="zh-CN" dirty="0"/>
          </a:p>
          <a:p>
            <a:r>
              <a:rPr lang="zh-CN" altLang="en-US" dirty="0"/>
              <a:t>主要从事服务端开发，前端开发经验不足；</a:t>
            </a:r>
            <a:endParaRPr lang="en-US" altLang="zh-CN" dirty="0"/>
          </a:p>
          <a:p>
            <a:r>
              <a:rPr lang="zh-CN" altLang="en-US" dirty="0"/>
              <a:t>主要的开发语言是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 err="1"/>
              <a:t>golang</a:t>
            </a:r>
            <a:r>
              <a:rPr lang="zh-CN" altLang="en-US" dirty="0"/>
              <a:t>与</a:t>
            </a:r>
            <a:r>
              <a:rPr lang="en-US" altLang="zh-CN" dirty="0"/>
              <a:t>python</a:t>
            </a:r>
            <a:r>
              <a:rPr lang="zh-CN" altLang="en-US" dirty="0"/>
              <a:t>开发经验不足；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规划：</a:t>
            </a:r>
            <a:endParaRPr lang="en-US" altLang="zh-CN" dirty="0"/>
          </a:p>
          <a:p>
            <a:r>
              <a:rPr lang="zh-CN" altLang="en-US" dirty="0"/>
              <a:t>学习</a:t>
            </a:r>
            <a:r>
              <a:rPr lang="en-US" altLang="zh-CN" dirty="0" err="1"/>
              <a:t>vue</a:t>
            </a:r>
            <a:r>
              <a:rPr lang="zh-CN" altLang="en-US" dirty="0"/>
              <a:t>，</a:t>
            </a:r>
            <a:r>
              <a:rPr lang="en-US" altLang="zh-CN" dirty="0" err="1"/>
              <a:t>golang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/>
              <a:t>，全栈开发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835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六、</a:t>
            </a:r>
            <a:r>
              <a:rPr lang="en-US" altLang="zh-CN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Q&amp;A</a:t>
            </a:r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357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686084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16076" y="572877"/>
            <a:ext cx="71601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  <a:latin typeface="vivo Bold" panose="00000800000000000000" pitchFamily="2" charset="0"/>
              </a:rPr>
              <a:t>THANK</a:t>
            </a:r>
          </a:p>
          <a:p>
            <a:r>
              <a:rPr lang="en-US" altLang="zh-CN" sz="11500" dirty="0">
                <a:solidFill>
                  <a:schemeClr val="bg1"/>
                </a:solidFill>
                <a:latin typeface="vivo Bold" panose="00000800000000000000" pitchFamily="2" charset="0"/>
              </a:rPr>
              <a:t>YOU</a:t>
            </a:r>
            <a:endParaRPr lang="zh-CN" altLang="en-US" sz="11500" dirty="0">
              <a:solidFill>
                <a:schemeClr val="bg1"/>
              </a:solidFill>
              <a:latin typeface="vivo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89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793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834455"/>
          </a:xfrm>
          <a:prstGeom prst="rect">
            <a:avLst/>
          </a:prstGeom>
        </p:spPr>
      </p:pic>
      <p:sp>
        <p:nvSpPr>
          <p:cNvPr id="7" name="文本占位符 17"/>
          <p:cNvSpPr txBox="1">
            <a:spLocks/>
          </p:cNvSpPr>
          <p:nvPr/>
        </p:nvSpPr>
        <p:spPr>
          <a:xfrm>
            <a:off x="1549103" y="314835"/>
            <a:ext cx="1415848" cy="7302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32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目录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50" y="230537"/>
            <a:ext cx="1415848" cy="37337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51237" y="1629201"/>
            <a:ext cx="947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导师</a:t>
            </a:r>
            <a:r>
              <a:rPr lang="zh-CN" altLang="en-US" b="1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篇</a:t>
            </a:r>
            <a:endParaRPr lang="en-US" altLang="zh-CN" b="1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49492" y="3427500"/>
            <a:ext cx="973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学员篇</a:t>
            </a:r>
            <a:endParaRPr lang="en-US" altLang="zh-CN" sz="2000" b="1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50655" y="2008441"/>
            <a:ext cx="1285929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学员特点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5094" y="2395908"/>
            <a:ext cx="1285929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辅导内容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50655" y="2769824"/>
            <a:ext cx="1901483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辅导思路及方式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5752" y="3928284"/>
            <a:ext cx="3183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对企业文化的认知和感受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25752" y="4361917"/>
            <a:ext cx="3799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试用期工作目标及达成情况总结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25752" y="479857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负责工作模块的意见、想法及规划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6183" y="5255251"/>
            <a:ext cx="2978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原有优秀工作经验介绍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25752" y="6108565"/>
            <a:ext cx="1579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Q&amp;A</a:t>
            </a:r>
          </a:p>
        </p:txBody>
      </p:sp>
      <p:sp>
        <p:nvSpPr>
          <p:cNvPr id="41" name="椭圆 40"/>
          <p:cNvSpPr/>
          <p:nvPr/>
        </p:nvSpPr>
        <p:spPr>
          <a:xfrm>
            <a:off x="1549103" y="1608790"/>
            <a:ext cx="553299" cy="553299"/>
          </a:xfrm>
          <a:prstGeom prst="ellipse">
            <a:avLst/>
          </a:prstGeom>
          <a:solidFill>
            <a:srgbClr val="41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1</a:t>
            </a:r>
            <a:endParaRPr lang="zh-CN" altLang="en-US" dirty="0"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549103" y="3432754"/>
            <a:ext cx="553299" cy="553299"/>
          </a:xfrm>
          <a:prstGeom prst="ellipse">
            <a:avLst/>
          </a:prstGeom>
          <a:solidFill>
            <a:srgbClr val="41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2</a:t>
            </a:r>
            <a:endParaRPr lang="zh-CN" altLang="en-US" dirty="0"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06183" y="5696450"/>
            <a:ext cx="23631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自我评价与规划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23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占位符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186" y="1534998"/>
            <a:ext cx="3665626" cy="3532452"/>
          </a:xfrm>
          <a:prstGeom prst="rect">
            <a:avLst/>
          </a:prstGeom>
        </p:spPr>
      </p:pic>
      <p:sp>
        <p:nvSpPr>
          <p:cNvPr id="12" name="TextBox 6"/>
          <p:cNvSpPr txBox="1">
            <a:spLocks/>
          </p:cNvSpPr>
          <p:nvPr/>
        </p:nvSpPr>
        <p:spPr>
          <a:xfrm>
            <a:off x="4044097" y="2865942"/>
            <a:ext cx="4103801" cy="870563"/>
          </a:xfrm>
          <a:prstGeom prst="rect">
            <a:avLst/>
          </a:prstGeom>
          <a:noFill/>
        </p:spPr>
        <p:txBody>
          <a:bodyPr wrap="square" lIns="248526" tIns="230773" rIns="71008" bIns="46155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592"/>
              </a:spcBef>
              <a:spcAft>
                <a:spcPts val="1578"/>
              </a:spcAft>
            </a:pPr>
            <a:r>
              <a:rPr lang="zh-CN" altLang="en-US" sz="3200" spc="148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  <a:cs typeface="黑体"/>
              </a:rPr>
              <a:t>导师篇</a:t>
            </a:r>
            <a:endParaRPr lang="en-US" altLang="zh-CN" sz="3200" spc="148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  <a:cs typeface="黑体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6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7935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27" name="椭圆 26"/>
          <p:cNvSpPr/>
          <p:nvPr/>
        </p:nvSpPr>
        <p:spPr>
          <a:xfrm>
            <a:off x="1530107" y="1609070"/>
            <a:ext cx="553299" cy="553299"/>
          </a:xfrm>
          <a:prstGeom prst="ellipse">
            <a:avLst/>
          </a:prstGeom>
          <a:solidFill>
            <a:srgbClr val="41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1</a:t>
            </a:r>
            <a:endParaRPr lang="zh-CN" altLang="en-US" dirty="0"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530107" y="3145671"/>
            <a:ext cx="553299" cy="553299"/>
          </a:xfrm>
          <a:prstGeom prst="ellipse">
            <a:avLst/>
          </a:prstGeom>
          <a:solidFill>
            <a:srgbClr val="41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2</a:t>
            </a:r>
            <a:endParaRPr lang="zh-CN" altLang="en-US" dirty="0"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2226099" y="1609070"/>
            <a:ext cx="5680723" cy="40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学员背景</a:t>
            </a:r>
            <a:r>
              <a:rPr lang="zh-CN" altLang="en-US" sz="2000" dirty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：</a:t>
            </a:r>
            <a:endParaRPr lang="en-US" altLang="zh-CN" sz="2000" dirty="0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26098" y="4480766"/>
            <a:ext cx="6400800" cy="4047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辅导内容：</a:t>
            </a:r>
            <a:endParaRPr lang="en-US" altLang="zh-CN" sz="2000" dirty="0">
              <a:solidFill>
                <a:srgbClr val="00B0F0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226098" y="3059478"/>
            <a:ext cx="6400800" cy="4047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辅导思路及方式：</a:t>
            </a:r>
            <a:endParaRPr lang="en-US" altLang="zh-CN" sz="2000" dirty="0">
              <a:solidFill>
                <a:srgbClr val="00B0F0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530107" y="4572141"/>
            <a:ext cx="553299" cy="553299"/>
          </a:xfrm>
          <a:prstGeom prst="ellipse">
            <a:avLst/>
          </a:prstGeom>
          <a:solidFill>
            <a:srgbClr val="41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3</a:t>
            </a:r>
            <a:endParaRPr lang="zh-CN" altLang="en-US" dirty="0"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83405" y="2062203"/>
            <a:ext cx="6543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（请导师简要描述学员过往从业经历和过往负责的主要工作内容）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38737" y="3526738"/>
            <a:ext cx="64008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（请导师简要描述如何根据学员背景及特点，进行针对性的辅导）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38737" y="4942899"/>
            <a:ext cx="3672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（请导师简要描述每阶段的辅导内容）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4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占位符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182" y="1662773"/>
            <a:ext cx="3665626" cy="3532452"/>
          </a:xfrm>
          <a:prstGeom prst="rect">
            <a:avLst/>
          </a:prstGeom>
        </p:spPr>
      </p:pic>
      <p:sp>
        <p:nvSpPr>
          <p:cNvPr id="8" name="TextBox 6"/>
          <p:cNvSpPr txBox="1">
            <a:spLocks/>
          </p:cNvSpPr>
          <p:nvPr/>
        </p:nvSpPr>
        <p:spPr>
          <a:xfrm>
            <a:off x="4044094" y="2993717"/>
            <a:ext cx="4103801" cy="870563"/>
          </a:xfrm>
          <a:prstGeom prst="rect">
            <a:avLst/>
          </a:prstGeom>
          <a:noFill/>
        </p:spPr>
        <p:txBody>
          <a:bodyPr wrap="square" lIns="248526" tIns="230773" rIns="71008" bIns="46155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592"/>
              </a:spcBef>
              <a:spcAft>
                <a:spcPts val="1578"/>
              </a:spcAft>
            </a:pPr>
            <a:r>
              <a:rPr lang="zh-CN" altLang="en-US" sz="3200" spc="148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  <a:cs typeface="黑体"/>
              </a:rPr>
              <a:t>学员篇</a:t>
            </a:r>
            <a:endParaRPr lang="en-US" altLang="zh-CN" sz="3200" spc="148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  <a:cs typeface="黑体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9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一、对企业文化的认知和感受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1909A773-42CB-4403-8CCF-07146EB883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6462967"/>
              </p:ext>
            </p:extLst>
          </p:nvPr>
        </p:nvGraphicFramePr>
        <p:xfrm>
          <a:off x="1006707" y="1492738"/>
          <a:ext cx="9872308" cy="4235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9767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>
            <a:hlinkClick r:id="rId3" action="ppaction://hlinksldjump" tooltip="返回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对使命的认知和感受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9E9B8DD-4E9D-4EFA-A6DB-A8E55872A2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05" y="1044824"/>
            <a:ext cx="9670639" cy="476713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086342C-285A-4A25-ACE6-FF6ACA1EA5B9}"/>
              </a:ext>
            </a:extLst>
          </p:cNvPr>
          <p:cNvSpPr/>
          <p:nvPr/>
        </p:nvSpPr>
        <p:spPr>
          <a:xfrm>
            <a:off x="1122404" y="5813176"/>
            <a:ext cx="9670639" cy="869716"/>
          </a:xfrm>
          <a:prstGeom prst="rect">
            <a:avLst/>
          </a:prstGeom>
          <a:solidFill>
            <a:srgbClr val="F3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rgbClr val="000000"/>
                </a:solidFill>
              </a:rPr>
              <a:t>使命强调四个利益相关方，紧密相连，合作共赢。让企业运营、公司生产、产品销售环节中的所有参与者都获利，肯定会将这些参与者的心牢牢抓住，使其都具有主人翁精神，企业自身也会发展得越来越好，形成一个良性循环。作为一名员工，最直接的感受是公司对于个人的尊重，扁平化的管理，对等的交流，也体现了公司以人文本的经营理念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724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>
            <a:hlinkClick r:id="rId3" action="ppaction://hlinksldjump" tooltip="返回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对愿景的认知和感受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086342C-285A-4A25-ACE6-FF6ACA1EA5B9}"/>
              </a:ext>
            </a:extLst>
          </p:cNvPr>
          <p:cNvSpPr/>
          <p:nvPr/>
        </p:nvSpPr>
        <p:spPr>
          <a:xfrm>
            <a:off x="1260680" y="1586517"/>
            <a:ext cx="9670639" cy="1556006"/>
          </a:xfrm>
          <a:prstGeom prst="rect">
            <a:avLst/>
          </a:prstGeom>
          <a:solidFill>
            <a:srgbClr val="F3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0000"/>
                </a:solidFill>
              </a:rPr>
              <a:t>VIVO</a:t>
            </a:r>
            <a:r>
              <a:rPr lang="zh-CN" altLang="en-US" sz="1600" dirty="0">
                <a:solidFill>
                  <a:srgbClr val="000000"/>
                </a:solidFill>
              </a:rPr>
              <a:t>的愿景中强调更健康、更长久，</a:t>
            </a:r>
            <a:r>
              <a:rPr lang="en-US" altLang="zh-CN" sz="1600" dirty="0">
                <a:solidFill>
                  <a:srgbClr val="000000"/>
                </a:solidFill>
              </a:rPr>
              <a:t>VIVO</a:t>
            </a:r>
            <a:r>
              <a:rPr lang="zh-CN" altLang="en-US" sz="1600" dirty="0">
                <a:solidFill>
                  <a:srgbClr val="000000"/>
                </a:solidFill>
              </a:rPr>
              <a:t>有着长远的发展规划与战略目标，让公司永远健康、永续经营，不断的为消费者、员工、商业伙伴、股东创造价值，持续的回报社会。尽管某些事情可以让公司获取短期利益，但如果会影响到公司长远的健康与安全，这种事情坚决不做，同时还要培养与世界一流企业竞争的能力。这是公司未来三十年乃至五十年的目标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687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>
            <a:hlinkClick r:id="rId3" action="ppaction://hlinksldjump" tooltip="返回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对核心价值观的认知和感受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086342C-285A-4A25-ACE6-FF6ACA1EA5B9}"/>
              </a:ext>
            </a:extLst>
          </p:cNvPr>
          <p:cNvSpPr/>
          <p:nvPr/>
        </p:nvSpPr>
        <p:spPr>
          <a:xfrm>
            <a:off x="1917169" y="4720492"/>
            <a:ext cx="8145457" cy="2009292"/>
          </a:xfrm>
          <a:prstGeom prst="rect">
            <a:avLst/>
          </a:prstGeom>
          <a:solidFill>
            <a:srgbClr val="F3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本分：要承担责任，不要指责他人；要解决问题，不要传播问题；要关注结果，不要总找借口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诚信：守承诺，讲信用，言必行，行必果。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团队：个人利益服从团队利益，破除部门壁垒与官僚意识，互相信任、坦诚沟通，将个人融入集体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品质：品质是取得用户信任的关键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学习：积极主动学习，永远保持竞争力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创新：创造更高的价值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消费者导向：做消费者真正需要的产品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E489DF-EB99-4B02-A153-401299B2B3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70" y="1042988"/>
            <a:ext cx="8145456" cy="36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35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1147</Words>
  <Application>Microsoft Office PowerPoint</Application>
  <PresentationFormat>宽屏</PresentationFormat>
  <Paragraphs>110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vivo Bold</vt:lpstr>
      <vt:lpstr>vivo type CN简 Bold</vt:lpstr>
      <vt:lpstr>vivo type CN简 Light</vt:lpstr>
      <vt:lpstr>vivo type CN简 Regular</vt:lpstr>
      <vt:lpstr>方正兰亭中黑_GBK</vt:lpstr>
      <vt:lpstr>黑体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邹丹</dc:creator>
  <cp:lastModifiedBy>夏鹏宇</cp:lastModifiedBy>
  <cp:revision>239</cp:revision>
  <dcterms:created xsi:type="dcterms:W3CDTF">2019-03-21T01:16:59Z</dcterms:created>
  <dcterms:modified xsi:type="dcterms:W3CDTF">2021-02-19T12:07:10Z</dcterms:modified>
</cp:coreProperties>
</file>