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0" r:id="rId3"/>
    <p:sldId id="258" r:id="rId4"/>
    <p:sldId id="261" r:id="rId5"/>
    <p:sldId id="257" r:id="rId6"/>
    <p:sldId id="259"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7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取帧耗时（单位：秒）1080P H.264视频流 局域网测试</c:v>
                </c:pt>
              </c:strCache>
            </c:strRef>
          </c:tx>
          <c:spPr>
            <a:noFill/>
            <a:ln w="25400" cap="flat" cmpd="sng" algn="ctr">
              <a:solidFill>
                <a:schemeClr val="accent1"/>
              </a:solidFill>
              <a:miter lim="800000"/>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V1</c:v>
                </c:pt>
                <c:pt idx="1">
                  <c:v>V2</c:v>
                </c:pt>
                <c:pt idx="2">
                  <c:v>V3</c:v>
                </c:pt>
                <c:pt idx="3">
                  <c:v>V4</c:v>
                </c:pt>
              </c:strCache>
            </c:strRef>
          </c:cat>
          <c:val>
            <c:numRef>
              <c:f>Sheet1!$B$2:$B$5</c:f>
              <c:numCache>
                <c:formatCode>General</c:formatCode>
                <c:ptCount val="4"/>
                <c:pt idx="0">
                  <c:v>1</c:v>
                </c:pt>
                <c:pt idx="1">
                  <c:v>0.5</c:v>
                </c:pt>
                <c:pt idx="2">
                  <c:v>8.0000000000000002E-3</c:v>
                </c:pt>
                <c:pt idx="3">
                  <c:v>3.0000000000000001E-3</c:v>
                </c:pt>
              </c:numCache>
            </c:numRef>
          </c:val>
          <c:extLst>
            <c:ext xmlns:c16="http://schemas.microsoft.com/office/drawing/2014/chart" uri="{C3380CC4-5D6E-409C-BE32-E72D297353CC}">
              <c16:uniqueId val="{00000000-D48E-449F-9DE6-FA2F2FD94CC3}"/>
            </c:ext>
          </c:extLst>
        </c:ser>
        <c:dLbls>
          <c:dLblPos val="outEnd"/>
          <c:showLegendKey val="0"/>
          <c:showVal val="1"/>
          <c:showCatName val="0"/>
          <c:showSerName val="0"/>
          <c:showPercent val="0"/>
          <c:showBubbleSize val="0"/>
        </c:dLbls>
        <c:gapWidth val="164"/>
        <c:overlap val="-35"/>
        <c:axId val="1540503712"/>
        <c:axId val="1449331136"/>
      </c:barChart>
      <c:catAx>
        <c:axId val="154050371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zh-CN"/>
          </a:p>
        </c:txPr>
        <c:crossAx val="1449331136"/>
        <c:crosses val="autoZero"/>
        <c:auto val="1"/>
        <c:lblAlgn val="ctr"/>
        <c:lblOffset val="100"/>
        <c:noMultiLvlLbl val="0"/>
      </c:catAx>
      <c:valAx>
        <c:axId val="144933113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zh-CN"/>
          </a:p>
        </c:txPr>
        <c:crossAx val="154050371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866873-6C93-4B76-8ED4-1DF07CF07A68}" type="datetimeFigureOut">
              <a:rPr lang="zh-CN" altLang="en-US" smtClean="0"/>
              <a:t>2019/2/10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0C10D-B901-4742-B856-9D15130B6195}" type="slidenum">
              <a:rPr lang="zh-CN" altLang="en-US" smtClean="0"/>
              <a:t>‹#›</a:t>
            </a:fld>
            <a:endParaRPr lang="zh-CN" altLang="en-US"/>
          </a:p>
        </p:txBody>
      </p:sp>
    </p:spTree>
    <p:extLst>
      <p:ext uri="{BB962C8B-B14F-4D97-AF65-F5344CB8AC3E}">
        <p14:creationId xmlns:p14="http://schemas.microsoft.com/office/powerpoint/2010/main" val="1908121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0C10D-B901-4742-B856-9D15130B6195}" type="slidenum">
              <a:rPr lang="zh-CN" altLang="en-US" smtClean="0"/>
              <a:t>3</a:t>
            </a:fld>
            <a:endParaRPr lang="zh-CN" altLang="en-US"/>
          </a:p>
        </p:txBody>
      </p:sp>
    </p:spTree>
    <p:extLst>
      <p:ext uri="{BB962C8B-B14F-4D97-AF65-F5344CB8AC3E}">
        <p14:creationId xmlns:p14="http://schemas.microsoft.com/office/powerpoint/2010/main" val="3679789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0C10D-B901-4742-B856-9D15130B6195}" type="slidenum">
              <a:rPr lang="zh-CN" altLang="en-US" smtClean="0"/>
              <a:t>4</a:t>
            </a:fld>
            <a:endParaRPr lang="zh-CN" altLang="en-US"/>
          </a:p>
        </p:txBody>
      </p:sp>
    </p:spTree>
    <p:extLst>
      <p:ext uri="{BB962C8B-B14F-4D97-AF65-F5344CB8AC3E}">
        <p14:creationId xmlns:p14="http://schemas.microsoft.com/office/powerpoint/2010/main" val="2568650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0C10D-B901-4742-B856-9D15130B6195}" type="slidenum">
              <a:rPr lang="zh-CN" altLang="en-US" smtClean="0"/>
              <a:t>5</a:t>
            </a:fld>
            <a:endParaRPr lang="zh-CN" altLang="en-US"/>
          </a:p>
        </p:txBody>
      </p:sp>
    </p:spTree>
    <p:extLst>
      <p:ext uri="{BB962C8B-B14F-4D97-AF65-F5344CB8AC3E}">
        <p14:creationId xmlns:p14="http://schemas.microsoft.com/office/powerpoint/2010/main" val="3019223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0C10D-B901-4742-B856-9D15130B6195}" type="slidenum">
              <a:rPr lang="zh-CN" altLang="en-US" smtClean="0"/>
              <a:t>8</a:t>
            </a:fld>
            <a:endParaRPr lang="zh-CN" altLang="en-US"/>
          </a:p>
        </p:txBody>
      </p:sp>
    </p:spTree>
    <p:extLst>
      <p:ext uri="{BB962C8B-B14F-4D97-AF65-F5344CB8AC3E}">
        <p14:creationId xmlns:p14="http://schemas.microsoft.com/office/powerpoint/2010/main" val="1112721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E2922-EF10-4A4F-A971-37097A7B1BA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73F3786-5EC4-4836-BE56-50ACFB7E78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92CDAA6-0C5F-42EA-8AE3-6960FA027F14}"/>
              </a:ext>
            </a:extLst>
          </p:cNvPr>
          <p:cNvSpPr>
            <a:spLocks noGrp="1"/>
          </p:cNvSpPr>
          <p:nvPr>
            <p:ph type="dt" sz="half" idx="10"/>
          </p:nvPr>
        </p:nvSpPr>
        <p:spPr/>
        <p:txBody>
          <a:bodyPr/>
          <a:lstStyle/>
          <a:p>
            <a:fld id="{D0EB0250-161F-4BDB-94C8-86ECE951E6C7}" type="datetimeFigureOut">
              <a:rPr lang="zh-CN" altLang="en-US" smtClean="0"/>
              <a:t>2019/2/10</a:t>
            </a:fld>
            <a:endParaRPr lang="zh-CN" altLang="en-US"/>
          </a:p>
        </p:txBody>
      </p:sp>
      <p:sp>
        <p:nvSpPr>
          <p:cNvPr id="5" name="页脚占位符 4">
            <a:extLst>
              <a:ext uri="{FF2B5EF4-FFF2-40B4-BE49-F238E27FC236}">
                <a16:creationId xmlns:a16="http://schemas.microsoft.com/office/drawing/2014/main" id="{8D6A28A3-AA7F-44F8-95AB-2118BDC62A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2FB114-7DC9-441A-9195-3112253BB385}"/>
              </a:ext>
            </a:extLst>
          </p:cNvPr>
          <p:cNvSpPr>
            <a:spLocks noGrp="1"/>
          </p:cNvSpPr>
          <p:nvPr>
            <p:ph type="sldNum" sz="quarter" idx="12"/>
          </p:nvPr>
        </p:nvSpPr>
        <p:spPr/>
        <p:txBody>
          <a:bodyPr/>
          <a:lstStyle/>
          <a:p>
            <a:fld id="{A4CF070B-934D-4401-95EF-38B0BD5A6653}" type="slidenum">
              <a:rPr lang="zh-CN" altLang="en-US" smtClean="0"/>
              <a:t>‹#›</a:t>
            </a:fld>
            <a:endParaRPr lang="zh-CN" altLang="en-US"/>
          </a:p>
        </p:txBody>
      </p:sp>
    </p:spTree>
    <p:extLst>
      <p:ext uri="{BB962C8B-B14F-4D97-AF65-F5344CB8AC3E}">
        <p14:creationId xmlns:p14="http://schemas.microsoft.com/office/powerpoint/2010/main" val="2226145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97323B-7411-47EB-8DAB-92F612550BB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72D1DCE-60FE-4550-B0AE-32F01CA8512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99ECF87-B524-400E-ADE8-EA52325A485B}"/>
              </a:ext>
            </a:extLst>
          </p:cNvPr>
          <p:cNvSpPr>
            <a:spLocks noGrp="1"/>
          </p:cNvSpPr>
          <p:nvPr>
            <p:ph type="dt" sz="half" idx="10"/>
          </p:nvPr>
        </p:nvSpPr>
        <p:spPr/>
        <p:txBody>
          <a:bodyPr/>
          <a:lstStyle/>
          <a:p>
            <a:fld id="{D0EB0250-161F-4BDB-94C8-86ECE951E6C7}" type="datetimeFigureOut">
              <a:rPr lang="zh-CN" altLang="en-US" smtClean="0"/>
              <a:t>2019/2/10</a:t>
            </a:fld>
            <a:endParaRPr lang="zh-CN" altLang="en-US"/>
          </a:p>
        </p:txBody>
      </p:sp>
      <p:sp>
        <p:nvSpPr>
          <p:cNvPr id="5" name="页脚占位符 4">
            <a:extLst>
              <a:ext uri="{FF2B5EF4-FFF2-40B4-BE49-F238E27FC236}">
                <a16:creationId xmlns:a16="http://schemas.microsoft.com/office/drawing/2014/main" id="{5F81912B-01DD-4C94-89D4-481DB2846D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0AE525-421F-45CE-B7BA-AC5131F5BFA2}"/>
              </a:ext>
            </a:extLst>
          </p:cNvPr>
          <p:cNvSpPr>
            <a:spLocks noGrp="1"/>
          </p:cNvSpPr>
          <p:nvPr>
            <p:ph type="sldNum" sz="quarter" idx="12"/>
          </p:nvPr>
        </p:nvSpPr>
        <p:spPr/>
        <p:txBody>
          <a:bodyPr/>
          <a:lstStyle/>
          <a:p>
            <a:fld id="{A4CF070B-934D-4401-95EF-38B0BD5A6653}" type="slidenum">
              <a:rPr lang="zh-CN" altLang="en-US" smtClean="0"/>
              <a:t>‹#›</a:t>
            </a:fld>
            <a:endParaRPr lang="zh-CN" altLang="en-US"/>
          </a:p>
        </p:txBody>
      </p:sp>
    </p:spTree>
    <p:extLst>
      <p:ext uri="{BB962C8B-B14F-4D97-AF65-F5344CB8AC3E}">
        <p14:creationId xmlns:p14="http://schemas.microsoft.com/office/powerpoint/2010/main" val="787812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04E590C-A646-46FC-AFE9-00860A2631C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84F6EF6-F628-4667-9455-EC3E935B72B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7BF42E5-4AA0-4D37-A82F-123DA7B4D3A8}"/>
              </a:ext>
            </a:extLst>
          </p:cNvPr>
          <p:cNvSpPr>
            <a:spLocks noGrp="1"/>
          </p:cNvSpPr>
          <p:nvPr>
            <p:ph type="dt" sz="half" idx="10"/>
          </p:nvPr>
        </p:nvSpPr>
        <p:spPr/>
        <p:txBody>
          <a:bodyPr/>
          <a:lstStyle/>
          <a:p>
            <a:fld id="{D0EB0250-161F-4BDB-94C8-86ECE951E6C7}" type="datetimeFigureOut">
              <a:rPr lang="zh-CN" altLang="en-US" smtClean="0"/>
              <a:t>2019/2/10</a:t>
            </a:fld>
            <a:endParaRPr lang="zh-CN" altLang="en-US"/>
          </a:p>
        </p:txBody>
      </p:sp>
      <p:sp>
        <p:nvSpPr>
          <p:cNvPr id="5" name="页脚占位符 4">
            <a:extLst>
              <a:ext uri="{FF2B5EF4-FFF2-40B4-BE49-F238E27FC236}">
                <a16:creationId xmlns:a16="http://schemas.microsoft.com/office/drawing/2014/main" id="{BCA442F7-B7DF-4950-A0E2-D63EE516D3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E88284-13C9-4B6B-AB85-8A075AFBFAFF}"/>
              </a:ext>
            </a:extLst>
          </p:cNvPr>
          <p:cNvSpPr>
            <a:spLocks noGrp="1"/>
          </p:cNvSpPr>
          <p:nvPr>
            <p:ph type="sldNum" sz="quarter" idx="12"/>
          </p:nvPr>
        </p:nvSpPr>
        <p:spPr/>
        <p:txBody>
          <a:bodyPr/>
          <a:lstStyle/>
          <a:p>
            <a:fld id="{A4CF070B-934D-4401-95EF-38B0BD5A6653}" type="slidenum">
              <a:rPr lang="zh-CN" altLang="en-US" smtClean="0"/>
              <a:t>‹#›</a:t>
            </a:fld>
            <a:endParaRPr lang="zh-CN" altLang="en-US"/>
          </a:p>
        </p:txBody>
      </p:sp>
    </p:spTree>
    <p:extLst>
      <p:ext uri="{BB962C8B-B14F-4D97-AF65-F5344CB8AC3E}">
        <p14:creationId xmlns:p14="http://schemas.microsoft.com/office/powerpoint/2010/main" val="683338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462A72-1AFC-4411-913D-30405683E89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96F1D6-E7D8-47EB-AB25-8868BAC4D9B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62385B1-AC59-45DD-BCA6-5127A2C3540D}"/>
              </a:ext>
            </a:extLst>
          </p:cNvPr>
          <p:cNvSpPr>
            <a:spLocks noGrp="1"/>
          </p:cNvSpPr>
          <p:nvPr>
            <p:ph type="dt" sz="half" idx="10"/>
          </p:nvPr>
        </p:nvSpPr>
        <p:spPr/>
        <p:txBody>
          <a:bodyPr/>
          <a:lstStyle/>
          <a:p>
            <a:fld id="{D0EB0250-161F-4BDB-94C8-86ECE951E6C7}" type="datetimeFigureOut">
              <a:rPr lang="zh-CN" altLang="en-US" smtClean="0"/>
              <a:t>2019/2/10</a:t>
            </a:fld>
            <a:endParaRPr lang="zh-CN" altLang="en-US"/>
          </a:p>
        </p:txBody>
      </p:sp>
      <p:sp>
        <p:nvSpPr>
          <p:cNvPr id="5" name="页脚占位符 4">
            <a:extLst>
              <a:ext uri="{FF2B5EF4-FFF2-40B4-BE49-F238E27FC236}">
                <a16:creationId xmlns:a16="http://schemas.microsoft.com/office/drawing/2014/main" id="{41C38A4E-6484-44DC-B38A-01092D0977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A5A5D2-BDD4-4D41-A8D7-822BB40B7FDE}"/>
              </a:ext>
            </a:extLst>
          </p:cNvPr>
          <p:cNvSpPr>
            <a:spLocks noGrp="1"/>
          </p:cNvSpPr>
          <p:nvPr>
            <p:ph type="sldNum" sz="quarter" idx="12"/>
          </p:nvPr>
        </p:nvSpPr>
        <p:spPr/>
        <p:txBody>
          <a:bodyPr/>
          <a:lstStyle/>
          <a:p>
            <a:fld id="{A4CF070B-934D-4401-95EF-38B0BD5A6653}" type="slidenum">
              <a:rPr lang="zh-CN" altLang="en-US" smtClean="0"/>
              <a:t>‹#›</a:t>
            </a:fld>
            <a:endParaRPr lang="zh-CN" altLang="en-US"/>
          </a:p>
        </p:txBody>
      </p:sp>
    </p:spTree>
    <p:extLst>
      <p:ext uri="{BB962C8B-B14F-4D97-AF65-F5344CB8AC3E}">
        <p14:creationId xmlns:p14="http://schemas.microsoft.com/office/powerpoint/2010/main" val="183660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F453E9-E865-4ACA-95E3-DE02DE466B0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3C05979-F0DA-4863-9239-A1F7F88EF1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4C3DA5C-C1F9-4F13-A935-EA1BEA0DBF48}"/>
              </a:ext>
            </a:extLst>
          </p:cNvPr>
          <p:cNvSpPr>
            <a:spLocks noGrp="1"/>
          </p:cNvSpPr>
          <p:nvPr>
            <p:ph type="dt" sz="half" idx="10"/>
          </p:nvPr>
        </p:nvSpPr>
        <p:spPr/>
        <p:txBody>
          <a:bodyPr/>
          <a:lstStyle/>
          <a:p>
            <a:fld id="{D0EB0250-161F-4BDB-94C8-86ECE951E6C7}" type="datetimeFigureOut">
              <a:rPr lang="zh-CN" altLang="en-US" smtClean="0"/>
              <a:t>2019/2/10</a:t>
            </a:fld>
            <a:endParaRPr lang="zh-CN" altLang="en-US"/>
          </a:p>
        </p:txBody>
      </p:sp>
      <p:sp>
        <p:nvSpPr>
          <p:cNvPr id="5" name="页脚占位符 4">
            <a:extLst>
              <a:ext uri="{FF2B5EF4-FFF2-40B4-BE49-F238E27FC236}">
                <a16:creationId xmlns:a16="http://schemas.microsoft.com/office/drawing/2014/main" id="{FEFEC69A-B9EC-473F-8F72-0453F0512DA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7F62F6-3DCB-4CAF-96F5-EFFA0BD63B5A}"/>
              </a:ext>
            </a:extLst>
          </p:cNvPr>
          <p:cNvSpPr>
            <a:spLocks noGrp="1"/>
          </p:cNvSpPr>
          <p:nvPr>
            <p:ph type="sldNum" sz="quarter" idx="12"/>
          </p:nvPr>
        </p:nvSpPr>
        <p:spPr/>
        <p:txBody>
          <a:bodyPr/>
          <a:lstStyle/>
          <a:p>
            <a:fld id="{A4CF070B-934D-4401-95EF-38B0BD5A6653}" type="slidenum">
              <a:rPr lang="zh-CN" altLang="en-US" smtClean="0"/>
              <a:t>‹#›</a:t>
            </a:fld>
            <a:endParaRPr lang="zh-CN" altLang="en-US"/>
          </a:p>
        </p:txBody>
      </p:sp>
    </p:spTree>
    <p:extLst>
      <p:ext uri="{BB962C8B-B14F-4D97-AF65-F5344CB8AC3E}">
        <p14:creationId xmlns:p14="http://schemas.microsoft.com/office/powerpoint/2010/main" val="767729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1517D-494B-4ACC-9E8D-92D62DEECD9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573BD66-BBA7-4B4E-950C-B42D2FEEB89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4065FA1C-3AC7-4A0A-80D2-39C4EBA543F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84AC28A-B78D-4CD5-837B-D9625585E81B}"/>
              </a:ext>
            </a:extLst>
          </p:cNvPr>
          <p:cNvSpPr>
            <a:spLocks noGrp="1"/>
          </p:cNvSpPr>
          <p:nvPr>
            <p:ph type="dt" sz="half" idx="10"/>
          </p:nvPr>
        </p:nvSpPr>
        <p:spPr/>
        <p:txBody>
          <a:bodyPr/>
          <a:lstStyle/>
          <a:p>
            <a:fld id="{D0EB0250-161F-4BDB-94C8-86ECE951E6C7}" type="datetimeFigureOut">
              <a:rPr lang="zh-CN" altLang="en-US" smtClean="0"/>
              <a:t>2019/2/10</a:t>
            </a:fld>
            <a:endParaRPr lang="zh-CN" altLang="en-US"/>
          </a:p>
        </p:txBody>
      </p:sp>
      <p:sp>
        <p:nvSpPr>
          <p:cNvPr id="6" name="页脚占位符 5">
            <a:extLst>
              <a:ext uri="{FF2B5EF4-FFF2-40B4-BE49-F238E27FC236}">
                <a16:creationId xmlns:a16="http://schemas.microsoft.com/office/drawing/2014/main" id="{68D358F2-535A-434A-BB37-EF17F44B921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D5DD60F-8DE3-4863-B69F-18BD11C87092}"/>
              </a:ext>
            </a:extLst>
          </p:cNvPr>
          <p:cNvSpPr>
            <a:spLocks noGrp="1"/>
          </p:cNvSpPr>
          <p:nvPr>
            <p:ph type="sldNum" sz="quarter" idx="12"/>
          </p:nvPr>
        </p:nvSpPr>
        <p:spPr/>
        <p:txBody>
          <a:bodyPr/>
          <a:lstStyle/>
          <a:p>
            <a:fld id="{A4CF070B-934D-4401-95EF-38B0BD5A6653}" type="slidenum">
              <a:rPr lang="zh-CN" altLang="en-US" smtClean="0"/>
              <a:t>‹#›</a:t>
            </a:fld>
            <a:endParaRPr lang="zh-CN" altLang="en-US"/>
          </a:p>
        </p:txBody>
      </p:sp>
    </p:spTree>
    <p:extLst>
      <p:ext uri="{BB962C8B-B14F-4D97-AF65-F5344CB8AC3E}">
        <p14:creationId xmlns:p14="http://schemas.microsoft.com/office/powerpoint/2010/main" val="2678973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0C16A5-14A5-48F6-A267-3D10B17ECC9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C2ABBBB-44A6-489B-AB81-69B271D1A7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43B25A4-008F-412D-8C17-468F47C2CAB3}"/>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46C285F-E5D2-432A-8481-E1A66D96FC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37FBF93-402B-46E3-A28B-D20A467B584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63898FD-C472-4D03-B9EC-D82F79C9B768}"/>
              </a:ext>
            </a:extLst>
          </p:cNvPr>
          <p:cNvSpPr>
            <a:spLocks noGrp="1"/>
          </p:cNvSpPr>
          <p:nvPr>
            <p:ph type="dt" sz="half" idx="10"/>
          </p:nvPr>
        </p:nvSpPr>
        <p:spPr/>
        <p:txBody>
          <a:bodyPr/>
          <a:lstStyle/>
          <a:p>
            <a:fld id="{D0EB0250-161F-4BDB-94C8-86ECE951E6C7}" type="datetimeFigureOut">
              <a:rPr lang="zh-CN" altLang="en-US" smtClean="0"/>
              <a:t>2019/2/10</a:t>
            </a:fld>
            <a:endParaRPr lang="zh-CN" altLang="en-US"/>
          </a:p>
        </p:txBody>
      </p:sp>
      <p:sp>
        <p:nvSpPr>
          <p:cNvPr id="8" name="页脚占位符 7">
            <a:extLst>
              <a:ext uri="{FF2B5EF4-FFF2-40B4-BE49-F238E27FC236}">
                <a16:creationId xmlns:a16="http://schemas.microsoft.com/office/drawing/2014/main" id="{60E96B77-2CE5-4530-822F-054F2809522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E87672E-B587-4C98-8E6F-38E51618BECD}"/>
              </a:ext>
            </a:extLst>
          </p:cNvPr>
          <p:cNvSpPr>
            <a:spLocks noGrp="1"/>
          </p:cNvSpPr>
          <p:nvPr>
            <p:ph type="sldNum" sz="quarter" idx="12"/>
          </p:nvPr>
        </p:nvSpPr>
        <p:spPr/>
        <p:txBody>
          <a:bodyPr/>
          <a:lstStyle/>
          <a:p>
            <a:fld id="{A4CF070B-934D-4401-95EF-38B0BD5A6653}" type="slidenum">
              <a:rPr lang="zh-CN" altLang="en-US" smtClean="0"/>
              <a:t>‹#›</a:t>
            </a:fld>
            <a:endParaRPr lang="zh-CN" altLang="en-US"/>
          </a:p>
        </p:txBody>
      </p:sp>
    </p:spTree>
    <p:extLst>
      <p:ext uri="{BB962C8B-B14F-4D97-AF65-F5344CB8AC3E}">
        <p14:creationId xmlns:p14="http://schemas.microsoft.com/office/powerpoint/2010/main" val="2532116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CA9651-6B37-47EB-BA1F-95FFDE233CA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C8D34D9-A65F-453A-A460-5F585754C857}"/>
              </a:ext>
            </a:extLst>
          </p:cNvPr>
          <p:cNvSpPr>
            <a:spLocks noGrp="1"/>
          </p:cNvSpPr>
          <p:nvPr>
            <p:ph type="dt" sz="half" idx="10"/>
          </p:nvPr>
        </p:nvSpPr>
        <p:spPr/>
        <p:txBody>
          <a:bodyPr/>
          <a:lstStyle/>
          <a:p>
            <a:fld id="{D0EB0250-161F-4BDB-94C8-86ECE951E6C7}" type="datetimeFigureOut">
              <a:rPr lang="zh-CN" altLang="en-US" smtClean="0"/>
              <a:t>2019/2/10</a:t>
            </a:fld>
            <a:endParaRPr lang="zh-CN" altLang="en-US"/>
          </a:p>
        </p:txBody>
      </p:sp>
      <p:sp>
        <p:nvSpPr>
          <p:cNvPr id="4" name="页脚占位符 3">
            <a:extLst>
              <a:ext uri="{FF2B5EF4-FFF2-40B4-BE49-F238E27FC236}">
                <a16:creationId xmlns:a16="http://schemas.microsoft.com/office/drawing/2014/main" id="{F825C145-E0F4-490D-9BBB-AE62FC4AC93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B65D461-01D4-4CB1-BF38-D03B05655242}"/>
              </a:ext>
            </a:extLst>
          </p:cNvPr>
          <p:cNvSpPr>
            <a:spLocks noGrp="1"/>
          </p:cNvSpPr>
          <p:nvPr>
            <p:ph type="sldNum" sz="quarter" idx="12"/>
          </p:nvPr>
        </p:nvSpPr>
        <p:spPr/>
        <p:txBody>
          <a:bodyPr/>
          <a:lstStyle/>
          <a:p>
            <a:fld id="{A4CF070B-934D-4401-95EF-38B0BD5A6653}" type="slidenum">
              <a:rPr lang="zh-CN" altLang="en-US" smtClean="0"/>
              <a:t>‹#›</a:t>
            </a:fld>
            <a:endParaRPr lang="zh-CN" altLang="en-US"/>
          </a:p>
        </p:txBody>
      </p:sp>
    </p:spTree>
    <p:extLst>
      <p:ext uri="{BB962C8B-B14F-4D97-AF65-F5344CB8AC3E}">
        <p14:creationId xmlns:p14="http://schemas.microsoft.com/office/powerpoint/2010/main" val="1967238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CBEA191-60E4-47A1-BF65-1956FA98A5A6}"/>
              </a:ext>
            </a:extLst>
          </p:cNvPr>
          <p:cNvSpPr>
            <a:spLocks noGrp="1"/>
          </p:cNvSpPr>
          <p:nvPr>
            <p:ph type="dt" sz="half" idx="10"/>
          </p:nvPr>
        </p:nvSpPr>
        <p:spPr/>
        <p:txBody>
          <a:bodyPr/>
          <a:lstStyle/>
          <a:p>
            <a:fld id="{D0EB0250-161F-4BDB-94C8-86ECE951E6C7}" type="datetimeFigureOut">
              <a:rPr lang="zh-CN" altLang="en-US" smtClean="0"/>
              <a:t>2019/2/10</a:t>
            </a:fld>
            <a:endParaRPr lang="zh-CN" altLang="en-US"/>
          </a:p>
        </p:txBody>
      </p:sp>
      <p:sp>
        <p:nvSpPr>
          <p:cNvPr id="3" name="页脚占位符 2">
            <a:extLst>
              <a:ext uri="{FF2B5EF4-FFF2-40B4-BE49-F238E27FC236}">
                <a16:creationId xmlns:a16="http://schemas.microsoft.com/office/drawing/2014/main" id="{EB5205A2-04F4-4A62-BE5F-160F7F7BC00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902AAF2-FF28-4C3D-A22F-B820EB19F04D}"/>
              </a:ext>
            </a:extLst>
          </p:cNvPr>
          <p:cNvSpPr>
            <a:spLocks noGrp="1"/>
          </p:cNvSpPr>
          <p:nvPr>
            <p:ph type="sldNum" sz="quarter" idx="12"/>
          </p:nvPr>
        </p:nvSpPr>
        <p:spPr/>
        <p:txBody>
          <a:bodyPr/>
          <a:lstStyle/>
          <a:p>
            <a:fld id="{A4CF070B-934D-4401-95EF-38B0BD5A6653}" type="slidenum">
              <a:rPr lang="zh-CN" altLang="en-US" smtClean="0"/>
              <a:t>‹#›</a:t>
            </a:fld>
            <a:endParaRPr lang="zh-CN" altLang="en-US"/>
          </a:p>
        </p:txBody>
      </p:sp>
    </p:spTree>
    <p:extLst>
      <p:ext uri="{BB962C8B-B14F-4D97-AF65-F5344CB8AC3E}">
        <p14:creationId xmlns:p14="http://schemas.microsoft.com/office/powerpoint/2010/main" val="1677916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9144CE-7B8D-48F2-8635-E1381BDBDB9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5D17B59-C1BB-42A1-A12A-D3DD2247DE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941F1AD-A65B-4834-AE77-3EA13D4F55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C15D700-7841-43BF-A49E-72FE4193ACBE}"/>
              </a:ext>
            </a:extLst>
          </p:cNvPr>
          <p:cNvSpPr>
            <a:spLocks noGrp="1"/>
          </p:cNvSpPr>
          <p:nvPr>
            <p:ph type="dt" sz="half" idx="10"/>
          </p:nvPr>
        </p:nvSpPr>
        <p:spPr/>
        <p:txBody>
          <a:bodyPr/>
          <a:lstStyle/>
          <a:p>
            <a:fld id="{D0EB0250-161F-4BDB-94C8-86ECE951E6C7}" type="datetimeFigureOut">
              <a:rPr lang="zh-CN" altLang="en-US" smtClean="0"/>
              <a:t>2019/2/10</a:t>
            </a:fld>
            <a:endParaRPr lang="zh-CN" altLang="en-US"/>
          </a:p>
        </p:txBody>
      </p:sp>
      <p:sp>
        <p:nvSpPr>
          <p:cNvPr id="6" name="页脚占位符 5">
            <a:extLst>
              <a:ext uri="{FF2B5EF4-FFF2-40B4-BE49-F238E27FC236}">
                <a16:creationId xmlns:a16="http://schemas.microsoft.com/office/drawing/2014/main" id="{B3E7A0D4-6622-4596-B424-A1714B86B27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FBFBA43-D437-43B7-81D9-F99887A78779}"/>
              </a:ext>
            </a:extLst>
          </p:cNvPr>
          <p:cNvSpPr>
            <a:spLocks noGrp="1"/>
          </p:cNvSpPr>
          <p:nvPr>
            <p:ph type="sldNum" sz="quarter" idx="12"/>
          </p:nvPr>
        </p:nvSpPr>
        <p:spPr/>
        <p:txBody>
          <a:bodyPr/>
          <a:lstStyle/>
          <a:p>
            <a:fld id="{A4CF070B-934D-4401-95EF-38B0BD5A6653}" type="slidenum">
              <a:rPr lang="zh-CN" altLang="en-US" smtClean="0"/>
              <a:t>‹#›</a:t>
            </a:fld>
            <a:endParaRPr lang="zh-CN" altLang="en-US"/>
          </a:p>
        </p:txBody>
      </p:sp>
    </p:spTree>
    <p:extLst>
      <p:ext uri="{BB962C8B-B14F-4D97-AF65-F5344CB8AC3E}">
        <p14:creationId xmlns:p14="http://schemas.microsoft.com/office/powerpoint/2010/main" val="466039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F6F813-5EF5-42E5-8B5F-7773ECF180C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AFEC8BC-001C-4401-8566-CE26254F48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F948B29-7061-4411-A5CE-02FA852DA1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E5786EF-3F17-4784-A025-3296DBEF784E}"/>
              </a:ext>
            </a:extLst>
          </p:cNvPr>
          <p:cNvSpPr>
            <a:spLocks noGrp="1"/>
          </p:cNvSpPr>
          <p:nvPr>
            <p:ph type="dt" sz="half" idx="10"/>
          </p:nvPr>
        </p:nvSpPr>
        <p:spPr/>
        <p:txBody>
          <a:bodyPr/>
          <a:lstStyle/>
          <a:p>
            <a:fld id="{D0EB0250-161F-4BDB-94C8-86ECE951E6C7}" type="datetimeFigureOut">
              <a:rPr lang="zh-CN" altLang="en-US" smtClean="0"/>
              <a:t>2019/2/10</a:t>
            </a:fld>
            <a:endParaRPr lang="zh-CN" altLang="en-US"/>
          </a:p>
        </p:txBody>
      </p:sp>
      <p:sp>
        <p:nvSpPr>
          <p:cNvPr id="6" name="页脚占位符 5">
            <a:extLst>
              <a:ext uri="{FF2B5EF4-FFF2-40B4-BE49-F238E27FC236}">
                <a16:creationId xmlns:a16="http://schemas.microsoft.com/office/drawing/2014/main" id="{DC827C77-63DF-4AAD-A39C-5A59A3163C2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7CF6EAA-F4E6-4F02-9052-FA420CF80E8C}"/>
              </a:ext>
            </a:extLst>
          </p:cNvPr>
          <p:cNvSpPr>
            <a:spLocks noGrp="1"/>
          </p:cNvSpPr>
          <p:nvPr>
            <p:ph type="sldNum" sz="quarter" idx="12"/>
          </p:nvPr>
        </p:nvSpPr>
        <p:spPr/>
        <p:txBody>
          <a:bodyPr/>
          <a:lstStyle/>
          <a:p>
            <a:fld id="{A4CF070B-934D-4401-95EF-38B0BD5A6653}" type="slidenum">
              <a:rPr lang="zh-CN" altLang="en-US" smtClean="0"/>
              <a:t>‹#›</a:t>
            </a:fld>
            <a:endParaRPr lang="zh-CN" altLang="en-US"/>
          </a:p>
        </p:txBody>
      </p:sp>
    </p:spTree>
    <p:extLst>
      <p:ext uri="{BB962C8B-B14F-4D97-AF65-F5344CB8AC3E}">
        <p14:creationId xmlns:p14="http://schemas.microsoft.com/office/powerpoint/2010/main" val="2151068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51920A4-E2BE-437A-9626-37F6197216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752D4CF-9103-4A1C-B893-3D79F7E5B9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D0D8B74-C0D9-4C43-BF38-A98E5742C7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EB0250-161F-4BDB-94C8-86ECE951E6C7}" type="datetimeFigureOut">
              <a:rPr lang="zh-CN" altLang="en-US" smtClean="0"/>
              <a:t>2019/2/10</a:t>
            </a:fld>
            <a:endParaRPr lang="zh-CN" altLang="en-US"/>
          </a:p>
        </p:txBody>
      </p:sp>
      <p:sp>
        <p:nvSpPr>
          <p:cNvPr id="5" name="页脚占位符 4">
            <a:extLst>
              <a:ext uri="{FF2B5EF4-FFF2-40B4-BE49-F238E27FC236}">
                <a16:creationId xmlns:a16="http://schemas.microsoft.com/office/drawing/2014/main" id="{D08F231E-9AA5-4CCB-B69F-091116EE61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0CEE26F-6C40-4478-A9D2-297D8333E5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CF070B-934D-4401-95EF-38B0BD5A6653}" type="slidenum">
              <a:rPr lang="zh-CN" altLang="en-US" smtClean="0"/>
              <a:t>‹#›</a:t>
            </a:fld>
            <a:endParaRPr lang="zh-CN" altLang="en-US"/>
          </a:p>
        </p:txBody>
      </p:sp>
    </p:spTree>
    <p:extLst>
      <p:ext uri="{BB962C8B-B14F-4D97-AF65-F5344CB8AC3E}">
        <p14:creationId xmlns:p14="http://schemas.microsoft.com/office/powerpoint/2010/main" val="4216901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E33D78-91D2-4D7E-97F4-56129F3C068D}"/>
              </a:ext>
            </a:extLst>
          </p:cNvPr>
          <p:cNvSpPr>
            <a:spLocks noGrp="1"/>
          </p:cNvSpPr>
          <p:nvPr>
            <p:ph type="ctrTitle"/>
          </p:nvPr>
        </p:nvSpPr>
        <p:spPr/>
        <p:txBody>
          <a:bodyPr/>
          <a:lstStyle/>
          <a:p>
            <a:r>
              <a:rPr lang="zh-CN" altLang="en-US" dirty="0"/>
              <a:t>数据驱动层</a:t>
            </a:r>
            <a:r>
              <a:rPr lang="en-US" altLang="zh-CN" dirty="0"/>
              <a:t>IPC</a:t>
            </a:r>
            <a:r>
              <a:rPr lang="zh-CN" altLang="en-US" dirty="0"/>
              <a:t>取帧接口</a:t>
            </a:r>
          </a:p>
        </p:txBody>
      </p:sp>
      <p:sp>
        <p:nvSpPr>
          <p:cNvPr id="3" name="副标题 2">
            <a:extLst>
              <a:ext uri="{FF2B5EF4-FFF2-40B4-BE49-F238E27FC236}">
                <a16:creationId xmlns:a16="http://schemas.microsoft.com/office/drawing/2014/main" id="{024FE06E-8009-4535-9090-171B82792D96}"/>
              </a:ext>
            </a:extLst>
          </p:cNvPr>
          <p:cNvSpPr>
            <a:spLocks noGrp="1"/>
          </p:cNvSpPr>
          <p:nvPr>
            <p:ph type="subTitle" idx="1"/>
          </p:nvPr>
        </p:nvSpPr>
        <p:spPr/>
        <p:txBody>
          <a:bodyPr/>
          <a:lstStyle/>
          <a:p>
            <a:r>
              <a:rPr lang="en-US" altLang="zh-CN" dirty="0"/>
              <a:t>2019-02-06</a:t>
            </a:r>
            <a:endParaRPr lang="zh-CN" altLang="en-US" dirty="0"/>
          </a:p>
        </p:txBody>
      </p:sp>
    </p:spTree>
    <p:extLst>
      <p:ext uri="{BB962C8B-B14F-4D97-AF65-F5344CB8AC3E}">
        <p14:creationId xmlns:p14="http://schemas.microsoft.com/office/powerpoint/2010/main" val="1108869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23290A-B44E-4D9C-9A63-8ADF6E8FE2B8}"/>
              </a:ext>
            </a:extLst>
          </p:cNvPr>
          <p:cNvSpPr>
            <a:spLocks noGrp="1"/>
          </p:cNvSpPr>
          <p:nvPr>
            <p:ph type="title"/>
          </p:nvPr>
        </p:nvSpPr>
        <p:spPr/>
        <p:txBody>
          <a:bodyPr/>
          <a:lstStyle/>
          <a:p>
            <a:r>
              <a:rPr lang="zh-CN" altLang="en-US" dirty="0"/>
              <a:t>功能介绍</a:t>
            </a:r>
          </a:p>
        </p:txBody>
      </p:sp>
      <p:sp>
        <p:nvSpPr>
          <p:cNvPr id="4" name="内容占位符 3">
            <a:extLst>
              <a:ext uri="{FF2B5EF4-FFF2-40B4-BE49-F238E27FC236}">
                <a16:creationId xmlns:a16="http://schemas.microsoft.com/office/drawing/2014/main" id="{9F0F1AEA-7A61-432B-8E6D-1D59D1C6DF5A}"/>
              </a:ext>
            </a:extLst>
          </p:cNvPr>
          <p:cNvSpPr>
            <a:spLocks noGrp="1"/>
          </p:cNvSpPr>
          <p:nvPr>
            <p:ph sz="half" idx="1"/>
          </p:nvPr>
        </p:nvSpPr>
        <p:spPr/>
        <p:txBody>
          <a:bodyPr/>
          <a:lstStyle/>
          <a:p>
            <a:r>
              <a:rPr lang="zh-CN" altLang="en-US" dirty="0"/>
              <a:t>输入：</a:t>
            </a:r>
            <a:r>
              <a:rPr lang="en-US" altLang="zh-CN" dirty="0"/>
              <a:t>H.264</a:t>
            </a:r>
            <a:r>
              <a:rPr lang="zh-CN" altLang="en-US" dirty="0"/>
              <a:t>视频流</a:t>
            </a:r>
            <a:endParaRPr lang="en-US" altLang="zh-CN" dirty="0"/>
          </a:p>
          <a:p>
            <a:r>
              <a:rPr lang="zh-CN" altLang="en-US" dirty="0"/>
              <a:t>输出：一帧</a:t>
            </a:r>
            <a:r>
              <a:rPr lang="en-US" altLang="zh-CN" dirty="0"/>
              <a:t>Mat</a:t>
            </a:r>
            <a:r>
              <a:rPr lang="zh-CN" altLang="en-US" dirty="0"/>
              <a:t>图像</a:t>
            </a:r>
            <a:endParaRPr lang="en-US" altLang="zh-CN" dirty="0"/>
          </a:p>
          <a:p>
            <a:r>
              <a:rPr lang="zh-CN" altLang="en-US" dirty="0"/>
              <a:t>功能：通过抽取相似代码并进行封装实现取帧功能模块化</a:t>
            </a:r>
            <a:endParaRPr lang="en-US" altLang="zh-CN" dirty="0"/>
          </a:p>
          <a:p>
            <a:r>
              <a:rPr lang="zh-CN" altLang="en-US" dirty="0"/>
              <a:t>意义：提高系统功能重用性 降低维护成本</a:t>
            </a:r>
            <a:endParaRPr lang="en-US" altLang="zh-CN" dirty="0"/>
          </a:p>
        </p:txBody>
      </p:sp>
      <p:pic>
        <p:nvPicPr>
          <p:cNvPr id="6" name="内容占位符 5">
            <a:extLst>
              <a:ext uri="{FF2B5EF4-FFF2-40B4-BE49-F238E27FC236}">
                <a16:creationId xmlns:a16="http://schemas.microsoft.com/office/drawing/2014/main" id="{285C7DDD-D11D-4AEC-B0DD-85173FF720E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061708"/>
            <a:ext cx="5181600" cy="3879172"/>
          </a:xfrm>
        </p:spPr>
      </p:pic>
    </p:spTree>
    <p:extLst>
      <p:ext uri="{BB962C8B-B14F-4D97-AF65-F5344CB8AC3E}">
        <p14:creationId xmlns:p14="http://schemas.microsoft.com/office/powerpoint/2010/main" val="2805363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875706-9F4A-455B-B3A0-7716E2CA0FF7}"/>
              </a:ext>
            </a:extLst>
          </p:cNvPr>
          <p:cNvSpPr>
            <a:spLocks noGrp="1"/>
          </p:cNvSpPr>
          <p:nvPr>
            <p:ph type="title"/>
          </p:nvPr>
        </p:nvSpPr>
        <p:spPr/>
        <p:txBody>
          <a:bodyPr/>
          <a:lstStyle/>
          <a:p>
            <a:r>
              <a:rPr lang="zh-CN" altLang="en-US" dirty="0"/>
              <a:t>处理流程与封装类定义</a:t>
            </a:r>
          </a:p>
        </p:txBody>
      </p:sp>
      <p:pic>
        <p:nvPicPr>
          <p:cNvPr id="5" name="内容占位符 4">
            <a:extLst>
              <a:ext uri="{FF2B5EF4-FFF2-40B4-BE49-F238E27FC236}">
                <a16:creationId xmlns:a16="http://schemas.microsoft.com/office/drawing/2014/main" id="{0D2D1BCC-92E0-42AE-837B-30455406B2F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280622"/>
            <a:ext cx="10515600" cy="3441344"/>
          </a:xfrm>
        </p:spPr>
      </p:pic>
    </p:spTree>
    <p:extLst>
      <p:ext uri="{BB962C8B-B14F-4D97-AF65-F5344CB8AC3E}">
        <p14:creationId xmlns:p14="http://schemas.microsoft.com/office/powerpoint/2010/main" val="1783323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4AE06-CBFA-4CA9-B938-40C973C9C620}"/>
              </a:ext>
            </a:extLst>
          </p:cNvPr>
          <p:cNvSpPr>
            <a:spLocks noGrp="1"/>
          </p:cNvSpPr>
          <p:nvPr>
            <p:ph type="title"/>
          </p:nvPr>
        </p:nvSpPr>
        <p:spPr/>
        <p:txBody>
          <a:bodyPr/>
          <a:lstStyle/>
          <a:p>
            <a:r>
              <a:rPr lang="zh-CN" altLang="en-US" dirty="0"/>
              <a:t>接口在整个系统中的位置</a:t>
            </a:r>
          </a:p>
        </p:txBody>
      </p:sp>
      <p:sp>
        <p:nvSpPr>
          <p:cNvPr id="4" name="内容占位符 3">
            <a:extLst>
              <a:ext uri="{FF2B5EF4-FFF2-40B4-BE49-F238E27FC236}">
                <a16:creationId xmlns:a16="http://schemas.microsoft.com/office/drawing/2014/main" id="{B4A22E26-6059-40DF-A369-C2BD4322439F}"/>
              </a:ext>
            </a:extLst>
          </p:cNvPr>
          <p:cNvSpPr>
            <a:spLocks noGrp="1"/>
          </p:cNvSpPr>
          <p:nvPr>
            <p:ph sz="half" idx="2"/>
          </p:nvPr>
        </p:nvSpPr>
        <p:spPr/>
        <p:txBody>
          <a:bodyPr>
            <a:normAutofit/>
          </a:bodyPr>
          <a:lstStyle/>
          <a:p>
            <a:r>
              <a:rPr lang="zh-CN" altLang="en-US" dirty="0"/>
              <a:t>数据驱动层前是感知层，感知层的传感器负责采集数据</a:t>
            </a:r>
            <a:endParaRPr lang="en-US" altLang="zh-CN" dirty="0"/>
          </a:p>
          <a:p>
            <a:r>
              <a:rPr lang="zh-CN" altLang="en-US" dirty="0"/>
              <a:t>数据驱动层后是数据处理层，包含系统的核心业务逻辑</a:t>
            </a:r>
            <a:endParaRPr lang="en-US" altLang="zh-CN" dirty="0"/>
          </a:p>
          <a:p>
            <a:r>
              <a:rPr lang="zh-CN" altLang="en-US" dirty="0"/>
              <a:t>例如：图像处理逻辑</a:t>
            </a:r>
            <a:endParaRPr lang="en-US" altLang="zh-CN" dirty="0"/>
          </a:p>
          <a:p>
            <a:r>
              <a:rPr lang="zh-CN" altLang="en-US" dirty="0"/>
              <a:t>数据驱动层从感知层获取数据并进行格式化，为数据处理层提供数据支持</a:t>
            </a:r>
            <a:endParaRPr lang="en-US" altLang="zh-CN" dirty="0"/>
          </a:p>
          <a:p>
            <a:r>
              <a:rPr lang="zh-CN" altLang="en-US" dirty="0"/>
              <a:t>本接口就是数据驱动层的核心</a:t>
            </a:r>
            <a:endParaRPr lang="en-US" altLang="zh-CN" dirty="0"/>
          </a:p>
        </p:txBody>
      </p:sp>
      <p:pic>
        <p:nvPicPr>
          <p:cNvPr id="8" name="内容占位符 7">
            <a:extLst>
              <a:ext uri="{FF2B5EF4-FFF2-40B4-BE49-F238E27FC236}">
                <a16:creationId xmlns:a16="http://schemas.microsoft.com/office/drawing/2014/main" id="{AB4350B0-DB8F-482B-A1E0-6130B332C32F}"/>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t="2111"/>
          <a:stretch/>
        </p:blipFill>
        <p:spPr>
          <a:xfrm>
            <a:off x="838200" y="2351313"/>
            <a:ext cx="5181600" cy="3372705"/>
          </a:xfrm>
        </p:spPr>
      </p:pic>
    </p:spTree>
    <p:extLst>
      <p:ext uri="{BB962C8B-B14F-4D97-AF65-F5344CB8AC3E}">
        <p14:creationId xmlns:p14="http://schemas.microsoft.com/office/powerpoint/2010/main" val="2126704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E5C1718-2D39-4B2B-8169-7921D9E06C9F}"/>
              </a:ext>
            </a:extLst>
          </p:cNvPr>
          <p:cNvSpPr>
            <a:spLocks noGrp="1"/>
          </p:cNvSpPr>
          <p:nvPr>
            <p:ph type="title"/>
          </p:nvPr>
        </p:nvSpPr>
        <p:spPr/>
        <p:txBody>
          <a:bodyPr/>
          <a:lstStyle/>
          <a:p>
            <a:r>
              <a:rPr lang="zh-CN" altLang="en-US" dirty="0"/>
              <a:t>迭代历史与版本差异</a:t>
            </a:r>
          </a:p>
        </p:txBody>
      </p:sp>
      <p:pic>
        <p:nvPicPr>
          <p:cNvPr id="8" name="内容占位符 7">
            <a:extLst>
              <a:ext uri="{FF2B5EF4-FFF2-40B4-BE49-F238E27FC236}">
                <a16:creationId xmlns:a16="http://schemas.microsoft.com/office/drawing/2014/main" id="{26CF9DCC-D15C-456B-8F7B-770D325CDF15}"/>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257700" y="1825625"/>
            <a:ext cx="4342600" cy="4351338"/>
          </a:xfrm>
        </p:spPr>
      </p:pic>
      <p:sp>
        <p:nvSpPr>
          <p:cNvPr id="6" name="内容占位符 5">
            <a:extLst>
              <a:ext uri="{FF2B5EF4-FFF2-40B4-BE49-F238E27FC236}">
                <a16:creationId xmlns:a16="http://schemas.microsoft.com/office/drawing/2014/main" id="{4E001BFA-498C-4F4C-B28D-B7CD78AE8402}"/>
              </a:ext>
            </a:extLst>
          </p:cNvPr>
          <p:cNvSpPr>
            <a:spLocks noGrp="1"/>
          </p:cNvSpPr>
          <p:nvPr>
            <p:ph sz="half" idx="2"/>
          </p:nvPr>
        </p:nvSpPr>
        <p:spPr/>
        <p:txBody>
          <a:bodyPr>
            <a:normAutofit/>
          </a:bodyPr>
          <a:lstStyle/>
          <a:p>
            <a:r>
              <a:rPr lang="en-US" altLang="zh-CN" sz="1400" dirty="0"/>
              <a:t>V1</a:t>
            </a:r>
            <a:r>
              <a:rPr lang="zh-CN" altLang="en-US" sz="1400" dirty="0"/>
              <a:t>、</a:t>
            </a:r>
            <a:r>
              <a:rPr lang="en-US" altLang="zh-CN" sz="1400" dirty="0"/>
              <a:t>V2</a:t>
            </a:r>
            <a:r>
              <a:rPr lang="zh-CN" altLang="en-US" sz="1400" dirty="0"/>
              <a:t>版本的接口依赖于</a:t>
            </a:r>
            <a:r>
              <a:rPr lang="en-US" altLang="zh-CN" sz="1400" dirty="0"/>
              <a:t>IPC</a:t>
            </a:r>
            <a:r>
              <a:rPr lang="zh-CN" altLang="en-US" sz="1400" dirty="0"/>
              <a:t>内部的</a:t>
            </a:r>
            <a:r>
              <a:rPr lang="en-US" altLang="zh-CN" sz="1400" dirty="0"/>
              <a:t>RTSP</a:t>
            </a:r>
            <a:r>
              <a:rPr lang="zh-CN" altLang="en-US" sz="1400" dirty="0"/>
              <a:t>编码和软件层的解码 实现简单但延迟高达</a:t>
            </a:r>
            <a:r>
              <a:rPr lang="en-US" altLang="zh-CN" sz="1400" dirty="0"/>
              <a:t>0.5~1s</a:t>
            </a:r>
          </a:p>
          <a:p>
            <a:r>
              <a:rPr lang="en-US" altLang="zh-CN" sz="1400" dirty="0"/>
              <a:t>V3</a:t>
            </a:r>
            <a:r>
              <a:rPr lang="zh-CN" altLang="en-US" sz="1400" dirty="0"/>
              <a:t>版本通过直接解码未推送的视频流显著降低取帧延迟到</a:t>
            </a:r>
            <a:r>
              <a:rPr lang="en-US" altLang="zh-CN" sz="1400" dirty="0"/>
              <a:t>0.008s</a:t>
            </a:r>
            <a:r>
              <a:rPr lang="zh-CN" altLang="en-US" sz="1400" dirty="0"/>
              <a:t>左右（序列化与反序列化耗时严重）</a:t>
            </a:r>
            <a:endParaRPr lang="en-US" altLang="zh-CN" sz="1400" dirty="0"/>
          </a:p>
          <a:p>
            <a:r>
              <a:rPr lang="en-US" altLang="zh-CN" sz="1400" dirty="0"/>
              <a:t>V4</a:t>
            </a:r>
            <a:r>
              <a:rPr lang="zh-CN" altLang="en-US" sz="1400" dirty="0"/>
              <a:t>版本更新了解码</a:t>
            </a:r>
            <a:r>
              <a:rPr lang="en-US" altLang="zh-CN" sz="1400" dirty="0"/>
              <a:t>API</a:t>
            </a:r>
            <a:r>
              <a:rPr lang="zh-CN" altLang="en-US" sz="1400" dirty="0"/>
              <a:t>实现异步解码</a:t>
            </a:r>
            <a:r>
              <a:rPr lang="en-US" altLang="zh-CN" sz="1400" dirty="0"/>
              <a:t> </a:t>
            </a:r>
            <a:r>
              <a:rPr lang="zh-CN" altLang="en-US" sz="1400" dirty="0"/>
              <a:t>而且针对</a:t>
            </a:r>
            <a:r>
              <a:rPr lang="en-US" altLang="zh-CN" sz="1400" dirty="0"/>
              <a:t>Python</a:t>
            </a:r>
            <a:r>
              <a:rPr lang="zh-CN" altLang="en-US" sz="1400" dirty="0"/>
              <a:t>接口的序列化性能问题进行了改进 直接传递指针进行内存拷贝来降低通信成本  最终将取帧延迟降低到</a:t>
            </a:r>
            <a:r>
              <a:rPr lang="en-US" altLang="zh-CN" sz="1400" dirty="0"/>
              <a:t>0.003s</a:t>
            </a:r>
            <a:r>
              <a:rPr lang="zh-CN" altLang="en-US" sz="1400" dirty="0"/>
              <a:t>左右</a:t>
            </a:r>
            <a:endParaRPr lang="en-US" altLang="zh-CN" sz="1400" dirty="0"/>
          </a:p>
          <a:p>
            <a:endParaRPr lang="en-US" altLang="zh-CN" sz="1400" dirty="0"/>
          </a:p>
        </p:txBody>
      </p:sp>
      <p:graphicFrame>
        <p:nvGraphicFramePr>
          <p:cNvPr id="11" name="图表 10">
            <a:extLst>
              <a:ext uri="{FF2B5EF4-FFF2-40B4-BE49-F238E27FC236}">
                <a16:creationId xmlns:a16="http://schemas.microsoft.com/office/drawing/2014/main" id="{3558545C-0A95-48D3-8252-77CCDC976AE4}"/>
              </a:ext>
            </a:extLst>
          </p:cNvPr>
          <p:cNvGraphicFramePr/>
          <p:nvPr>
            <p:extLst>
              <p:ext uri="{D42A27DB-BD31-4B8C-83A1-F6EECF244321}">
                <p14:modId xmlns:p14="http://schemas.microsoft.com/office/powerpoint/2010/main" val="730462403"/>
              </p:ext>
            </p:extLst>
          </p:nvPr>
        </p:nvGraphicFramePr>
        <p:xfrm>
          <a:off x="6435969" y="3640017"/>
          <a:ext cx="4654061" cy="2536946"/>
        </p:xfrm>
        <a:graphic>
          <a:graphicData uri="http://schemas.openxmlformats.org/drawingml/2006/chart">
            <c:chart xmlns:c="http://schemas.openxmlformats.org/drawingml/2006/chart" xmlns:r="http://schemas.openxmlformats.org/officeDocument/2006/relationships" r:id="rId4"/>
          </a:graphicData>
        </a:graphic>
      </p:graphicFrame>
      <p:sp>
        <p:nvSpPr>
          <p:cNvPr id="12" name="箭头: 下 11">
            <a:extLst>
              <a:ext uri="{FF2B5EF4-FFF2-40B4-BE49-F238E27FC236}">
                <a16:creationId xmlns:a16="http://schemas.microsoft.com/office/drawing/2014/main" id="{72E903DB-1F77-42DD-B46D-037F702216B2}"/>
              </a:ext>
            </a:extLst>
          </p:cNvPr>
          <p:cNvSpPr/>
          <p:nvPr/>
        </p:nvSpPr>
        <p:spPr>
          <a:xfrm rot="17224547">
            <a:off x="8919421" y="3782769"/>
            <a:ext cx="660134" cy="18606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zh-CN" altLang="en-US" dirty="0"/>
              <a:t>延迟降低</a:t>
            </a:r>
            <a:r>
              <a:rPr lang="en-US" altLang="zh-CN" dirty="0"/>
              <a:t>300</a:t>
            </a:r>
            <a:r>
              <a:rPr lang="zh-CN" altLang="en-US" dirty="0"/>
              <a:t>倍</a:t>
            </a:r>
          </a:p>
        </p:txBody>
      </p:sp>
    </p:spTree>
    <p:extLst>
      <p:ext uri="{BB962C8B-B14F-4D97-AF65-F5344CB8AC3E}">
        <p14:creationId xmlns:p14="http://schemas.microsoft.com/office/powerpoint/2010/main" val="1388409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FE8EB0DF-1CE8-44E4-B7BB-54493E0E1FBF}"/>
              </a:ext>
            </a:extLst>
          </p:cNvPr>
          <p:cNvSpPr>
            <a:spLocks noGrp="1"/>
          </p:cNvSpPr>
          <p:nvPr>
            <p:ph type="title"/>
          </p:nvPr>
        </p:nvSpPr>
        <p:spPr/>
        <p:txBody>
          <a:bodyPr/>
          <a:lstStyle/>
          <a:p>
            <a:r>
              <a:rPr lang="zh-CN" altLang="en-US" dirty="0"/>
              <a:t>接口</a:t>
            </a:r>
            <a:r>
              <a:rPr lang="en-US" altLang="zh-CN" dirty="0"/>
              <a:t>V4</a:t>
            </a:r>
            <a:r>
              <a:rPr lang="zh-CN" altLang="en-US" dirty="0"/>
              <a:t>的主要修改</a:t>
            </a:r>
            <a:r>
              <a:rPr lang="en-US" altLang="zh-CN" dirty="0"/>
              <a:t>——</a:t>
            </a:r>
            <a:r>
              <a:rPr lang="zh-CN" altLang="en-US" dirty="0"/>
              <a:t>取帧速度提升</a:t>
            </a:r>
          </a:p>
        </p:txBody>
      </p:sp>
      <p:pic>
        <p:nvPicPr>
          <p:cNvPr id="7" name="内容占位符 6">
            <a:extLst>
              <a:ext uri="{FF2B5EF4-FFF2-40B4-BE49-F238E27FC236}">
                <a16:creationId xmlns:a16="http://schemas.microsoft.com/office/drawing/2014/main" id="{377759FE-3B8A-4390-B3E9-741A60155C5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38023" y="2877187"/>
            <a:ext cx="3781953" cy="2248214"/>
          </a:xfrm>
        </p:spPr>
      </p:pic>
      <p:pic>
        <p:nvPicPr>
          <p:cNvPr id="9" name="内容占位符 8">
            <a:extLst>
              <a:ext uri="{FF2B5EF4-FFF2-40B4-BE49-F238E27FC236}">
                <a16:creationId xmlns:a16="http://schemas.microsoft.com/office/drawing/2014/main" id="{34006EE0-AEEB-4B43-9896-81187BD7DE4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867260" y="2872424"/>
            <a:ext cx="3791479" cy="2257740"/>
          </a:xfrm>
        </p:spPr>
      </p:pic>
      <p:sp>
        <p:nvSpPr>
          <p:cNvPr id="11" name="文本框 10">
            <a:extLst>
              <a:ext uri="{FF2B5EF4-FFF2-40B4-BE49-F238E27FC236}">
                <a16:creationId xmlns:a16="http://schemas.microsoft.com/office/drawing/2014/main" id="{CCB21476-693A-410D-81A5-9E4D25FD7509}"/>
              </a:ext>
            </a:extLst>
          </p:cNvPr>
          <p:cNvSpPr txBox="1"/>
          <p:nvPr/>
        </p:nvSpPr>
        <p:spPr>
          <a:xfrm>
            <a:off x="838201" y="1886633"/>
            <a:ext cx="10515600" cy="738664"/>
          </a:xfrm>
          <a:prstGeom prst="rect">
            <a:avLst/>
          </a:prstGeom>
          <a:noFill/>
        </p:spPr>
        <p:txBody>
          <a:bodyPr wrap="square" rtlCol="0">
            <a:spAutoFit/>
          </a:bodyPr>
          <a:lstStyle/>
          <a:p>
            <a:pPr algn="just"/>
            <a:r>
              <a:rPr lang="en-US" altLang="zh-CN" sz="1400" dirty="0"/>
              <a:t>    V3</a:t>
            </a:r>
            <a:r>
              <a:rPr lang="zh-CN" altLang="en-US" sz="1400" dirty="0"/>
              <a:t>接口由于采用了</a:t>
            </a:r>
            <a:r>
              <a:rPr lang="en-US" altLang="zh-CN" sz="1400" dirty="0"/>
              <a:t>Python-</a:t>
            </a:r>
            <a:r>
              <a:rPr lang="en-US" altLang="zh-CN" sz="1400" dirty="0" err="1"/>
              <a:t>Numpy</a:t>
            </a:r>
            <a:r>
              <a:rPr lang="en-US" altLang="zh-CN" sz="1400" dirty="0"/>
              <a:t>-API</a:t>
            </a:r>
            <a:r>
              <a:rPr lang="zh-CN" altLang="en-US" sz="1400" dirty="0"/>
              <a:t>进行数据传输，需要对</a:t>
            </a:r>
            <a:r>
              <a:rPr lang="en-US" altLang="zh-CN" sz="1400" dirty="0"/>
              <a:t>C++</a:t>
            </a:r>
            <a:r>
              <a:rPr lang="zh-CN" altLang="en-US" sz="1400" dirty="0"/>
              <a:t>的</a:t>
            </a:r>
            <a:r>
              <a:rPr lang="en-US" altLang="zh-CN" sz="1400" dirty="0"/>
              <a:t>Mat</a:t>
            </a:r>
            <a:r>
              <a:rPr lang="zh-CN" altLang="en-US" sz="1400" dirty="0"/>
              <a:t>格式进行序列化，然后在</a:t>
            </a:r>
            <a:r>
              <a:rPr lang="en-US" altLang="zh-CN" sz="1400" dirty="0"/>
              <a:t>python</a:t>
            </a:r>
            <a:r>
              <a:rPr lang="zh-CN" altLang="en-US" sz="1400" dirty="0"/>
              <a:t>中进行反序列化来获得</a:t>
            </a:r>
            <a:r>
              <a:rPr lang="en-US" altLang="zh-CN" sz="1400" dirty="0"/>
              <a:t>Mat</a:t>
            </a:r>
            <a:r>
              <a:rPr lang="zh-CN" altLang="en-US" sz="1400" dirty="0"/>
              <a:t>数据。但由于</a:t>
            </a:r>
            <a:r>
              <a:rPr lang="en-US" altLang="zh-CN" sz="1400" dirty="0"/>
              <a:t>1080P</a:t>
            </a:r>
            <a:r>
              <a:rPr lang="zh-CN" altLang="en-US" sz="1400" dirty="0"/>
              <a:t>图像较大，导致序列化和反序列化耗时较多。</a:t>
            </a:r>
            <a:r>
              <a:rPr lang="en-US" altLang="zh-CN" sz="1400" dirty="0"/>
              <a:t>V4</a:t>
            </a:r>
            <a:r>
              <a:rPr lang="zh-CN" altLang="en-US" sz="1400" dirty="0"/>
              <a:t>版本修改了数据传递逻辑，直接传递内存首地址，在</a:t>
            </a:r>
            <a:r>
              <a:rPr lang="en-US" altLang="zh-CN" sz="1400" dirty="0"/>
              <a:t>C++</a:t>
            </a:r>
            <a:r>
              <a:rPr lang="zh-CN" altLang="en-US" sz="1400" dirty="0"/>
              <a:t>中进行内存覆写，然后在</a:t>
            </a:r>
            <a:r>
              <a:rPr lang="en-US" altLang="zh-CN" sz="1400" dirty="0"/>
              <a:t>python</a:t>
            </a:r>
            <a:r>
              <a:rPr lang="zh-CN" altLang="en-US" sz="1400" dirty="0"/>
              <a:t>中调用，不进行序列化和反序列化操作，从而提升了取帧速度。</a:t>
            </a:r>
          </a:p>
        </p:txBody>
      </p:sp>
    </p:spTree>
    <p:extLst>
      <p:ext uri="{BB962C8B-B14F-4D97-AF65-F5344CB8AC3E}">
        <p14:creationId xmlns:p14="http://schemas.microsoft.com/office/powerpoint/2010/main" val="2615262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FE8EB0DF-1CE8-44E4-B7BB-54493E0E1FBF}"/>
              </a:ext>
            </a:extLst>
          </p:cNvPr>
          <p:cNvSpPr>
            <a:spLocks noGrp="1"/>
          </p:cNvSpPr>
          <p:nvPr>
            <p:ph type="title"/>
          </p:nvPr>
        </p:nvSpPr>
        <p:spPr/>
        <p:txBody>
          <a:bodyPr/>
          <a:lstStyle/>
          <a:p>
            <a:r>
              <a:rPr lang="zh-CN" altLang="en-US" dirty="0"/>
              <a:t>接口</a:t>
            </a:r>
            <a:r>
              <a:rPr lang="en-US" altLang="zh-CN" dirty="0"/>
              <a:t>V4</a:t>
            </a:r>
            <a:r>
              <a:rPr lang="zh-CN" altLang="en-US" dirty="0"/>
              <a:t>的主要修改</a:t>
            </a:r>
            <a:r>
              <a:rPr lang="en-US" altLang="zh-CN" dirty="0"/>
              <a:t>——</a:t>
            </a:r>
            <a:r>
              <a:rPr lang="zh-CN" altLang="en-US" dirty="0"/>
              <a:t>封装性提升</a:t>
            </a:r>
          </a:p>
        </p:txBody>
      </p:sp>
      <p:sp>
        <p:nvSpPr>
          <p:cNvPr id="6" name="内容占位符 5">
            <a:extLst>
              <a:ext uri="{FF2B5EF4-FFF2-40B4-BE49-F238E27FC236}">
                <a16:creationId xmlns:a16="http://schemas.microsoft.com/office/drawing/2014/main" id="{74101237-1BDC-4539-A7DB-FD52E2F509AC}"/>
              </a:ext>
            </a:extLst>
          </p:cNvPr>
          <p:cNvSpPr>
            <a:spLocks noGrp="1"/>
          </p:cNvSpPr>
          <p:nvPr>
            <p:ph idx="1"/>
          </p:nvPr>
        </p:nvSpPr>
        <p:spPr/>
        <p:txBody>
          <a:bodyPr/>
          <a:lstStyle/>
          <a:p>
            <a:r>
              <a:rPr lang="en-US" altLang="zh-CN" dirty="0"/>
              <a:t>C++</a:t>
            </a:r>
            <a:r>
              <a:rPr lang="zh-CN" altLang="en-US" dirty="0"/>
              <a:t>的函数编译后会生成函数名和形参表作为函数特征码</a:t>
            </a:r>
            <a:endParaRPr lang="en-US" altLang="zh-CN" dirty="0"/>
          </a:p>
          <a:p>
            <a:r>
              <a:rPr lang="zh-CN" altLang="en-US" dirty="0"/>
              <a:t>函数特征码是编译过程中对函数的唯一标识 用于实现重载、成员函数等</a:t>
            </a:r>
            <a:r>
              <a:rPr lang="en-US" altLang="zh-CN" dirty="0"/>
              <a:t>C</a:t>
            </a:r>
            <a:r>
              <a:rPr lang="zh-CN" altLang="en-US" dirty="0"/>
              <a:t>语言不具备的功能</a:t>
            </a:r>
            <a:endParaRPr lang="en-US" altLang="zh-CN" dirty="0"/>
          </a:p>
          <a:p>
            <a:r>
              <a:rPr lang="zh-CN" altLang="en-US" dirty="0"/>
              <a:t>对与</a:t>
            </a:r>
            <a:r>
              <a:rPr lang="en-US" altLang="zh-CN" dirty="0"/>
              <a:t>class</a:t>
            </a:r>
            <a:r>
              <a:rPr lang="zh-CN" altLang="en-US" dirty="0"/>
              <a:t>中的成员函数 形参表中会额外增加</a:t>
            </a:r>
            <a:r>
              <a:rPr lang="en-US" altLang="zh-CN" dirty="0"/>
              <a:t>this</a:t>
            </a:r>
            <a:r>
              <a:rPr lang="zh-CN" altLang="en-US" dirty="0"/>
              <a:t>指针用于调用类内属性和方法 </a:t>
            </a:r>
            <a:r>
              <a:rPr lang="zh-CN" altLang="en-US" dirty="0">
                <a:solidFill>
                  <a:schemeClr val="bg1">
                    <a:lumMod val="75000"/>
                  </a:schemeClr>
                </a:solidFill>
              </a:rPr>
              <a:t>（注：仅返回值类型不同不能构成重载）</a:t>
            </a:r>
            <a:endParaRPr lang="en-US" altLang="zh-CN" dirty="0">
              <a:solidFill>
                <a:schemeClr val="bg1">
                  <a:lumMod val="75000"/>
                </a:schemeClr>
              </a:solidFill>
            </a:endParaRPr>
          </a:p>
          <a:p>
            <a:pPr lvl="1"/>
            <a:r>
              <a:rPr lang="zh-CN" altLang="en-US" dirty="0">
                <a:solidFill>
                  <a:schemeClr val="accent1"/>
                </a:solidFill>
              </a:rPr>
              <a:t>普通函数 </a:t>
            </a:r>
            <a:r>
              <a:rPr lang="en-US" altLang="zh-CN" dirty="0">
                <a:solidFill>
                  <a:schemeClr val="accent1"/>
                </a:solidFill>
              </a:rPr>
              <a:t>void fun (int a) =&gt; </a:t>
            </a:r>
            <a:r>
              <a:rPr lang="zh-CN" altLang="en-US" dirty="0">
                <a:solidFill>
                  <a:schemeClr val="accent1"/>
                </a:solidFill>
              </a:rPr>
              <a:t>函数名 </a:t>
            </a:r>
            <a:r>
              <a:rPr lang="en-US" altLang="zh-CN" dirty="0">
                <a:solidFill>
                  <a:schemeClr val="accent1"/>
                </a:solidFill>
              </a:rPr>
              <a:t>void fun </a:t>
            </a:r>
            <a:r>
              <a:rPr lang="zh-CN" altLang="en-US" dirty="0">
                <a:solidFill>
                  <a:schemeClr val="accent1"/>
                </a:solidFill>
              </a:rPr>
              <a:t>形参表 </a:t>
            </a:r>
            <a:r>
              <a:rPr lang="en-US" altLang="zh-CN" dirty="0">
                <a:solidFill>
                  <a:schemeClr val="accent1"/>
                </a:solidFill>
              </a:rPr>
              <a:t>int a</a:t>
            </a:r>
          </a:p>
          <a:p>
            <a:pPr lvl="1"/>
            <a:r>
              <a:rPr lang="zh-CN" altLang="en-US" dirty="0">
                <a:solidFill>
                  <a:schemeClr val="accent1"/>
                </a:solidFill>
              </a:rPr>
              <a:t>成员函数 </a:t>
            </a:r>
            <a:r>
              <a:rPr lang="en-US" altLang="zh-CN" dirty="0" err="1">
                <a:solidFill>
                  <a:schemeClr val="accent1"/>
                </a:solidFill>
              </a:rPr>
              <a:t>Cxx</a:t>
            </a:r>
            <a:r>
              <a:rPr lang="en-US" altLang="zh-CN" dirty="0">
                <a:solidFill>
                  <a:schemeClr val="accent1"/>
                </a:solidFill>
              </a:rPr>
              <a:t>::void fun (int a) =&gt; </a:t>
            </a:r>
            <a:r>
              <a:rPr lang="zh-CN" altLang="en-US" dirty="0">
                <a:solidFill>
                  <a:schemeClr val="accent1"/>
                </a:solidFill>
              </a:rPr>
              <a:t>函数名</a:t>
            </a:r>
            <a:r>
              <a:rPr lang="en-US" altLang="zh-CN" dirty="0">
                <a:solidFill>
                  <a:schemeClr val="accent1"/>
                </a:solidFill>
              </a:rPr>
              <a:t> void fun </a:t>
            </a:r>
            <a:r>
              <a:rPr lang="zh-CN" altLang="en-US" dirty="0">
                <a:solidFill>
                  <a:schemeClr val="accent1"/>
                </a:solidFill>
              </a:rPr>
              <a:t>形参表</a:t>
            </a:r>
            <a:r>
              <a:rPr lang="en-US" altLang="zh-CN" dirty="0">
                <a:solidFill>
                  <a:schemeClr val="accent1"/>
                </a:solidFill>
              </a:rPr>
              <a:t> </a:t>
            </a:r>
            <a:r>
              <a:rPr lang="en-US" altLang="zh-CN" dirty="0" err="1">
                <a:solidFill>
                  <a:schemeClr val="accent1"/>
                </a:solidFill>
              </a:rPr>
              <a:t>Cxx</a:t>
            </a:r>
            <a:r>
              <a:rPr lang="en-US" altLang="zh-CN" dirty="0">
                <a:solidFill>
                  <a:schemeClr val="accent1"/>
                </a:solidFill>
              </a:rPr>
              <a:t> *this int a</a:t>
            </a:r>
          </a:p>
          <a:p>
            <a:r>
              <a:rPr lang="zh-CN" altLang="en-US" dirty="0"/>
              <a:t>这种命名冲突导致在不修改回调函数定义的情况下</a:t>
            </a:r>
            <a:r>
              <a:rPr lang="zh-CN" altLang="en-US" b="1" dirty="0">
                <a:solidFill>
                  <a:srgbClr val="FF0000"/>
                </a:solidFill>
              </a:rPr>
              <a:t>无法</a:t>
            </a:r>
            <a:r>
              <a:rPr lang="zh-CN" altLang="en-US" dirty="0"/>
              <a:t>将其作为成员函数封装 也</a:t>
            </a:r>
            <a:r>
              <a:rPr lang="zh-CN" altLang="en-US" b="1" dirty="0">
                <a:solidFill>
                  <a:srgbClr val="FF0000"/>
                </a:solidFill>
              </a:rPr>
              <a:t>无法</a:t>
            </a:r>
            <a:r>
              <a:rPr lang="zh-CN" altLang="en-US" dirty="0"/>
              <a:t>调用类内部属性和方法</a:t>
            </a:r>
          </a:p>
        </p:txBody>
      </p:sp>
    </p:spTree>
    <p:extLst>
      <p:ext uri="{BB962C8B-B14F-4D97-AF65-F5344CB8AC3E}">
        <p14:creationId xmlns:p14="http://schemas.microsoft.com/office/powerpoint/2010/main" val="678578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FE8EB0DF-1CE8-44E4-B7BB-54493E0E1FBF}"/>
              </a:ext>
            </a:extLst>
          </p:cNvPr>
          <p:cNvSpPr>
            <a:spLocks noGrp="1"/>
          </p:cNvSpPr>
          <p:nvPr>
            <p:ph type="title"/>
          </p:nvPr>
        </p:nvSpPr>
        <p:spPr/>
        <p:txBody>
          <a:bodyPr/>
          <a:lstStyle/>
          <a:p>
            <a:r>
              <a:rPr lang="zh-CN" altLang="en-US" dirty="0"/>
              <a:t>接口</a:t>
            </a:r>
            <a:r>
              <a:rPr lang="en-US" altLang="zh-CN" dirty="0"/>
              <a:t>V4</a:t>
            </a:r>
            <a:r>
              <a:rPr lang="zh-CN" altLang="en-US" dirty="0"/>
              <a:t>的主要修改</a:t>
            </a:r>
            <a:r>
              <a:rPr lang="en-US" altLang="zh-CN" dirty="0"/>
              <a:t>——</a:t>
            </a:r>
            <a:r>
              <a:rPr lang="zh-CN" altLang="en-US" dirty="0"/>
              <a:t>封装性提升</a:t>
            </a:r>
          </a:p>
        </p:txBody>
      </p:sp>
      <p:sp>
        <p:nvSpPr>
          <p:cNvPr id="6" name="内容占位符 5">
            <a:extLst>
              <a:ext uri="{FF2B5EF4-FFF2-40B4-BE49-F238E27FC236}">
                <a16:creationId xmlns:a16="http://schemas.microsoft.com/office/drawing/2014/main" id="{74101237-1BDC-4539-A7DB-FD52E2F509AC}"/>
              </a:ext>
            </a:extLst>
          </p:cNvPr>
          <p:cNvSpPr>
            <a:spLocks noGrp="1"/>
          </p:cNvSpPr>
          <p:nvPr>
            <p:ph idx="1"/>
          </p:nvPr>
        </p:nvSpPr>
        <p:spPr/>
        <p:txBody>
          <a:bodyPr>
            <a:normAutofit lnSpcReduction="10000"/>
          </a:bodyPr>
          <a:lstStyle/>
          <a:p>
            <a:r>
              <a:rPr lang="en-US" altLang="zh-CN" dirty="0"/>
              <a:t>Q:</a:t>
            </a:r>
            <a:r>
              <a:rPr lang="zh-CN" altLang="en-US" dirty="0"/>
              <a:t>那么如何封装回调函数？</a:t>
            </a:r>
            <a:endParaRPr lang="en-US" altLang="zh-CN" dirty="0"/>
          </a:p>
          <a:p>
            <a:r>
              <a:rPr lang="en-US" altLang="zh-CN" dirty="0"/>
              <a:t>A:</a:t>
            </a:r>
            <a:r>
              <a:rPr lang="zh-CN" altLang="en-US" dirty="0"/>
              <a:t>我们的做法是使用友元函数配合额外指针参数传递对象。</a:t>
            </a:r>
            <a:endParaRPr lang="en-US" altLang="zh-CN" dirty="0"/>
          </a:p>
          <a:p>
            <a:r>
              <a:rPr lang="en-US" altLang="zh-CN" dirty="0" err="1"/>
              <a:t>Cxx.h</a:t>
            </a:r>
            <a:r>
              <a:rPr lang="en-US" altLang="zh-CN" dirty="0"/>
              <a:t> </a:t>
            </a:r>
            <a:r>
              <a:rPr lang="zh-CN" altLang="en-US" dirty="0"/>
              <a:t>函数定义</a:t>
            </a:r>
            <a:r>
              <a:rPr lang="zh-CN" altLang="en-US" dirty="0">
                <a:sym typeface="Wingdings" panose="05000000000000000000" pitchFamily="2" charset="2"/>
              </a:rPr>
              <a:t>： </a:t>
            </a:r>
            <a:endParaRPr lang="en-US" altLang="zh-CN" dirty="0">
              <a:sym typeface="Wingdings" panose="05000000000000000000" pitchFamily="2" charset="2"/>
            </a:endParaRPr>
          </a:p>
          <a:p>
            <a:pPr lvl="2"/>
            <a:r>
              <a:rPr lang="en-US" altLang="zh-CN" dirty="0"/>
              <a:t>public:</a:t>
            </a:r>
          </a:p>
          <a:p>
            <a:pPr lvl="3"/>
            <a:r>
              <a:rPr lang="en-US" altLang="zh-CN" dirty="0"/>
              <a:t>friend bool fun (int a, void</a:t>
            </a:r>
            <a:r>
              <a:rPr lang="zh-CN" altLang="en-US" dirty="0"/>
              <a:t>* </a:t>
            </a:r>
            <a:r>
              <a:rPr lang="en-US" altLang="zh-CN" dirty="0"/>
              <a:t>p);</a:t>
            </a:r>
          </a:p>
          <a:p>
            <a:pPr lvl="3"/>
            <a:r>
              <a:rPr lang="zh-CN" altLang="en-US" dirty="0">
                <a:sym typeface="Wingdings" panose="05000000000000000000" pitchFamily="2" charset="2"/>
              </a:rPr>
              <a:t>封装性提升体现在将回调函数作为成员函数可以将以下全局变量作为类内私有属性封装</a:t>
            </a:r>
            <a:endParaRPr lang="en-US" altLang="zh-CN" dirty="0"/>
          </a:p>
          <a:p>
            <a:r>
              <a:rPr lang="en-US" altLang="zh-CN" dirty="0"/>
              <a:t>Cxx.cpp </a:t>
            </a:r>
            <a:r>
              <a:rPr lang="zh-CN" altLang="en-US" dirty="0"/>
              <a:t>函数实现：</a:t>
            </a:r>
            <a:endParaRPr lang="en-US" altLang="zh-CN" dirty="0"/>
          </a:p>
          <a:p>
            <a:pPr lvl="2"/>
            <a:r>
              <a:rPr lang="en-US" altLang="zh-CN" dirty="0"/>
              <a:t>bool fun (int a, void</a:t>
            </a:r>
            <a:r>
              <a:rPr lang="zh-CN" altLang="en-US" dirty="0"/>
              <a:t>* </a:t>
            </a:r>
            <a:r>
              <a:rPr lang="en-US" altLang="zh-CN" dirty="0"/>
              <a:t>p) {…}</a:t>
            </a:r>
          </a:p>
          <a:p>
            <a:r>
              <a:rPr lang="zh-CN" altLang="en-US" dirty="0"/>
              <a:t>调用示例：</a:t>
            </a:r>
            <a:endParaRPr lang="en-US" altLang="zh-CN" dirty="0"/>
          </a:p>
          <a:p>
            <a:pPr lvl="2"/>
            <a:r>
              <a:rPr lang="zh-CN" altLang="en-US" dirty="0"/>
              <a:t>设置：</a:t>
            </a:r>
            <a:r>
              <a:rPr lang="en-US" altLang="zh-CN" dirty="0" err="1"/>
              <a:t>setCallBack</a:t>
            </a:r>
            <a:r>
              <a:rPr lang="en-US" altLang="zh-CN" dirty="0"/>
              <a:t> (fun,100,this);</a:t>
            </a:r>
          </a:p>
          <a:p>
            <a:pPr lvl="2"/>
            <a:r>
              <a:rPr lang="zh-CN" altLang="en-US" dirty="0"/>
              <a:t>取用：</a:t>
            </a:r>
            <a:r>
              <a:rPr lang="en-US" altLang="zh-CN" dirty="0" err="1"/>
              <a:t>Cxx</a:t>
            </a:r>
            <a:r>
              <a:rPr lang="en-US" altLang="zh-CN" dirty="0"/>
              <a:t> cp = (</a:t>
            </a:r>
            <a:r>
              <a:rPr lang="en-US" altLang="zh-CN" dirty="0" err="1"/>
              <a:t>Cxx</a:t>
            </a:r>
            <a:r>
              <a:rPr lang="en-US" altLang="zh-CN" dirty="0"/>
              <a:t>*) p; </a:t>
            </a:r>
          </a:p>
          <a:p>
            <a:pPr lvl="1"/>
            <a:endParaRPr lang="en-US" altLang="zh-CN" dirty="0"/>
          </a:p>
          <a:p>
            <a:endParaRPr lang="en-US" altLang="zh-CN" dirty="0"/>
          </a:p>
        </p:txBody>
      </p:sp>
      <p:cxnSp>
        <p:nvCxnSpPr>
          <p:cNvPr id="3" name="直接箭头连接符 2">
            <a:extLst>
              <a:ext uri="{FF2B5EF4-FFF2-40B4-BE49-F238E27FC236}">
                <a16:creationId xmlns:a16="http://schemas.microsoft.com/office/drawing/2014/main" id="{22F7C684-829C-4545-BAB3-174ECA4913FD}"/>
              </a:ext>
            </a:extLst>
          </p:cNvPr>
          <p:cNvCxnSpPr>
            <a:cxnSpLocks/>
          </p:cNvCxnSpPr>
          <p:nvPr/>
        </p:nvCxnSpPr>
        <p:spPr>
          <a:xfrm flipH="1" flipV="1">
            <a:off x="2856414" y="4794069"/>
            <a:ext cx="1539239" cy="627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4F948C1B-7080-4BB7-B928-EB5DBAF7D033}"/>
              </a:ext>
            </a:extLst>
          </p:cNvPr>
          <p:cNvCxnSpPr>
            <a:cxnSpLocks/>
          </p:cNvCxnSpPr>
          <p:nvPr/>
        </p:nvCxnSpPr>
        <p:spPr>
          <a:xfrm flipH="1" flipV="1">
            <a:off x="3548745" y="4794069"/>
            <a:ext cx="1332410" cy="62701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 name="直接箭头连接符 7">
            <a:extLst>
              <a:ext uri="{FF2B5EF4-FFF2-40B4-BE49-F238E27FC236}">
                <a16:creationId xmlns:a16="http://schemas.microsoft.com/office/drawing/2014/main" id="{190D66ED-E860-4A45-BE83-F2223B024D3B}"/>
              </a:ext>
            </a:extLst>
          </p:cNvPr>
          <p:cNvCxnSpPr>
            <a:cxnSpLocks/>
          </p:cNvCxnSpPr>
          <p:nvPr/>
        </p:nvCxnSpPr>
        <p:spPr>
          <a:xfrm flipH="1" flipV="1">
            <a:off x="4467497" y="4794067"/>
            <a:ext cx="827317" cy="62701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14" name="图片 13">
            <a:extLst>
              <a:ext uri="{FF2B5EF4-FFF2-40B4-BE49-F238E27FC236}">
                <a16:creationId xmlns:a16="http://schemas.microsoft.com/office/drawing/2014/main" id="{30245E60-8E54-4FF1-83E7-803B5A7A06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1594" y="4354996"/>
            <a:ext cx="2505425" cy="1505160"/>
          </a:xfrm>
          <a:prstGeom prst="rect">
            <a:avLst/>
          </a:prstGeom>
        </p:spPr>
      </p:pic>
    </p:spTree>
    <p:extLst>
      <p:ext uri="{BB962C8B-B14F-4D97-AF65-F5344CB8AC3E}">
        <p14:creationId xmlns:p14="http://schemas.microsoft.com/office/powerpoint/2010/main" val="369396060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TotalTime>
  <Words>584</Words>
  <Application>Microsoft Office PowerPoint</Application>
  <PresentationFormat>宽屏</PresentationFormat>
  <Paragraphs>44</Paragraphs>
  <Slides>8</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等线 Light</vt:lpstr>
      <vt:lpstr>Arial</vt:lpstr>
      <vt:lpstr>Wingdings</vt:lpstr>
      <vt:lpstr>Office 主题​​</vt:lpstr>
      <vt:lpstr>数据驱动层IPC取帧接口</vt:lpstr>
      <vt:lpstr>功能介绍</vt:lpstr>
      <vt:lpstr>处理流程与封装类定义</vt:lpstr>
      <vt:lpstr>接口在整个系统中的位置</vt:lpstr>
      <vt:lpstr>迭代历史与版本差异</vt:lpstr>
      <vt:lpstr>接口V4的主要修改——取帧速度提升</vt:lpstr>
      <vt:lpstr>接口V4的主要修改——封装性提升</vt:lpstr>
      <vt:lpstr>接口V4的主要修改——封装性提升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Scarlet Remilia</dc:creator>
  <cp:lastModifiedBy>Scarlet Remilia</cp:lastModifiedBy>
  <cp:revision>19</cp:revision>
  <dcterms:created xsi:type="dcterms:W3CDTF">2019-02-06T16:22:55Z</dcterms:created>
  <dcterms:modified xsi:type="dcterms:W3CDTF">2019-02-10T17:56:22Z</dcterms:modified>
</cp:coreProperties>
</file>