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handoutMasterIdLst>
    <p:handoutMasterId r:id="rId10"/>
  </p:handoutMasterIdLst>
  <p:sldIdLst>
    <p:sldId id="436" r:id="rId2"/>
    <p:sldId id="437" r:id="rId3"/>
    <p:sldId id="442" r:id="rId4"/>
    <p:sldId id="443" r:id="rId5"/>
    <p:sldId id="444" r:id="rId6"/>
    <p:sldId id="438" r:id="rId7"/>
    <p:sldId id="44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81874" autoAdjust="0"/>
  </p:normalViewPr>
  <p:slideViewPr>
    <p:cSldViewPr>
      <p:cViewPr varScale="1">
        <p:scale>
          <a:sx n="114" d="100"/>
          <a:sy n="114" d="100"/>
        </p:scale>
        <p:origin x="-9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流量单价</c:v>
          </c:tx>
          <c:invertIfNegative val="0"/>
          <c:cat>
            <c:numRef>
              <c:f>Sheet1!$A$3:$H$3</c:f>
              <c:numCache>
                <c:formatCode>General</c:formatCode>
                <c:ptCount val="8"/>
                <c:pt idx="0">
                  <c:v>58</c:v>
                </c:pt>
                <c:pt idx="1">
                  <c:v>88</c:v>
                </c:pt>
                <c:pt idx="2">
                  <c:v>138</c:v>
                </c:pt>
                <c:pt idx="3">
                  <c:v>158</c:v>
                </c:pt>
                <c:pt idx="4">
                  <c:v>238</c:v>
                </c:pt>
                <c:pt idx="5">
                  <c:v>268</c:v>
                </c:pt>
                <c:pt idx="6">
                  <c:v>338</c:v>
                </c:pt>
                <c:pt idx="7">
                  <c:v>588</c:v>
                </c:pt>
              </c:numCache>
            </c:numRef>
          </c:cat>
          <c:val>
            <c:numRef>
              <c:f>Sheet1!$A$5:$H$5</c:f>
              <c:numCache>
                <c:formatCode>General</c:formatCode>
                <c:ptCount val="8"/>
                <c:pt idx="0">
                  <c:v>8.6206896551724146</c:v>
                </c:pt>
                <c:pt idx="1">
                  <c:v>7.9545454545454541</c:v>
                </c:pt>
                <c:pt idx="2">
                  <c:v>7.2463768115942031</c:v>
                </c:pt>
                <c:pt idx="3">
                  <c:v>12.658227848101266</c:v>
                </c:pt>
                <c:pt idx="4">
                  <c:v>8.4033613445378155</c:v>
                </c:pt>
                <c:pt idx="5">
                  <c:v>11.194029850746269</c:v>
                </c:pt>
                <c:pt idx="6">
                  <c:v>8.8757396449704142</c:v>
                </c:pt>
                <c:pt idx="7">
                  <c:v>10.204081632653061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450368"/>
        <c:axId val="200130944"/>
      </c:barChart>
      <c:catAx>
        <c:axId val="19745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0130944"/>
        <c:crosses val="autoZero"/>
        <c:auto val="1"/>
        <c:lblAlgn val="ctr"/>
        <c:lblOffset val="100"/>
        <c:noMultiLvlLbl val="0"/>
      </c:catAx>
      <c:valAx>
        <c:axId val="20013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45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5AEE-C55D-4A11-9A76-5AF303A7BA50}" type="datetimeFigureOut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DB5C1-CBC7-43E9-9F56-B95DEC5C2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6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420A587-06D1-4563-B980-F18ED59B4C9E}" type="datetimeFigureOut">
              <a:rPr lang="zh-CN" altLang="en-US"/>
              <a:pPr>
                <a:defRPr/>
              </a:pPr>
              <a:t>2014/10/13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72D29CB-4F1B-442B-A29E-B9AE8EBB5A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12886A-154F-4C98-8103-0D0ED425F1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2D29CB-4F1B-442B-A29E-B9AE8EBB5AC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7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2D29CB-4F1B-442B-A29E-B9AE8EBB5AC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7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2D29CB-4F1B-442B-A29E-B9AE8EBB5A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7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2D29CB-4F1B-442B-A29E-B9AE8EBB5AC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7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2D29CB-4F1B-442B-A29E-B9AE8EBB5AC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2D29CB-4F1B-442B-A29E-B9AE8EBB5AC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2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44DB5-D929-4E8B-95C7-04625702C955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</a:p>
        </p:txBody>
      </p:sp>
    </p:spTree>
    <p:extLst>
      <p:ext uri="{BB962C8B-B14F-4D97-AF65-F5344CB8AC3E}">
        <p14:creationId xmlns:p14="http://schemas.microsoft.com/office/powerpoint/2010/main" val="273227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89CB5-EE66-4F5A-BB01-1F065628D804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060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771728"/>
          </a:xfrm>
        </p:spPr>
        <p:txBody>
          <a:bodyPr vert="eaVert" anchor="b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7717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5BCF-22DF-4E39-B99E-CFF307CEE2F9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25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buFont typeface="Wingdings" pitchFamily="2" charset="2"/>
              <a:buChar char="l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2B8E8-4F90-47B8-8A04-16B1D56EBADE}" type="datetime1">
              <a:rPr lang="zh-CN" altLang="en-US" smtClean="0"/>
              <a:t>2014/10/13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63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E9A12-26CB-43EE-8612-001272889EC2}" type="datetime1">
              <a:rPr lang="zh-CN" altLang="en-US" smtClean="0"/>
              <a:t>2014/10/13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32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F9D0-06AE-4265-84C0-E5A5215E5EFB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64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3FB6A82-039D-43AD-BB6B-B13E485B6F1C}" type="datetime1">
              <a:rPr lang="zh-CN" altLang="en-US" smtClean="0"/>
              <a:t>2014/10/13</a:t>
            </a:fld>
            <a:endParaRPr lang="zh-CN" alt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3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B785-8107-4FEB-8E43-B6129696B534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3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EFE00-DC06-41B3-A78F-902EDCAD8DCA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5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C75E1-823C-44CE-B7C0-298FC6A2AF35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34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-27384"/>
            <a:ext cx="9144000" cy="980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264" y="6453336"/>
            <a:ext cx="2391544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35074E-03AD-4229-9DC0-A05CD2DFC562}" type="datetime1">
              <a:rPr lang="zh-CN" altLang="en-US" smtClean="0"/>
              <a:t>2014/10/13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3808" y="6453336"/>
            <a:ext cx="5832648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Visual Analysis Group | </a:t>
            </a:r>
            <a:r>
              <a:rPr lang="zh-CN" altLang="en-US" dirty="0" smtClean="0"/>
              <a:t>宽视善知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9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6" r:id="rId2"/>
    <p:sldLayoutId id="2147483804" r:id="rId3"/>
    <p:sldLayoutId id="2147483797" r:id="rId4"/>
    <p:sldLayoutId id="2147483805" r:id="rId5"/>
    <p:sldLayoutId id="2147483798" r:id="rId6"/>
    <p:sldLayoutId id="2147483799" r:id="rId7"/>
    <p:sldLayoutId id="2147483806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spc="-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宋体" charset="-122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AutoShape 4" descr="http://t1.baidu.com/it/u=1819604786,2344055386&amp;fm=5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22" y="4005064"/>
            <a:ext cx="2253850" cy="223786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2008"/>
            <a:ext cx="841634" cy="836712"/>
          </a:xfrm>
          <a:prstGeom prst="rect">
            <a:avLst/>
          </a:prstGeom>
        </p:spPr>
      </p:pic>
      <p:sp>
        <p:nvSpPr>
          <p:cNvPr id="10" name="标题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70250" y="1458684"/>
            <a:ext cx="8638728" cy="1927225"/>
          </a:xfrm>
          <a:ln/>
        </p:spPr>
        <p:txBody>
          <a:bodyPr anchor="b"/>
          <a:lstStyle/>
          <a:p>
            <a:r>
              <a:rPr lang="en-US" altLang="zh-CN" sz="4400" smtClean="0">
                <a:solidFill>
                  <a:schemeClr val="tx1"/>
                </a:solidFill>
              </a:rPr>
              <a:t>ShotVis </a:t>
            </a:r>
            <a:r>
              <a:rPr lang="zh-CN" altLang="en-US" sz="4400" smtClean="0">
                <a:solidFill>
                  <a:schemeClr val="tx1"/>
                </a:solidFill>
              </a:rPr>
              <a:t>项目进展</a:t>
            </a:r>
            <a:endParaRPr lang="zh-CN" altLang="zh-CN" sz="4400" dirty="0">
              <a:solidFill>
                <a:schemeClr val="tx1"/>
              </a:solidFill>
            </a:endParaRPr>
          </a:p>
        </p:txBody>
      </p:sp>
      <p:sp>
        <p:nvSpPr>
          <p:cNvPr id="11" name="副标题 6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98716" y="3505200"/>
            <a:ext cx="5254625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F3F3F"/>
                </a:solidFill>
                <a:latin typeface="黑体" pitchFamily="49" charset="-122"/>
                <a:ea typeface="黑体" pitchFamily="49" charset="-122"/>
              </a:rPr>
              <a:t>报告人：</a:t>
            </a:r>
            <a:r>
              <a:rPr lang="zh-CN" altLang="en-US" sz="1800" dirty="0">
                <a:solidFill>
                  <a:srgbClr val="3F3F3F"/>
                </a:solidFill>
                <a:latin typeface="楷体" pitchFamily="49" charset="-122"/>
                <a:ea typeface="楷体" pitchFamily="49" charset="-122"/>
              </a:rPr>
              <a:t>朱标</a:t>
            </a:r>
            <a:endParaRPr lang="zh-CN" altLang="zh-CN" sz="1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4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项目简介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8291" y="4842948"/>
            <a:ext cx="118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56" y="2006674"/>
            <a:ext cx="1522859" cy="293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79" y="2006674"/>
            <a:ext cx="1522859" cy="293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02" y="2006674"/>
            <a:ext cx="1522859" cy="293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E:\zb\projects\ShotVis\doc\pics\IMG_36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817" y="2399250"/>
            <a:ext cx="1190535" cy="21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zb\projects\ShotVis\doc\pics\IMG_36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24" y="2399250"/>
            <a:ext cx="1190553" cy="21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zb\projects\ShotVis\doc\pics\IMG_36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64" y="2399250"/>
            <a:ext cx="1189465" cy="21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73414" y="4842948"/>
            <a:ext cx="118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5212" y="4842948"/>
            <a:ext cx="160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4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项目动机</a:t>
            </a:r>
            <a:endParaRPr lang="en-US" altLang="zh-CN" sz="2400" smtClean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0801"/>
              </p:ext>
            </p:extLst>
          </p:nvPr>
        </p:nvGraphicFramePr>
        <p:xfrm>
          <a:off x="402398" y="1360513"/>
          <a:ext cx="4966710" cy="2882066"/>
        </p:xfrm>
        <a:graphic>
          <a:graphicData uri="http://schemas.openxmlformats.org/drawingml/2006/table">
            <a:tbl>
              <a:tblPr/>
              <a:tblGrid>
                <a:gridCol w="818818"/>
                <a:gridCol w="506043"/>
                <a:gridCol w="530930"/>
                <a:gridCol w="506043"/>
                <a:gridCol w="530930"/>
                <a:gridCol w="506043"/>
                <a:gridCol w="530930"/>
                <a:gridCol w="506043"/>
                <a:gridCol w="530930"/>
              </a:tblGrid>
              <a:tr h="253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8.04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9.14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7.46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6.58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6.95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8.14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6.77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5.76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7.58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8.74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12.74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7.71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8.81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8.77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7.11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8.84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8.33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9.26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7.81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8.47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9.96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8.84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7.04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7.24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6.13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6.08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5.25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4.26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5.39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10.84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9.13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8.15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5.56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4.82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7.26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6.42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7.91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5.68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4.74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5.73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6.89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4831"/>
              </p:ext>
            </p:extLst>
          </p:nvPr>
        </p:nvGraphicFramePr>
        <p:xfrm>
          <a:off x="402398" y="4653136"/>
          <a:ext cx="4869626" cy="935039"/>
        </p:xfrm>
        <a:graphic>
          <a:graphicData uri="http://schemas.openxmlformats.org/drawingml/2006/table">
            <a:tbl>
              <a:tblPr/>
              <a:tblGrid>
                <a:gridCol w="721734"/>
                <a:gridCol w="506043"/>
                <a:gridCol w="530930"/>
                <a:gridCol w="506043"/>
                <a:gridCol w="530930"/>
                <a:gridCol w="506043"/>
                <a:gridCol w="530930"/>
                <a:gridCol w="506043"/>
                <a:gridCol w="530930"/>
              </a:tblGrid>
              <a:tr h="144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9.00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7.50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9.00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7.5009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9.00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7.50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9.00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7.50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SD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1.94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1.94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1.94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3.16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1.94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79640" marR="79640" marT="39820" marB="39820" anchor="b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0.82</a:t>
                      </a: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9640" marR="79640" marT="39820" marB="398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108629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Anscombe’s Data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438537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33" y="1019896"/>
            <a:ext cx="1981767" cy="139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54" y="2415305"/>
            <a:ext cx="2012854" cy="139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66" y="3814872"/>
            <a:ext cx="1950680" cy="137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54" y="5099156"/>
            <a:ext cx="1997310" cy="145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4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项目动机</a:t>
            </a:r>
            <a:endParaRPr lang="en-US" altLang="zh-CN" sz="240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678814" cy="473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263859"/>
              </p:ext>
            </p:extLst>
          </p:nvPr>
        </p:nvGraphicFramePr>
        <p:xfrm>
          <a:off x="3923928" y="22649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04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915934" y="6379802"/>
            <a:ext cx="5832648" cy="328613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4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项目</a:t>
            </a:r>
            <a:r>
              <a:rPr lang="zh-CN" altLang="en-US" sz="2400">
                <a:solidFill>
                  <a:schemeClr val="bg1"/>
                </a:solidFill>
              </a:rPr>
              <a:t>设计</a:t>
            </a:r>
            <a:endParaRPr lang="en-US" altLang="zh-CN" sz="2400" smtClean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t="32479" r="19382" b="2508"/>
          <a:stretch/>
        </p:blipFill>
        <p:spPr bwMode="auto">
          <a:xfrm>
            <a:off x="334036" y="1927942"/>
            <a:ext cx="1837189" cy="307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052328" y="1484784"/>
            <a:ext cx="1004768" cy="3965077"/>
            <a:chOff x="3052328" y="1235718"/>
            <a:chExt cx="1004768" cy="3965077"/>
          </a:xfrm>
        </p:grpSpPr>
        <p:sp>
          <p:nvSpPr>
            <p:cNvPr id="6" name="圆角矩形 5"/>
            <p:cNvSpPr/>
            <p:nvPr/>
          </p:nvSpPr>
          <p:spPr>
            <a:xfrm>
              <a:off x="3052328" y="1235718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500M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052328" y="1489764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052328" y="1743810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7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00M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52328" y="1997856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52328" y="2251902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</a:t>
              </a:r>
              <a:r>
                <a:rPr lang="en-US" altLang="zh-CN" sz="1200">
                  <a:solidFill>
                    <a:schemeClr val="tx1"/>
                  </a:solidFill>
                </a:rPr>
                <a:t>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052328" y="2505948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052328" y="2759994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052328" y="3014040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052328" y="3268086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052328" y="3776178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3G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052328" y="4030224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052328" y="4538316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052328" y="3522132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052328" y="4284270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3G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052328" y="4792362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6G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052328" y="5046401"/>
              <a:ext cx="421200" cy="1543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4000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635896" y="1378385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635896" y="1885567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88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635896" y="2392749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138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635896" y="2899931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158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635896" y="3407113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238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635896" y="3914295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268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635896" y="4421477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338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635896" y="4928657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588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7168" name="直接箭头连接符 7167"/>
          <p:cNvCxnSpPr/>
          <p:nvPr/>
        </p:nvCxnSpPr>
        <p:spPr>
          <a:xfrm flipV="1">
            <a:off x="2263504" y="3467322"/>
            <a:ext cx="672583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TextBox 7168"/>
          <p:cNvSpPr txBox="1"/>
          <p:nvPr/>
        </p:nvSpPr>
        <p:spPr>
          <a:xfrm>
            <a:off x="2131743" y="31980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863376" y="1484784"/>
            <a:ext cx="1004768" cy="3965077"/>
            <a:chOff x="3052328" y="1235718"/>
            <a:chExt cx="1004768" cy="3965077"/>
          </a:xfrm>
        </p:grpSpPr>
        <p:sp>
          <p:nvSpPr>
            <p:cNvPr id="38" name="圆角矩形 37"/>
            <p:cNvSpPr/>
            <p:nvPr/>
          </p:nvSpPr>
          <p:spPr>
            <a:xfrm>
              <a:off x="3052328" y="1235718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500M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052328" y="1489764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052328" y="1743810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7</a:t>
              </a:r>
              <a:r>
                <a:rPr lang="en-US" altLang="zh-CN" sz="1200" smtClean="0">
                  <a:solidFill>
                    <a:schemeClr val="tx1"/>
                  </a:solidFill>
                </a:rPr>
                <a:t>00M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052328" y="1997856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052328" y="2251902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</a:t>
              </a:r>
              <a:r>
                <a:rPr lang="en-US" altLang="zh-CN" sz="1200">
                  <a:solidFill>
                    <a:schemeClr val="tx1"/>
                  </a:solidFill>
                </a:rPr>
                <a:t>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052328" y="2505948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052328" y="2759994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052328" y="3014040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052328" y="3268086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052328" y="3776178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3G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052328" y="4030224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052328" y="4538316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052328" y="3522132"/>
              <a:ext cx="421200" cy="15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052328" y="4284270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3G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052328" y="4792362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6G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3052328" y="5046401"/>
              <a:ext cx="421200" cy="1543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4000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635896" y="1378385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635896" y="1885567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88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635896" y="2392749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138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635896" y="2899931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158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635896" y="3407113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238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635896" y="3914295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268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635896" y="4421477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338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635896" y="4928657"/>
              <a:ext cx="421200" cy="155036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smtClean="0">
                  <a:solidFill>
                    <a:schemeClr val="tx1"/>
                  </a:solidFill>
                </a:rPr>
                <a:t>588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V="1">
            <a:off x="4100918" y="3467322"/>
            <a:ext cx="672583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69157" y="31980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</a:p>
        </p:txBody>
      </p:sp>
      <p:graphicFrame>
        <p:nvGraphicFramePr>
          <p:cNvPr id="7171" name="表格 7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58563"/>
              </p:ext>
            </p:extLst>
          </p:nvPr>
        </p:nvGraphicFramePr>
        <p:xfrm>
          <a:off x="7236296" y="1886127"/>
          <a:ext cx="1296144" cy="29495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1736"/>
                <a:gridCol w="624408"/>
              </a:tblGrid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流量</a:t>
                      </a:r>
                      <a:r>
                        <a:rPr lang="en-US" altLang="zh-CN" sz="1200" smtClean="0"/>
                        <a:t>(M)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月费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500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58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700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88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1000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138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2000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158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2000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238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3000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268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3000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338</a:t>
                      </a:r>
                      <a:endParaRPr lang="zh-CN" altLang="en-US" sz="1200"/>
                    </a:p>
                  </a:txBody>
                  <a:tcPr/>
                </a:tc>
              </a:tr>
              <a:tr h="327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6000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588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直接箭头连接符 64"/>
          <p:cNvCxnSpPr/>
          <p:nvPr/>
        </p:nvCxnSpPr>
        <p:spPr>
          <a:xfrm flipV="1">
            <a:off x="5967694" y="3467322"/>
            <a:ext cx="1139676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94138" y="2712413"/>
            <a:ext cx="1086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统一单位</a:t>
            </a:r>
            <a:endParaRPr lang="en-US" altLang="zh-C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修改属性名</a:t>
            </a:r>
            <a:endParaRPr lang="en-US" altLang="zh-CN" sz="1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7884368" y="4979686"/>
            <a:ext cx="0" cy="35307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12360" y="49882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可视映射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http://kvblog-wordpress.stor.sinaapp.com/uploads/2013/08/082913_0757_1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9" t="39487" r="23152" b="6248"/>
          <a:stretch/>
        </p:blipFill>
        <p:spPr bwMode="auto">
          <a:xfrm>
            <a:off x="6810435" y="5388838"/>
            <a:ext cx="2147866" cy="11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4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项目</a:t>
            </a:r>
            <a:r>
              <a:rPr lang="zh-CN" altLang="en-US" sz="2400">
                <a:solidFill>
                  <a:schemeClr val="bg1"/>
                </a:solidFill>
              </a:rPr>
              <a:t>进展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096" y="4767535"/>
            <a:ext cx="1712554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通过拖放完成数据属性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到可视编码的映射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9" y="3413880"/>
            <a:ext cx="222082" cy="24088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9" b="8431"/>
          <a:stretch/>
        </p:blipFill>
        <p:spPr>
          <a:xfrm>
            <a:off x="719465" y="2441534"/>
            <a:ext cx="1559009" cy="2185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16" name="弧形 15"/>
          <p:cNvSpPr/>
          <p:nvPr/>
        </p:nvSpPr>
        <p:spPr>
          <a:xfrm>
            <a:off x="473319" y="2471931"/>
            <a:ext cx="1942598" cy="2149643"/>
          </a:xfrm>
          <a:prstGeom prst="arc">
            <a:avLst>
              <a:gd name="adj1" fmla="val 8140457"/>
              <a:gd name="adj2" fmla="val 13828919"/>
            </a:avLst>
          </a:prstGeom>
          <a:ln w="12700"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3342" y="355388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endParaRPr lang="zh-CN" alt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/>
          <a:stretch/>
        </p:blipFill>
        <p:spPr>
          <a:xfrm>
            <a:off x="2879212" y="2179878"/>
            <a:ext cx="1533245" cy="2447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7812"/>
          <a:stretch/>
        </p:blipFill>
        <p:spPr>
          <a:xfrm>
            <a:off x="4893882" y="2823622"/>
            <a:ext cx="1260858" cy="180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7812"/>
          <a:stretch/>
        </p:blipFill>
        <p:spPr>
          <a:xfrm>
            <a:off x="6154740" y="2823622"/>
            <a:ext cx="1260858" cy="1803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4" b="7866"/>
          <a:stretch/>
        </p:blipFill>
        <p:spPr>
          <a:xfrm>
            <a:off x="7415598" y="2827542"/>
            <a:ext cx="1260858" cy="1799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2781738" y="4767535"/>
            <a:ext cx="172819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错误数据的编辑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0979" y="4767535"/>
            <a:ext cx="260838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不同类型的可视化结果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0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0134A-8700-4B8A-A550-9675580AA392}" type="datetime1">
              <a:rPr lang="zh-CN" altLang="en-US" smtClean="0"/>
              <a:t>2014/10/13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Visual Analysis Group | </a:t>
            </a:r>
            <a:r>
              <a:rPr lang="zh-CN" altLang="en-US" smtClean="0"/>
              <a:t>宽视善知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445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</a:rPr>
              <a:t>To do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5976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功能实现：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数据指定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单位转换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 smtClean="0"/>
              <a:t>设计：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流程设计（针对的数据范围，用户可定制的部分）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可视化设计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App</a:t>
            </a:r>
            <a:r>
              <a:rPr lang="zh-CN" altLang="en-US" smtClean="0"/>
              <a:t>界面设计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962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2-03-11 taobao-vis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2012-03-11 taobao-visit</Template>
  <TotalTime>2793</TotalTime>
  <Words>369</Words>
  <Application>Microsoft Office PowerPoint</Application>
  <PresentationFormat>全屏显示(4:3)</PresentationFormat>
  <Paragraphs>259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2012-03-11 taobao-visit</vt:lpstr>
      <vt:lpstr>ShotVis 项目进展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Quanquan</dc:creator>
  <cp:lastModifiedBy>ZHU BIAO</cp:lastModifiedBy>
  <cp:revision>348</cp:revision>
  <dcterms:created xsi:type="dcterms:W3CDTF">2012-04-29T04:54:03Z</dcterms:created>
  <dcterms:modified xsi:type="dcterms:W3CDTF">2014-10-13T12:31:06Z</dcterms:modified>
</cp:coreProperties>
</file>