
<file path=[Content_Types].xml><?xml version="1.0" encoding="utf-8"?>
<Types xmlns="http://schemas.openxmlformats.org/package/2006/content-types">
  <Default Extension="png" ContentType="image/png"/>
  <Default Extension="jpeg" ContentType="image/jpeg"/>
  <Default Extension="JPG" ContentType="image/.jp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63" r:id="rId5"/>
    <p:sldId id="291" r:id="rId6"/>
    <p:sldId id="276" r:id="rId7"/>
    <p:sldId id="305" r:id="rId8"/>
    <p:sldId id="304" r:id="rId9"/>
    <p:sldId id="301" r:id="rId10"/>
    <p:sldId id="308" r:id="rId11"/>
    <p:sldId id="306" r:id="rId12"/>
    <p:sldId id="302" r:id="rId13"/>
    <p:sldId id="316" r:id="rId14"/>
    <p:sldId id="314" r:id="rId15"/>
    <p:sldId id="320" r:id="rId16"/>
    <p:sldId id="317" r:id="rId17"/>
    <p:sldId id="318" r:id="rId18"/>
    <p:sldId id="319" r:id="rId19"/>
    <p:sldId id="321" r:id="rId20"/>
    <p:sldId id="266" r:id="rId21"/>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1324"/>
    <a:srgbClr val="0C49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79924" autoAdjust="0"/>
  </p:normalViewPr>
  <p:slideViewPr>
    <p:cSldViewPr snapToGrid="0" showGuides="1">
      <p:cViewPr varScale="1">
        <p:scale>
          <a:sx n="72" d="100"/>
          <a:sy n="72" d="100"/>
        </p:scale>
        <p:origin x="76" y="64"/>
      </p:cViewPr>
      <p:guideLst>
        <p:guide orient="horz" pos="2164"/>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gs" Target="tags/tag2.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5BCEC9-DDE4-4B30-87D6-0017517D5E2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4487E-253C-4F2A-AD3B-D7DF4058A67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照片为学生拍摄的礼堂</a:t>
            </a:r>
            <a:endParaRPr lang="zh-CN" altLang="en-US" dirty="0"/>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panose="020B0604020202020204" pitchFamily="34" charset="0"/>
                <a:ea typeface="华文中宋" panose="02010600040101010101" charset="-122"/>
              </a:defRPr>
            </a:lvl1pPr>
            <a:lvl2pPr marL="742950" indent="-285750">
              <a:defRPr sz="2000" b="1">
                <a:solidFill>
                  <a:schemeClr val="tx1"/>
                </a:solidFill>
                <a:latin typeface="Arial" panose="020B0604020202020204" pitchFamily="34" charset="0"/>
                <a:ea typeface="华文中宋" panose="02010600040101010101" charset="-122"/>
              </a:defRPr>
            </a:lvl2pPr>
            <a:lvl3pPr marL="1143000" indent="-228600">
              <a:defRPr sz="2000" b="1">
                <a:solidFill>
                  <a:schemeClr val="tx1"/>
                </a:solidFill>
                <a:latin typeface="Arial" panose="020B0604020202020204" pitchFamily="34" charset="0"/>
                <a:ea typeface="华文中宋" panose="02010600040101010101" charset="-122"/>
              </a:defRPr>
            </a:lvl3pPr>
            <a:lvl4pPr marL="1600200" indent="-228600">
              <a:defRPr sz="2000" b="1">
                <a:solidFill>
                  <a:schemeClr val="tx1"/>
                </a:solidFill>
                <a:latin typeface="Arial" panose="020B0604020202020204" pitchFamily="34" charset="0"/>
                <a:ea typeface="华文中宋" panose="02010600040101010101" charset="-122"/>
              </a:defRPr>
            </a:lvl4pPr>
            <a:lvl5pPr marL="2057400" indent="-228600">
              <a:defRPr sz="2000" b="1">
                <a:solidFill>
                  <a:schemeClr val="tx1"/>
                </a:solidFill>
                <a:latin typeface="Arial" panose="020B0604020202020204" pitchFamily="34" charset="0"/>
                <a:ea typeface="华文中宋" panose="02010600040101010101"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华文中宋" panose="02010600040101010101"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华文中宋" panose="02010600040101010101"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华文中宋" panose="02010600040101010101"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华文中宋" panose="02010600040101010101"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9F000F6D-74D8-0C46-B428-4DE0EB034880}" type="slidenum">
              <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D4487E-253C-4F2A-AD3B-D7DF4058A67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D4487E-253C-4F2A-AD3B-D7DF4058A67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图片可以替换</a:t>
            </a:r>
            <a:endParaRPr lang="zh-CN" altLang="en-US" dirty="0"/>
          </a:p>
        </p:txBody>
      </p:sp>
      <p:sp>
        <p:nvSpPr>
          <p:cNvPr id="4" name="灯片编号占位符 3"/>
          <p:cNvSpPr>
            <a:spLocks noGrp="1"/>
          </p:cNvSpPr>
          <p:nvPr>
            <p:ph type="sldNum" sz="quarter" idx="10"/>
          </p:nvPr>
        </p:nvSpPr>
        <p:spPr/>
        <p:txBody>
          <a:bodyPr/>
          <a:lstStyle/>
          <a:p>
            <a:fld id="{5FD4487E-253C-4F2A-AD3B-D7DF4058A67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D4487E-253C-4F2A-AD3B-D7DF4058A67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D4487E-253C-4F2A-AD3B-D7DF4058A67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A32C326A-3541-E547-8C03-5779D23648EF}"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E3597BDB-C194-6F4E-8639-1B954A600FDB}"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838200" y="1340768"/>
            <a:ext cx="10515600" cy="5061482"/>
          </a:xfrm>
        </p:spPr>
        <p:txBody>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r>
              <a:rPr lang="en-US" altLang="zh-CN" dirty="0"/>
              <a:t>·</a:t>
            </a:r>
            <a:endParaRPr lang="en-US" dirty="0"/>
          </a:p>
        </p:txBody>
      </p:sp>
      <p:sp>
        <p:nvSpPr>
          <p:cNvPr id="4" name="Date Placeholder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B7777B4F-0286-DE44-939A-59B26D3141B7}"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EADB0674-9F2F-9048-8F8C-240B2AE1FAC2}"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2" name="Title 1"/>
          <p:cNvSpPr>
            <a:spLocks noGrp="1"/>
          </p:cNvSpPr>
          <p:nvPr>
            <p:ph type="title"/>
          </p:nvPr>
        </p:nvSpPr>
        <p:spPr>
          <a:xfrm>
            <a:off x="815009" y="0"/>
            <a:ext cx="10538791" cy="1021543"/>
          </a:xfrm>
        </p:spPr>
        <p:txBody>
          <a:bodyPr anchor="b">
            <a:normAutofit/>
          </a:bodyPr>
          <a:lstStyle>
            <a:lvl1pPr>
              <a:lnSpc>
                <a:spcPct val="100000"/>
              </a:lnSpc>
              <a:defRPr sz="4000" b="1"/>
            </a:lvl1pPr>
          </a:lstStyle>
          <a:p>
            <a:r>
              <a:rPr lang="zh-CN" altLang="en-US" dirty="0"/>
              <a:t>单击此处编辑母版标题样式</a:t>
            </a:r>
            <a:endParaRPr lang="en-US" dirty="0"/>
          </a:p>
        </p:txBody>
      </p:sp>
      <p:grpSp>
        <p:nvGrpSpPr>
          <p:cNvPr id="16" name="组合 15"/>
          <p:cNvGrpSpPr/>
          <p:nvPr userDrawn="1"/>
        </p:nvGrpSpPr>
        <p:grpSpPr>
          <a:xfrm>
            <a:off x="815009" y="1021543"/>
            <a:ext cx="10538791" cy="0"/>
            <a:chOff x="815009" y="1021543"/>
            <a:chExt cx="10538791" cy="0"/>
          </a:xfrm>
        </p:grpSpPr>
        <p:cxnSp>
          <p:nvCxnSpPr>
            <p:cNvPr id="8" name="直接连接符 7"/>
            <p:cNvCxnSpPr/>
            <p:nvPr userDrawn="1"/>
          </p:nvCxnSpPr>
          <p:spPr>
            <a:xfrm>
              <a:off x="815009" y="1021543"/>
              <a:ext cx="713715" cy="0"/>
            </a:xfrm>
            <a:prstGeom prst="line">
              <a:avLst/>
            </a:prstGeom>
            <a:ln w="44450">
              <a:solidFill>
                <a:srgbClr val="AE1324"/>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1683945" y="1021543"/>
              <a:ext cx="9669855" cy="0"/>
            </a:xfrm>
            <a:prstGeom prst="line">
              <a:avLst/>
            </a:prstGeom>
            <a:ln w="44450"/>
          </p:spPr>
          <p:style>
            <a:lnRef idx="1">
              <a:schemeClr val="accent1"/>
            </a:lnRef>
            <a:fillRef idx="0">
              <a:schemeClr val="accent1"/>
            </a:fillRef>
            <a:effectRef idx="0">
              <a:schemeClr val="accent1"/>
            </a:effectRef>
            <a:fontRef idx="minor">
              <a:schemeClr val="tx1"/>
            </a:fontRef>
          </p:style>
        </p:cxnSp>
      </p:grpSp>
      <p:pic>
        <p:nvPicPr>
          <p:cNvPr id="10" name="图片 9" descr="横版组合——透明.png"/>
          <p:cNvPicPr>
            <a:picLocks noChangeAspect="1"/>
          </p:cNvPicPr>
          <p:nvPr userDrawn="1"/>
        </p:nvPicPr>
        <p:blipFill>
          <a:blip r:embed="rId2" cstate="screen"/>
          <a:srcRect/>
          <a:stretch>
            <a:fillRect/>
          </a:stretch>
        </p:blipFill>
        <p:spPr bwMode="auto">
          <a:xfrm>
            <a:off x="8610600" y="6073474"/>
            <a:ext cx="3086577"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87F89CA9-0F6A-E745-B1B5-0B3A7BE5D970}"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B721F5A-A6F2-4C4E-BFC8-8F7E8C0B0E84}"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2" name="Title 1"/>
          <p:cNvSpPr>
            <a:spLocks noGrp="1"/>
          </p:cNvSpPr>
          <p:nvPr>
            <p:ph type="title"/>
          </p:nvPr>
        </p:nvSpPr>
        <p:spPr>
          <a:xfrm>
            <a:off x="815009" y="0"/>
            <a:ext cx="10515600" cy="1021543"/>
          </a:xfrm>
        </p:spPr>
        <p:txBody>
          <a:bodyPr vert="horz" lIns="91440" tIns="45720" rIns="91440" bIns="45720" rtlCol="0" anchor="b">
            <a:normAutofit/>
          </a:bodyPr>
          <a:lstStyle>
            <a:lvl1pPr>
              <a:lnSpc>
                <a:spcPct val="100000"/>
              </a:lnSpc>
              <a:defRPr lang="en-US" sz="4000" b="1" dirty="0"/>
            </a:lvl1pPr>
          </a:lstStyle>
          <a:p>
            <a:pPr lvl="0"/>
            <a:r>
              <a:rPr lang="zh-CN" altLang="en-US" dirty="0"/>
              <a:t>单击此处编辑母版标题样式</a:t>
            </a:r>
            <a:endParaRPr lang="en-US" dirty="0"/>
          </a:p>
        </p:txBody>
      </p:sp>
      <p:grpSp>
        <p:nvGrpSpPr>
          <p:cNvPr id="6" name="组合 5"/>
          <p:cNvGrpSpPr/>
          <p:nvPr userDrawn="1"/>
        </p:nvGrpSpPr>
        <p:grpSpPr>
          <a:xfrm>
            <a:off x="815009" y="1021543"/>
            <a:ext cx="10538791" cy="0"/>
            <a:chOff x="815009" y="1021543"/>
            <a:chExt cx="10538791" cy="0"/>
          </a:xfrm>
        </p:grpSpPr>
        <p:cxnSp>
          <p:nvCxnSpPr>
            <p:cNvPr id="7" name="直接连接符 6"/>
            <p:cNvCxnSpPr/>
            <p:nvPr userDrawn="1"/>
          </p:nvCxnSpPr>
          <p:spPr>
            <a:xfrm>
              <a:off x="815009" y="1021543"/>
              <a:ext cx="713715" cy="0"/>
            </a:xfrm>
            <a:prstGeom prst="line">
              <a:avLst/>
            </a:prstGeom>
            <a:ln w="44450">
              <a:solidFill>
                <a:srgbClr val="AE1324"/>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1683945" y="1021543"/>
              <a:ext cx="9669855" cy="0"/>
            </a:xfrm>
            <a:prstGeom prst="line">
              <a:avLst/>
            </a:prstGeom>
            <a:ln w="44450"/>
          </p:spPr>
          <p:style>
            <a:lnRef idx="1">
              <a:schemeClr val="accent1"/>
            </a:lnRef>
            <a:fillRef idx="0">
              <a:schemeClr val="accent1"/>
            </a:fillRef>
            <a:effectRef idx="0">
              <a:schemeClr val="accent1"/>
            </a:effectRef>
            <a:fontRef idx="minor">
              <a:schemeClr val="tx1"/>
            </a:fontRef>
          </p:style>
        </p:cxnSp>
      </p:grpSp>
      <p:pic>
        <p:nvPicPr>
          <p:cNvPr id="9" name="图片 8" descr="横版组合——透明.png"/>
          <p:cNvPicPr>
            <a:picLocks noChangeAspect="1"/>
          </p:cNvPicPr>
          <p:nvPr userDrawn="1"/>
        </p:nvPicPr>
        <p:blipFill>
          <a:blip r:embed="rId2" cstate="screen"/>
          <a:srcRect/>
          <a:stretch>
            <a:fillRect/>
          </a:stretch>
        </p:blipFill>
        <p:spPr bwMode="auto">
          <a:xfrm>
            <a:off x="8610600" y="6073474"/>
            <a:ext cx="3086577"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30E72066-6174-6145-AA6B-3DE5C9EA0DC8}"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3" name="Footer Placeholder 2"/>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D0C70D4-B8A7-1C47-A003-56128FA9BF31}"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KSO_ST1"/>
          <p:cNvSpPr>
            <a:spLocks noGrp="1"/>
          </p:cNvSpPr>
          <p:nvPr>
            <p:ph type="title"/>
          </p:nvPr>
        </p:nvSpPr>
        <p:spPr>
          <a:xfrm>
            <a:off x="2098675" y="2108200"/>
            <a:ext cx="7994651" cy="1235075"/>
          </a:xfrm>
        </p:spPr>
        <p:txBody>
          <a:bodyPr anchor="b">
            <a:normAutofit/>
          </a:bodyPr>
          <a:lstStyle>
            <a:lvl1pPr algn="ctr">
              <a:defRPr sz="3600">
                <a:solidFill>
                  <a:schemeClr val="accent1">
                    <a:lumMod val="75000"/>
                  </a:schemeClr>
                </a:solidFill>
                <a:effectLst/>
              </a:defRPr>
            </a:lvl1pPr>
          </a:lstStyle>
          <a:p>
            <a:r>
              <a:rPr lang="zh-CN" altLang="en-US"/>
              <a:t>单击此处编辑母版标题样式</a:t>
            </a:r>
            <a:endParaRPr lang="en-US" dirty="0"/>
          </a:p>
        </p:txBody>
      </p:sp>
      <p:sp>
        <p:nvSpPr>
          <p:cNvPr id="3" name="KSO_FD"/>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B41EA215-7A23-544C-A92E-4577682AAD9A}" type="datetimeFigureOut">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rPr>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4" name="KSO_FT"/>
          <p:cNvSpPr>
            <a:spLocks noGrp="1"/>
          </p:cNvSpPr>
          <p:nvPr>
            <p:ph type="ftr" sz="quarter" idx="11"/>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5" name="KSO_FN"/>
          <p:cNvSpPr>
            <a:spLocks noGrp="1"/>
          </p:cNvSpPr>
          <p:nvPr>
            <p:ph type="sldNum" sz="quarter" idx="12"/>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950E2911-4B38-3847-BB6A-657490750D80}" type="slidenum">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rPr>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FA7C40F-0D87-4C47-A7B0-B93EF7B2BED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9942B8-D311-4E7D-8579-3E51C69EB10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7FA7C40F-0D87-4C47-A7B0-B93EF7B2BED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69942B8-D311-4E7D-8579-3E51C69EB10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63C5E0C2-28B8-CE44-9D60-588CFEE87B31}"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41093995-55F8-9440-9010-524D68AC1856}"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jpe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4.xml"/><Relationship Id="rId3" Type="http://schemas.openxmlformats.org/officeDocument/2006/relationships/image" Target="../media/image1.png"/><Relationship Id="rId2" Type="http://schemas.microsoft.com/office/2007/relationships/hdphoto" Target="../media/image4.wdp"/><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l="-4000" r="-4000"/>
          </a:stretch>
        </a:blipFill>
        <a:effectLst/>
      </p:bgPr>
    </p:bg>
    <p:spTree>
      <p:nvGrpSpPr>
        <p:cNvPr id="1" name=""/>
        <p:cNvGrpSpPr/>
        <p:nvPr/>
      </p:nvGrpSpPr>
      <p:grpSpPr>
        <a:xfrm>
          <a:off x="0" y="0"/>
          <a:ext cx="0" cy="0"/>
          <a:chOff x="0" y="0"/>
          <a:chExt cx="0" cy="0"/>
        </a:xfrm>
      </p:grpSpPr>
      <p:sp>
        <p:nvSpPr>
          <p:cNvPr id="11" name="矩形 10"/>
          <p:cNvSpPr/>
          <p:nvPr/>
        </p:nvSpPr>
        <p:spPr>
          <a:xfrm>
            <a:off x="0" y="2088106"/>
            <a:ext cx="12192000" cy="255927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dirty="0">
              <a:ln>
                <a:noFill/>
              </a:ln>
              <a:solidFill>
                <a:prstClr val="white">
                  <a:alpha val="50000"/>
                </a:prstClr>
              </a:solidFill>
              <a:effectLst/>
              <a:uLnTx/>
              <a:uFillTx/>
              <a:latin typeface="Arial" panose="020B0604020202020204"/>
              <a:ea typeface="微软雅黑" panose="020B0503020204020204" charset="-122"/>
              <a:cs typeface="+mn-cs"/>
            </a:endParaRPr>
          </a:p>
        </p:txBody>
      </p:sp>
      <p:sp>
        <p:nvSpPr>
          <p:cNvPr id="3" name="副标题 2"/>
          <p:cNvSpPr>
            <a:spLocks noGrp="1"/>
          </p:cNvSpPr>
          <p:nvPr>
            <p:ph type="subTitle" idx="1"/>
          </p:nvPr>
        </p:nvSpPr>
        <p:spPr>
          <a:xfrm>
            <a:off x="1524000" y="3571328"/>
            <a:ext cx="9144000" cy="1970829"/>
          </a:xfrm>
        </p:spPr>
        <p:txBody>
          <a:bodyPr>
            <a:normAutofit/>
          </a:bodyPr>
          <a:lstStyle/>
          <a:p>
            <a:r>
              <a:rPr lang="zh-CN" altLang="en-US" dirty="0"/>
              <a:t>夏瑞阳</a:t>
            </a:r>
            <a:endParaRPr lang="zh-CN" altLang="en-US" dirty="0"/>
          </a:p>
          <a:p>
            <a:r>
              <a:rPr lang="en-US" altLang="zh-CN" dirty="0"/>
              <a:t>2019K8009929002</a:t>
            </a:r>
            <a:endParaRPr lang="en-US" altLang="zh-CN" dirty="0"/>
          </a:p>
        </p:txBody>
      </p:sp>
      <p:pic>
        <p:nvPicPr>
          <p:cNvPr id="6" name="图片 5" descr="横版组合——透明.png"/>
          <p:cNvPicPr>
            <a:picLocks noChangeAspect="1"/>
          </p:cNvPicPr>
          <p:nvPr/>
        </p:nvPicPr>
        <p:blipFill>
          <a:blip r:embed="rId2" cstate="screen"/>
          <a:srcRect/>
          <a:stretch>
            <a:fillRect/>
          </a:stretch>
        </p:blipFill>
        <p:spPr bwMode="auto">
          <a:xfrm>
            <a:off x="3523853" y="698565"/>
            <a:ext cx="5144295" cy="1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标题 1"/>
          <p:cNvSpPr txBox="1"/>
          <p:nvPr/>
        </p:nvSpPr>
        <p:spPr>
          <a:xfrm>
            <a:off x="691738" y="1901783"/>
            <a:ext cx="10808524" cy="12665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ts val="4800"/>
              </a:lnSpc>
            </a:pPr>
            <a:endParaRPr lang="en-US" altLang="zh-CN" sz="4000" dirty="0"/>
          </a:p>
          <a:p>
            <a:pPr>
              <a:lnSpc>
                <a:spcPts val="4800"/>
              </a:lnSpc>
            </a:pPr>
            <a:r>
              <a:rPr lang="en-US" altLang="zh-CN" sz="4000" dirty="0"/>
              <a:t>Pytorch.nn </a:t>
            </a:r>
            <a:r>
              <a:rPr lang="zh-CN" altLang="en-US" sz="4000" dirty="0"/>
              <a:t>源码阅读</a:t>
            </a:r>
            <a:endParaRPr lang="en-US" altLang="zh-CN" sz="4000"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50000"/>
            <a:lum/>
          </a:blip>
          <a:srcRect/>
          <a:stretch>
            <a:fillRect/>
          </a:stretch>
        </a:blipFill>
        <a:effectLst/>
      </p:bgPr>
    </p:bg>
    <p:spTree>
      <p:nvGrpSpPr>
        <p:cNvPr id="1" name=""/>
        <p:cNvGrpSpPr/>
        <p:nvPr/>
      </p:nvGrpSpPr>
      <p:grpSpPr>
        <a:xfrm>
          <a:off x="0" y="0"/>
          <a:ext cx="0" cy="0"/>
          <a:chOff x="0" y="0"/>
          <a:chExt cx="0" cy="0"/>
        </a:xfrm>
      </p:grpSpPr>
      <p:sp>
        <p:nvSpPr>
          <p:cNvPr id="10242" name="Freeform 5"/>
          <p:cNvSpPr/>
          <p:nvPr/>
        </p:nvSpPr>
        <p:spPr bwMode="auto">
          <a:xfrm>
            <a:off x="771225" y="1754842"/>
            <a:ext cx="2935728" cy="487172"/>
          </a:xfrm>
          <a:custGeom>
            <a:avLst/>
            <a:gdLst>
              <a:gd name="T0" fmla="*/ 275 w 3851"/>
              <a:gd name="T1" fmla="*/ 0 h 633"/>
              <a:gd name="T2" fmla="*/ 3575 w 3851"/>
              <a:gd name="T3" fmla="*/ 0 h 633"/>
              <a:gd name="T4" fmla="*/ 3851 w 3851"/>
              <a:gd name="T5" fmla="*/ 633 h 633"/>
              <a:gd name="T6" fmla="*/ 0 w 3851"/>
              <a:gd name="T7" fmla="*/ 633 h 633"/>
              <a:gd name="T8" fmla="*/ 275 w 3851"/>
              <a:gd name="T9" fmla="*/ 0 h 633"/>
            </a:gdLst>
            <a:ahLst/>
            <a:cxnLst>
              <a:cxn ang="0">
                <a:pos x="T0" y="T1"/>
              </a:cxn>
              <a:cxn ang="0">
                <a:pos x="T2" y="T3"/>
              </a:cxn>
              <a:cxn ang="0">
                <a:pos x="T4" y="T5"/>
              </a:cxn>
              <a:cxn ang="0">
                <a:pos x="T6" y="T7"/>
              </a:cxn>
              <a:cxn ang="0">
                <a:pos x="T8" y="T9"/>
              </a:cxn>
            </a:cxnLst>
            <a:rect l="0" t="0" r="r" b="b"/>
            <a:pathLst>
              <a:path w="3851" h="633">
                <a:moveTo>
                  <a:pt x="275" y="0"/>
                </a:moveTo>
                <a:lnTo>
                  <a:pt x="3575" y="0"/>
                </a:lnTo>
                <a:lnTo>
                  <a:pt x="3851" y="633"/>
                </a:lnTo>
                <a:lnTo>
                  <a:pt x="0" y="633"/>
                </a:lnTo>
                <a:lnTo>
                  <a:pt x="275" y="0"/>
                </a:lnTo>
                <a:close/>
              </a:path>
            </a:pathLst>
          </a:custGeom>
          <a:solidFill>
            <a:schemeClr val="tx1">
              <a:lumMod val="75000"/>
              <a:lumOff val="25000"/>
            </a:schemeClr>
          </a:solidFill>
          <a:ln>
            <a:noFill/>
          </a:ln>
        </p:spPr>
        <p:txBody>
          <a:bodyPr/>
          <a:lstStyle/>
          <a:p>
            <a:pPr marL="0" marR="0" lvl="0" indent="0" algn="l" defTabSz="913765"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D7004"/>
              </a:solidFill>
              <a:effectLst/>
              <a:uLnTx/>
              <a:uFillTx/>
              <a:latin typeface="Arial" panose="020B0604020202020204" pitchFamily="34" charset="0"/>
              <a:ea typeface="宋体" panose="02010600030101010101" pitchFamily="2" charset="-122"/>
              <a:cs typeface="+mn-cs"/>
            </a:endParaRPr>
          </a:p>
        </p:txBody>
      </p:sp>
      <p:sp>
        <p:nvSpPr>
          <p:cNvPr id="10243" name="Rectangle 6"/>
          <p:cNvSpPr>
            <a:spLocks noChangeArrowheads="1"/>
          </p:cNvSpPr>
          <p:nvPr/>
        </p:nvSpPr>
        <p:spPr bwMode="auto">
          <a:xfrm>
            <a:off x="1" y="2245189"/>
            <a:ext cx="12192000" cy="2196242"/>
          </a:xfrm>
          <a:prstGeom prst="rect">
            <a:avLst/>
          </a:prstGeom>
          <a:gradFill flip="none" rotWithShape="1">
            <a:gsLst>
              <a:gs pos="0">
                <a:srgbClr val="0C4994">
                  <a:shade val="30000"/>
                  <a:satMod val="115000"/>
                </a:srgbClr>
              </a:gs>
              <a:gs pos="50000">
                <a:srgbClr val="0C4994">
                  <a:shade val="67500"/>
                  <a:satMod val="115000"/>
                </a:srgbClr>
              </a:gs>
              <a:gs pos="100000">
                <a:srgbClr val="0C4994">
                  <a:shade val="100000"/>
                  <a:satMod val="115000"/>
                </a:srgbClr>
              </a:gs>
            </a:gsLst>
            <a:lin ang="0" scaled="1"/>
            <a:tileRect/>
          </a:gra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D7004"/>
              </a:solidFill>
              <a:effectLst/>
              <a:uLnTx/>
              <a:uFillTx/>
              <a:latin typeface="Arial" panose="020B0604020202020204" pitchFamily="34" charset="0"/>
              <a:ea typeface="宋体" panose="02010600030101010101" pitchFamily="2" charset="-122"/>
              <a:cs typeface="+mn-cs"/>
            </a:endParaRPr>
          </a:p>
        </p:txBody>
      </p:sp>
      <p:sp>
        <p:nvSpPr>
          <p:cNvPr id="10244" name="Rectangle 7"/>
          <p:cNvSpPr>
            <a:spLocks noChangeArrowheads="1"/>
          </p:cNvSpPr>
          <p:nvPr/>
        </p:nvSpPr>
        <p:spPr bwMode="auto">
          <a:xfrm>
            <a:off x="980692" y="1754842"/>
            <a:ext cx="2513618" cy="2686588"/>
          </a:xfrm>
          <a:prstGeom prst="rect">
            <a:avLst/>
          </a:prstGeom>
          <a:solidFill>
            <a:schemeClr val="accent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D7004"/>
              </a:solidFill>
              <a:effectLst/>
              <a:uLnTx/>
              <a:uFillTx/>
              <a:latin typeface="Arial" panose="020B0604020202020204" pitchFamily="34" charset="0"/>
              <a:ea typeface="宋体" panose="02010600030101010101" pitchFamily="2" charset="-122"/>
              <a:cs typeface="+mn-cs"/>
            </a:endParaRPr>
          </a:p>
        </p:txBody>
      </p:sp>
      <p:sp>
        <p:nvSpPr>
          <p:cNvPr id="10246" name="TextBox 25"/>
          <p:cNvSpPr txBox="1">
            <a:spLocks noChangeArrowheads="1"/>
          </p:cNvSpPr>
          <p:nvPr/>
        </p:nvSpPr>
        <p:spPr bwMode="auto">
          <a:xfrm>
            <a:off x="3778362" y="2829982"/>
            <a:ext cx="8330779"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defRPr/>
            </a:pPr>
            <a:r>
              <a:rPr lang="zh-CN" altLang="en-US" sz="4800" b="1" dirty="0">
                <a:solidFill>
                  <a:schemeClr val="bg1"/>
                </a:solidFill>
                <a:latin typeface="微软雅黑" panose="020B0503020204020204" charset="-122"/>
                <a:ea typeface="微软雅黑" panose="020B0503020204020204" charset="-122"/>
                <a:sym typeface="+mn-ea"/>
              </a:rPr>
              <a:t>类间关系与设计分析</a:t>
            </a:r>
            <a:endParaRPr kumimoji="0" lang="zh-CN" altLang="en-US" sz="4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10247" name="TextBox 26"/>
          <p:cNvSpPr txBox="1">
            <a:spLocks noChangeArrowheads="1"/>
          </p:cNvSpPr>
          <p:nvPr/>
        </p:nvSpPr>
        <p:spPr bwMode="auto">
          <a:xfrm>
            <a:off x="1198095" y="2245187"/>
            <a:ext cx="2062480" cy="19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defRPr/>
            </a:pPr>
            <a:r>
              <a:rPr kumimoji="0" lang="en-US" altLang="zh-CN" sz="11995"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rPr>
              <a:t>03</a:t>
            </a:r>
            <a:endParaRPr kumimoji="0" lang="zh-CN" altLang="en-US" sz="11995"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endParaRPr>
          </a:p>
        </p:txBody>
      </p:sp>
      <p:pic>
        <p:nvPicPr>
          <p:cNvPr id="11" name="图片 10" descr="横版组合——透明.png"/>
          <p:cNvPicPr>
            <a:picLocks noChangeAspect="1"/>
          </p:cNvPicPr>
          <p:nvPr/>
        </p:nvPicPr>
        <p:blipFill>
          <a:blip r:embed="rId2" cstate="screen"/>
          <a:srcRect/>
          <a:stretch>
            <a:fillRect/>
          </a:stretch>
        </p:blipFill>
        <p:spPr bwMode="auto">
          <a:xfrm>
            <a:off x="8468075" y="127196"/>
            <a:ext cx="3429530" cy="7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wipe(left)">
                                      <p:cBhvr>
                                        <p:cTn id="7" dur="500"/>
                                        <p:tgtEl>
                                          <p:spTgt spid="10243"/>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0242"/>
                                        </p:tgtEl>
                                        <p:attrNameLst>
                                          <p:attrName>style.visibility</p:attrName>
                                        </p:attrNameLst>
                                      </p:cBhvr>
                                      <p:to>
                                        <p:strVal val="visible"/>
                                      </p:to>
                                    </p:set>
                                    <p:animEffect transition="in" filter="wipe(down)">
                                      <p:cBhvr>
                                        <p:cTn id="11" dur="300"/>
                                        <p:tgtEl>
                                          <p:spTgt spid="1024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244"/>
                                        </p:tgtEl>
                                        <p:attrNameLst>
                                          <p:attrName>style.visibility</p:attrName>
                                        </p:attrNameLst>
                                      </p:cBhvr>
                                      <p:to>
                                        <p:strVal val="visible"/>
                                      </p:to>
                                    </p:set>
                                    <p:animEffect transition="in" filter="wipe(up)">
                                      <p:cBhvr>
                                        <p:cTn id="15" dur="500"/>
                                        <p:tgtEl>
                                          <p:spTgt spid="10244"/>
                                        </p:tgtEl>
                                      </p:cBhvr>
                                    </p:animEffect>
                                  </p:childTnLst>
                                </p:cTn>
                              </p:par>
                            </p:childTnLst>
                          </p:cTn>
                        </p:par>
                        <p:par>
                          <p:cTn id="16" fill="hold">
                            <p:stCondLst>
                              <p:cond delay="1500"/>
                            </p:stCondLst>
                            <p:childTnLst>
                              <p:par>
                                <p:cTn id="17" presetID="1" presetClass="entr" presetSubtype="0" fill="hold" grpId="0" nodeType="afterEffect">
                                  <p:stCondLst>
                                    <p:cond delay="0"/>
                                  </p:stCondLst>
                                  <p:childTnLst>
                                    <p:set>
                                      <p:cBhvr>
                                        <p:cTn id="18" dur="1" fill="hold">
                                          <p:stCondLst>
                                            <p:cond delay="0"/>
                                          </p:stCondLst>
                                        </p:cTn>
                                        <p:tgtEl>
                                          <p:spTgt spid="10247"/>
                                        </p:tgtEl>
                                        <p:attrNameLst>
                                          <p:attrName>style.visibility</p:attrName>
                                        </p:attrNameLst>
                                      </p:cBhvr>
                                      <p:to>
                                        <p:strVal val="visible"/>
                                      </p:to>
                                    </p:set>
                                  </p:childTnLst>
                                </p:cTn>
                              </p:par>
                            </p:childTnLst>
                          </p:cTn>
                        </p:par>
                        <p:par>
                          <p:cTn id="19" fill="hold">
                            <p:stCondLst>
                              <p:cond delay="1500"/>
                            </p:stCondLst>
                            <p:childTnLst>
                              <p:par>
                                <p:cTn id="20" presetID="1" presetClass="entr" presetSubtype="0" fill="hold" grpId="0" nodeType="afterEffect">
                                  <p:stCondLst>
                                    <p:cond delay="0"/>
                                  </p:stCondLst>
                                  <p:childTnLst>
                                    <p:set>
                                      <p:cBhvr>
                                        <p:cTn id="21" dur="1" fill="hold">
                                          <p:stCondLst>
                                            <p:cond delay="0"/>
                                          </p:stCondLst>
                                        </p:cTn>
                                        <p:tgtEl>
                                          <p:spTgt spid="102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ldLvl="0" animBg="1" autoUpdateAnimBg="0"/>
      <p:bldP spid="10244" grpId="0" bldLvl="0" animBg="1" autoUpdateAnimBg="0"/>
      <p:bldP spid="10246" grpId="0" autoUpdateAnimBg="0"/>
      <p:bldP spid="10247"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021543"/>
          </a:xfrm>
        </p:spPr>
        <p:txBody>
          <a:bodyPr/>
          <a:lstStyle/>
          <a:p>
            <a:r>
              <a:rPr lang="zh-CN" altLang="en-US" dirty="0">
                <a:solidFill>
                  <a:schemeClr val="tx1"/>
                </a:solidFill>
                <a:latin typeface="微软雅黑" panose="020B0503020204020204" charset="-122"/>
                <a:ea typeface="微软雅黑" panose="020B0503020204020204" charset="-122"/>
                <a:sym typeface="+mn-ea"/>
              </a:rPr>
              <a:t>类间关系与设计分析</a:t>
            </a:r>
            <a:endParaRPr lang="zh-CN" altLang="en-US" dirty="0">
              <a:solidFill>
                <a:schemeClr val="tx1"/>
              </a:solidFill>
              <a:latin typeface="微软雅黑" panose="020B0503020204020204" charset="-122"/>
              <a:ea typeface="微软雅黑" panose="020B0503020204020204" charset="-122"/>
              <a:sym typeface="+mn-ea"/>
            </a:endParaRPr>
          </a:p>
        </p:txBody>
      </p:sp>
      <p:sp>
        <p:nvSpPr>
          <p:cNvPr id="5" name="内容占位符 4"/>
          <p:cNvSpPr/>
          <p:nvPr>
            <p:ph idx="1"/>
          </p:nvPr>
        </p:nvSpPr>
        <p:spPr>
          <a:xfrm>
            <a:off x="5247005" y="1340485"/>
            <a:ext cx="6106795" cy="5061585"/>
          </a:xfrm>
        </p:spPr>
        <p:txBody>
          <a:bodyPr>
            <a:normAutofit fontScale="80000"/>
          </a:bodyPr>
          <a:p>
            <a:pPr>
              <a:lnSpc>
                <a:spcPct val="150000"/>
              </a:lnSpc>
            </a:pPr>
            <a:r>
              <a:rPr lang="en-US" sz="2400"/>
              <a:t>__init__():module</a:t>
            </a:r>
            <a:r>
              <a:rPr lang="zh-CN" altLang="en-US" sz="2400"/>
              <a:t>类的初始化函数，会在类的对象生成时被调用以初始化一系列重要的成员变量</a:t>
            </a:r>
            <a:endParaRPr lang="en-US" sz="2400"/>
          </a:p>
          <a:p>
            <a:pPr>
              <a:lnSpc>
                <a:spcPct val="150000"/>
              </a:lnSpc>
            </a:pPr>
            <a:r>
              <a:rPr lang="en-US" sz="2400"/>
              <a:t>forward():</a:t>
            </a:r>
            <a:r>
              <a:rPr lang="zh-CN" altLang="en-US" sz="2400"/>
              <a:t>该模型前向传播的函数</a:t>
            </a:r>
            <a:endParaRPr lang="en-US" sz="2400"/>
          </a:p>
          <a:p>
            <a:pPr>
              <a:lnSpc>
                <a:spcPct val="150000"/>
              </a:lnSpc>
            </a:pPr>
            <a:r>
              <a:rPr lang="en-US" altLang="zh-CN" sz="2400"/>
              <a:t>register_buffer/parameter():</a:t>
            </a:r>
            <a:r>
              <a:rPr lang="zh-CN" altLang="en-US" sz="2400"/>
              <a:t>将可训练</a:t>
            </a:r>
            <a:r>
              <a:rPr lang="en-US" altLang="zh-CN" sz="2400"/>
              <a:t>/</a:t>
            </a:r>
            <a:r>
              <a:rPr lang="zh-CN" altLang="en-US" sz="2400"/>
              <a:t>不可训练参数加入</a:t>
            </a:r>
            <a:r>
              <a:rPr lang="en-US" altLang="zh-CN" sz="2400"/>
              <a:t>buffers/  parameters</a:t>
            </a:r>
            <a:r>
              <a:rPr lang="zh-CN" altLang="en-US" sz="2400"/>
              <a:t>生成器</a:t>
            </a:r>
            <a:endParaRPr lang="en-US" altLang="zh-CN" sz="2400"/>
          </a:p>
          <a:p>
            <a:pPr>
              <a:lnSpc>
                <a:spcPct val="150000"/>
              </a:lnSpc>
            </a:pPr>
            <a:r>
              <a:rPr lang="en-US" altLang="zh-CN" sz="2400"/>
              <a:t>_apply()</a:t>
            </a:r>
            <a:r>
              <a:rPr lang="zh-CN" altLang="en-US" sz="2400"/>
              <a:t>和</a:t>
            </a:r>
            <a:r>
              <a:rPr lang="en-US" altLang="zh-CN" sz="2400"/>
              <a:t>apply():</a:t>
            </a:r>
            <a:r>
              <a:rPr lang="zh-CN" altLang="en-US" sz="2400"/>
              <a:t>对模型的所用参数应用函数</a:t>
            </a:r>
            <a:r>
              <a:rPr lang="en-US" altLang="zh-CN" sz="2400"/>
              <a:t>fn</a:t>
            </a:r>
            <a:r>
              <a:rPr lang="zh-CN" altLang="en-US" sz="2400"/>
              <a:t>，其中</a:t>
            </a:r>
            <a:r>
              <a:rPr lang="en-US" altLang="zh-CN" sz="2400"/>
              <a:t>_apply</a:t>
            </a:r>
            <a:r>
              <a:rPr lang="zh-CN" altLang="en-US" sz="2400"/>
              <a:t>是私有的</a:t>
            </a:r>
            <a:endParaRPr lang="zh-CN" altLang="en-US" sz="2400"/>
          </a:p>
          <a:p>
            <a:pPr>
              <a:lnSpc>
                <a:spcPct val="150000"/>
              </a:lnSpc>
            </a:pPr>
            <a:r>
              <a:rPr lang="zh-CN" altLang="en-US" sz="2400"/>
              <a:t>体现了单一职责</a:t>
            </a:r>
            <a:r>
              <a:rPr lang="zh-CN" altLang="en-US" sz="2400"/>
              <a:t>和接口隔离的设计原则</a:t>
            </a:r>
            <a:endParaRPr lang="zh-CN" altLang="en-US" sz="2400"/>
          </a:p>
        </p:txBody>
      </p:sp>
      <p:pic>
        <p:nvPicPr>
          <p:cNvPr id="3" name="图片 2"/>
          <p:cNvPicPr>
            <a:picLocks noChangeAspect="1"/>
          </p:cNvPicPr>
          <p:nvPr/>
        </p:nvPicPr>
        <p:blipFill>
          <a:blip r:embed="rId1"/>
          <a:stretch>
            <a:fillRect/>
          </a:stretch>
        </p:blipFill>
        <p:spPr>
          <a:xfrm>
            <a:off x="838200" y="1340485"/>
            <a:ext cx="3779520" cy="46101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021543"/>
          </a:xfrm>
        </p:spPr>
        <p:txBody>
          <a:bodyPr/>
          <a:lstStyle/>
          <a:p>
            <a:r>
              <a:rPr lang="zh-CN" altLang="en-US" dirty="0">
                <a:solidFill>
                  <a:schemeClr val="tx1"/>
                </a:solidFill>
                <a:latin typeface="微软雅黑" panose="020B0503020204020204" charset="-122"/>
                <a:ea typeface="微软雅黑" panose="020B0503020204020204" charset="-122"/>
                <a:sym typeface="+mn-ea"/>
              </a:rPr>
              <a:t>类间关系与设计分析</a:t>
            </a:r>
            <a:endParaRPr lang="zh-CN" altLang="en-US" dirty="0">
              <a:solidFill>
                <a:schemeClr val="tx1"/>
              </a:solidFill>
              <a:latin typeface="微软雅黑" panose="020B0503020204020204" charset="-122"/>
              <a:ea typeface="微软雅黑" panose="020B0503020204020204" charset="-122"/>
              <a:sym typeface="+mn-ea"/>
            </a:endParaRPr>
          </a:p>
        </p:txBody>
      </p:sp>
      <p:sp>
        <p:nvSpPr>
          <p:cNvPr id="5" name="内容占位符 4"/>
          <p:cNvSpPr/>
          <p:nvPr>
            <p:ph idx="1"/>
          </p:nvPr>
        </p:nvSpPr>
        <p:spPr>
          <a:xfrm>
            <a:off x="7362190" y="2251710"/>
            <a:ext cx="3991610" cy="5061585"/>
          </a:xfrm>
        </p:spPr>
        <p:txBody>
          <a:bodyPr/>
          <a:p>
            <a:pPr>
              <a:lnSpc>
                <a:spcPct val="200000"/>
              </a:lnSpc>
            </a:pPr>
            <a:r>
              <a:rPr lang="en-US" altLang="zh-CN" sz="2000"/>
              <a:t>module</a:t>
            </a:r>
            <a:r>
              <a:rPr lang="zh-CN" altLang="en-US" sz="2000"/>
              <a:t>类是</a:t>
            </a:r>
            <a:r>
              <a:rPr lang="en-US" altLang="zh-CN" sz="2000"/>
              <a:t>pytorch</a:t>
            </a:r>
            <a:r>
              <a:rPr lang="zh-CN" altLang="en-US" sz="2000"/>
              <a:t>体系下所有神经网络模块的基类，官方为其构造了许多子类。</a:t>
            </a:r>
            <a:endParaRPr lang="zh-CN" altLang="en-US" sz="2000"/>
          </a:p>
          <a:p>
            <a:pPr>
              <a:lnSpc>
                <a:spcPct val="150000"/>
              </a:lnSpc>
            </a:pPr>
            <a:r>
              <a:rPr lang="zh-CN" altLang="en-US" sz="2000"/>
              <a:t>比如常用的</a:t>
            </a:r>
            <a:r>
              <a:rPr lang="en-US" altLang="zh-CN" sz="2000"/>
              <a:t>Linear</a:t>
            </a:r>
            <a:r>
              <a:rPr lang="zh-CN" altLang="en-US" sz="2000"/>
              <a:t>、</a:t>
            </a:r>
            <a:r>
              <a:rPr lang="en-US" altLang="zh-CN" sz="2000"/>
              <a:t>_ConvNd</a:t>
            </a:r>
            <a:r>
              <a:rPr lang="zh-CN" altLang="en-US" sz="2000"/>
              <a:t>、</a:t>
            </a:r>
            <a:r>
              <a:rPr lang="en-US" altLang="zh-CN" sz="2000"/>
              <a:t>Pooling</a:t>
            </a:r>
            <a:r>
              <a:rPr lang="zh-CN" altLang="en-US" sz="2000"/>
              <a:t>、</a:t>
            </a:r>
            <a:r>
              <a:rPr lang="en-US" altLang="zh-CN" sz="2000"/>
              <a:t>Normalization</a:t>
            </a:r>
            <a:endParaRPr lang="en-US" altLang="zh-CN" sz="2000"/>
          </a:p>
        </p:txBody>
      </p:sp>
      <p:pic>
        <p:nvPicPr>
          <p:cNvPr id="6" name="图片 4" descr="v2-bacaa829d1fd6c3dca94c3311f5383d1_r"/>
          <p:cNvPicPr>
            <a:picLocks noChangeAspect="1"/>
          </p:cNvPicPr>
          <p:nvPr/>
        </p:nvPicPr>
        <p:blipFill>
          <a:blip r:embed="rId1"/>
          <a:srcRect t="3374" b="3149"/>
          <a:stretch>
            <a:fillRect/>
          </a:stretch>
        </p:blipFill>
        <p:spPr>
          <a:xfrm>
            <a:off x="388620" y="1774825"/>
            <a:ext cx="6905625" cy="41503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021543"/>
          </a:xfrm>
        </p:spPr>
        <p:txBody>
          <a:bodyPr/>
          <a:lstStyle/>
          <a:p>
            <a:r>
              <a:rPr lang="zh-CN" altLang="en-US" dirty="0">
                <a:solidFill>
                  <a:schemeClr val="tx1"/>
                </a:solidFill>
                <a:latin typeface="微软雅黑" panose="020B0503020204020204" charset="-122"/>
                <a:ea typeface="微软雅黑" panose="020B0503020204020204" charset="-122"/>
                <a:sym typeface="+mn-ea"/>
              </a:rPr>
              <a:t>类间关系与设计分析</a:t>
            </a:r>
            <a:endParaRPr lang="zh-CN" altLang="en-US" dirty="0">
              <a:solidFill>
                <a:schemeClr val="tx1"/>
              </a:solidFill>
              <a:latin typeface="微软雅黑" panose="020B0503020204020204" charset="-122"/>
              <a:ea typeface="微软雅黑" panose="020B0503020204020204" charset="-122"/>
              <a:sym typeface="+mn-ea"/>
            </a:endParaRPr>
          </a:p>
        </p:txBody>
      </p:sp>
      <p:sp>
        <p:nvSpPr>
          <p:cNvPr id="5" name="内容占位符 4"/>
          <p:cNvSpPr/>
          <p:nvPr>
            <p:ph idx="1"/>
          </p:nvPr>
        </p:nvSpPr>
        <p:spPr>
          <a:xfrm>
            <a:off x="838200" y="1247140"/>
            <a:ext cx="10516235" cy="5061585"/>
          </a:xfrm>
        </p:spPr>
        <p:txBody>
          <a:bodyPr/>
          <a:p>
            <a:pPr>
              <a:lnSpc>
                <a:spcPct val="200000"/>
              </a:lnSpc>
            </a:pPr>
            <a:r>
              <a:rPr lang="zh-CN" altLang="en-US" sz="2000"/>
              <a:t>以</a:t>
            </a:r>
            <a:r>
              <a:rPr lang="en-US" altLang="zh-CN" sz="2000"/>
              <a:t>_ConvNd</a:t>
            </a:r>
            <a:r>
              <a:rPr lang="zh-CN" altLang="en-US" sz="2000"/>
              <a:t>为例，</a:t>
            </a:r>
            <a:r>
              <a:rPr lang="en-US" altLang="zh-CN" sz="2000"/>
              <a:t>Conv1d</a:t>
            </a:r>
            <a:r>
              <a:rPr lang="zh-CN" altLang="en-US" sz="2000"/>
              <a:t>、</a:t>
            </a:r>
            <a:r>
              <a:rPr lang="en-US" altLang="zh-CN" sz="2000"/>
              <a:t>Conv2d</a:t>
            </a:r>
            <a:r>
              <a:rPr lang="zh-CN" altLang="en-US" sz="2000"/>
              <a:t>、</a:t>
            </a:r>
            <a:r>
              <a:rPr lang="en-US" altLang="zh-CN" sz="2000"/>
              <a:t>Conv3d</a:t>
            </a:r>
            <a:r>
              <a:rPr lang="zh-CN" altLang="en-US" sz="2000"/>
              <a:t>、</a:t>
            </a:r>
            <a:r>
              <a:rPr lang="en-US" altLang="zh-CN" sz="2000"/>
              <a:t>ConvTransposeNd</a:t>
            </a:r>
            <a:r>
              <a:rPr lang="zh-CN" altLang="en-US" sz="2000"/>
              <a:t>均继承自</a:t>
            </a:r>
            <a:r>
              <a:rPr lang="en-US" altLang="zh-CN" sz="2000"/>
              <a:t>_ConvNd</a:t>
            </a:r>
            <a:endParaRPr lang="en-US" altLang="zh-CN" sz="2000"/>
          </a:p>
          <a:p>
            <a:pPr>
              <a:lnSpc>
                <a:spcPct val="200000"/>
              </a:lnSpc>
            </a:pPr>
            <a:r>
              <a:rPr lang="zh-CN" altLang="en-US" sz="2000"/>
              <a:t>而</a:t>
            </a:r>
            <a:r>
              <a:rPr lang="en-US" altLang="zh-CN" sz="2000"/>
              <a:t>ConvTranpose1d</a:t>
            </a:r>
            <a:r>
              <a:rPr lang="zh-CN" altLang="en-US" sz="2000"/>
              <a:t>、</a:t>
            </a:r>
            <a:r>
              <a:rPr lang="en-US" altLang="zh-CN" sz="2000">
                <a:sym typeface="+mn-ea"/>
              </a:rPr>
              <a:t>ConvTranpose2d</a:t>
            </a:r>
            <a:r>
              <a:rPr lang="zh-CN" altLang="en-US" sz="2000"/>
              <a:t>、</a:t>
            </a:r>
            <a:r>
              <a:rPr lang="en-US" altLang="zh-CN" sz="2000">
                <a:sym typeface="+mn-ea"/>
              </a:rPr>
              <a:t>ConvTranpose3d</a:t>
            </a:r>
            <a:r>
              <a:rPr lang="zh-CN" altLang="en-US" sz="2000">
                <a:sym typeface="+mn-ea"/>
              </a:rPr>
              <a:t>又继承自</a:t>
            </a:r>
            <a:r>
              <a:rPr lang="en-US" altLang="zh-CN" sz="2000">
                <a:sym typeface="+mn-ea"/>
              </a:rPr>
              <a:t>ConvTranpose</a:t>
            </a:r>
            <a:r>
              <a:rPr lang="en-US" altLang="zh-CN" sz="2000">
                <a:sym typeface="+mn-ea"/>
              </a:rPr>
              <a:t>Nd</a:t>
            </a:r>
            <a:endParaRPr lang="en-US" altLang="zh-CN" sz="2000">
              <a:sym typeface="+mn-ea"/>
            </a:endParaRPr>
          </a:p>
          <a:p>
            <a:pPr>
              <a:lnSpc>
                <a:spcPct val="200000"/>
              </a:lnSpc>
            </a:pPr>
            <a:endParaRPr lang="zh-CN" altLang="en-US" sz="2000">
              <a:sym typeface="+mn-ea"/>
            </a:endParaRPr>
          </a:p>
        </p:txBody>
      </p:sp>
      <p:grpSp>
        <p:nvGrpSpPr>
          <p:cNvPr id="31" name="组合 31"/>
          <p:cNvGrpSpPr/>
          <p:nvPr/>
        </p:nvGrpSpPr>
        <p:grpSpPr>
          <a:xfrm>
            <a:off x="584835" y="3594735"/>
            <a:ext cx="7647940" cy="2164080"/>
            <a:chOff x="4785" y="75852"/>
            <a:chExt cx="9168" cy="2594"/>
          </a:xfrm>
        </p:grpSpPr>
        <p:sp>
          <p:nvSpPr>
            <p:cNvPr id="16" name="圆角矩形 2"/>
            <p:cNvSpPr/>
            <p:nvPr/>
          </p:nvSpPr>
          <p:spPr>
            <a:xfrm>
              <a:off x="8013" y="75852"/>
              <a:ext cx="2125" cy="518"/>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600" kern="100">
                  <a:solidFill>
                    <a:srgbClr val="000000"/>
                  </a:solidFill>
                  <a:effectLst>
                    <a:glow>
                      <a:srgbClr val="000000"/>
                    </a:glow>
                    <a:outerShdw blurRad="38100" dist="19050" dir="2700000" algn="tl">
                      <a:srgbClr val="000000">
                        <a:alpha val="40000"/>
                      </a:srgbClr>
                    </a:outerShdw>
                    <a:reflection stA="0" endPos="0" fadeDir="0" sx="0" sy="0"/>
                  </a:effectLst>
                  <a:latin typeface="Calibri" panose="020F0502020204030204"/>
                  <a:ea typeface="宋体" panose="02010600030101010101" pitchFamily="2" charset="-122"/>
                  <a:cs typeface="Times New Roman" panose="02020603050405020304"/>
                  <a:sym typeface="Times New Roman" panose="02020603050405020304"/>
                </a:rPr>
                <a:t>_ConvNd</a:t>
              </a:r>
              <a:endParaRPr lang="en-US" altLang="zh-CN" sz="1600" kern="100">
                <a:solidFill>
                  <a:srgbClr val="000000"/>
                </a:solidFill>
                <a:effectLst>
                  <a:glow>
                    <a:srgbClr val="000000"/>
                  </a:glow>
                  <a:outerShdw blurRad="38100" dist="19050" dir="2700000" algn="tl">
                    <a:srgbClr val="000000">
                      <a:alpha val="40000"/>
                    </a:srgbClr>
                  </a:outerShdw>
                  <a:reflection stA="0" endPos="0" fadeDir="0" sx="0" sy="0"/>
                </a:effectLst>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7" name="圆角矩形 2"/>
            <p:cNvSpPr/>
            <p:nvPr/>
          </p:nvSpPr>
          <p:spPr>
            <a:xfrm>
              <a:off x="4785" y="76824"/>
              <a:ext cx="1669" cy="51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600" kern="100">
                  <a:solidFill>
                    <a:srgbClr val="000000"/>
                  </a:solidFill>
                  <a:effectLst>
                    <a:glow>
                      <a:srgbClr val="000000"/>
                    </a:glow>
                    <a:outerShdw blurRad="38100" dist="19050" dir="2700000" algn="tl">
                      <a:srgbClr val="000000">
                        <a:alpha val="40000"/>
                      </a:srgbClr>
                    </a:outerShdw>
                    <a:reflection stA="0" endPos="0" fadeDir="0" sx="0" sy="0"/>
                  </a:effectLst>
                  <a:latin typeface="Calibri" panose="020F0502020204030204"/>
                  <a:ea typeface="宋体" panose="02010600030101010101" pitchFamily="2" charset="-122"/>
                  <a:cs typeface="Times New Roman" panose="02020603050405020304"/>
                  <a:sym typeface="Times New Roman" panose="02020603050405020304"/>
                </a:rPr>
                <a:t>Conv1d</a:t>
              </a:r>
              <a:endParaRPr lang="en-US" altLang="zh-CN" sz="1600" kern="100">
                <a:solidFill>
                  <a:srgbClr val="000000"/>
                </a:solidFill>
                <a:effectLst>
                  <a:glow>
                    <a:srgbClr val="000000"/>
                  </a:glow>
                  <a:outerShdw blurRad="38100" dist="19050" dir="2700000" algn="tl">
                    <a:srgbClr val="000000">
                      <a:alpha val="40000"/>
                    </a:srgbClr>
                  </a:outerShdw>
                  <a:reflection stA="0" endPos="0" fadeDir="0" sx="0" sy="0"/>
                </a:effectLst>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8" name="圆角矩形 2"/>
            <p:cNvSpPr/>
            <p:nvPr/>
          </p:nvSpPr>
          <p:spPr>
            <a:xfrm>
              <a:off x="7137" y="76812"/>
              <a:ext cx="1669" cy="51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600" kern="100">
                  <a:solidFill>
                    <a:srgbClr val="000000"/>
                  </a:solidFill>
                  <a:effectLst>
                    <a:glow>
                      <a:srgbClr val="000000"/>
                    </a:glow>
                    <a:outerShdw blurRad="38100" dist="19050" dir="2700000" algn="tl">
                      <a:srgbClr val="000000">
                        <a:alpha val="40000"/>
                      </a:srgbClr>
                    </a:outerShdw>
                    <a:reflection stA="0" endPos="0" fadeDir="0" sx="0" sy="0"/>
                  </a:effectLst>
                  <a:latin typeface="Calibri" panose="020F0502020204030204"/>
                  <a:ea typeface="宋体" panose="02010600030101010101" pitchFamily="2" charset="-122"/>
                  <a:cs typeface="Times New Roman" panose="02020603050405020304"/>
                  <a:sym typeface="Times New Roman" panose="02020603050405020304"/>
                </a:rPr>
                <a:t>Conv2d</a:t>
              </a:r>
              <a:endParaRPr lang="en-US" altLang="zh-CN" sz="1600" kern="100">
                <a:solidFill>
                  <a:srgbClr val="000000"/>
                </a:solidFill>
                <a:effectLst>
                  <a:glow>
                    <a:srgbClr val="000000"/>
                  </a:glow>
                  <a:outerShdw blurRad="38100" dist="19050" dir="2700000" algn="tl">
                    <a:srgbClr val="000000">
                      <a:alpha val="40000"/>
                    </a:srgbClr>
                  </a:outerShdw>
                  <a:reflection stA="0" endPos="0" fadeDir="0" sx="0" sy="0"/>
                </a:effectLst>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9" name="圆角矩形 2"/>
            <p:cNvSpPr/>
            <p:nvPr/>
          </p:nvSpPr>
          <p:spPr>
            <a:xfrm>
              <a:off x="9465" y="76812"/>
              <a:ext cx="1669" cy="51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600" kern="100">
                  <a:solidFill>
                    <a:srgbClr val="000000"/>
                  </a:solidFill>
                  <a:effectLst>
                    <a:glow>
                      <a:srgbClr val="000000"/>
                    </a:glow>
                    <a:outerShdw blurRad="38100" dist="19050" dir="2700000" algn="tl">
                      <a:srgbClr val="000000">
                        <a:alpha val="40000"/>
                      </a:srgbClr>
                    </a:outerShdw>
                    <a:reflection stA="0" endPos="0" fadeDir="0" sx="0" sy="0"/>
                  </a:effectLst>
                  <a:latin typeface="Calibri" panose="020F0502020204030204"/>
                  <a:ea typeface="宋体" panose="02010600030101010101" pitchFamily="2" charset="-122"/>
                  <a:cs typeface="Times New Roman" panose="02020603050405020304"/>
                  <a:sym typeface="Times New Roman" panose="02020603050405020304"/>
                </a:rPr>
                <a:t>Conv3d</a:t>
              </a:r>
              <a:endParaRPr lang="en-US" altLang="zh-CN" sz="1600" kern="100">
                <a:solidFill>
                  <a:srgbClr val="000000"/>
                </a:solidFill>
                <a:effectLst>
                  <a:glow>
                    <a:srgbClr val="000000"/>
                  </a:glow>
                  <a:outerShdw blurRad="38100" dist="19050" dir="2700000" algn="tl">
                    <a:srgbClr val="000000">
                      <a:alpha val="40000"/>
                    </a:srgbClr>
                  </a:outerShdw>
                  <a:reflection stA="0" endPos="0" fadeDir="0" sx="0" sy="0"/>
                </a:effectLst>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20" name="圆角矩形 2"/>
            <p:cNvSpPr/>
            <p:nvPr/>
          </p:nvSpPr>
          <p:spPr>
            <a:xfrm>
              <a:off x="11817" y="76812"/>
              <a:ext cx="1669" cy="51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600" kern="100">
                  <a:solidFill>
                    <a:srgbClr val="000000"/>
                  </a:solidFill>
                  <a:effectLst>
                    <a:glow>
                      <a:srgbClr val="000000"/>
                    </a:glow>
                    <a:outerShdw blurRad="38100" dist="19050" dir="2700000" algn="tl">
                      <a:srgbClr val="000000">
                        <a:alpha val="40000"/>
                      </a:srgbClr>
                    </a:outerShdw>
                    <a:reflection stA="0" endPos="0" fadeDir="0" sx="0" sy="0"/>
                  </a:effectLst>
                  <a:latin typeface="Calibri" panose="020F0502020204030204"/>
                  <a:ea typeface="宋体" panose="02010600030101010101" pitchFamily="2" charset="-122"/>
                  <a:cs typeface="Times New Roman" panose="02020603050405020304"/>
                  <a:sym typeface="Times New Roman" panose="02020603050405020304"/>
                </a:rPr>
                <a:t>ConvTransposeNd</a:t>
              </a:r>
              <a:endParaRPr lang="en-US" altLang="zh-CN" sz="1600" kern="100">
                <a:solidFill>
                  <a:srgbClr val="000000"/>
                </a:solidFill>
                <a:effectLst>
                  <a:glow>
                    <a:srgbClr val="000000"/>
                  </a:glow>
                  <a:outerShdw blurRad="38100" dist="19050" dir="2700000" algn="tl">
                    <a:srgbClr val="000000">
                      <a:alpha val="40000"/>
                    </a:srgbClr>
                  </a:outerShdw>
                  <a:reflection stA="0" endPos="0" fadeDir="0" sx="0" sy="0"/>
                </a:effectLst>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21" name="圆角矩形 2"/>
            <p:cNvSpPr/>
            <p:nvPr/>
          </p:nvSpPr>
          <p:spPr>
            <a:xfrm>
              <a:off x="8121" y="77916"/>
              <a:ext cx="1669" cy="51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600" kern="100">
                  <a:solidFill>
                    <a:srgbClr val="000000"/>
                  </a:solidFill>
                  <a:effectLst>
                    <a:glow>
                      <a:srgbClr val="000000"/>
                    </a:glow>
                    <a:outerShdw blurRad="38100" dist="19050" dir="2700000" algn="tl">
                      <a:srgbClr val="000000">
                        <a:alpha val="40000"/>
                      </a:srgbClr>
                    </a:outerShdw>
                    <a:reflection stA="0" endPos="0" fadeDir="0" sx="0" sy="0"/>
                  </a:effectLst>
                  <a:latin typeface="Calibri" panose="020F0502020204030204"/>
                  <a:ea typeface="宋体" panose="02010600030101010101" pitchFamily="2" charset="-122"/>
                  <a:cs typeface="Times New Roman" panose="02020603050405020304"/>
                  <a:sym typeface="Times New Roman" panose="02020603050405020304"/>
                </a:rPr>
                <a:t>ConvTranspose1d</a:t>
              </a:r>
              <a:endParaRPr lang="en-US" altLang="zh-CN" sz="1600" kern="100">
                <a:solidFill>
                  <a:srgbClr val="000000"/>
                </a:solidFill>
                <a:effectLst>
                  <a:glow>
                    <a:srgbClr val="000000"/>
                  </a:glow>
                  <a:outerShdw blurRad="38100" dist="19050" dir="2700000" algn="tl">
                    <a:srgbClr val="000000">
                      <a:alpha val="40000"/>
                    </a:srgbClr>
                  </a:outerShdw>
                  <a:reflection stA="0" endPos="0" fadeDir="0" sx="0" sy="0"/>
                </a:effectLst>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22" name="圆角矩形 2"/>
            <p:cNvSpPr/>
            <p:nvPr/>
          </p:nvSpPr>
          <p:spPr>
            <a:xfrm>
              <a:off x="10197" y="77928"/>
              <a:ext cx="1669" cy="51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600" kern="100">
                  <a:solidFill>
                    <a:srgbClr val="000000"/>
                  </a:solidFill>
                  <a:effectLst>
                    <a:glow>
                      <a:srgbClr val="000000"/>
                    </a:glow>
                    <a:outerShdw blurRad="38100" dist="19050" dir="2700000" algn="tl">
                      <a:srgbClr val="000000">
                        <a:alpha val="40000"/>
                      </a:srgbClr>
                    </a:outerShdw>
                    <a:reflection stA="0" endPos="0" fadeDir="0" sx="0" sy="0"/>
                  </a:effectLst>
                  <a:latin typeface="Calibri" panose="020F0502020204030204"/>
                  <a:ea typeface="宋体" panose="02010600030101010101" pitchFamily="2" charset="-122"/>
                  <a:cs typeface="Times New Roman" panose="02020603050405020304"/>
                  <a:sym typeface="Times New Roman" panose="02020603050405020304"/>
                </a:rPr>
                <a:t>ConvTranspose2d</a:t>
              </a:r>
              <a:endParaRPr lang="en-US" altLang="zh-CN" sz="1600" kern="100">
                <a:solidFill>
                  <a:srgbClr val="000000"/>
                </a:solidFill>
                <a:effectLst>
                  <a:glow>
                    <a:srgbClr val="000000"/>
                  </a:glow>
                  <a:outerShdw blurRad="38100" dist="19050" dir="2700000" algn="tl">
                    <a:srgbClr val="000000">
                      <a:alpha val="40000"/>
                    </a:srgbClr>
                  </a:outerShdw>
                  <a:reflection stA="0" endPos="0" fadeDir="0" sx="0" sy="0"/>
                </a:effectLst>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23" name="圆角矩形 2"/>
            <p:cNvSpPr/>
            <p:nvPr/>
          </p:nvSpPr>
          <p:spPr>
            <a:xfrm>
              <a:off x="12285" y="77928"/>
              <a:ext cx="1669" cy="51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600" kern="100">
                  <a:solidFill>
                    <a:srgbClr val="000000"/>
                  </a:solidFill>
                  <a:effectLst>
                    <a:glow>
                      <a:srgbClr val="000000"/>
                    </a:glow>
                    <a:outerShdw blurRad="38100" dist="19050" dir="2700000" algn="tl">
                      <a:srgbClr val="000000">
                        <a:alpha val="40000"/>
                      </a:srgbClr>
                    </a:outerShdw>
                    <a:reflection stA="0" endPos="0" fadeDir="0" sx="0" sy="0"/>
                  </a:effectLst>
                  <a:latin typeface="Calibri" panose="020F0502020204030204"/>
                  <a:ea typeface="宋体" panose="02010600030101010101" pitchFamily="2" charset="-122"/>
                  <a:cs typeface="Times New Roman" panose="02020603050405020304"/>
                  <a:sym typeface="Times New Roman" panose="02020603050405020304"/>
                </a:rPr>
                <a:t>ConvTranspose3d</a:t>
              </a:r>
              <a:endParaRPr lang="en-US" altLang="zh-CN" sz="1600" kern="100">
                <a:solidFill>
                  <a:srgbClr val="000000"/>
                </a:solidFill>
                <a:effectLst>
                  <a:glow>
                    <a:srgbClr val="000000"/>
                  </a:glow>
                  <a:outerShdw blurRad="38100" dist="19050" dir="2700000" algn="tl">
                    <a:srgbClr val="000000">
                      <a:alpha val="40000"/>
                    </a:srgbClr>
                  </a:outerShdw>
                  <a:reflection stA="0" endPos="0" fadeDir="0" sx="0" sy="0"/>
                </a:effectLst>
                <a:latin typeface="Calibri" panose="020F0502020204030204"/>
                <a:ea typeface="宋体" panose="02010600030101010101" pitchFamily="2" charset="-122"/>
                <a:cs typeface="Times New Roman" panose="02020603050405020304"/>
                <a:sym typeface="Times New Roman" panose="02020603050405020304"/>
              </a:endParaRPr>
            </a:p>
          </p:txBody>
        </p:sp>
        <p:cxnSp>
          <p:nvCxnSpPr>
            <p:cNvPr id="24" name="曲线连接符 24"/>
            <p:cNvCxnSpPr>
              <a:stCxn id="16" idx="2"/>
              <a:endCxn id="17" idx="0"/>
            </p:cNvCxnSpPr>
            <p:nvPr/>
          </p:nvCxnSpPr>
          <p:spPr>
            <a:xfrm rot="5400000">
              <a:off x="7121" y="74869"/>
              <a:ext cx="454" cy="3456"/>
            </a:xfrm>
            <a:prstGeom prst="curvedConnector3">
              <a:avLst>
                <a:gd name="adj1" fmla="val 50000"/>
              </a:avLst>
            </a:prstGeom>
            <a:ln w="1905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5" name="曲线连接符 25"/>
            <p:cNvCxnSpPr>
              <a:stCxn id="16" idx="2"/>
              <a:endCxn id="18" idx="0"/>
            </p:cNvCxnSpPr>
            <p:nvPr/>
          </p:nvCxnSpPr>
          <p:spPr>
            <a:xfrm rot="5400000">
              <a:off x="8303" y="76039"/>
              <a:ext cx="442" cy="1104"/>
            </a:xfrm>
            <a:prstGeom prst="curvedConnector3">
              <a:avLst>
                <a:gd name="adj1" fmla="val 50000"/>
              </a:avLst>
            </a:prstGeom>
            <a:ln w="1905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6" name="曲线连接符 26"/>
            <p:cNvCxnSpPr>
              <a:stCxn id="16" idx="2"/>
              <a:endCxn id="19" idx="0"/>
            </p:cNvCxnSpPr>
            <p:nvPr/>
          </p:nvCxnSpPr>
          <p:spPr>
            <a:xfrm rot="5400000" flipV="1">
              <a:off x="9467" y="75979"/>
              <a:ext cx="442" cy="1224"/>
            </a:xfrm>
            <a:prstGeom prst="curvedConnector3">
              <a:avLst>
                <a:gd name="adj1" fmla="val 50000"/>
              </a:avLst>
            </a:prstGeom>
            <a:ln w="1905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7" name="曲线连接符 27"/>
            <p:cNvCxnSpPr>
              <a:stCxn id="16" idx="2"/>
              <a:endCxn id="20" idx="0"/>
            </p:cNvCxnSpPr>
            <p:nvPr/>
          </p:nvCxnSpPr>
          <p:spPr>
            <a:xfrm rot="5400000" flipV="1">
              <a:off x="10643" y="74803"/>
              <a:ext cx="442" cy="3576"/>
            </a:xfrm>
            <a:prstGeom prst="curvedConnector3">
              <a:avLst>
                <a:gd name="adj1" fmla="val 50000"/>
              </a:avLst>
            </a:prstGeom>
            <a:ln w="1905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8" name="曲线连接符 28"/>
            <p:cNvCxnSpPr>
              <a:stCxn id="20" idx="2"/>
              <a:endCxn id="21" idx="0"/>
            </p:cNvCxnSpPr>
            <p:nvPr/>
          </p:nvCxnSpPr>
          <p:spPr>
            <a:xfrm rot="5400000">
              <a:off x="10511" y="75775"/>
              <a:ext cx="586" cy="3696"/>
            </a:xfrm>
            <a:prstGeom prst="curvedConnector3">
              <a:avLst>
                <a:gd name="adj1" fmla="val 50000"/>
              </a:avLst>
            </a:prstGeom>
            <a:ln w="1905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9" name="曲线连接符 29"/>
            <p:cNvCxnSpPr>
              <a:stCxn id="20" idx="2"/>
              <a:endCxn id="22" idx="0"/>
            </p:cNvCxnSpPr>
            <p:nvPr/>
          </p:nvCxnSpPr>
          <p:spPr>
            <a:xfrm rot="5400000">
              <a:off x="11543" y="76819"/>
              <a:ext cx="598" cy="1620"/>
            </a:xfrm>
            <a:prstGeom prst="curvedConnector3">
              <a:avLst>
                <a:gd name="adj1" fmla="val 50000"/>
              </a:avLst>
            </a:prstGeom>
            <a:ln w="1905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0" name="曲线连接符 30"/>
            <p:cNvCxnSpPr>
              <a:stCxn id="23" idx="0"/>
              <a:endCxn id="20" idx="2"/>
            </p:cNvCxnSpPr>
            <p:nvPr/>
          </p:nvCxnSpPr>
          <p:spPr>
            <a:xfrm rot="16200000" flipV="1">
              <a:off x="12587" y="77395"/>
              <a:ext cx="598" cy="468"/>
            </a:xfrm>
            <a:prstGeom prst="curvedConnector3">
              <a:avLst>
                <a:gd name="adj1" fmla="val 50000"/>
              </a:avLst>
            </a:prstGeom>
            <a:ln w="1905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021543"/>
          </a:xfrm>
        </p:spPr>
        <p:txBody>
          <a:bodyPr/>
          <a:lstStyle/>
          <a:p>
            <a:r>
              <a:rPr lang="zh-CN" altLang="en-US" dirty="0">
                <a:solidFill>
                  <a:schemeClr val="tx1"/>
                </a:solidFill>
                <a:latin typeface="微软雅黑" panose="020B0503020204020204" charset="-122"/>
                <a:ea typeface="微软雅黑" panose="020B0503020204020204" charset="-122"/>
                <a:sym typeface="+mn-ea"/>
              </a:rPr>
              <a:t>类间关系与设计分析</a:t>
            </a:r>
            <a:endParaRPr lang="zh-CN" altLang="en-US" dirty="0">
              <a:solidFill>
                <a:schemeClr val="tx1"/>
              </a:solidFill>
              <a:latin typeface="微软雅黑" panose="020B0503020204020204" charset="-122"/>
              <a:ea typeface="微软雅黑" panose="020B0503020204020204" charset="-122"/>
              <a:sym typeface="+mn-ea"/>
            </a:endParaRPr>
          </a:p>
        </p:txBody>
      </p:sp>
      <p:sp>
        <p:nvSpPr>
          <p:cNvPr id="5" name="内容占位符 4"/>
          <p:cNvSpPr/>
          <p:nvPr>
            <p:ph idx="1"/>
          </p:nvPr>
        </p:nvSpPr>
        <p:spPr>
          <a:xfrm>
            <a:off x="5815330" y="1340485"/>
            <a:ext cx="5920740" cy="5061585"/>
          </a:xfrm>
        </p:spPr>
        <p:txBody>
          <a:bodyPr>
            <a:normAutofit/>
          </a:bodyPr>
          <a:p>
            <a:pPr>
              <a:lnSpc>
                <a:spcPct val="150000"/>
              </a:lnSpc>
            </a:pPr>
            <a:r>
              <a:rPr lang="zh-CN" altLang="en-US" sz="2000"/>
              <a:t>重写的</a:t>
            </a:r>
            <a:r>
              <a:rPr lang="en-US" sz="2000"/>
              <a:t>__init__():Linear</a:t>
            </a:r>
            <a:r>
              <a:rPr lang="zh-CN" altLang="en-US" sz="2000"/>
              <a:t>的初始化函数中声明了该运算层的输入、输出，以及可训练参数</a:t>
            </a:r>
            <a:r>
              <a:rPr lang="en-US" altLang="zh-CN" sz="2000"/>
              <a:t>weight</a:t>
            </a:r>
            <a:r>
              <a:rPr lang="zh-CN" altLang="en-US" sz="2000"/>
              <a:t>和</a:t>
            </a:r>
            <a:r>
              <a:rPr lang="en-US" altLang="zh-CN" sz="2000"/>
              <a:t>bias</a:t>
            </a:r>
            <a:r>
              <a:rPr lang="zh-CN" altLang="en-US" sz="2000"/>
              <a:t>，这是通过</a:t>
            </a:r>
            <a:r>
              <a:rPr lang="en-US" altLang="zh-CN" sz="2000"/>
              <a:t>torch.nn.Parameter</a:t>
            </a:r>
            <a:r>
              <a:rPr lang="zh-CN" altLang="en-US" sz="2000"/>
              <a:t>完成的</a:t>
            </a:r>
            <a:endParaRPr lang="en-US" sz="2000"/>
          </a:p>
          <a:p>
            <a:pPr>
              <a:lnSpc>
                <a:spcPct val="150000"/>
              </a:lnSpc>
            </a:pPr>
            <a:r>
              <a:rPr lang="zh-CN" altLang="en-US" sz="2000"/>
              <a:t>重写的</a:t>
            </a:r>
            <a:r>
              <a:rPr lang="en-US" sz="2000"/>
              <a:t>forward():</a:t>
            </a:r>
            <a:r>
              <a:rPr lang="zh-CN" altLang="en-US" sz="2000"/>
              <a:t>直接调用</a:t>
            </a:r>
            <a:r>
              <a:rPr lang="en-US" altLang="zh-CN" sz="2000"/>
              <a:t>nn.functional.linear</a:t>
            </a:r>
            <a:r>
              <a:rPr lang="zh-CN" altLang="en-US" sz="2000"/>
              <a:t>类来进行</a:t>
            </a:r>
            <a:endParaRPr lang="en-US" sz="2000"/>
          </a:p>
          <a:p>
            <a:pPr>
              <a:lnSpc>
                <a:spcPct val="150000"/>
              </a:lnSpc>
            </a:pPr>
            <a:r>
              <a:rPr lang="zh-CN" altLang="en-US" sz="2000"/>
              <a:t>体现了里氏替换的设计原则</a:t>
            </a:r>
            <a:endParaRPr lang="zh-CN" altLang="en-US" sz="2000"/>
          </a:p>
        </p:txBody>
      </p:sp>
      <p:pic>
        <p:nvPicPr>
          <p:cNvPr id="4" name="图片 3"/>
          <p:cNvPicPr>
            <a:picLocks noChangeAspect="1"/>
          </p:cNvPicPr>
          <p:nvPr/>
        </p:nvPicPr>
        <p:blipFill>
          <a:blip r:embed="rId1"/>
          <a:stretch>
            <a:fillRect/>
          </a:stretch>
        </p:blipFill>
        <p:spPr>
          <a:xfrm>
            <a:off x="344170" y="1197610"/>
            <a:ext cx="5471160" cy="52044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021543"/>
          </a:xfrm>
        </p:spPr>
        <p:txBody>
          <a:bodyPr/>
          <a:lstStyle/>
          <a:p>
            <a:r>
              <a:rPr lang="zh-CN" altLang="en-US" dirty="0">
                <a:latin typeface="微软雅黑" panose="020B0503020204020204" charset="-122"/>
                <a:ea typeface="微软雅黑" panose="020B0503020204020204" charset="-122"/>
                <a:sym typeface="+mn-ea"/>
              </a:rPr>
              <a:t>类间关系与设计分析</a:t>
            </a:r>
            <a:endParaRPr lang="zh-CN" altLang="en-US" dirty="0">
              <a:solidFill>
                <a:schemeClr val="tx1"/>
              </a:solidFill>
              <a:latin typeface="微软雅黑" panose="020B0503020204020204" charset="-122"/>
              <a:ea typeface="微软雅黑" panose="020B0503020204020204" charset="-122"/>
              <a:sym typeface="+mn-ea"/>
            </a:endParaRPr>
          </a:p>
        </p:txBody>
      </p:sp>
      <p:sp>
        <p:nvSpPr>
          <p:cNvPr id="3" name="内容占位符 2"/>
          <p:cNvSpPr>
            <a:spLocks noGrp="1"/>
          </p:cNvSpPr>
          <p:nvPr>
            <p:ph idx="1"/>
          </p:nvPr>
        </p:nvSpPr>
        <p:spPr>
          <a:xfrm>
            <a:off x="6670675" y="1270000"/>
            <a:ext cx="5003165" cy="4768215"/>
          </a:xfrm>
        </p:spPr>
        <p:txBody>
          <a:bodyPr>
            <a:normAutofit/>
          </a:bodyPr>
          <a:p>
            <a:pPr algn="l">
              <a:lnSpc>
                <a:spcPct val="200000"/>
              </a:lnSpc>
              <a:buClrTx/>
              <a:buSzTx/>
            </a:pPr>
            <a:r>
              <a:rPr lang="en-US" sz="2000" dirty="0"/>
              <a:t>forward()</a:t>
            </a:r>
            <a:r>
              <a:rPr lang="zh-CN" altLang="en-US" sz="2000" dirty="0"/>
              <a:t>方法再次重写，在原本</a:t>
            </a:r>
            <a:r>
              <a:rPr lang="en-US" altLang="zh-CN" sz="2000" dirty="0"/>
              <a:t>Linear</a:t>
            </a:r>
            <a:r>
              <a:rPr lang="zh-CN" altLang="en-US" sz="2000" dirty="0"/>
              <a:t>类的基础上保留了初始化函数不变，只对</a:t>
            </a:r>
            <a:r>
              <a:rPr lang="en-US" altLang="zh-CN" sz="2000" dirty="0"/>
              <a:t>forward</a:t>
            </a:r>
            <a:r>
              <a:rPr lang="zh-CN" altLang="en-US" sz="2000" dirty="0"/>
              <a:t>进行修改，在线性乘前后添加了对输入、输出的二值化操作</a:t>
            </a:r>
            <a:r>
              <a:rPr lang="en-US" altLang="zh-CN" sz="2000" dirty="0"/>
              <a:t>Binarize</a:t>
            </a:r>
            <a:endParaRPr lang="en-US" altLang="zh-CN" sz="2000" dirty="0"/>
          </a:p>
        </p:txBody>
      </p:sp>
      <p:pic>
        <p:nvPicPr>
          <p:cNvPr id="4" name="图片 3"/>
          <p:cNvPicPr>
            <a:picLocks noChangeAspect="1"/>
          </p:cNvPicPr>
          <p:nvPr/>
        </p:nvPicPr>
        <p:blipFill>
          <a:blip r:embed="rId1"/>
          <a:stretch>
            <a:fillRect/>
          </a:stretch>
        </p:blipFill>
        <p:spPr>
          <a:xfrm>
            <a:off x="358140" y="1270000"/>
            <a:ext cx="6130925" cy="38735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021543"/>
          </a:xfrm>
        </p:spPr>
        <p:txBody>
          <a:bodyPr/>
          <a:lstStyle/>
          <a:p>
            <a:r>
              <a:rPr lang="zh-CN" altLang="en-US" dirty="0">
                <a:latin typeface="微软雅黑" panose="020B0503020204020204" charset="-122"/>
                <a:ea typeface="微软雅黑" panose="020B0503020204020204" charset="-122"/>
                <a:sym typeface="+mn-ea"/>
              </a:rPr>
              <a:t>类间关系与设计分析</a:t>
            </a:r>
            <a:endParaRPr lang="zh-CN" altLang="en-US" dirty="0">
              <a:solidFill>
                <a:schemeClr val="tx1"/>
              </a:solidFill>
              <a:latin typeface="微软雅黑" panose="020B0503020204020204" charset="-122"/>
              <a:ea typeface="微软雅黑" panose="020B0503020204020204" charset="-122"/>
              <a:sym typeface="+mn-ea"/>
            </a:endParaRPr>
          </a:p>
        </p:txBody>
      </p:sp>
      <p:sp>
        <p:nvSpPr>
          <p:cNvPr id="3" name="内容占位符 2"/>
          <p:cNvSpPr>
            <a:spLocks noGrp="1"/>
          </p:cNvSpPr>
          <p:nvPr>
            <p:ph idx="1"/>
          </p:nvPr>
        </p:nvSpPr>
        <p:spPr>
          <a:xfrm>
            <a:off x="5787390" y="1311910"/>
            <a:ext cx="5906135" cy="4768215"/>
          </a:xfrm>
        </p:spPr>
        <p:txBody>
          <a:bodyPr>
            <a:normAutofit/>
          </a:bodyPr>
          <a:p>
            <a:pPr algn="l">
              <a:lnSpc>
                <a:spcPct val="150000"/>
              </a:lnSpc>
              <a:buClrTx/>
              <a:buSzTx/>
            </a:pPr>
            <a:r>
              <a:rPr lang="zh-CN" altLang="en-US" sz="2000" dirty="0"/>
              <a:t>用例</a:t>
            </a:r>
            <a:r>
              <a:rPr lang="en-US" altLang="zh-CN" sz="2000" dirty="0"/>
              <a:t>self.classifier</a:t>
            </a:r>
            <a:r>
              <a:rPr lang="zh-CN" altLang="en-US" sz="2000" dirty="0"/>
              <a:t>是模型的网络结构描述，通过</a:t>
            </a:r>
            <a:r>
              <a:rPr lang="en-US" altLang="zh-CN" sz="2000" dirty="0"/>
              <a:t>nn.Sequential</a:t>
            </a:r>
            <a:r>
              <a:rPr lang="zh-CN" altLang="en-US" sz="2000" dirty="0"/>
              <a:t>来快速地搭建网络。其中有出现</a:t>
            </a:r>
            <a:r>
              <a:rPr lang="en-US" altLang="zh-CN" sz="2000" dirty="0"/>
              <a:t>BinarizeLinear</a:t>
            </a:r>
            <a:r>
              <a:rPr lang="zh-CN" altLang="en-US" sz="2000" dirty="0"/>
              <a:t>、</a:t>
            </a:r>
            <a:r>
              <a:rPr lang="en-US" altLang="zh-CN" sz="2000" dirty="0"/>
              <a:t>nn.BatchNorm1d</a:t>
            </a:r>
            <a:r>
              <a:rPr lang="zh-CN" altLang="en-US" sz="2000" dirty="0"/>
              <a:t>、</a:t>
            </a:r>
            <a:r>
              <a:rPr lang="en-US" altLang="zh-CN" sz="2000" dirty="0"/>
              <a:t>nn.Hardtanh</a:t>
            </a:r>
            <a:r>
              <a:rPr lang="zh-CN" altLang="en-US" sz="2000" dirty="0"/>
              <a:t>、</a:t>
            </a:r>
            <a:r>
              <a:rPr lang="en-US" altLang="zh-CN" sz="2000" dirty="0"/>
              <a:t>nn.logSoftmax</a:t>
            </a:r>
            <a:r>
              <a:rPr lang="zh-CN" altLang="en-US" sz="2000" dirty="0"/>
              <a:t>等网络的运算层</a:t>
            </a:r>
            <a:endParaRPr lang="zh-CN" altLang="en-US" sz="2000" dirty="0"/>
          </a:p>
          <a:p>
            <a:pPr algn="l">
              <a:lnSpc>
                <a:spcPct val="150000"/>
              </a:lnSpc>
              <a:buClrTx/>
              <a:buSzTx/>
            </a:pPr>
            <a:r>
              <a:rPr lang="zh-CN" altLang="en-US" sz="2000" dirty="0"/>
              <a:t>这些层都是</a:t>
            </a:r>
            <a:r>
              <a:rPr lang="en-US" altLang="zh-CN" sz="2000" dirty="0"/>
              <a:t>nn.Module</a:t>
            </a:r>
            <a:r>
              <a:rPr lang="zh-CN" altLang="en-US" sz="2000" dirty="0"/>
              <a:t>类的子类。我们可以直接调用例化官方生成好的运算层，也可以是通过自行继承</a:t>
            </a:r>
            <a:r>
              <a:rPr lang="en-US" altLang="zh-CN" sz="2000" dirty="0"/>
              <a:t>module</a:t>
            </a:r>
            <a:r>
              <a:rPr lang="zh-CN" altLang="en-US" sz="2000" dirty="0"/>
              <a:t>基类或是</a:t>
            </a:r>
            <a:r>
              <a:rPr lang="zh-CN" altLang="en-US" sz="2000" dirty="0"/>
              <a:t>其他子类的方式自定义运算层</a:t>
            </a:r>
            <a:endParaRPr lang="zh-CN" altLang="en-US" sz="2000" dirty="0"/>
          </a:p>
          <a:p>
            <a:pPr algn="l">
              <a:lnSpc>
                <a:spcPct val="150000"/>
              </a:lnSpc>
              <a:buClrTx/>
              <a:buSzTx/>
            </a:pPr>
            <a:r>
              <a:rPr lang="zh-CN" altLang="en-US" sz="2000" dirty="0"/>
              <a:t>体现了解耦的</a:t>
            </a:r>
            <a:r>
              <a:rPr lang="zh-CN" altLang="en-US" sz="2000" dirty="0"/>
              <a:t>设计思想</a:t>
            </a:r>
            <a:endParaRPr lang="zh-CN" altLang="en-US" sz="2000" dirty="0"/>
          </a:p>
        </p:txBody>
      </p:sp>
      <p:pic>
        <p:nvPicPr>
          <p:cNvPr id="5" name="图片 4"/>
          <p:cNvPicPr>
            <a:picLocks noChangeAspect="1"/>
          </p:cNvPicPr>
          <p:nvPr/>
        </p:nvPicPr>
        <p:blipFill>
          <a:blip r:embed="rId1"/>
          <a:stretch>
            <a:fillRect/>
          </a:stretch>
        </p:blipFill>
        <p:spPr>
          <a:xfrm>
            <a:off x="376555" y="1311910"/>
            <a:ext cx="5186045" cy="4244340"/>
          </a:xfrm>
          <a:prstGeom prst="rect">
            <a:avLst/>
          </a:prstGeom>
        </p:spPr>
      </p:pic>
      <p:pic>
        <p:nvPicPr>
          <p:cNvPr id="6" name="图片 5"/>
          <p:cNvPicPr>
            <a:picLocks noChangeAspect="1"/>
          </p:cNvPicPr>
          <p:nvPr/>
        </p:nvPicPr>
        <p:blipFill>
          <a:blip r:embed="rId2"/>
          <a:stretch>
            <a:fillRect/>
          </a:stretch>
        </p:blipFill>
        <p:spPr>
          <a:xfrm>
            <a:off x="376555" y="5556250"/>
            <a:ext cx="5186680" cy="10795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50000"/>
            <a:lum/>
          </a:blip>
          <a:srcRect/>
          <a:stretch>
            <a:fillRect/>
          </a:stretch>
        </a:blipFill>
        <a:effectLst/>
      </p:bgPr>
    </p:bg>
    <p:spTree>
      <p:nvGrpSpPr>
        <p:cNvPr id="1" name=""/>
        <p:cNvGrpSpPr/>
        <p:nvPr/>
      </p:nvGrpSpPr>
      <p:grpSpPr>
        <a:xfrm>
          <a:off x="0" y="0"/>
          <a:ext cx="0" cy="0"/>
          <a:chOff x="0" y="0"/>
          <a:chExt cx="0" cy="0"/>
        </a:xfrm>
      </p:grpSpPr>
      <p:sp>
        <p:nvSpPr>
          <p:cNvPr id="10242" name="Freeform 5"/>
          <p:cNvSpPr/>
          <p:nvPr/>
        </p:nvSpPr>
        <p:spPr bwMode="auto">
          <a:xfrm>
            <a:off x="771225" y="1754842"/>
            <a:ext cx="2935728" cy="487172"/>
          </a:xfrm>
          <a:custGeom>
            <a:avLst/>
            <a:gdLst>
              <a:gd name="T0" fmla="*/ 275 w 3851"/>
              <a:gd name="T1" fmla="*/ 0 h 633"/>
              <a:gd name="T2" fmla="*/ 3575 w 3851"/>
              <a:gd name="T3" fmla="*/ 0 h 633"/>
              <a:gd name="T4" fmla="*/ 3851 w 3851"/>
              <a:gd name="T5" fmla="*/ 633 h 633"/>
              <a:gd name="T6" fmla="*/ 0 w 3851"/>
              <a:gd name="T7" fmla="*/ 633 h 633"/>
              <a:gd name="T8" fmla="*/ 275 w 3851"/>
              <a:gd name="T9" fmla="*/ 0 h 633"/>
            </a:gdLst>
            <a:ahLst/>
            <a:cxnLst>
              <a:cxn ang="0">
                <a:pos x="T0" y="T1"/>
              </a:cxn>
              <a:cxn ang="0">
                <a:pos x="T2" y="T3"/>
              </a:cxn>
              <a:cxn ang="0">
                <a:pos x="T4" y="T5"/>
              </a:cxn>
              <a:cxn ang="0">
                <a:pos x="T6" y="T7"/>
              </a:cxn>
              <a:cxn ang="0">
                <a:pos x="T8" y="T9"/>
              </a:cxn>
            </a:cxnLst>
            <a:rect l="0" t="0" r="r" b="b"/>
            <a:pathLst>
              <a:path w="3851" h="633">
                <a:moveTo>
                  <a:pt x="275" y="0"/>
                </a:moveTo>
                <a:lnTo>
                  <a:pt x="3575" y="0"/>
                </a:lnTo>
                <a:lnTo>
                  <a:pt x="3851" y="633"/>
                </a:lnTo>
                <a:lnTo>
                  <a:pt x="0" y="633"/>
                </a:lnTo>
                <a:lnTo>
                  <a:pt x="275" y="0"/>
                </a:lnTo>
                <a:close/>
              </a:path>
            </a:pathLst>
          </a:custGeom>
          <a:solidFill>
            <a:schemeClr val="tx1">
              <a:lumMod val="75000"/>
              <a:lumOff val="25000"/>
            </a:schemeClr>
          </a:solidFill>
          <a:ln>
            <a:noFill/>
          </a:ln>
        </p:spPr>
        <p:txBody>
          <a:bodyPr/>
          <a:lstStyle/>
          <a:p>
            <a:pPr marL="0" marR="0" lvl="0" indent="0" algn="l" defTabSz="913765"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D7004"/>
              </a:solidFill>
              <a:effectLst/>
              <a:uLnTx/>
              <a:uFillTx/>
              <a:latin typeface="Arial" panose="020B0604020202020204" pitchFamily="34" charset="0"/>
              <a:ea typeface="宋体" panose="02010600030101010101" pitchFamily="2" charset="-122"/>
              <a:cs typeface="+mn-cs"/>
            </a:endParaRPr>
          </a:p>
        </p:txBody>
      </p:sp>
      <p:sp>
        <p:nvSpPr>
          <p:cNvPr id="10243" name="Rectangle 6"/>
          <p:cNvSpPr>
            <a:spLocks noChangeArrowheads="1"/>
          </p:cNvSpPr>
          <p:nvPr/>
        </p:nvSpPr>
        <p:spPr bwMode="auto">
          <a:xfrm>
            <a:off x="1" y="2245189"/>
            <a:ext cx="12192000" cy="2196242"/>
          </a:xfrm>
          <a:prstGeom prst="rect">
            <a:avLst/>
          </a:prstGeom>
          <a:gradFill flip="none" rotWithShape="1">
            <a:gsLst>
              <a:gs pos="0">
                <a:srgbClr val="0C4994">
                  <a:shade val="30000"/>
                  <a:satMod val="115000"/>
                </a:srgbClr>
              </a:gs>
              <a:gs pos="50000">
                <a:srgbClr val="0C4994">
                  <a:shade val="67500"/>
                  <a:satMod val="115000"/>
                </a:srgbClr>
              </a:gs>
              <a:gs pos="100000">
                <a:srgbClr val="0C4994">
                  <a:shade val="100000"/>
                  <a:satMod val="115000"/>
                </a:srgbClr>
              </a:gs>
            </a:gsLst>
            <a:lin ang="0" scaled="1"/>
            <a:tileRect/>
          </a:gra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D7004"/>
              </a:solidFill>
              <a:effectLst/>
              <a:uLnTx/>
              <a:uFillTx/>
              <a:latin typeface="Arial" panose="020B0604020202020204" pitchFamily="34" charset="0"/>
              <a:ea typeface="宋体" panose="02010600030101010101" pitchFamily="2" charset="-122"/>
              <a:cs typeface="+mn-cs"/>
            </a:endParaRPr>
          </a:p>
        </p:txBody>
      </p:sp>
      <p:sp>
        <p:nvSpPr>
          <p:cNvPr id="10244" name="Rectangle 7"/>
          <p:cNvSpPr>
            <a:spLocks noChangeArrowheads="1"/>
          </p:cNvSpPr>
          <p:nvPr/>
        </p:nvSpPr>
        <p:spPr bwMode="auto">
          <a:xfrm>
            <a:off x="980692" y="1754842"/>
            <a:ext cx="2513618" cy="2686588"/>
          </a:xfrm>
          <a:prstGeom prst="rect">
            <a:avLst/>
          </a:prstGeom>
          <a:solidFill>
            <a:schemeClr val="accent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D7004"/>
              </a:solidFill>
              <a:effectLst/>
              <a:uLnTx/>
              <a:uFillTx/>
              <a:latin typeface="Arial" panose="020B0604020202020204" pitchFamily="34" charset="0"/>
              <a:ea typeface="宋体" panose="02010600030101010101" pitchFamily="2" charset="-122"/>
              <a:cs typeface="+mn-cs"/>
            </a:endParaRPr>
          </a:p>
        </p:txBody>
      </p:sp>
      <p:sp>
        <p:nvSpPr>
          <p:cNvPr id="10246" name="TextBox 25"/>
          <p:cNvSpPr txBox="1">
            <a:spLocks noChangeArrowheads="1"/>
          </p:cNvSpPr>
          <p:nvPr/>
        </p:nvSpPr>
        <p:spPr bwMode="auto">
          <a:xfrm>
            <a:off x="3778362" y="2829982"/>
            <a:ext cx="8330779"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defRPr/>
            </a:pPr>
            <a:r>
              <a:rPr lang="zh-CN" altLang="en-US" sz="4800" b="1" dirty="0">
                <a:solidFill>
                  <a:schemeClr val="bg1"/>
                </a:solidFill>
                <a:latin typeface="微软雅黑" panose="020B0503020204020204" charset="-122"/>
                <a:ea typeface="微软雅黑" panose="020B0503020204020204" charset="-122"/>
                <a:sym typeface="+mn-ea"/>
              </a:rPr>
              <a:t>总结</a:t>
            </a:r>
            <a:endParaRPr lang="zh-CN" altLang="en-US" sz="4800" b="1" dirty="0">
              <a:solidFill>
                <a:schemeClr val="bg1"/>
              </a:solidFill>
              <a:latin typeface="微软雅黑" panose="020B0503020204020204" charset="-122"/>
              <a:ea typeface="微软雅黑" panose="020B0503020204020204" charset="-122"/>
              <a:sym typeface="+mn-ea"/>
            </a:endParaRPr>
          </a:p>
        </p:txBody>
      </p:sp>
      <p:sp>
        <p:nvSpPr>
          <p:cNvPr id="10247" name="TextBox 26"/>
          <p:cNvSpPr txBox="1">
            <a:spLocks noChangeArrowheads="1"/>
          </p:cNvSpPr>
          <p:nvPr/>
        </p:nvSpPr>
        <p:spPr bwMode="auto">
          <a:xfrm>
            <a:off x="1198095" y="2245187"/>
            <a:ext cx="2062480" cy="19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defRPr/>
            </a:pPr>
            <a:r>
              <a:rPr kumimoji="0" lang="en-US" altLang="zh-CN" sz="11995"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rPr>
              <a:t>04</a:t>
            </a:r>
            <a:endParaRPr kumimoji="0" lang="zh-CN" altLang="en-US" sz="11995"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endParaRPr>
          </a:p>
        </p:txBody>
      </p:sp>
      <p:pic>
        <p:nvPicPr>
          <p:cNvPr id="11" name="图片 10" descr="横版组合——透明.png"/>
          <p:cNvPicPr>
            <a:picLocks noChangeAspect="1"/>
          </p:cNvPicPr>
          <p:nvPr/>
        </p:nvPicPr>
        <p:blipFill>
          <a:blip r:embed="rId2" cstate="screen"/>
          <a:srcRect/>
          <a:stretch>
            <a:fillRect/>
          </a:stretch>
        </p:blipFill>
        <p:spPr bwMode="auto">
          <a:xfrm>
            <a:off x="8468075" y="127196"/>
            <a:ext cx="3429530" cy="7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wipe(left)">
                                      <p:cBhvr>
                                        <p:cTn id="7" dur="500"/>
                                        <p:tgtEl>
                                          <p:spTgt spid="10243"/>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0242"/>
                                        </p:tgtEl>
                                        <p:attrNameLst>
                                          <p:attrName>style.visibility</p:attrName>
                                        </p:attrNameLst>
                                      </p:cBhvr>
                                      <p:to>
                                        <p:strVal val="visible"/>
                                      </p:to>
                                    </p:set>
                                    <p:animEffect transition="in" filter="wipe(down)">
                                      <p:cBhvr>
                                        <p:cTn id="11" dur="300"/>
                                        <p:tgtEl>
                                          <p:spTgt spid="1024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244"/>
                                        </p:tgtEl>
                                        <p:attrNameLst>
                                          <p:attrName>style.visibility</p:attrName>
                                        </p:attrNameLst>
                                      </p:cBhvr>
                                      <p:to>
                                        <p:strVal val="visible"/>
                                      </p:to>
                                    </p:set>
                                    <p:animEffect transition="in" filter="wipe(up)">
                                      <p:cBhvr>
                                        <p:cTn id="15" dur="500"/>
                                        <p:tgtEl>
                                          <p:spTgt spid="10244"/>
                                        </p:tgtEl>
                                      </p:cBhvr>
                                    </p:animEffect>
                                  </p:childTnLst>
                                </p:cTn>
                              </p:par>
                            </p:childTnLst>
                          </p:cTn>
                        </p:par>
                        <p:par>
                          <p:cTn id="16" fill="hold">
                            <p:stCondLst>
                              <p:cond delay="1500"/>
                            </p:stCondLst>
                            <p:childTnLst>
                              <p:par>
                                <p:cTn id="17" presetID="1" presetClass="entr" presetSubtype="0" fill="hold" grpId="0" nodeType="afterEffect">
                                  <p:stCondLst>
                                    <p:cond delay="0"/>
                                  </p:stCondLst>
                                  <p:childTnLst>
                                    <p:set>
                                      <p:cBhvr>
                                        <p:cTn id="18" dur="1" fill="hold">
                                          <p:stCondLst>
                                            <p:cond delay="0"/>
                                          </p:stCondLst>
                                        </p:cTn>
                                        <p:tgtEl>
                                          <p:spTgt spid="10247"/>
                                        </p:tgtEl>
                                        <p:attrNameLst>
                                          <p:attrName>style.visibility</p:attrName>
                                        </p:attrNameLst>
                                      </p:cBhvr>
                                      <p:to>
                                        <p:strVal val="visible"/>
                                      </p:to>
                                    </p:set>
                                  </p:childTnLst>
                                </p:cTn>
                              </p:par>
                            </p:childTnLst>
                          </p:cTn>
                        </p:par>
                        <p:par>
                          <p:cTn id="19" fill="hold">
                            <p:stCondLst>
                              <p:cond delay="1500"/>
                            </p:stCondLst>
                            <p:childTnLst>
                              <p:par>
                                <p:cTn id="20" presetID="1" presetClass="entr" presetSubtype="0" fill="hold" grpId="0" nodeType="afterEffect">
                                  <p:stCondLst>
                                    <p:cond delay="0"/>
                                  </p:stCondLst>
                                  <p:childTnLst>
                                    <p:set>
                                      <p:cBhvr>
                                        <p:cTn id="21" dur="1" fill="hold">
                                          <p:stCondLst>
                                            <p:cond delay="0"/>
                                          </p:stCondLst>
                                        </p:cTn>
                                        <p:tgtEl>
                                          <p:spTgt spid="102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ldLvl="0" animBg="1" autoUpdateAnimBg="0"/>
      <p:bldP spid="10244" grpId="0" bldLvl="0" animBg="1" autoUpdateAnimBg="0"/>
      <p:bldP spid="10246" grpId="0" autoUpdateAnimBg="0"/>
      <p:bldP spid="10247"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screen"/>
          <a:stretch>
            <a:fillRect/>
          </a:stretch>
        </p:blipFill>
        <p:spPr>
          <a:xfrm>
            <a:off x="489555" y="358903"/>
            <a:ext cx="4265218" cy="900000"/>
          </a:xfrm>
          <a:prstGeom prst="rect">
            <a:avLst/>
          </a:prstGeom>
        </p:spPr>
      </p:pic>
      <p:pic>
        <p:nvPicPr>
          <p:cNvPr id="7" name="图片 6"/>
          <p:cNvPicPr>
            <a:picLocks noChangeAspect="1"/>
          </p:cNvPicPr>
          <p:nvPr/>
        </p:nvPicPr>
        <p:blipFill>
          <a:blip r:embed="rId2"/>
          <a:stretch>
            <a:fillRect/>
          </a:stretch>
        </p:blipFill>
        <p:spPr>
          <a:xfrm>
            <a:off x="2096677" y="2252370"/>
            <a:ext cx="7998645" cy="23532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reeform 11"/>
          <p:cNvSpPr/>
          <p:nvPr/>
        </p:nvSpPr>
        <p:spPr bwMode="auto">
          <a:xfrm>
            <a:off x="4962176" y="1942539"/>
            <a:ext cx="891827" cy="112668"/>
          </a:xfrm>
          <a:custGeom>
            <a:avLst/>
            <a:gdLst>
              <a:gd name="T0" fmla="*/ 111 w 1156"/>
              <a:gd name="T1" fmla="*/ 0 h 142"/>
              <a:gd name="T2" fmla="*/ 1045 w 1156"/>
              <a:gd name="T3" fmla="*/ 0 h 142"/>
              <a:gd name="T4" fmla="*/ 1156 w 1156"/>
              <a:gd name="T5" fmla="*/ 142 h 142"/>
              <a:gd name="T6" fmla="*/ 0 w 1156"/>
              <a:gd name="T7" fmla="*/ 142 h 142"/>
              <a:gd name="T8" fmla="*/ 111 w 1156"/>
              <a:gd name="T9" fmla="*/ 0 h 142"/>
            </a:gdLst>
            <a:ahLst/>
            <a:cxnLst>
              <a:cxn ang="0">
                <a:pos x="T0" y="T1"/>
              </a:cxn>
              <a:cxn ang="0">
                <a:pos x="T2" y="T3"/>
              </a:cxn>
              <a:cxn ang="0">
                <a:pos x="T4" y="T5"/>
              </a:cxn>
              <a:cxn ang="0">
                <a:pos x="T6" y="T7"/>
              </a:cxn>
              <a:cxn ang="0">
                <a:pos x="T8" y="T9"/>
              </a:cxn>
            </a:cxnLst>
            <a:rect l="0" t="0" r="r" b="b"/>
            <a:pathLst>
              <a:path w="1156" h="142">
                <a:moveTo>
                  <a:pt x="111" y="0"/>
                </a:moveTo>
                <a:lnTo>
                  <a:pt x="1045" y="0"/>
                </a:lnTo>
                <a:lnTo>
                  <a:pt x="1156" y="142"/>
                </a:lnTo>
                <a:lnTo>
                  <a:pt x="0" y="142"/>
                </a:lnTo>
                <a:lnTo>
                  <a:pt x="111" y="0"/>
                </a:lnTo>
                <a:close/>
              </a:path>
            </a:pathLst>
          </a:custGeom>
          <a:solidFill>
            <a:srgbClr val="006BA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3765"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6794"/>
              </a:solidFill>
              <a:effectLst/>
              <a:uLnTx/>
              <a:uFillTx/>
              <a:latin typeface="Arial" panose="020B0604020202020204" pitchFamily="34" charset="0"/>
              <a:ea typeface="宋体" panose="02010600030101010101" pitchFamily="2" charset="-122"/>
              <a:cs typeface="+mn-cs"/>
            </a:endParaRPr>
          </a:p>
        </p:txBody>
      </p:sp>
      <p:sp>
        <p:nvSpPr>
          <p:cNvPr id="14339" name="Freeform 10"/>
          <p:cNvSpPr/>
          <p:nvPr/>
        </p:nvSpPr>
        <p:spPr bwMode="auto">
          <a:xfrm>
            <a:off x="4798727" y="2031405"/>
            <a:ext cx="6690287" cy="701401"/>
          </a:xfrm>
          <a:custGeom>
            <a:avLst/>
            <a:gdLst>
              <a:gd name="T0" fmla="*/ 97 w 8676"/>
              <a:gd name="T1" fmla="*/ 0 h 884"/>
              <a:gd name="T2" fmla="*/ 8475 w 8676"/>
              <a:gd name="T3" fmla="*/ 0 h 884"/>
              <a:gd name="T4" fmla="*/ 8676 w 8676"/>
              <a:gd name="T5" fmla="*/ 202 h 884"/>
              <a:gd name="T6" fmla="*/ 8676 w 8676"/>
              <a:gd name="T7" fmla="*/ 788 h 884"/>
              <a:gd name="T8" fmla="*/ 8579 w 8676"/>
              <a:gd name="T9" fmla="*/ 884 h 884"/>
              <a:gd name="T10" fmla="*/ 97 w 8676"/>
              <a:gd name="T11" fmla="*/ 884 h 884"/>
              <a:gd name="T12" fmla="*/ 0 w 8676"/>
              <a:gd name="T13" fmla="*/ 788 h 884"/>
              <a:gd name="T14" fmla="*/ 0 w 8676"/>
              <a:gd name="T15" fmla="*/ 96 h 884"/>
              <a:gd name="T16" fmla="*/ 97 w 8676"/>
              <a:gd name="T17" fmla="*/ 0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76" h="884">
                <a:moveTo>
                  <a:pt x="97" y="0"/>
                </a:moveTo>
                <a:lnTo>
                  <a:pt x="8475" y="0"/>
                </a:lnTo>
                <a:lnTo>
                  <a:pt x="8676" y="202"/>
                </a:lnTo>
                <a:lnTo>
                  <a:pt x="8676" y="788"/>
                </a:lnTo>
                <a:cubicBezTo>
                  <a:pt x="8676" y="841"/>
                  <a:pt x="8632" y="884"/>
                  <a:pt x="8579" y="884"/>
                </a:cubicBezTo>
                <a:lnTo>
                  <a:pt x="97" y="884"/>
                </a:lnTo>
                <a:cubicBezTo>
                  <a:pt x="44" y="884"/>
                  <a:pt x="0" y="841"/>
                  <a:pt x="0" y="788"/>
                </a:cubicBezTo>
                <a:lnTo>
                  <a:pt x="0" y="96"/>
                </a:lnTo>
                <a:cubicBezTo>
                  <a:pt x="0" y="43"/>
                  <a:pt x="44" y="0"/>
                  <a:pt x="97" y="0"/>
                </a:cubicBezTo>
                <a:close/>
              </a:path>
            </a:pathLst>
          </a:custGeom>
          <a:solidFill>
            <a:srgbClr val="FFFFFF"/>
          </a:solidFill>
          <a:ln w="10" cap="flat" cmpd="sng">
            <a:solidFill>
              <a:srgbClr val="A8A9AD"/>
            </a:solidFill>
            <a:round/>
          </a:ln>
        </p:spPr>
        <p:txBody>
          <a:bodyPr/>
          <a:lstStyle/>
          <a:p>
            <a:pPr marL="0" marR="0" lvl="0" indent="0" algn="l" defTabSz="913765"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6794"/>
              </a:solidFill>
              <a:effectLst/>
              <a:uLnTx/>
              <a:uFillTx/>
              <a:latin typeface="Arial" panose="020B0604020202020204" pitchFamily="34" charset="0"/>
              <a:ea typeface="宋体" panose="02010600030101010101" pitchFamily="2" charset="-122"/>
              <a:cs typeface="+mn-cs"/>
            </a:endParaRPr>
          </a:p>
        </p:txBody>
      </p:sp>
      <p:sp>
        <p:nvSpPr>
          <p:cNvPr id="14340" name="Rectangle 12"/>
          <p:cNvSpPr>
            <a:spLocks noChangeArrowheads="1"/>
          </p:cNvSpPr>
          <p:nvPr/>
        </p:nvSpPr>
        <p:spPr bwMode="auto">
          <a:xfrm>
            <a:off x="5047867" y="1942539"/>
            <a:ext cx="720444" cy="737899"/>
          </a:xfrm>
          <a:prstGeom prst="rect">
            <a:avLst/>
          </a:prstGeom>
          <a:solidFill>
            <a:schemeClr val="accent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6794"/>
              </a:solidFill>
              <a:effectLst/>
              <a:uLnTx/>
              <a:uFillTx/>
              <a:latin typeface="Arial" panose="020B0604020202020204" pitchFamily="34" charset="0"/>
              <a:ea typeface="宋体" panose="02010600030101010101" pitchFamily="2" charset="-122"/>
              <a:cs typeface="+mn-cs"/>
            </a:endParaRPr>
          </a:p>
        </p:txBody>
      </p:sp>
      <p:sp>
        <p:nvSpPr>
          <p:cNvPr id="14341" name="Freeform 11"/>
          <p:cNvSpPr/>
          <p:nvPr/>
        </p:nvSpPr>
        <p:spPr bwMode="auto">
          <a:xfrm>
            <a:off x="4962176" y="3165659"/>
            <a:ext cx="891827" cy="112669"/>
          </a:xfrm>
          <a:custGeom>
            <a:avLst/>
            <a:gdLst>
              <a:gd name="T0" fmla="*/ 111 w 1156"/>
              <a:gd name="T1" fmla="*/ 0 h 142"/>
              <a:gd name="T2" fmla="*/ 1045 w 1156"/>
              <a:gd name="T3" fmla="*/ 0 h 142"/>
              <a:gd name="T4" fmla="*/ 1156 w 1156"/>
              <a:gd name="T5" fmla="*/ 142 h 142"/>
              <a:gd name="T6" fmla="*/ 0 w 1156"/>
              <a:gd name="T7" fmla="*/ 142 h 142"/>
              <a:gd name="T8" fmla="*/ 111 w 1156"/>
              <a:gd name="T9" fmla="*/ 0 h 142"/>
            </a:gdLst>
            <a:ahLst/>
            <a:cxnLst>
              <a:cxn ang="0">
                <a:pos x="T0" y="T1"/>
              </a:cxn>
              <a:cxn ang="0">
                <a:pos x="T2" y="T3"/>
              </a:cxn>
              <a:cxn ang="0">
                <a:pos x="T4" y="T5"/>
              </a:cxn>
              <a:cxn ang="0">
                <a:pos x="T6" y="T7"/>
              </a:cxn>
              <a:cxn ang="0">
                <a:pos x="T8" y="T9"/>
              </a:cxn>
            </a:cxnLst>
            <a:rect l="0" t="0" r="r" b="b"/>
            <a:pathLst>
              <a:path w="1156" h="142">
                <a:moveTo>
                  <a:pt x="111" y="0"/>
                </a:moveTo>
                <a:lnTo>
                  <a:pt x="1045" y="0"/>
                </a:lnTo>
                <a:lnTo>
                  <a:pt x="1156" y="142"/>
                </a:lnTo>
                <a:lnTo>
                  <a:pt x="0" y="142"/>
                </a:lnTo>
                <a:lnTo>
                  <a:pt x="111" y="0"/>
                </a:lnTo>
                <a:close/>
              </a:path>
            </a:pathLst>
          </a:custGeom>
          <a:solidFill>
            <a:srgbClr val="006BA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3765"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6794"/>
              </a:solidFill>
              <a:effectLst/>
              <a:uLnTx/>
              <a:uFillTx/>
              <a:latin typeface="Arial" panose="020B0604020202020204" pitchFamily="34" charset="0"/>
              <a:ea typeface="宋体" panose="02010600030101010101" pitchFamily="2" charset="-122"/>
              <a:cs typeface="+mn-cs"/>
            </a:endParaRPr>
          </a:p>
        </p:txBody>
      </p:sp>
      <p:sp>
        <p:nvSpPr>
          <p:cNvPr id="14342" name="Freeform 10"/>
          <p:cNvSpPr/>
          <p:nvPr/>
        </p:nvSpPr>
        <p:spPr bwMode="auto">
          <a:xfrm>
            <a:off x="4798727" y="3254524"/>
            <a:ext cx="6690287" cy="701401"/>
          </a:xfrm>
          <a:custGeom>
            <a:avLst/>
            <a:gdLst>
              <a:gd name="T0" fmla="*/ 97 w 8676"/>
              <a:gd name="T1" fmla="*/ 0 h 884"/>
              <a:gd name="T2" fmla="*/ 8475 w 8676"/>
              <a:gd name="T3" fmla="*/ 0 h 884"/>
              <a:gd name="T4" fmla="*/ 8676 w 8676"/>
              <a:gd name="T5" fmla="*/ 202 h 884"/>
              <a:gd name="T6" fmla="*/ 8676 w 8676"/>
              <a:gd name="T7" fmla="*/ 788 h 884"/>
              <a:gd name="T8" fmla="*/ 8579 w 8676"/>
              <a:gd name="T9" fmla="*/ 884 h 884"/>
              <a:gd name="T10" fmla="*/ 97 w 8676"/>
              <a:gd name="T11" fmla="*/ 884 h 884"/>
              <a:gd name="T12" fmla="*/ 0 w 8676"/>
              <a:gd name="T13" fmla="*/ 788 h 884"/>
              <a:gd name="T14" fmla="*/ 0 w 8676"/>
              <a:gd name="T15" fmla="*/ 96 h 884"/>
              <a:gd name="T16" fmla="*/ 97 w 8676"/>
              <a:gd name="T17" fmla="*/ 0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76" h="884">
                <a:moveTo>
                  <a:pt x="97" y="0"/>
                </a:moveTo>
                <a:lnTo>
                  <a:pt x="8475" y="0"/>
                </a:lnTo>
                <a:lnTo>
                  <a:pt x="8676" y="202"/>
                </a:lnTo>
                <a:lnTo>
                  <a:pt x="8676" y="788"/>
                </a:lnTo>
                <a:cubicBezTo>
                  <a:pt x="8676" y="841"/>
                  <a:pt x="8632" y="884"/>
                  <a:pt x="8579" y="884"/>
                </a:cubicBezTo>
                <a:lnTo>
                  <a:pt x="97" y="884"/>
                </a:lnTo>
                <a:cubicBezTo>
                  <a:pt x="44" y="884"/>
                  <a:pt x="0" y="841"/>
                  <a:pt x="0" y="788"/>
                </a:cubicBezTo>
                <a:lnTo>
                  <a:pt x="0" y="96"/>
                </a:lnTo>
                <a:cubicBezTo>
                  <a:pt x="0" y="43"/>
                  <a:pt x="44" y="0"/>
                  <a:pt x="97" y="0"/>
                </a:cubicBezTo>
                <a:close/>
              </a:path>
            </a:pathLst>
          </a:custGeom>
          <a:solidFill>
            <a:srgbClr val="FFFFFF"/>
          </a:solidFill>
          <a:ln w="10" cap="flat" cmpd="sng">
            <a:solidFill>
              <a:srgbClr val="A8A9AD"/>
            </a:solidFill>
            <a:round/>
          </a:ln>
        </p:spPr>
        <p:txBody>
          <a:bodyPr/>
          <a:lstStyle/>
          <a:p>
            <a:pPr marL="0" marR="0" lvl="0" indent="0" algn="l" defTabSz="913765"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6794"/>
              </a:solidFill>
              <a:effectLst/>
              <a:uLnTx/>
              <a:uFillTx/>
              <a:latin typeface="Arial" panose="020B0604020202020204" pitchFamily="34" charset="0"/>
              <a:ea typeface="宋体" panose="02010600030101010101" pitchFamily="2" charset="-122"/>
              <a:cs typeface="+mn-cs"/>
            </a:endParaRPr>
          </a:p>
        </p:txBody>
      </p:sp>
      <p:sp>
        <p:nvSpPr>
          <p:cNvPr id="14343" name="Rectangle 12"/>
          <p:cNvSpPr>
            <a:spLocks noChangeArrowheads="1"/>
          </p:cNvSpPr>
          <p:nvPr/>
        </p:nvSpPr>
        <p:spPr bwMode="auto">
          <a:xfrm>
            <a:off x="5047867" y="3165658"/>
            <a:ext cx="720444" cy="737900"/>
          </a:xfrm>
          <a:prstGeom prst="rect">
            <a:avLst/>
          </a:prstGeom>
          <a:solidFill>
            <a:schemeClr val="accent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6794"/>
              </a:solidFill>
              <a:effectLst/>
              <a:uLnTx/>
              <a:uFillTx/>
              <a:latin typeface="Arial" panose="020B0604020202020204" pitchFamily="34" charset="0"/>
              <a:ea typeface="宋体" panose="02010600030101010101" pitchFamily="2" charset="-122"/>
              <a:cs typeface="+mn-cs"/>
            </a:endParaRPr>
          </a:p>
        </p:txBody>
      </p:sp>
      <p:sp>
        <p:nvSpPr>
          <p:cNvPr id="14344" name="Freeform 11"/>
          <p:cNvSpPr/>
          <p:nvPr/>
        </p:nvSpPr>
        <p:spPr bwMode="auto">
          <a:xfrm>
            <a:off x="4970271" y="4390365"/>
            <a:ext cx="891827" cy="112668"/>
          </a:xfrm>
          <a:custGeom>
            <a:avLst/>
            <a:gdLst>
              <a:gd name="T0" fmla="*/ 111 w 1156"/>
              <a:gd name="T1" fmla="*/ 0 h 142"/>
              <a:gd name="T2" fmla="*/ 1045 w 1156"/>
              <a:gd name="T3" fmla="*/ 0 h 142"/>
              <a:gd name="T4" fmla="*/ 1156 w 1156"/>
              <a:gd name="T5" fmla="*/ 142 h 142"/>
              <a:gd name="T6" fmla="*/ 0 w 1156"/>
              <a:gd name="T7" fmla="*/ 142 h 142"/>
              <a:gd name="T8" fmla="*/ 111 w 1156"/>
              <a:gd name="T9" fmla="*/ 0 h 142"/>
            </a:gdLst>
            <a:ahLst/>
            <a:cxnLst>
              <a:cxn ang="0">
                <a:pos x="T0" y="T1"/>
              </a:cxn>
              <a:cxn ang="0">
                <a:pos x="T2" y="T3"/>
              </a:cxn>
              <a:cxn ang="0">
                <a:pos x="T4" y="T5"/>
              </a:cxn>
              <a:cxn ang="0">
                <a:pos x="T6" y="T7"/>
              </a:cxn>
              <a:cxn ang="0">
                <a:pos x="T8" y="T9"/>
              </a:cxn>
            </a:cxnLst>
            <a:rect l="0" t="0" r="r" b="b"/>
            <a:pathLst>
              <a:path w="1156" h="142">
                <a:moveTo>
                  <a:pt x="111" y="0"/>
                </a:moveTo>
                <a:lnTo>
                  <a:pt x="1045" y="0"/>
                </a:lnTo>
                <a:lnTo>
                  <a:pt x="1156" y="142"/>
                </a:lnTo>
                <a:lnTo>
                  <a:pt x="0" y="142"/>
                </a:lnTo>
                <a:lnTo>
                  <a:pt x="111" y="0"/>
                </a:lnTo>
                <a:close/>
              </a:path>
            </a:pathLst>
          </a:custGeom>
          <a:solidFill>
            <a:srgbClr val="006BA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3765"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6794"/>
              </a:solidFill>
              <a:effectLst/>
              <a:uLnTx/>
              <a:uFillTx/>
              <a:latin typeface="Arial" panose="020B0604020202020204" pitchFamily="34" charset="0"/>
              <a:ea typeface="宋体" panose="02010600030101010101" pitchFamily="2" charset="-122"/>
              <a:cs typeface="+mn-cs"/>
            </a:endParaRPr>
          </a:p>
        </p:txBody>
      </p:sp>
      <p:sp>
        <p:nvSpPr>
          <p:cNvPr id="14345" name="Freeform 10"/>
          <p:cNvSpPr/>
          <p:nvPr/>
        </p:nvSpPr>
        <p:spPr bwMode="auto">
          <a:xfrm>
            <a:off x="4806822" y="4477643"/>
            <a:ext cx="6690287" cy="701401"/>
          </a:xfrm>
          <a:custGeom>
            <a:avLst/>
            <a:gdLst>
              <a:gd name="T0" fmla="*/ 97 w 8676"/>
              <a:gd name="T1" fmla="*/ 0 h 884"/>
              <a:gd name="T2" fmla="*/ 8475 w 8676"/>
              <a:gd name="T3" fmla="*/ 0 h 884"/>
              <a:gd name="T4" fmla="*/ 8676 w 8676"/>
              <a:gd name="T5" fmla="*/ 202 h 884"/>
              <a:gd name="T6" fmla="*/ 8676 w 8676"/>
              <a:gd name="T7" fmla="*/ 788 h 884"/>
              <a:gd name="T8" fmla="*/ 8579 w 8676"/>
              <a:gd name="T9" fmla="*/ 884 h 884"/>
              <a:gd name="T10" fmla="*/ 97 w 8676"/>
              <a:gd name="T11" fmla="*/ 884 h 884"/>
              <a:gd name="T12" fmla="*/ 0 w 8676"/>
              <a:gd name="T13" fmla="*/ 788 h 884"/>
              <a:gd name="T14" fmla="*/ 0 w 8676"/>
              <a:gd name="T15" fmla="*/ 96 h 884"/>
              <a:gd name="T16" fmla="*/ 97 w 8676"/>
              <a:gd name="T17" fmla="*/ 0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76" h="884">
                <a:moveTo>
                  <a:pt x="97" y="0"/>
                </a:moveTo>
                <a:lnTo>
                  <a:pt x="8475" y="0"/>
                </a:lnTo>
                <a:lnTo>
                  <a:pt x="8676" y="202"/>
                </a:lnTo>
                <a:lnTo>
                  <a:pt x="8676" y="788"/>
                </a:lnTo>
                <a:cubicBezTo>
                  <a:pt x="8676" y="841"/>
                  <a:pt x="8632" y="884"/>
                  <a:pt x="8579" y="884"/>
                </a:cubicBezTo>
                <a:lnTo>
                  <a:pt x="97" y="884"/>
                </a:lnTo>
                <a:cubicBezTo>
                  <a:pt x="44" y="884"/>
                  <a:pt x="0" y="841"/>
                  <a:pt x="0" y="788"/>
                </a:cubicBezTo>
                <a:lnTo>
                  <a:pt x="0" y="96"/>
                </a:lnTo>
                <a:cubicBezTo>
                  <a:pt x="0" y="43"/>
                  <a:pt x="44" y="0"/>
                  <a:pt x="97" y="0"/>
                </a:cubicBezTo>
                <a:close/>
              </a:path>
            </a:pathLst>
          </a:custGeom>
          <a:solidFill>
            <a:srgbClr val="FFFFFF"/>
          </a:solidFill>
          <a:ln w="10" cap="flat" cmpd="sng">
            <a:solidFill>
              <a:srgbClr val="A8A9AD"/>
            </a:solidFill>
            <a:round/>
          </a:ln>
        </p:spPr>
        <p:txBody>
          <a:bodyPr/>
          <a:lstStyle/>
          <a:p>
            <a:pPr marL="0" marR="0" lvl="0" indent="0" algn="l" defTabSz="913765"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6794"/>
              </a:solidFill>
              <a:effectLst/>
              <a:uLnTx/>
              <a:uFillTx/>
              <a:latin typeface="Arial" panose="020B0604020202020204" pitchFamily="34" charset="0"/>
              <a:ea typeface="宋体" panose="02010600030101010101" pitchFamily="2" charset="-122"/>
              <a:cs typeface="+mn-cs"/>
            </a:endParaRPr>
          </a:p>
        </p:txBody>
      </p:sp>
      <p:sp>
        <p:nvSpPr>
          <p:cNvPr id="14346" name="Rectangle 12"/>
          <p:cNvSpPr>
            <a:spLocks noChangeArrowheads="1"/>
          </p:cNvSpPr>
          <p:nvPr/>
        </p:nvSpPr>
        <p:spPr bwMode="auto">
          <a:xfrm>
            <a:off x="5055962" y="4390365"/>
            <a:ext cx="720444" cy="737899"/>
          </a:xfrm>
          <a:prstGeom prst="rect">
            <a:avLst/>
          </a:prstGeom>
          <a:solidFill>
            <a:schemeClr val="accent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6794"/>
              </a:solidFill>
              <a:effectLst/>
              <a:uLnTx/>
              <a:uFillTx/>
              <a:latin typeface="Arial" panose="020B0604020202020204" pitchFamily="34" charset="0"/>
              <a:ea typeface="宋体" panose="02010600030101010101" pitchFamily="2" charset="-122"/>
              <a:cs typeface="+mn-cs"/>
            </a:endParaRPr>
          </a:p>
        </p:txBody>
      </p:sp>
      <p:sp>
        <p:nvSpPr>
          <p:cNvPr id="14353" name="TextBox 105"/>
          <p:cNvSpPr txBox="1">
            <a:spLocks noChangeArrowheads="1"/>
          </p:cNvSpPr>
          <p:nvPr/>
        </p:nvSpPr>
        <p:spPr bwMode="auto">
          <a:xfrm>
            <a:off x="5977778" y="2093292"/>
            <a:ext cx="2422525"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defRPr/>
            </a:pPr>
            <a:r>
              <a:rPr kumimoji="0" lang="en-US" altLang="zh-CN" sz="3000" b="1" i="0" u="none" strike="noStrike" kern="1200" cap="none" spc="0" normalizeH="0" baseline="0" noProof="0" dirty="0">
                <a:ln>
                  <a:noFill/>
                </a:ln>
                <a:solidFill>
                  <a:srgbClr val="3C3C3C"/>
                </a:solidFill>
                <a:effectLst/>
                <a:uLnTx/>
                <a:uFillTx/>
                <a:latin typeface="微软雅黑" panose="020B0503020204020204" charset="-122"/>
                <a:ea typeface="微软雅黑" panose="020B0503020204020204" charset="-122"/>
                <a:cs typeface="+mn-cs"/>
              </a:rPr>
              <a:t>Pytorch</a:t>
            </a:r>
            <a:r>
              <a:rPr kumimoji="0" lang="zh-CN" altLang="en-US" sz="3000" b="1" i="0" u="none" strike="noStrike" kern="1200" cap="none" spc="0" normalizeH="0" baseline="0" noProof="0" dirty="0">
                <a:ln>
                  <a:noFill/>
                </a:ln>
                <a:solidFill>
                  <a:srgbClr val="3C3C3C"/>
                </a:solidFill>
                <a:effectLst/>
                <a:uLnTx/>
                <a:uFillTx/>
                <a:latin typeface="微软雅黑" panose="020B0503020204020204" charset="-122"/>
                <a:ea typeface="微软雅黑" panose="020B0503020204020204" charset="-122"/>
                <a:cs typeface="+mn-cs"/>
              </a:rPr>
              <a:t>简介</a:t>
            </a:r>
            <a:endParaRPr kumimoji="0" lang="zh-CN" altLang="en-US" sz="3000" b="1" i="0" u="none" strike="noStrike" kern="1200" cap="none" spc="0" normalizeH="0" baseline="0" noProof="0" dirty="0">
              <a:ln>
                <a:noFill/>
              </a:ln>
              <a:solidFill>
                <a:srgbClr val="3C3C3C"/>
              </a:solidFill>
              <a:effectLst/>
              <a:uLnTx/>
              <a:uFillTx/>
              <a:latin typeface="微软雅黑" panose="020B0503020204020204" charset="-122"/>
              <a:ea typeface="微软雅黑" panose="020B0503020204020204" charset="-122"/>
              <a:cs typeface="+mn-cs"/>
            </a:endParaRPr>
          </a:p>
        </p:txBody>
      </p:sp>
      <p:sp>
        <p:nvSpPr>
          <p:cNvPr id="14354" name="TextBox 106"/>
          <p:cNvSpPr txBox="1">
            <a:spLocks noChangeArrowheads="1"/>
          </p:cNvSpPr>
          <p:nvPr/>
        </p:nvSpPr>
        <p:spPr bwMode="auto">
          <a:xfrm>
            <a:off x="5155775" y="1985385"/>
            <a:ext cx="499868" cy="7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defRPr/>
            </a:pPr>
            <a:r>
              <a:rPr kumimoji="0" lang="en-US" altLang="zh-CN" sz="4000"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rPr>
              <a:t>1</a:t>
            </a:r>
            <a:endParaRPr kumimoji="0" lang="zh-CN" altLang="en-US" sz="4000"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endParaRPr>
          </a:p>
        </p:txBody>
      </p:sp>
      <p:sp>
        <p:nvSpPr>
          <p:cNvPr id="14355" name="TextBox 108"/>
          <p:cNvSpPr txBox="1">
            <a:spLocks noChangeArrowheads="1"/>
          </p:cNvSpPr>
          <p:nvPr/>
        </p:nvSpPr>
        <p:spPr bwMode="auto">
          <a:xfrm>
            <a:off x="5977778" y="3346563"/>
            <a:ext cx="407924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defRPr/>
            </a:pPr>
            <a:r>
              <a:rPr lang="en-US" altLang="zh-CN" sz="3000" b="1" dirty="0">
                <a:solidFill>
                  <a:srgbClr val="3C3C3C"/>
                </a:solidFill>
                <a:latin typeface="微软雅黑" panose="020B0503020204020204" charset="-122"/>
                <a:ea typeface="微软雅黑" panose="020B0503020204020204" charset="-122"/>
                <a:sym typeface="+mn-ea"/>
              </a:rPr>
              <a:t>torch.nn</a:t>
            </a:r>
            <a:r>
              <a:rPr lang="zh-CN" altLang="en-US" sz="3000" b="1" dirty="0">
                <a:solidFill>
                  <a:srgbClr val="3C3C3C"/>
                </a:solidFill>
                <a:latin typeface="微软雅黑" panose="020B0503020204020204" charset="-122"/>
                <a:ea typeface="微软雅黑" panose="020B0503020204020204" charset="-122"/>
                <a:sym typeface="+mn-ea"/>
              </a:rPr>
              <a:t>功能流程分析</a:t>
            </a:r>
            <a:endParaRPr lang="zh-CN" altLang="en-US" sz="3000" b="1" dirty="0">
              <a:solidFill>
                <a:srgbClr val="3C3C3C"/>
              </a:solidFill>
              <a:latin typeface="微软雅黑" panose="020B0503020204020204" charset="-122"/>
              <a:ea typeface="微软雅黑" panose="020B0503020204020204" charset="-122"/>
              <a:sym typeface="+mn-ea"/>
            </a:endParaRPr>
          </a:p>
        </p:txBody>
      </p:sp>
      <p:sp>
        <p:nvSpPr>
          <p:cNvPr id="14356" name="TextBox 109"/>
          <p:cNvSpPr txBox="1">
            <a:spLocks noChangeArrowheads="1"/>
          </p:cNvSpPr>
          <p:nvPr/>
        </p:nvSpPr>
        <p:spPr bwMode="auto">
          <a:xfrm>
            <a:off x="5155775" y="3186289"/>
            <a:ext cx="499868" cy="707749"/>
          </a:xfrm>
          <a:prstGeom prst="rect">
            <a:avLst/>
          </a:prstGeom>
          <a:solidFill>
            <a:schemeClr val="accent2"/>
          </a:solid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defRPr/>
            </a:pPr>
            <a:r>
              <a:rPr kumimoji="0" lang="en-US" altLang="zh-CN" sz="4000"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rPr>
              <a:t>2</a:t>
            </a:r>
            <a:endParaRPr kumimoji="0" lang="zh-CN" altLang="en-US" sz="4000"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endParaRPr>
          </a:p>
        </p:txBody>
      </p:sp>
      <p:sp>
        <p:nvSpPr>
          <p:cNvPr id="14357" name="TextBox 115"/>
          <p:cNvSpPr txBox="1">
            <a:spLocks noChangeArrowheads="1"/>
          </p:cNvSpPr>
          <p:nvPr/>
        </p:nvSpPr>
        <p:spPr bwMode="auto">
          <a:xfrm>
            <a:off x="5985873" y="4517315"/>
            <a:ext cx="361188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defRPr/>
            </a:pPr>
            <a:r>
              <a:rPr lang="zh-CN" altLang="en-US" sz="3000" b="1" dirty="0">
                <a:solidFill>
                  <a:srgbClr val="3C3C3C"/>
                </a:solidFill>
                <a:latin typeface="微软雅黑" panose="020B0503020204020204" charset="-122"/>
                <a:ea typeface="微软雅黑" panose="020B0503020204020204" charset="-122"/>
                <a:sym typeface="+mn-ea"/>
              </a:rPr>
              <a:t>类间关系与</a:t>
            </a:r>
            <a:r>
              <a:rPr lang="zh-CN" altLang="en-US" sz="3000" b="1" dirty="0">
                <a:solidFill>
                  <a:srgbClr val="3C3C3C"/>
                </a:solidFill>
                <a:latin typeface="微软雅黑" panose="020B0503020204020204" charset="-122"/>
                <a:ea typeface="微软雅黑" panose="020B0503020204020204" charset="-122"/>
                <a:sym typeface="+mn-ea"/>
              </a:rPr>
              <a:t>设计分析</a:t>
            </a:r>
            <a:endParaRPr lang="zh-CN" altLang="en-US" sz="3000" b="1" dirty="0">
              <a:solidFill>
                <a:srgbClr val="3C3C3C"/>
              </a:solidFill>
              <a:latin typeface="微软雅黑" panose="020B0503020204020204" charset="-122"/>
              <a:ea typeface="微软雅黑" panose="020B0503020204020204" charset="-122"/>
              <a:sym typeface="+mn-ea"/>
            </a:endParaRPr>
          </a:p>
        </p:txBody>
      </p:sp>
      <p:sp>
        <p:nvSpPr>
          <p:cNvPr id="14358" name="TextBox 116"/>
          <p:cNvSpPr txBox="1">
            <a:spLocks noChangeArrowheads="1"/>
          </p:cNvSpPr>
          <p:nvPr/>
        </p:nvSpPr>
        <p:spPr bwMode="auto">
          <a:xfrm>
            <a:off x="5163870" y="4409407"/>
            <a:ext cx="499868" cy="7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defRPr/>
            </a:pPr>
            <a:r>
              <a:rPr kumimoji="0" lang="en-US" altLang="zh-CN" sz="4000"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rPr>
              <a:t>3</a:t>
            </a:r>
            <a:endParaRPr kumimoji="0" lang="zh-CN" altLang="en-US" sz="4000"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endParaRPr>
          </a:p>
        </p:txBody>
      </p:sp>
      <p:sp>
        <p:nvSpPr>
          <p:cNvPr id="14363" name="Freeform 5"/>
          <p:cNvSpPr/>
          <p:nvPr/>
        </p:nvSpPr>
        <p:spPr bwMode="auto">
          <a:xfrm>
            <a:off x="0" y="1339"/>
            <a:ext cx="4260774" cy="6869605"/>
          </a:xfrm>
          <a:custGeom>
            <a:avLst/>
            <a:gdLst>
              <a:gd name="T0" fmla="*/ 0 w 5566"/>
              <a:gd name="T1" fmla="*/ 0 h 9000"/>
              <a:gd name="T2" fmla="*/ 4324 w 5566"/>
              <a:gd name="T3" fmla="*/ 0 h 9000"/>
              <a:gd name="T4" fmla="*/ 5566 w 5566"/>
              <a:gd name="T5" fmla="*/ 9000 h 9000"/>
              <a:gd name="T6" fmla="*/ 0 w 5566"/>
              <a:gd name="T7" fmla="*/ 9000 h 9000"/>
              <a:gd name="T8" fmla="*/ 0 w 5566"/>
              <a:gd name="T9" fmla="*/ 0 h 9000"/>
            </a:gdLst>
            <a:ahLst/>
            <a:cxnLst>
              <a:cxn ang="0">
                <a:pos x="T0" y="T1"/>
              </a:cxn>
              <a:cxn ang="0">
                <a:pos x="T2" y="T3"/>
              </a:cxn>
              <a:cxn ang="0">
                <a:pos x="T4" y="T5"/>
              </a:cxn>
              <a:cxn ang="0">
                <a:pos x="T6" y="T7"/>
              </a:cxn>
              <a:cxn ang="0">
                <a:pos x="T8" y="T9"/>
              </a:cxn>
            </a:cxnLst>
            <a:rect l="0" t="0" r="r" b="b"/>
            <a:pathLst>
              <a:path w="5566" h="9000">
                <a:moveTo>
                  <a:pt x="0" y="0"/>
                </a:moveTo>
                <a:lnTo>
                  <a:pt x="4324" y="0"/>
                </a:lnTo>
                <a:lnTo>
                  <a:pt x="5566" y="9000"/>
                </a:lnTo>
                <a:lnTo>
                  <a:pt x="0" y="9000"/>
                </a:lnTo>
                <a:lnTo>
                  <a:pt x="0" y="0"/>
                </a:lnTo>
                <a:close/>
              </a:path>
            </a:pathLst>
          </a:custGeom>
          <a:blipFill dpi="0" rotWithShape="1">
            <a:blip r:embed="rId1" cstate="screen">
              <a:extLst>
                <a:ext uri="{BEBA8EAE-BF5A-486C-A8C5-ECC9F3942E4B}">
                  <a14:imgProps xmlns:a14="http://schemas.microsoft.com/office/drawing/2010/main">
                    <a14:imgLayer r:embed="rId2">
                      <a14:imgEffect>
                        <a14:colorTemperature colorTemp="5900"/>
                      </a14:imgEffect>
                      <a14:imgEffect>
                        <a14:saturation sat="120000"/>
                      </a14:imgEffect>
                    </a14:imgLayer>
                  </a14:imgProps>
                </a:ext>
              </a:extLst>
            </a:blip>
            <a:srcRect/>
            <a:stretch>
              <a:fillRect l="-14000" r="-35000"/>
            </a:stretch>
          </a:blipFill>
          <a:ln>
            <a:noFill/>
          </a:ln>
        </p:spPr>
        <p:txBody>
          <a:bodyPr/>
          <a:lstStyle/>
          <a:p>
            <a:pPr marL="0" marR="0" lvl="0" indent="0" algn="l" defTabSz="913765"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6794"/>
              </a:solidFill>
              <a:effectLst/>
              <a:uLnTx/>
              <a:uFillTx/>
              <a:latin typeface="Arial" panose="020B0604020202020204" pitchFamily="34" charset="0"/>
              <a:ea typeface="宋体" panose="02010600030101010101" pitchFamily="2" charset="-122"/>
              <a:cs typeface="+mn-cs"/>
            </a:endParaRPr>
          </a:p>
        </p:txBody>
      </p:sp>
      <p:grpSp>
        <p:nvGrpSpPr>
          <p:cNvPr id="2" name="组合 1"/>
          <p:cNvGrpSpPr/>
          <p:nvPr/>
        </p:nvGrpSpPr>
        <p:grpSpPr>
          <a:xfrm>
            <a:off x="2640569" y="1339"/>
            <a:ext cx="1867759" cy="6869605"/>
            <a:chOff x="2640569" y="1339"/>
            <a:chExt cx="1867759" cy="6869605"/>
          </a:xfrm>
        </p:grpSpPr>
        <p:sp>
          <p:nvSpPr>
            <p:cNvPr id="14364" name="Freeform 6"/>
            <p:cNvSpPr/>
            <p:nvPr/>
          </p:nvSpPr>
          <p:spPr bwMode="auto">
            <a:xfrm>
              <a:off x="3392751" y="1339"/>
              <a:ext cx="1115577" cy="6869605"/>
            </a:xfrm>
            <a:custGeom>
              <a:avLst/>
              <a:gdLst>
                <a:gd name="T0" fmla="*/ 0 w 1457"/>
                <a:gd name="T1" fmla="*/ 0 h 9000"/>
                <a:gd name="T2" fmla="*/ 224 w 1457"/>
                <a:gd name="T3" fmla="*/ 0 h 9000"/>
                <a:gd name="T4" fmla="*/ 1457 w 1457"/>
                <a:gd name="T5" fmla="*/ 9000 h 9000"/>
                <a:gd name="T6" fmla="*/ 1233 w 1457"/>
                <a:gd name="T7" fmla="*/ 9000 h 9000"/>
                <a:gd name="T8" fmla="*/ 0 w 1457"/>
                <a:gd name="T9" fmla="*/ 0 h 9000"/>
              </a:gdLst>
              <a:ahLst/>
              <a:cxnLst>
                <a:cxn ang="0">
                  <a:pos x="T0" y="T1"/>
                </a:cxn>
                <a:cxn ang="0">
                  <a:pos x="T2" y="T3"/>
                </a:cxn>
                <a:cxn ang="0">
                  <a:pos x="T4" y="T5"/>
                </a:cxn>
                <a:cxn ang="0">
                  <a:pos x="T6" y="T7"/>
                </a:cxn>
                <a:cxn ang="0">
                  <a:pos x="T8" y="T9"/>
                </a:cxn>
              </a:cxnLst>
              <a:rect l="0" t="0" r="r" b="b"/>
              <a:pathLst>
                <a:path w="1457" h="9000">
                  <a:moveTo>
                    <a:pt x="0" y="0"/>
                  </a:moveTo>
                  <a:lnTo>
                    <a:pt x="224" y="0"/>
                  </a:lnTo>
                  <a:lnTo>
                    <a:pt x="1457" y="9000"/>
                  </a:lnTo>
                  <a:lnTo>
                    <a:pt x="1233" y="9000"/>
                  </a:lnTo>
                  <a:lnTo>
                    <a:pt x="0" y="0"/>
                  </a:lnTo>
                  <a:close/>
                </a:path>
              </a:pathLst>
            </a:custGeom>
            <a:solidFill>
              <a:schemeClr val="accent2"/>
            </a:solidFill>
            <a:ln>
              <a:noFill/>
            </a:ln>
          </p:spPr>
          <p:txBody>
            <a:bodyPr/>
            <a:lstStyle/>
            <a:p>
              <a:pPr marL="0" marR="0" lvl="0" indent="0" algn="l" defTabSz="913765"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6794"/>
                </a:solidFill>
                <a:effectLst/>
                <a:uLnTx/>
                <a:uFillTx/>
                <a:latin typeface="Arial" panose="020B0604020202020204" pitchFamily="34" charset="0"/>
                <a:ea typeface="宋体" panose="02010600030101010101" pitchFamily="2" charset="-122"/>
                <a:cs typeface="+mn-cs"/>
              </a:endParaRPr>
            </a:p>
          </p:txBody>
        </p:sp>
        <p:sp>
          <p:nvSpPr>
            <p:cNvPr id="14365" name="矩形 12"/>
            <p:cNvSpPr>
              <a:spLocks noChangeArrowheads="1"/>
            </p:cNvSpPr>
            <p:nvPr/>
          </p:nvSpPr>
          <p:spPr bwMode="auto">
            <a:xfrm>
              <a:off x="2640569" y="5937859"/>
              <a:ext cx="1732873" cy="782331"/>
            </a:xfrm>
            <a:prstGeom prst="rect">
              <a:avLst/>
            </a:prstGeom>
            <a:solidFill>
              <a:schemeClr val="accent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6794"/>
                </a:solidFill>
                <a:effectLst/>
                <a:uLnTx/>
                <a:uFillTx/>
                <a:latin typeface="Arial" panose="020B0604020202020204" pitchFamily="34" charset="0"/>
                <a:ea typeface="宋体" panose="02010600030101010101" pitchFamily="2" charset="-122"/>
                <a:cs typeface="+mn-cs"/>
              </a:endParaRPr>
            </a:p>
          </p:txBody>
        </p:sp>
      </p:grpSp>
      <p:sp>
        <p:nvSpPr>
          <p:cNvPr id="14366" name="TextBox 98"/>
          <p:cNvSpPr txBox="1">
            <a:spLocks noChangeArrowheads="1"/>
          </p:cNvSpPr>
          <p:nvPr/>
        </p:nvSpPr>
        <p:spPr bwMode="auto">
          <a:xfrm>
            <a:off x="2800845" y="5977530"/>
            <a:ext cx="902934" cy="52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rPr>
              <a:t>目录</a:t>
            </a:r>
            <a:endParaRPr kumimoji="0" lang="zh-CN" altLang="en-US" sz="2800" b="0"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endParaRPr>
          </a:p>
        </p:txBody>
      </p:sp>
      <p:sp>
        <p:nvSpPr>
          <p:cNvPr id="14367" name="TextBox 104"/>
          <p:cNvSpPr txBox="1">
            <a:spLocks noChangeArrowheads="1"/>
          </p:cNvSpPr>
          <p:nvPr/>
        </p:nvSpPr>
        <p:spPr bwMode="auto">
          <a:xfrm>
            <a:off x="2854798" y="6359968"/>
            <a:ext cx="1180639" cy="369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rPr>
              <a:t>Contents</a:t>
            </a:r>
            <a:endParaRPr kumimoji="0" lang="zh-CN" altLang="en-US" sz="18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endParaRPr>
          </a:p>
        </p:txBody>
      </p:sp>
      <p:pic>
        <p:nvPicPr>
          <p:cNvPr id="34" name="图片 33" descr="横版组合——透明.png"/>
          <p:cNvPicPr>
            <a:picLocks noChangeAspect="1"/>
          </p:cNvPicPr>
          <p:nvPr/>
        </p:nvPicPr>
        <p:blipFill>
          <a:blip r:embed="rId3" cstate="screen"/>
          <a:srcRect/>
          <a:stretch>
            <a:fillRect/>
          </a:stretch>
        </p:blipFill>
        <p:spPr bwMode="auto">
          <a:xfrm>
            <a:off x="8468075" y="127196"/>
            <a:ext cx="3429530" cy="7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363"/>
                                        </p:tgtEl>
                                        <p:attrNameLst>
                                          <p:attrName>style.visibility</p:attrName>
                                        </p:attrNameLst>
                                      </p:cBhvr>
                                      <p:to>
                                        <p:strVal val="visible"/>
                                      </p:to>
                                    </p:set>
                                    <p:animEffect transition="in" filter="wipe(left)">
                                      <p:cBhvr>
                                        <p:cTn id="7" dur="500"/>
                                        <p:tgtEl>
                                          <p:spTgt spid="1436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366"/>
                                        </p:tgtEl>
                                        <p:attrNameLst>
                                          <p:attrName>style.visibility</p:attrName>
                                        </p:attrNameLst>
                                      </p:cBhvr>
                                      <p:to>
                                        <p:strVal val="visible"/>
                                      </p:to>
                                    </p:set>
                                    <p:animEffect transition="in" filter="wipe(left)">
                                      <p:cBhvr>
                                        <p:cTn id="11" dur="500"/>
                                        <p:tgtEl>
                                          <p:spTgt spid="14366"/>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4367"/>
                                        </p:tgtEl>
                                        <p:attrNameLst>
                                          <p:attrName>style.visibility</p:attrName>
                                        </p:attrNameLst>
                                      </p:cBhvr>
                                      <p:to>
                                        <p:strVal val="visible"/>
                                      </p:to>
                                    </p:set>
                                    <p:animEffect transition="in" filter="wipe(left)">
                                      <p:cBhvr>
                                        <p:cTn id="14" dur="500"/>
                                        <p:tgtEl>
                                          <p:spTgt spid="14367"/>
                                        </p:tgtEl>
                                      </p:cBhvr>
                                    </p:animEffect>
                                  </p:childTnLst>
                                </p:cTn>
                              </p:par>
                            </p:childTnLst>
                          </p:cTn>
                        </p:par>
                        <p:par>
                          <p:cTn id="15" fill="hold">
                            <p:stCondLst>
                              <p:cond delay="1000"/>
                            </p:stCondLst>
                            <p:childTnLst>
                              <p:par>
                                <p:cTn id="16" presetID="2" presetClass="entr" presetSubtype="12" fill="hold" nodeType="afterEffect">
                                  <p:stCondLst>
                                    <p:cond delay="0"/>
                                  </p:stCondLst>
                                  <p:childTnLst>
                                    <p:set>
                                      <p:cBhvr>
                                        <p:cTn id="17" dur="1" fill="hold">
                                          <p:stCondLst>
                                            <p:cond delay="0"/>
                                          </p:stCondLst>
                                        </p:cTn>
                                        <p:tgtEl>
                                          <p:spTgt spid="14339"/>
                                        </p:tgtEl>
                                        <p:attrNameLst>
                                          <p:attrName>style.visibility</p:attrName>
                                        </p:attrNameLst>
                                      </p:cBhvr>
                                      <p:to>
                                        <p:strVal val="visible"/>
                                      </p:to>
                                    </p:set>
                                    <p:anim calcmode="lin" valueType="num">
                                      <p:cBhvr additive="base">
                                        <p:cTn id="18" dur="500" fill="hold"/>
                                        <p:tgtEl>
                                          <p:spTgt spid="14339"/>
                                        </p:tgtEl>
                                        <p:attrNameLst>
                                          <p:attrName>ppt_x</p:attrName>
                                        </p:attrNameLst>
                                      </p:cBhvr>
                                      <p:tavLst>
                                        <p:tav tm="0">
                                          <p:val>
                                            <p:strVal val="0-#ppt_w/2"/>
                                          </p:val>
                                        </p:tav>
                                        <p:tav tm="100000">
                                          <p:val>
                                            <p:strVal val="#ppt_x"/>
                                          </p:val>
                                        </p:tav>
                                      </p:tavLst>
                                    </p:anim>
                                    <p:anim calcmode="lin" valueType="num">
                                      <p:cBhvr additive="base">
                                        <p:cTn id="19" dur="500" fill="hold"/>
                                        <p:tgtEl>
                                          <p:spTgt spid="14339"/>
                                        </p:tgtEl>
                                        <p:attrNameLst>
                                          <p:attrName>ppt_y</p:attrName>
                                        </p:attrNameLst>
                                      </p:cBhvr>
                                      <p:tavLst>
                                        <p:tav tm="0">
                                          <p:val>
                                            <p:strVal val="1+#ppt_h/2"/>
                                          </p:val>
                                        </p:tav>
                                        <p:tav tm="100000">
                                          <p:val>
                                            <p:strVal val="#ppt_y"/>
                                          </p:val>
                                        </p:tav>
                                      </p:tavLst>
                                    </p:anim>
                                  </p:childTnLst>
                                </p:cTn>
                              </p:par>
                              <p:par>
                                <p:cTn id="20" presetID="2" presetClass="entr" presetSubtype="12" fill="hold" nodeType="withEffect">
                                  <p:stCondLst>
                                    <p:cond delay="100"/>
                                  </p:stCondLst>
                                  <p:childTnLst>
                                    <p:set>
                                      <p:cBhvr>
                                        <p:cTn id="21" dur="1" fill="hold">
                                          <p:stCondLst>
                                            <p:cond delay="0"/>
                                          </p:stCondLst>
                                        </p:cTn>
                                        <p:tgtEl>
                                          <p:spTgt spid="14342"/>
                                        </p:tgtEl>
                                        <p:attrNameLst>
                                          <p:attrName>style.visibility</p:attrName>
                                        </p:attrNameLst>
                                      </p:cBhvr>
                                      <p:to>
                                        <p:strVal val="visible"/>
                                      </p:to>
                                    </p:set>
                                    <p:anim calcmode="lin" valueType="num">
                                      <p:cBhvr additive="base">
                                        <p:cTn id="22" dur="500" fill="hold"/>
                                        <p:tgtEl>
                                          <p:spTgt spid="14342"/>
                                        </p:tgtEl>
                                        <p:attrNameLst>
                                          <p:attrName>ppt_x</p:attrName>
                                        </p:attrNameLst>
                                      </p:cBhvr>
                                      <p:tavLst>
                                        <p:tav tm="0">
                                          <p:val>
                                            <p:strVal val="0-#ppt_w/2"/>
                                          </p:val>
                                        </p:tav>
                                        <p:tav tm="100000">
                                          <p:val>
                                            <p:strVal val="#ppt_x"/>
                                          </p:val>
                                        </p:tav>
                                      </p:tavLst>
                                    </p:anim>
                                    <p:anim calcmode="lin" valueType="num">
                                      <p:cBhvr additive="base">
                                        <p:cTn id="23" dur="500" fill="hold"/>
                                        <p:tgtEl>
                                          <p:spTgt spid="14342"/>
                                        </p:tgtEl>
                                        <p:attrNameLst>
                                          <p:attrName>ppt_y</p:attrName>
                                        </p:attrNameLst>
                                      </p:cBhvr>
                                      <p:tavLst>
                                        <p:tav tm="0">
                                          <p:val>
                                            <p:strVal val="1+#ppt_h/2"/>
                                          </p:val>
                                        </p:tav>
                                        <p:tav tm="100000">
                                          <p:val>
                                            <p:strVal val="#ppt_y"/>
                                          </p:val>
                                        </p:tav>
                                      </p:tavLst>
                                    </p:anim>
                                  </p:childTnLst>
                                </p:cTn>
                              </p:par>
                              <p:par>
                                <p:cTn id="24" presetID="2" presetClass="entr" presetSubtype="12" fill="hold" nodeType="withEffect">
                                  <p:stCondLst>
                                    <p:cond delay="200"/>
                                  </p:stCondLst>
                                  <p:childTnLst>
                                    <p:set>
                                      <p:cBhvr>
                                        <p:cTn id="25" dur="1" fill="hold">
                                          <p:stCondLst>
                                            <p:cond delay="0"/>
                                          </p:stCondLst>
                                        </p:cTn>
                                        <p:tgtEl>
                                          <p:spTgt spid="14345"/>
                                        </p:tgtEl>
                                        <p:attrNameLst>
                                          <p:attrName>style.visibility</p:attrName>
                                        </p:attrNameLst>
                                      </p:cBhvr>
                                      <p:to>
                                        <p:strVal val="visible"/>
                                      </p:to>
                                    </p:set>
                                    <p:anim calcmode="lin" valueType="num">
                                      <p:cBhvr additive="base">
                                        <p:cTn id="26" dur="500" fill="hold"/>
                                        <p:tgtEl>
                                          <p:spTgt spid="14345"/>
                                        </p:tgtEl>
                                        <p:attrNameLst>
                                          <p:attrName>ppt_x</p:attrName>
                                        </p:attrNameLst>
                                      </p:cBhvr>
                                      <p:tavLst>
                                        <p:tav tm="0">
                                          <p:val>
                                            <p:strVal val="0-#ppt_w/2"/>
                                          </p:val>
                                        </p:tav>
                                        <p:tav tm="100000">
                                          <p:val>
                                            <p:strVal val="#ppt_x"/>
                                          </p:val>
                                        </p:tav>
                                      </p:tavLst>
                                    </p:anim>
                                    <p:anim calcmode="lin" valueType="num">
                                      <p:cBhvr additive="base">
                                        <p:cTn id="27" dur="500" fill="hold"/>
                                        <p:tgtEl>
                                          <p:spTgt spid="14345"/>
                                        </p:tgtEl>
                                        <p:attrNameLst>
                                          <p:attrName>ppt_y</p:attrName>
                                        </p:attrNameLst>
                                      </p:cBhvr>
                                      <p:tavLst>
                                        <p:tav tm="0">
                                          <p:val>
                                            <p:strVal val="1+#ppt_h/2"/>
                                          </p:val>
                                        </p:tav>
                                        <p:tav tm="100000">
                                          <p:val>
                                            <p:strVal val="#ppt_y"/>
                                          </p:val>
                                        </p:tav>
                                      </p:tavLst>
                                    </p:anim>
                                  </p:childTnLst>
                                </p:cTn>
                              </p:par>
                            </p:childTnLst>
                          </p:cTn>
                        </p:par>
                        <p:par>
                          <p:cTn id="28" fill="hold">
                            <p:stCondLst>
                              <p:cond delay="1500"/>
                            </p:stCondLst>
                            <p:childTnLst>
                              <p:par>
                                <p:cTn id="29" presetID="22" presetClass="entr" presetSubtype="4" fill="hold" nodeType="afterEffect">
                                  <p:stCondLst>
                                    <p:cond delay="0"/>
                                  </p:stCondLst>
                                  <p:childTnLst>
                                    <p:set>
                                      <p:cBhvr>
                                        <p:cTn id="30" dur="1" fill="hold">
                                          <p:stCondLst>
                                            <p:cond delay="0"/>
                                          </p:stCondLst>
                                        </p:cTn>
                                        <p:tgtEl>
                                          <p:spTgt spid="14338"/>
                                        </p:tgtEl>
                                        <p:attrNameLst>
                                          <p:attrName>style.visibility</p:attrName>
                                        </p:attrNameLst>
                                      </p:cBhvr>
                                      <p:to>
                                        <p:strVal val="visible"/>
                                      </p:to>
                                    </p:set>
                                    <p:animEffect transition="in" filter="wipe(down)">
                                      <p:cBhvr>
                                        <p:cTn id="31" dur="300"/>
                                        <p:tgtEl>
                                          <p:spTgt spid="14338"/>
                                        </p:tgtEl>
                                      </p:cBhvr>
                                    </p:animEffect>
                                  </p:childTnLst>
                                </p:cTn>
                              </p:par>
                            </p:childTnLst>
                          </p:cTn>
                        </p:par>
                        <p:par>
                          <p:cTn id="32" fill="hold">
                            <p:stCondLst>
                              <p:cond delay="2000"/>
                            </p:stCondLst>
                            <p:childTnLst>
                              <p:par>
                                <p:cTn id="33" presetID="22" presetClass="entr" presetSubtype="1" fill="hold" grpId="0" nodeType="afterEffect">
                                  <p:stCondLst>
                                    <p:cond delay="0"/>
                                  </p:stCondLst>
                                  <p:childTnLst>
                                    <p:set>
                                      <p:cBhvr>
                                        <p:cTn id="34" dur="1" fill="hold">
                                          <p:stCondLst>
                                            <p:cond delay="0"/>
                                          </p:stCondLst>
                                        </p:cTn>
                                        <p:tgtEl>
                                          <p:spTgt spid="14340"/>
                                        </p:tgtEl>
                                        <p:attrNameLst>
                                          <p:attrName>style.visibility</p:attrName>
                                        </p:attrNameLst>
                                      </p:cBhvr>
                                      <p:to>
                                        <p:strVal val="visible"/>
                                      </p:to>
                                    </p:set>
                                    <p:animEffect transition="in" filter="wipe(up)">
                                      <p:cBhvr>
                                        <p:cTn id="35" dur="500"/>
                                        <p:tgtEl>
                                          <p:spTgt spid="14340"/>
                                        </p:tgtEl>
                                      </p:cBhvr>
                                    </p:animEffect>
                                  </p:childTnLst>
                                </p:cTn>
                              </p:par>
                            </p:childTnLst>
                          </p:cTn>
                        </p:par>
                        <p:par>
                          <p:cTn id="36" fill="hold">
                            <p:stCondLst>
                              <p:cond delay="2500"/>
                            </p:stCondLst>
                            <p:childTnLst>
                              <p:par>
                                <p:cTn id="37" presetID="1" presetClass="entr" presetSubtype="0" fill="hold" grpId="0" nodeType="afterEffect">
                                  <p:stCondLst>
                                    <p:cond delay="0"/>
                                  </p:stCondLst>
                                  <p:childTnLst>
                                    <p:set>
                                      <p:cBhvr>
                                        <p:cTn id="38" dur="1" fill="hold">
                                          <p:stCondLst>
                                            <p:cond delay="0"/>
                                          </p:stCondLst>
                                        </p:cTn>
                                        <p:tgtEl>
                                          <p:spTgt spid="14354"/>
                                        </p:tgtEl>
                                        <p:attrNameLst>
                                          <p:attrName>style.visibility</p:attrName>
                                        </p:attrNameLst>
                                      </p:cBhvr>
                                      <p:to>
                                        <p:strVal val="visible"/>
                                      </p:to>
                                    </p:set>
                                  </p:childTnLst>
                                </p:cTn>
                              </p:par>
                            </p:childTnLst>
                          </p:cTn>
                        </p:par>
                        <p:par>
                          <p:cTn id="39" fill="hold">
                            <p:stCondLst>
                              <p:cond delay="2500"/>
                            </p:stCondLst>
                            <p:childTnLst>
                              <p:par>
                                <p:cTn id="40" presetID="22" presetClass="entr" presetSubtype="8" fill="hold" grpId="0" nodeType="afterEffect">
                                  <p:stCondLst>
                                    <p:cond delay="0"/>
                                  </p:stCondLst>
                                  <p:childTnLst>
                                    <p:set>
                                      <p:cBhvr>
                                        <p:cTn id="41" dur="1" fill="hold">
                                          <p:stCondLst>
                                            <p:cond delay="0"/>
                                          </p:stCondLst>
                                        </p:cTn>
                                        <p:tgtEl>
                                          <p:spTgt spid="14353"/>
                                        </p:tgtEl>
                                        <p:attrNameLst>
                                          <p:attrName>style.visibility</p:attrName>
                                        </p:attrNameLst>
                                      </p:cBhvr>
                                      <p:to>
                                        <p:strVal val="visible"/>
                                      </p:to>
                                    </p:set>
                                    <p:animEffect transition="in" filter="wipe(left)">
                                      <p:cBhvr>
                                        <p:cTn id="42" dur="500"/>
                                        <p:tgtEl>
                                          <p:spTgt spid="14353"/>
                                        </p:tgtEl>
                                      </p:cBhvr>
                                    </p:animEffect>
                                  </p:childTnLst>
                                </p:cTn>
                              </p:par>
                            </p:childTnLst>
                          </p:cTn>
                        </p:par>
                        <p:par>
                          <p:cTn id="43" fill="hold">
                            <p:stCondLst>
                              <p:cond delay="3000"/>
                            </p:stCondLst>
                            <p:childTnLst>
                              <p:par>
                                <p:cTn id="44" presetID="22" presetClass="entr" presetSubtype="4" fill="hold" nodeType="afterEffect">
                                  <p:stCondLst>
                                    <p:cond delay="0"/>
                                  </p:stCondLst>
                                  <p:childTnLst>
                                    <p:set>
                                      <p:cBhvr>
                                        <p:cTn id="45" dur="1" fill="hold">
                                          <p:stCondLst>
                                            <p:cond delay="0"/>
                                          </p:stCondLst>
                                        </p:cTn>
                                        <p:tgtEl>
                                          <p:spTgt spid="14341"/>
                                        </p:tgtEl>
                                        <p:attrNameLst>
                                          <p:attrName>style.visibility</p:attrName>
                                        </p:attrNameLst>
                                      </p:cBhvr>
                                      <p:to>
                                        <p:strVal val="visible"/>
                                      </p:to>
                                    </p:set>
                                    <p:animEffect transition="in" filter="wipe(down)">
                                      <p:cBhvr>
                                        <p:cTn id="46" dur="300"/>
                                        <p:tgtEl>
                                          <p:spTgt spid="14341"/>
                                        </p:tgtEl>
                                      </p:cBhvr>
                                    </p:animEffect>
                                  </p:childTnLst>
                                </p:cTn>
                              </p:par>
                            </p:childTnLst>
                          </p:cTn>
                        </p:par>
                        <p:par>
                          <p:cTn id="47" fill="hold">
                            <p:stCondLst>
                              <p:cond delay="3500"/>
                            </p:stCondLst>
                            <p:childTnLst>
                              <p:par>
                                <p:cTn id="48" presetID="22" presetClass="entr" presetSubtype="1" fill="hold" grpId="0" nodeType="afterEffect">
                                  <p:stCondLst>
                                    <p:cond delay="0"/>
                                  </p:stCondLst>
                                  <p:childTnLst>
                                    <p:set>
                                      <p:cBhvr>
                                        <p:cTn id="49" dur="1" fill="hold">
                                          <p:stCondLst>
                                            <p:cond delay="0"/>
                                          </p:stCondLst>
                                        </p:cTn>
                                        <p:tgtEl>
                                          <p:spTgt spid="14343"/>
                                        </p:tgtEl>
                                        <p:attrNameLst>
                                          <p:attrName>style.visibility</p:attrName>
                                        </p:attrNameLst>
                                      </p:cBhvr>
                                      <p:to>
                                        <p:strVal val="visible"/>
                                      </p:to>
                                    </p:set>
                                    <p:animEffect transition="in" filter="wipe(up)">
                                      <p:cBhvr>
                                        <p:cTn id="50" dur="500"/>
                                        <p:tgtEl>
                                          <p:spTgt spid="14343"/>
                                        </p:tgtEl>
                                      </p:cBhvr>
                                    </p:animEffect>
                                  </p:childTnLst>
                                </p:cTn>
                              </p:par>
                              <p:par>
                                <p:cTn id="51" presetID="1" presetClass="entr" presetSubtype="0" fill="hold" grpId="0" nodeType="withEffect">
                                  <p:stCondLst>
                                    <p:cond delay="0"/>
                                  </p:stCondLst>
                                  <p:childTnLst>
                                    <p:set>
                                      <p:cBhvr>
                                        <p:cTn id="52" dur="1" fill="hold">
                                          <p:stCondLst>
                                            <p:cond delay="0"/>
                                          </p:stCondLst>
                                        </p:cTn>
                                        <p:tgtEl>
                                          <p:spTgt spid="14356"/>
                                        </p:tgtEl>
                                        <p:attrNameLst>
                                          <p:attrName>style.visibility</p:attrName>
                                        </p:attrNameLst>
                                      </p:cBhvr>
                                      <p:to>
                                        <p:strVal val="visible"/>
                                      </p:to>
                                    </p:set>
                                  </p:childTnLst>
                                </p:cTn>
                              </p:par>
                            </p:childTnLst>
                          </p:cTn>
                        </p:par>
                        <p:par>
                          <p:cTn id="53" fill="hold">
                            <p:stCondLst>
                              <p:cond delay="4000"/>
                            </p:stCondLst>
                            <p:childTnLst>
                              <p:par>
                                <p:cTn id="54" presetID="22" presetClass="entr" presetSubtype="8" fill="hold" grpId="0" nodeType="afterEffect">
                                  <p:stCondLst>
                                    <p:cond delay="0"/>
                                  </p:stCondLst>
                                  <p:childTnLst>
                                    <p:set>
                                      <p:cBhvr>
                                        <p:cTn id="55" dur="1" fill="hold">
                                          <p:stCondLst>
                                            <p:cond delay="0"/>
                                          </p:stCondLst>
                                        </p:cTn>
                                        <p:tgtEl>
                                          <p:spTgt spid="14355"/>
                                        </p:tgtEl>
                                        <p:attrNameLst>
                                          <p:attrName>style.visibility</p:attrName>
                                        </p:attrNameLst>
                                      </p:cBhvr>
                                      <p:to>
                                        <p:strVal val="visible"/>
                                      </p:to>
                                    </p:set>
                                    <p:animEffect transition="in" filter="wipe(left)">
                                      <p:cBhvr>
                                        <p:cTn id="56" dur="500"/>
                                        <p:tgtEl>
                                          <p:spTgt spid="14355"/>
                                        </p:tgtEl>
                                      </p:cBhvr>
                                    </p:animEffect>
                                  </p:childTnLst>
                                </p:cTn>
                              </p:par>
                            </p:childTnLst>
                          </p:cTn>
                        </p:par>
                        <p:par>
                          <p:cTn id="57" fill="hold">
                            <p:stCondLst>
                              <p:cond delay="4500"/>
                            </p:stCondLst>
                            <p:childTnLst>
                              <p:par>
                                <p:cTn id="58" presetID="22" presetClass="entr" presetSubtype="4" fill="hold" nodeType="afterEffect">
                                  <p:stCondLst>
                                    <p:cond delay="0"/>
                                  </p:stCondLst>
                                  <p:childTnLst>
                                    <p:set>
                                      <p:cBhvr>
                                        <p:cTn id="59" dur="1" fill="hold">
                                          <p:stCondLst>
                                            <p:cond delay="0"/>
                                          </p:stCondLst>
                                        </p:cTn>
                                        <p:tgtEl>
                                          <p:spTgt spid="14344"/>
                                        </p:tgtEl>
                                        <p:attrNameLst>
                                          <p:attrName>style.visibility</p:attrName>
                                        </p:attrNameLst>
                                      </p:cBhvr>
                                      <p:to>
                                        <p:strVal val="visible"/>
                                      </p:to>
                                    </p:set>
                                    <p:animEffect transition="in" filter="wipe(down)">
                                      <p:cBhvr>
                                        <p:cTn id="60" dur="300"/>
                                        <p:tgtEl>
                                          <p:spTgt spid="14344"/>
                                        </p:tgtEl>
                                      </p:cBhvr>
                                    </p:animEffect>
                                  </p:childTnLst>
                                </p:cTn>
                              </p:par>
                            </p:childTnLst>
                          </p:cTn>
                        </p:par>
                        <p:par>
                          <p:cTn id="61" fill="hold">
                            <p:stCondLst>
                              <p:cond delay="5000"/>
                            </p:stCondLst>
                            <p:childTnLst>
                              <p:par>
                                <p:cTn id="62" presetID="22" presetClass="entr" presetSubtype="1" fill="hold" grpId="0" nodeType="afterEffect">
                                  <p:stCondLst>
                                    <p:cond delay="0"/>
                                  </p:stCondLst>
                                  <p:childTnLst>
                                    <p:set>
                                      <p:cBhvr>
                                        <p:cTn id="63" dur="1" fill="hold">
                                          <p:stCondLst>
                                            <p:cond delay="0"/>
                                          </p:stCondLst>
                                        </p:cTn>
                                        <p:tgtEl>
                                          <p:spTgt spid="14346"/>
                                        </p:tgtEl>
                                        <p:attrNameLst>
                                          <p:attrName>style.visibility</p:attrName>
                                        </p:attrNameLst>
                                      </p:cBhvr>
                                      <p:to>
                                        <p:strVal val="visible"/>
                                      </p:to>
                                    </p:set>
                                    <p:animEffect transition="in" filter="wipe(up)">
                                      <p:cBhvr>
                                        <p:cTn id="64" dur="500"/>
                                        <p:tgtEl>
                                          <p:spTgt spid="14346"/>
                                        </p:tgtEl>
                                      </p:cBhvr>
                                    </p:animEffect>
                                  </p:childTnLst>
                                </p:cTn>
                              </p:par>
                            </p:childTnLst>
                          </p:cTn>
                        </p:par>
                        <p:par>
                          <p:cTn id="65" fill="hold">
                            <p:stCondLst>
                              <p:cond delay="5500"/>
                            </p:stCondLst>
                            <p:childTnLst>
                              <p:par>
                                <p:cTn id="66" presetID="1" presetClass="entr" presetSubtype="0" fill="hold" grpId="0" nodeType="afterEffect">
                                  <p:stCondLst>
                                    <p:cond delay="0"/>
                                  </p:stCondLst>
                                  <p:childTnLst>
                                    <p:set>
                                      <p:cBhvr>
                                        <p:cTn id="67" dur="1" fill="hold">
                                          <p:stCondLst>
                                            <p:cond delay="0"/>
                                          </p:stCondLst>
                                        </p:cTn>
                                        <p:tgtEl>
                                          <p:spTgt spid="14358"/>
                                        </p:tgtEl>
                                        <p:attrNameLst>
                                          <p:attrName>style.visibility</p:attrName>
                                        </p:attrNameLst>
                                      </p:cBhvr>
                                      <p:to>
                                        <p:strVal val="visible"/>
                                      </p:to>
                                    </p:set>
                                  </p:childTnLst>
                                </p:cTn>
                              </p:par>
                            </p:childTnLst>
                          </p:cTn>
                        </p:par>
                        <p:par>
                          <p:cTn id="68" fill="hold">
                            <p:stCondLst>
                              <p:cond delay="5500"/>
                            </p:stCondLst>
                            <p:childTnLst>
                              <p:par>
                                <p:cTn id="69" presetID="22" presetClass="entr" presetSubtype="8" fill="hold" grpId="0" nodeType="afterEffect">
                                  <p:stCondLst>
                                    <p:cond delay="0"/>
                                  </p:stCondLst>
                                  <p:childTnLst>
                                    <p:set>
                                      <p:cBhvr>
                                        <p:cTn id="70" dur="1" fill="hold">
                                          <p:stCondLst>
                                            <p:cond delay="0"/>
                                          </p:stCondLst>
                                        </p:cTn>
                                        <p:tgtEl>
                                          <p:spTgt spid="14357"/>
                                        </p:tgtEl>
                                        <p:attrNameLst>
                                          <p:attrName>style.visibility</p:attrName>
                                        </p:attrNameLst>
                                      </p:cBhvr>
                                      <p:to>
                                        <p:strVal val="visible"/>
                                      </p:to>
                                    </p:set>
                                    <p:animEffect transition="in" filter="wipe(left)">
                                      <p:cBhvr>
                                        <p:cTn id="71" dur="500"/>
                                        <p:tgtEl>
                                          <p:spTgt spid="143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bldLvl="0" animBg="1" autoUpdateAnimBg="0"/>
      <p:bldP spid="14343" grpId="0" bldLvl="0" animBg="1" autoUpdateAnimBg="0"/>
      <p:bldP spid="14346" grpId="0" bldLvl="0" animBg="1" autoUpdateAnimBg="0"/>
      <p:bldP spid="14353" grpId="0" autoUpdateAnimBg="0"/>
      <p:bldP spid="14354" grpId="0"/>
      <p:bldP spid="14355" grpId="0" autoUpdateAnimBg="0"/>
      <p:bldP spid="14356" grpId="0" bldLvl="0" animBg="1"/>
      <p:bldP spid="14357" grpId="0" autoUpdateAnimBg="0"/>
      <p:bldP spid="14358" grpId="0" autoUpdateAnimBg="0"/>
      <p:bldP spid="14366" grpId="0" autoUpdateAnimBg="0"/>
      <p:bldP spid="14367"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50000"/>
            <a:lum/>
          </a:blip>
          <a:srcRect/>
          <a:stretch>
            <a:fillRect/>
          </a:stretch>
        </a:blipFill>
        <a:effectLst/>
      </p:bgPr>
    </p:bg>
    <p:spTree>
      <p:nvGrpSpPr>
        <p:cNvPr id="1" name=""/>
        <p:cNvGrpSpPr/>
        <p:nvPr/>
      </p:nvGrpSpPr>
      <p:grpSpPr>
        <a:xfrm>
          <a:off x="0" y="0"/>
          <a:ext cx="0" cy="0"/>
          <a:chOff x="0" y="0"/>
          <a:chExt cx="0" cy="0"/>
        </a:xfrm>
      </p:grpSpPr>
      <p:sp>
        <p:nvSpPr>
          <p:cNvPr id="10242" name="Freeform 5"/>
          <p:cNvSpPr/>
          <p:nvPr/>
        </p:nvSpPr>
        <p:spPr bwMode="auto">
          <a:xfrm>
            <a:off x="771225" y="1754842"/>
            <a:ext cx="2935728" cy="487172"/>
          </a:xfrm>
          <a:custGeom>
            <a:avLst/>
            <a:gdLst>
              <a:gd name="T0" fmla="*/ 275 w 3851"/>
              <a:gd name="T1" fmla="*/ 0 h 633"/>
              <a:gd name="T2" fmla="*/ 3575 w 3851"/>
              <a:gd name="T3" fmla="*/ 0 h 633"/>
              <a:gd name="T4" fmla="*/ 3851 w 3851"/>
              <a:gd name="T5" fmla="*/ 633 h 633"/>
              <a:gd name="T6" fmla="*/ 0 w 3851"/>
              <a:gd name="T7" fmla="*/ 633 h 633"/>
              <a:gd name="T8" fmla="*/ 275 w 3851"/>
              <a:gd name="T9" fmla="*/ 0 h 633"/>
            </a:gdLst>
            <a:ahLst/>
            <a:cxnLst>
              <a:cxn ang="0">
                <a:pos x="T0" y="T1"/>
              </a:cxn>
              <a:cxn ang="0">
                <a:pos x="T2" y="T3"/>
              </a:cxn>
              <a:cxn ang="0">
                <a:pos x="T4" y="T5"/>
              </a:cxn>
              <a:cxn ang="0">
                <a:pos x="T6" y="T7"/>
              </a:cxn>
              <a:cxn ang="0">
                <a:pos x="T8" y="T9"/>
              </a:cxn>
            </a:cxnLst>
            <a:rect l="0" t="0" r="r" b="b"/>
            <a:pathLst>
              <a:path w="3851" h="633">
                <a:moveTo>
                  <a:pt x="275" y="0"/>
                </a:moveTo>
                <a:lnTo>
                  <a:pt x="3575" y="0"/>
                </a:lnTo>
                <a:lnTo>
                  <a:pt x="3851" y="633"/>
                </a:lnTo>
                <a:lnTo>
                  <a:pt x="0" y="633"/>
                </a:lnTo>
                <a:lnTo>
                  <a:pt x="275" y="0"/>
                </a:lnTo>
                <a:close/>
              </a:path>
            </a:pathLst>
          </a:custGeom>
          <a:solidFill>
            <a:schemeClr val="tx1">
              <a:lumMod val="75000"/>
              <a:lumOff val="25000"/>
            </a:schemeClr>
          </a:solidFill>
          <a:ln>
            <a:noFill/>
          </a:ln>
        </p:spPr>
        <p:txBody>
          <a:bodyPr/>
          <a:lstStyle/>
          <a:p>
            <a:pPr marL="0" marR="0" lvl="0" indent="0" algn="l" defTabSz="913765"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D7004"/>
              </a:solidFill>
              <a:effectLst/>
              <a:uLnTx/>
              <a:uFillTx/>
              <a:latin typeface="Arial" panose="020B0604020202020204" pitchFamily="34" charset="0"/>
              <a:ea typeface="宋体" panose="02010600030101010101" pitchFamily="2" charset="-122"/>
              <a:cs typeface="+mn-cs"/>
            </a:endParaRPr>
          </a:p>
        </p:txBody>
      </p:sp>
      <p:sp>
        <p:nvSpPr>
          <p:cNvPr id="10243" name="Rectangle 6"/>
          <p:cNvSpPr>
            <a:spLocks noChangeArrowheads="1"/>
          </p:cNvSpPr>
          <p:nvPr/>
        </p:nvSpPr>
        <p:spPr bwMode="auto">
          <a:xfrm>
            <a:off x="1" y="2245189"/>
            <a:ext cx="12192000" cy="2196242"/>
          </a:xfrm>
          <a:prstGeom prst="rect">
            <a:avLst/>
          </a:prstGeom>
          <a:gradFill flip="none" rotWithShape="1">
            <a:gsLst>
              <a:gs pos="0">
                <a:srgbClr val="0C4994">
                  <a:shade val="30000"/>
                  <a:satMod val="115000"/>
                </a:srgbClr>
              </a:gs>
              <a:gs pos="50000">
                <a:srgbClr val="0C4994">
                  <a:shade val="67500"/>
                  <a:satMod val="115000"/>
                </a:srgbClr>
              </a:gs>
              <a:gs pos="100000">
                <a:srgbClr val="0C4994">
                  <a:shade val="100000"/>
                  <a:satMod val="115000"/>
                </a:srgbClr>
              </a:gs>
            </a:gsLst>
            <a:lin ang="0" scaled="1"/>
            <a:tileRect/>
          </a:gra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D7004"/>
              </a:solidFill>
              <a:effectLst/>
              <a:uLnTx/>
              <a:uFillTx/>
              <a:latin typeface="Arial" panose="020B0604020202020204" pitchFamily="34" charset="0"/>
              <a:ea typeface="宋体" panose="02010600030101010101" pitchFamily="2" charset="-122"/>
              <a:cs typeface="+mn-cs"/>
            </a:endParaRPr>
          </a:p>
        </p:txBody>
      </p:sp>
      <p:sp>
        <p:nvSpPr>
          <p:cNvPr id="10244" name="Rectangle 7"/>
          <p:cNvSpPr>
            <a:spLocks noChangeArrowheads="1"/>
          </p:cNvSpPr>
          <p:nvPr/>
        </p:nvSpPr>
        <p:spPr bwMode="auto">
          <a:xfrm>
            <a:off x="980692" y="1754842"/>
            <a:ext cx="2513618" cy="2686588"/>
          </a:xfrm>
          <a:prstGeom prst="rect">
            <a:avLst/>
          </a:prstGeom>
          <a:solidFill>
            <a:schemeClr val="accent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D7004"/>
              </a:solidFill>
              <a:effectLst/>
              <a:uLnTx/>
              <a:uFillTx/>
              <a:latin typeface="Arial" panose="020B0604020202020204" pitchFamily="34" charset="0"/>
              <a:ea typeface="宋体" panose="02010600030101010101" pitchFamily="2" charset="-122"/>
              <a:cs typeface="+mn-cs"/>
            </a:endParaRPr>
          </a:p>
        </p:txBody>
      </p:sp>
      <p:sp>
        <p:nvSpPr>
          <p:cNvPr id="10246" name="TextBox 25"/>
          <p:cNvSpPr txBox="1">
            <a:spLocks noChangeArrowheads="1"/>
          </p:cNvSpPr>
          <p:nvPr/>
        </p:nvSpPr>
        <p:spPr bwMode="auto">
          <a:xfrm>
            <a:off x="3778362" y="2829982"/>
            <a:ext cx="8330779"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defRPr/>
            </a:pPr>
            <a:r>
              <a:rPr lang="en-US" altLang="zh-CN" sz="4800" b="1" noProof="0" dirty="0">
                <a:ln>
                  <a:noFill/>
                </a:ln>
                <a:solidFill>
                  <a:schemeClr val="bg1"/>
                </a:solidFill>
                <a:effectLst/>
                <a:uLnTx/>
                <a:uFillTx/>
                <a:latin typeface="微软雅黑" panose="020B0503020204020204" charset="-122"/>
                <a:ea typeface="微软雅黑" panose="020B0503020204020204" charset="-122"/>
                <a:sym typeface="+mn-ea"/>
              </a:rPr>
              <a:t>Pytorch</a:t>
            </a:r>
            <a:r>
              <a:rPr lang="zh-CN" altLang="en-US" sz="4800" b="1" noProof="0" dirty="0">
                <a:ln>
                  <a:noFill/>
                </a:ln>
                <a:solidFill>
                  <a:schemeClr val="bg1"/>
                </a:solidFill>
                <a:effectLst/>
                <a:uLnTx/>
                <a:uFillTx/>
                <a:latin typeface="微软雅黑" panose="020B0503020204020204" charset="-122"/>
                <a:ea typeface="微软雅黑" panose="020B0503020204020204" charset="-122"/>
                <a:sym typeface="+mn-ea"/>
              </a:rPr>
              <a:t>简介</a:t>
            </a:r>
            <a:endParaRPr kumimoji="0" lang="zh-CN" altLang="en-US" sz="4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10247" name="TextBox 26"/>
          <p:cNvSpPr txBox="1">
            <a:spLocks noChangeArrowheads="1"/>
          </p:cNvSpPr>
          <p:nvPr/>
        </p:nvSpPr>
        <p:spPr bwMode="auto">
          <a:xfrm>
            <a:off x="1198095" y="2245187"/>
            <a:ext cx="2082621" cy="1938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defRPr/>
            </a:pPr>
            <a:r>
              <a:rPr kumimoji="0" lang="en-US" altLang="zh-CN" sz="11995"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rPr>
              <a:t>01</a:t>
            </a:r>
            <a:endParaRPr kumimoji="0" lang="zh-CN" altLang="en-US" sz="11995"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endParaRPr>
          </a:p>
        </p:txBody>
      </p:sp>
      <p:pic>
        <p:nvPicPr>
          <p:cNvPr id="11" name="图片 10" descr="横版组合——透明.png"/>
          <p:cNvPicPr>
            <a:picLocks noChangeAspect="1"/>
          </p:cNvPicPr>
          <p:nvPr/>
        </p:nvPicPr>
        <p:blipFill>
          <a:blip r:embed="rId2" cstate="screen"/>
          <a:srcRect/>
          <a:stretch>
            <a:fillRect/>
          </a:stretch>
        </p:blipFill>
        <p:spPr bwMode="auto">
          <a:xfrm>
            <a:off x="8468075" y="127196"/>
            <a:ext cx="3429530" cy="7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wipe(left)">
                                      <p:cBhvr>
                                        <p:cTn id="7" dur="500"/>
                                        <p:tgtEl>
                                          <p:spTgt spid="10243"/>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0242"/>
                                        </p:tgtEl>
                                        <p:attrNameLst>
                                          <p:attrName>style.visibility</p:attrName>
                                        </p:attrNameLst>
                                      </p:cBhvr>
                                      <p:to>
                                        <p:strVal val="visible"/>
                                      </p:to>
                                    </p:set>
                                    <p:animEffect transition="in" filter="wipe(down)">
                                      <p:cBhvr>
                                        <p:cTn id="11" dur="300"/>
                                        <p:tgtEl>
                                          <p:spTgt spid="1024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244"/>
                                        </p:tgtEl>
                                        <p:attrNameLst>
                                          <p:attrName>style.visibility</p:attrName>
                                        </p:attrNameLst>
                                      </p:cBhvr>
                                      <p:to>
                                        <p:strVal val="visible"/>
                                      </p:to>
                                    </p:set>
                                    <p:animEffect transition="in" filter="wipe(up)">
                                      <p:cBhvr>
                                        <p:cTn id="15" dur="500"/>
                                        <p:tgtEl>
                                          <p:spTgt spid="10244"/>
                                        </p:tgtEl>
                                      </p:cBhvr>
                                    </p:animEffect>
                                  </p:childTnLst>
                                </p:cTn>
                              </p:par>
                            </p:childTnLst>
                          </p:cTn>
                        </p:par>
                        <p:par>
                          <p:cTn id="16" fill="hold">
                            <p:stCondLst>
                              <p:cond delay="1500"/>
                            </p:stCondLst>
                            <p:childTnLst>
                              <p:par>
                                <p:cTn id="17" presetID="1" presetClass="entr" presetSubtype="0" fill="hold" grpId="0" nodeType="afterEffect">
                                  <p:stCondLst>
                                    <p:cond delay="0"/>
                                  </p:stCondLst>
                                  <p:childTnLst>
                                    <p:set>
                                      <p:cBhvr>
                                        <p:cTn id="18" dur="1" fill="hold">
                                          <p:stCondLst>
                                            <p:cond delay="0"/>
                                          </p:stCondLst>
                                        </p:cTn>
                                        <p:tgtEl>
                                          <p:spTgt spid="10247"/>
                                        </p:tgtEl>
                                        <p:attrNameLst>
                                          <p:attrName>style.visibility</p:attrName>
                                        </p:attrNameLst>
                                      </p:cBhvr>
                                      <p:to>
                                        <p:strVal val="visible"/>
                                      </p:to>
                                    </p:set>
                                  </p:childTnLst>
                                </p:cTn>
                              </p:par>
                            </p:childTnLst>
                          </p:cTn>
                        </p:par>
                        <p:par>
                          <p:cTn id="19" fill="hold">
                            <p:stCondLst>
                              <p:cond delay="1500"/>
                            </p:stCondLst>
                            <p:childTnLst>
                              <p:par>
                                <p:cTn id="20" presetID="1" presetClass="entr" presetSubtype="0" fill="hold" grpId="0" nodeType="afterEffect">
                                  <p:stCondLst>
                                    <p:cond delay="0"/>
                                  </p:stCondLst>
                                  <p:childTnLst>
                                    <p:set>
                                      <p:cBhvr>
                                        <p:cTn id="21" dur="1" fill="hold">
                                          <p:stCondLst>
                                            <p:cond delay="0"/>
                                          </p:stCondLst>
                                        </p:cTn>
                                        <p:tgtEl>
                                          <p:spTgt spid="102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animBg="1" autoUpdateAnimBg="0"/>
      <p:bldP spid="10244" grpId="0" animBg="1" autoUpdateAnimBg="0"/>
      <p:bldP spid="10246" grpId="0" autoUpdateAnimBg="0"/>
      <p:bldP spid="10247"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021543"/>
          </a:xfrm>
        </p:spPr>
        <p:txBody>
          <a:bodyPr/>
          <a:lstStyle/>
          <a:p>
            <a:r>
              <a:rPr lang="en-US" altLang="zh-CN" dirty="0"/>
              <a:t>Pytorch</a:t>
            </a:r>
            <a:r>
              <a:rPr lang="zh-CN" altLang="en-US" dirty="0"/>
              <a:t>简介</a:t>
            </a:r>
            <a:endParaRPr lang="zh-CN" altLang="en-US" dirty="0"/>
          </a:p>
        </p:txBody>
      </p:sp>
      <p:sp>
        <p:nvSpPr>
          <p:cNvPr id="3" name="内容占位符 2"/>
          <p:cNvSpPr>
            <a:spLocks noGrp="1"/>
          </p:cNvSpPr>
          <p:nvPr>
            <p:ph idx="1"/>
          </p:nvPr>
        </p:nvSpPr>
        <p:spPr>
          <a:xfrm>
            <a:off x="1160916" y="1406102"/>
            <a:ext cx="10515600" cy="4768182"/>
          </a:xfrm>
        </p:spPr>
        <p:txBody>
          <a:bodyPr>
            <a:normAutofit/>
          </a:bodyPr>
          <a:lstStyle/>
          <a:p>
            <a:pPr algn="l">
              <a:lnSpc>
                <a:spcPct val="150000"/>
              </a:lnSpc>
              <a:buClrTx/>
              <a:buSzTx/>
            </a:pPr>
            <a:r>
              <a:rPr lang="en-US" altLang="zh-CN" dirty="0"/>
              <a:t>Pytorch</a:t>
            </a:r>
            <a:r>
              <a:rPr lang="zh-CN" altLang="en-US" dirty="0"/>
              <a:t>源自于</a:t>
            </a:r>
            <a:r>
              <a:rPr lang="en-US" altLang="zh-CN" dirty="0"/>
              <a:t>Torch</a:t>
            </a:r>
            <a:r>
              <a:rPr lang="zh-CN" altLang="en-US" dirty="0"/>
              <a:t>，</a:t>
            </a:r>
            <a:r>
              <a:rPr lang="en-US" altLang="zh-CN" dirty="0"/>
              <a:t>Torch</a:t>
            </a:r>
            <a:r>
              <a:rPr lang="zh-CN" altLang="en-US" dirty="0"/>
              <a:t>是一个有着大量机器学习算法支持的科学计算框架，能够在</a:t>
            </a:r>
            <a:r>
              <a:rPr lang="en-US" altLang="zh-CN" dirty="0"/>
              <a:t>CPU</a:t>
            </a:r>
            <a:r>
              <a:rPr lang="zh-CN" altLang="en-US" dirty="0"/>
              <a:t>或是</a:t>
            </a:r>
            <a:r>
              <a:rPr lang="en-US" altLang="zh-CN" dirty="0"/>
              <a:t>GPU</a:t>
            </a:r>
            <a:r>
              <a:rPr lang="zh-CN" altLang="en-US" dirty="0"/>
              <a:t>上运行并解决</a:t>
            </a:r>
            <a:r>
              <a:rPr lang="zh-CN" altLang="en-US" dirty="0"/>
              <a:t>各类深度学习问题，以其独特的自动微分技术让使用者能够零延迟地改变任意神经网络的结构。而</a:t>
            </a:r>
            <a:r>
              <a:rPr lang="en-US" altLang="zh-CN" dirty="0"/>
              <a:t>Torch</a:t>
            </a:r>
            <a:r>
              <a:rPr lang="zh-CN" altLang="en-US" dirty="0"/>
              <a:t>移植到</a:t>
            </a:r>
            <a:r>
              <a:rPr lang="en-US" altLang="zh-CN" dirty="0"/>
              <a:t>Python</a:t>
            </a:r>
            <a:r>
              <a:rPr lang="zh-CN" altLang="en-US" dirty="0"/>
              <a:t>上形成了一个开源的机器学习库，即为</a:t>
            </a:r>
            <a:r>
              <a:rPr lang="en-US" altLang="zh-CN" dirty="0"/>
              <a:t>Pytorch</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021543"/>
          </a:xfrm>
        </p:spPr>
        <p:txBody>
          <a:bodyPr/>
          <a:lstStyle/>
          <a:p>
            <a:r>
              <a:rPr lang="en-US" altLang="zh-CN" dirty="0"/>
              <a:t>Pytorch</a:t>
            </a:r>
            <a:r>
              <a:rPr lang="zh-CN" altLang="en-US" dirty="0"/>
              <a:t>简介</a:t>
            </a:r>
            <a:endParaRPr lang="zh-CN" altLang="en-US" dirty="0"/>
          </a:p>
        </p:txBody>
      </p:sp>
      <p:graphicFrame>
        <p:nvGraphicFramePr>
          <p:cNvPr id="5" name="表格 4"/>
          <p:cNvGraphicFramePr/>
          <p:nvPr>
            <p:custDataLst>
              <p:tags r:id="rId1"/>
            </p:custDataLst>
          </p:nvPr>
        </p:nvGraphicFramePr>
        <p:xfrm>
          <a:off x="1100455" y="1530350"/>
          <a:ext cx="10252710" cy="3853180"/>
        </p:xfrm>
        <a:graphic>
          <a:graphicData uri="http://schemas.openxmlformats.org/drawingml/2006/table">
            <a:tbl>
              <a:tblPr firstRow="1" bandRow="1">
                <a:tableStyleId>{5940675A-B579-460E-94D1-54222C63F5DA}</a:tableStyleId>
              </a:tblPr>
              <a:tblGrid>
                <a:gridCol w="2778760"/>
                <a:gridCol w="7473950"/>
              </a:tblGrid>
              <a:tr h="534035">
                <a:tc>
                  <a:txBody>
                    <a:bodyPr/>
                    <a:p>
                      <a:pPr indent="0" algn="ctr">
                        <a:buNone/>
                      </a:pPr>
                      <a:r>
                        <a:rPr lang="en-US" sz="2000" b="0">
                          <a:latin typeface="Arial" panose="020B0604020202020204" pitchFamily="34" charset="0"/>
                          <a:ea typeface="宋体" panose="02010600030101010101" pitchFamily="2" charset="-122"/>
                          <a:cs typeface="宋体" panose="02010600030101010101" pitchFamily="2" charset="-122"/>
                        </a:rPr>
                        <a:t>名称</a:t>
                      </a:r>
                      <a:endParaRPr lang="en-US" altLang="en-US" sz="2000" b="0">
                        <a:latin typeface="Arial" panose="020B0604020202020204" pitchFamily="34" charset="0"/>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Arial" panose="020B0604020202020204" pitchFamily="34" charset="0"/>
                          <a:ea typeface="宋体" panose="02010600030101010101" pitchFamily="2" charset="-122"/>
                          <a:cs typeface="宋体" panose="02010600030101010101" pitchFamily="2" charset="-122"/>
                        </a:rPr>
                        <a:t>描述</a:t>
                      </a:r>
                      <a:endParaRPr lang="en-US" altLang="en-US" sz="2000" b="0">
                        <a:latin typeface="Arial" panose="020B0604020202020204" pitchFamily="34" charset="0"/>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34035">
                <a:tc>
                  <a:txBody>
                    <a:bodyPr/>
                    <a:p>
                      <a:pPr indent="0" algn="ctr">
                        <a:buNone/>
                      </a:pPr>
                      <a:r>
                        <a:rPr lang="en-US" sz="2000" b="0">
                          <a:latin typeface="Arial" panose="020B0604020202020204" pitchFamily="34" charset="0"/>
                          <a:ea typeface="宋体" panose="02010600030101010101" pitchFamily="2" charset="-122"/>
                          <a:cs typeface="Arial" panose="020B0604020202020204" pitchFamily="34" charset="0"/>
                        </a:rPr>
                        <a:t>torch</a:t>
                      </a:r>
                      <a:endParaRPr lang="en-US" altLang="en-US" sz="2000" b="0">
                        <a:latin typeface="Arial" panose="020B0604020202020204" pitchFamily="34" charset="0"/>
                        <a:ea typeface="宋体" panose="02010600030101010101" pitchFamily="2" charset="-122"/>
                        <a:cs typeface="Arial" panose="020B060402020202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Arial" panose="020B0604020202020204" pitchFamily="34" charset="0"/>
                          <a:ea typeface="宋体" panose="02010600030101010101" pitchFamily="2" charset="-122"/>
                          <a:cs typeface="Arial" panose="020B0604020202020204" pitchFamily="34" charset="0"/>
                        </a:rPr>
                        <a:t>一个有着强大GPU支持的张量库，是Pytorch的基本组件</a:t>
                      </a:r>
                      <a:endParaRPr lang="en-US" altLang="en-US" sz="2000" b="0">
                        <a:latin typeface="Arial" panose="020B0604020202020204" pitchFamily="34" charset="0"/>
                        <a:ea typeface="宋体" panose="02010600030101010101" pitchFamily="2" charset="-122"/>
                        <a:cs typeface="Arial" panose="020B060402020202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33400">
                <a:tc>
                  <a:txBody>
                    <a:bodyPr/>
                    <a:p>
                      <a:pPr indent="0" algn="ctr">
                        <a:buNone/>
                      </a:pPr>
                      <a:r>
                        <a:rPr lang="en-US" sz="2000" b="0">
                          <a:latin typeface="Arial" panose="020B0604020202020204" pitchFamily="34" charset="0"/>
                          <a:ea typeface="宋体" panose="02010600030101010101" pitchFamily="2" charset="-122"/>
                          <a:cs typeface="Arial" panose="020B0604020202020204" pitchFamily="34" charset="0"/>
                        </a:rPr>
                        <a:t>torch.autograd</a:t>
                      </a:r>
                      <a:endParaRPr lang="en-US" altLang="en-US" sz="2000" b="0">
                        <a:latin typeface="Arial" panose="020B0604020202020204" pitchFamily="34" charset="0"/>
                        <a:ea typeface="宋体" panose="02010600030101010101" pitchFamily="2" charset="-122"/>
                        <a:cs typeface="Arial" panose="020B060402020202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Arial" panose="020B0604020202020204" pitchFamily="34" charset="0"/>
                          <a:ea typeface="宋体" panose="02010600030101010101" pitchFamily="2" charset="-122"/>
                          <a:cs typeface="Arial" panose="020B0604020202020204" pitchFamily="34" charset="0"/>
                        </a:rPr>
                        <a:t>一个磁带式的自动微分系统，能支持torch内所有张量可微操作</a:t>
                      </a:r>
                      <a:endParaRPr lang="en-US" altLang="en-US" sz="2000" b="0">
                        <a:latin typeface="Arial" panose="020B0604020202020204" pitchFamily="34" charset="0"/>
                        <a:ea typeface="宋体" panose="02010600030101010101" pitchFamily="2" charset="-122"/>
                        <a:cs typeface="Arial" panose="020B060402020202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34035">
                <a:tc>
                  <a:txBody>
                    <a:bodyPr/>
                    <a:p>
                      <a:pPr indent="0" algn="ctr">
                        <a:buNone/>
                      </a:pPr>
                      <a:r>
                        <a:rPr lang="en-US" sz="2000" b="0">
                          <a:latin typeface="Arial" panose="020B0604020202020204" pitchFamily="34" charset="0"/>
                          <a:ea typeface="宋体" panose="02010600030101010101" pitchFamily="2" charset="-122"/>
                          <a:cs typeface="Arial" panose="020B0604020202020204" pitchFamily="34" charset="0"/>
                        </a:rPr>
                        <a:t>torch.jit</a:t>
                      </a:r>
                      <a:endParaRPr lang="en-US" altLang="en-US" sz="2000" b="0">
                        <a:latin typeface="Arial" panose="020B0604020202020204" pitchFamily="34" charset="0"/>
                        <a:ea typeface="宋体" panose="02010600030101010101" pitchFamily="2" charset="-122"/>
                        <a:cs typeface="Arial" panose="020B060402020202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Arial" panose="020B0604020202020204" pitchFamily="34" charset="0"/>
                          <a:ea typeface="宋体" panose="02010600030101010101" pitchFamily="2" charset="-122"/>
                          <a:cs typeface="Arial" panose="020B0604020202020204" pitchFamily="34" charset="0"/>
                        </a:rPr>
                        <a:t>一个通过Pytorch源码生成可序列化和可优化模型的编译栈</a:t>
                      </a:r>
                      <a:endParaRPr lang="en-US" altLang="en-US" sz="2000" b="0">
                        <a:latin typeface="Arial" panose="020B0604020202020204" pitchFamily="34" charset="0"/>
                        <a:ea typeface="宋体" panose="02010600030101010101" pitchFamily="2" charset="-122"/>
                        <a:cs typeface="Arial" panose="020B060402020202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34035">
                <a:tc>
                  <a:txBody>
                    <a:bodyPr/>
                    <a:p>
                      <a:pPr indent="0" algn="ctr">
                        <a:buNone/>
                      </a:pPr>
                      <a:r>
                        <a:rPr lang="en-US" sz="2000" b="0">
                          <a:latin typeface="Arial" panose="020B0604020202020204" pitchFamily="34" charset="0"/>
                          <a:ea typeface="宋体" panose="02010600030101010101" pitchFamily="2" charset="-122"/>
                          <a:cs typeface="Arial" panose="020B0604020202020204" pitchFamily="34" charset="0"/>
                        </a:rPr>
                        <a:t>torch.nn</a:t>
                      </a:r>
                      <a:endParaRPr lang="en-US" altLang="en-US" sz="2000" b="0">
                        <a:latin typeface="Arial" panose="020B0604020202020204" pitchFamily="34" charset="0"/>
                        <a:ea typeface="宋体" panose="02010600030101010101" pitchFamily="2" charset="-122"/>
                        <a:cs typeface="Arial" panose="020B060402020202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Arial" panose="020B0604020202020204" pitchFamily="34" charset="0"/>
                          <a:ea typeface="宋体" panose="02010600030101010101" pitchFamily="2" charset="-122"/>
                          <a:cs typeface="宋体" panose="02010600030101010101" pitchFamily="2" charset="-122"/>
                        </a:rPr>
                        <a:t>一个与自动微分系统深度集成的神经网络库，十分灵活便捷</a:t>
                      </a:r>
                      <a:endParaRPr lang="en-US" altLang="en-US" sz="2000" b="0">
                        <a:latin typeface="Arial" panose="020B0604020202020204" pitchFamily="34" charset="0"/>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49605">
                <a:tc>
                  <a:txBody>
                    <a:bodyPr/>
                    <a:p>
                      <a:pPr indent="0" algn="ctr">
                        <a:buNone/>
                      </a:pPr>
                      <a:r>
                        <a:rPr lang="en-US" sz="2000" b="0">
                          <a:latin typeface="Arial" panose="020B0604020202020204" pitchFamily="34" charset="0"/>
                          <a:ea typeface="宋体" panose="02010600030101010101" pitchFamily="2" charset="-122"/>
                          <a:cs typeface="Arial" panose="020B0604020202020204" pitchFamily="34" charset="0"/>
                        </a:rPr>
                        <a:t>torch.multiprocessing</a:t>
                      </a:r>
                      <a:endParaRPr lang="en-US" altLang="en-US" sz="2000" b="0">
                        <a:latin typeface="Arial" panose="020B0604020202020204" pitchFamily="34" charset="0"/>
                        <a:ea typeface="宋体" panose="02010600030101010101" pitchFamily="2" charset="-122"/>
                        <a:cs typeface="Arial" panose="020B060402020202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Arial" panose="020B0604020202020204" pitchFamily="34" charset="0"/>
                          <a:ea typeface="宋体" panose="02010600030101010101" pitchFamily="2" charset="-122"/>
                          <a:cs typeface="宋体" panose="02010600030101010101" pitchFamily="2" charset="-122"/>
                        </a:rPr>
                        <a:t>一个支持多进程的库，并且有着强大的张量间内存共享功能</a:t>
                      </a:r>
                      <a:endParaRPr lang="en-US" altLang="en-US" sz="2000" b="0">
                        <a:latin typeface="Arial" panose="020B0604020202020204" pitchFamily="34" charset="0"/>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34035">
                <a:tc>
                  <a:txBody>
                    <a:bodyPr/>
                    <a:p>
                      <a:pPr indent="0" algn="ctr">
                        <a:buNone/>
                      </a:pPr>
                      <a:r>
                        <a:rPr lang="en-US" sz="2000" b="0">
                          <a:latin typeface="Arial" panose="020B0604020202020204" pitchFamily="34" charset="0"/>
                          <a:ea typeface="宋体" panose="02010600030101010101" pitchFamily="2" charset="-122"/>
                          <a:cs typeface="Arial" panose="020B0604020202020204" pitchFamily="34" charset="0"/>
                        </a:rPr>
                        <a:t>torch.utils</a:t>
                      </a:r>
                      <a:endParaRPr lang="en-US" altLang="en-US" sz="2000" b="0">
                        <a:latin typeface="Arial" panose="020B0604020202020204" pitchFamily="34" charset="0"/>
                        <a:ea typeface="宋体" panose="02010600030101010101" pitchFamily="2" charset="-122"/>
                        <a:cs typeface="Arial" panose="020B060402020202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Arial" panose="020B0604020202020204" pitchFamily="34" charset="0"/>
                          <a:ea typeface="宋体" panose="02010600030101010101" pitchFamily="2" charset="-122"/>
                          <a:cs typeface="Arial" panose="020B0604020202020204" pitchFamily="34" charset="0"/>
                        </a:rPr>
                        <a:t>一个工具库，其中有DataLoader等便利性的工具</a:t>
                      </a:r>
                      <a:endParaRPr lang="en-US" altLang="en-US" sz="2000" b="0">
                        <a:latin typeface="Arial" panose="020B0604020202020204" pitchFamily="34" charset="0"/>
                        <a:ea typeface="宋体" panose="02010600030101010101" pitchFamily="2" charset="-122"/>
                        <a:cs typeface="Arial" panose="020B060402020202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021543"/>
          </a:xfrm>
        </p:spPr>
        <p:txBody>
          <a:bodyPr/>
          <a:lstStyle/>
          <a:p>
            <a:r>
              <a:rPr lang="en-US" altLang="zh-CN" dirty="0"/>
              <a:t>Pytorch</a:t>
            </a:r>
            <a:r>
              <a:rPr lang="zh-CN" altLang="en-US" dirty="0"/>
              <a:t>简介</a:t>
            </a:r>
            <a:endParaRPr lang="zh-CN" altLang="en-US" dirty="0"/>
          </a:p>
        </p:txBody>
      </p:sp>
      <p:sp>
        <p:nvSpPr>
          <p:cNvPr id="3" name="内容占位符 2"/>
          <p:cNvSpPr>
            <a:spLocks noGrp="1"/>
          </p:cNvSpPr>
          <p:nvPr>
            <p:ph idx="1"/>
          </p:nvPr>
        </p:nvSpPr>
        <p:spPr>
          <a:xfrm>
            <a:off x="1160916" y="1406102"/>
            <a:ext cx="10515600" cy="4768182"/>
          </a:xfrm>
        </p:spPr>
        <p:txBody>
          <a:bodyPr>
            <a:normAutofit/>
          </a:bodyPr>
          <a:lstStyle/>
          <a:p>
            <a:pPr algn="l">
              <a:lnSpc>
                <a:spcPct val="150000"/>
              </a:lnSpc>
              <a:buClrTx/>
              <a:buSzTx/>
            </a:pPr>
            <a:r>
              <a:rPr lang="en-US" altLang="zh-CN" dirty="0"/>
              <a:t>Pytorch</a:t>
            </a:r>
            <a:r>
              <a:rPr lang="zh-CN" altLang="en-US" dirty="0"/>
              <a:t>相较于其他的机器学习框架，有着以下几点</a:t>
            </a:r>
            <a:r>
              <a:rPr lang="zh-CN" altLang="en-US" dirty="0"/>
              <a:t>优势：</a:t>
            </a:r>
            <a:endParaRPr lang="zh-CN" altLang="en-US" dirty="0"/>
          </a:p>
          <a:p>
            <a:pPr algn="l">
              <a:lnSpc>
                <a:spcPct val="150000"/>
              </a:lnSpc>
              <a:buClrTx/>
              <a:buSzTx/>
            </a:pPr>
            <a:r>
              <a:rPr lang="zh-CN" altLang="en-US" b="1" dirty="0"/>
              <a:t>①简洁：</a:t>
            </a:r>
            <a:r>
              <a:rPr lang="en-US" altLang="zh-CN" dirty="0"/>
              <a:t>Torch</a:t>
            </a:r>
            <a:r>
              <a:rPr lang="zh-CN" altLang="en-US" dirty="0"/>
              <a:t>的设计追求最少的封装，</a:t>
            </a:r>
            <a:r>
              <a:rPr lang="zh-CN" altLang="en-US" dirty="0"/>
              <a:t>尽量避免重复造轮子</a:t>
            </a:r>
            <a:endParaRPr lang="zh-CN" altLang="en-US" dirty="0"/>
          </a:p>
          <a:p>
            <a:pPr algn="l">
              <a:lnSpc>
                <a:spcPct val="150000"/>
              </a:lnSpc>
              <a:buClrTx/>
              <a:buSzTx/>
            </a:pPr>
            <a:r>
              <a:rPr lang="zh-CN" altLang="en-US" b="1" dirty="0"/>
              <a:t>②速度：</a:t>
            </a:r>
            <a:r>
              <a:rPr lang="en-US" altLang="zh-CN" dirty="0"/>
              <a:t>Pytorch</a:t>
            </a:r>
            <a:r>
              <a:rPr lang="zh-CN" altLang="en-US" dirty="0"/>
              <a:t>能够提供强大的</a:t>
            </a:r>
            <a:r>
              <a:rPr lang="en-US" altLang="zh-CN" dirty="0"/>
              <a:t>GPU</a:t>
            </a:r>
            <a:r>
              <a:rPr lang="zh-CN" altLang="en-US" dirty="0"/>
              <a:t>加速能力和高效的深度学习算法，从而更好地支持网络中的</a:t>
            </a:r>
            <a:r>
              <a:rPr lang="zh-CN" altLang="en-US" dirty="0"/>
              <a:t>计算</a:t>
            </a:r>
            <a:endParaRPr lang="zh-CN" altLang="en-US" dirty="0"/>
          </a:p>
          <a:p>
            <a:pPr algn="l">
              <a:lnSpc>
                <a:spcPct val="150000"/>
              </a:lnSpc>
              <a:buClrTx/>
              <a:buSzTx/>
            </a:pPr>
            <a:r>
              <a:rPr lang="zh-CN" altLang="en-US" b="1" dirty="0"/>
              <a:t>③易用：</a:t>
            </a:r>
            <a:r>
              <a:rPr lang="en-US" altLang="zh-CN" dirty="0"/>
              <a:t>Pytorch</a:t>
            </a:r>
            <a:r>
              <a:rPr lang="zh-CN" altLang="en-US" dirty="0"/>
              <a:t>有着基于磁带式的自动微分系统</a:t>
            </a:r>
            <a:r>
              <a:rPr lang="en-US" altLang="zh-CN" dirty="0"/>
              <a:t>autograd</a:t>
            </a:r>
            <a:r>
              <a:rPr lang="zh-CN" altLang="en-US" dirty="0"/>
              <a:t>来构建一个深度神经网络，让设计者只需关心前向传播的</a:t>
            </a:r>
            <a:r>
              <a:rPr lang="zh-CN" altLang="en-US" dirty="0"/>
              <a:t>部分</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50000"/>
            <a:lum/>
          </a:blip>
          <a:srcRect/>
          <a:stretch>
            <a:fillRect/>
          </a:stretch>
        </a:blipFill>
        <a:effectLst/>
      </p:bgPr>
    </p:bg>
    <p:spTree>
      <p:nvGrpSpPr>
        <p:cNvPr id="1" name=""/>
        <p:cNvGrpSpPr/>
        <p:nvPr/>
      </p:nvGrpSpPr>
      <p:grpSpPr>
        <a:xfrm>
          <a:off x="0" y="0"/>
          <a:ext cx="0" cy="0"/>
          <a:chOff x="0" y="0"/>
          <a:chExt cx="0" cy="0"/>
        </a:xfrm>
      </p:grpSpPr>
      <p:sp>
        <p:nvSpPr>
          <p:cNvPr id="10242" name="Freeform 5"/>
          <p:cNvSpPr/>
          <p:nvPr/>
        </p:nvSpPr>
        <p:spPr bwMode="auto">
          <a:xfrm>
            <a:off x="771225" y="1754842"/>
            <a:ext cx="2935728" cy="487172"/>
          </a:xfrm>
          <a:custGeom>
            <a:avLst/>
            <a:gdLst>
              <a:gd name="T0" fmla="*/ 275 w 3851"/>
              <a:gd name="T1" fmla="*/ 0 h 633"/>
              <a:gd name="T2" fmla="*/ 3575 w 3851"/>
              <a:gd name="T3" fmla="*/ 0 h 633"/>
              <a:gd name="T4" fmla="*/ 3851 w 3851"/>
              <a:gd name="T5" fmla="*/ 633 h 633"/>
              <a:gd name="T6" fmla="*/ 0 w 3851"/>
              <a:gd name="T7" fmla="*/ 633 h 633"/>
              <a:gd name="T8" fmla="*/ 275 w 3851"/>
              <a:gd name="T9" fmla="*/ 0 h 633"/>
            </a:gdLst>
            <a:ahLst/>
            <a:cxnLst>
              <a:cxn ang="0">
                <a:pos x="T0" y="T1"/>
              </a:cxn>
              <a:cxn ang="0">
                <a:pos x="T2" y="T3"/>
              </a:cxn>
              <a:cxn ang="0">
                <a:pos x="T4" y="T5"/>
              </a:cxn>
              <a:cxn ang="0">
                <a:pos x="T6" y="T7"/>
              </a:cxn>
              <a:cxn ang="0">
                <a:pos x="T8" y="T9"/>
              </a:cxn>
            </a:cxnLst>
            <a:rect l="0" t="0" r="r" b="b"/>
            <a:pathLst>
              <a:path w="3851" h="633">
                <a:moveTo>
                  <a:pt x="275" y="0"/>
                </a:moveTo>
                <a:lnTo>
                  <a:pt x="3575" y="0"/>
                </a:lnTo>
                <a:lnTo>
                  <a:pt x="3851" y="633"/>
                </a:lnTo>
                <a:lnTo>
                  <a:pt x="0" y="633"/>
                </a:lnTo>
                <a:lnTo>
                  <a:pt x="275" y="0"/>
                </a:lnTo>
                <a:close/>
              </a:path>
            </a:pathLst>
          </a:custGeom>
          <a:solidFill>
            <a:schemeClr val="tx1">
              <a:lumMod val="75000"/>
              <a:lumOff val="25000"/>
            </a:schemeClr>
          </a:solidFill>
          <a:ln>
            <a:noFill/>
          </a:ln>
        </p:spPr>
        <p:txBody>
          <a:bodyPr/>
          <a:lstStyle/>
          <a:p>
            <a:pPr marL="0" marR="0" lvl="0" indent="0" algn="l" defTabSz="913765"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D7004"/>
              </a:solidFill>
              <a:effectLst/>
              <a:uLnTx/>
              <a:uFillTx/>
              <a:latin typeface="Arial" panose="020B0604020202020204" pitchFamily="34" charset="0"/>
              <a:ea typeface="宋体" panose="02010600030101010101" pitchFamily="2" charset="-122"/>
              <a:cs typeface="+mn-cs"/>
            </a:endParaRPr>
          </a:p>
        </p:txBody>
      </p:sp>
      <p:sp>
        <p:nvSpPr>
          <p:cNvPr id="10243" name="Rectangle 6"/>
          <p:cNvSpPr>
            <a:spLocks noChangeArrowheads="1"/>
          </p:cNvSpPr>
          <p:nvPr/>
        </p:nvSpPr>
        <p:spPr bwMode="auto">
          <a:xfrm>
            <a:off x="1" y="2245189"/>
            <a:ext cx="12192000" cy="2196242"/>
          </a:xfrm>
          <a:prstGeom prst="rect">
            <a:avLst/>
          </a:prstGeom>
          <a:gradFill flip="none" rotWithShape="1">
            <a:gsLst>
              <a:gs pos="0">
                <a:srgbClr val="0C4994">
                  <a:shade val="30000"/>
                  <a:satMod val="115000"/>
                </a:srgbClr>
              </a:gs>
              <a:gs pos="50000">
                <a:srgbClr val="0C4994">
                  <a:shade val="67500"/>
                  <a:satMod val="115000"/>
                </a:srgbClr>
              </a:gs>
              <a:gs pos="100000">
                <a:srgbClr val="0C4994">
                  <a:shade val="100000"/>
                  <a:satMod val="115000"/>
                </a:srgbClr>
              </a:gs>
            </a:gsLst>
            <a:lin ang="0" scaled="1"/>
            <a:tileRect/>
          </a:gra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D7004"/>
              </a:solidFill>
              <a:effectLst/>
              <a:uLnTx/>
              <a:uFillTx/>
              <a:latin typeface="Arial" panose="020B0604020202020204" pitchFamily="34" charset="0"/>
              <a:ea typeface="宋体" panose="02010600030101010101" pitchFamily="2" charset="-122"/>
              <a:cs typeface="+mn-cs"/>
            </a:endParaRPr>
          </a:p>
        </p:txBody>
      </p:sp>
      <p:sp>
        <p:nvSpPr>
          <p:cNvPr id="10244" name="Rectangle 7"/>
          <p:cNvSpPr>
            <a:spLocks noChangeArrowheads="1"/>
          </p:cNvSpPr>
          <p:nvPr/>
        </p:nvSpPr>
        <p:spPr bwMode="auto">
          <a:xfrm>
            <a:off x="980692" y="1754842"/>
            <a:ext cx="2513618" cy="2686588"/>
          </a:xfrm>
          <a:prstGeom prst="rect">
            <a:avLst/>
          </a:prstGeom>
          <a:solidFill>
            <a:schemeClr val="accent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D7004"/>
              </a:solidFill>
              <a:effectLst/>
              <a:uLnTx/>
              <a:uFillTx/>
              <a:latin typeface="Arial" panose="020B0604020202020204" pitchFamily="34" charset="0"/>
              <a:ea typeface="宋体" panose="02010600030101010101" pitchFamily="2" charset="-122"/>
              <a:cs typeface="+mn-cs"/>
            </a:endParaRPr>
          </a:p>
        </p:txBody>
      </p:sp>
      <p:sp>
        <p:nvSpPr>
          <p:cNvPr id="10246" name="TextBox 25"/>
          <p:cNvSpPr txBox="1">
            <a:spLocks noChangeArrowheads="1"/>
          </p:cNvSpPr>
          <p:nvPr/>
        </p:nvSpPr>
        <p:spPr bwMode="auto">
          <a:xfrm>
            <a:off x="3778362" y="2829982"/>
            <a:ext cx="8330779"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defRPr/>
            </a:pPr>
            <a:r>
              <a:rPr lang="en-US" altLang="zh-CN" sz="4800" b="1" dirty="0">
                <a:solidFill>
                  <a:schemeClr val="bg1"/>
                </a:solidFill>
                <a:latin typeface="微软雅黑" panose="020B0503020204020204" charset="-122"/>
                <a:ea typeface="微软雅黑" panose="020B0503020204020204" charset="-122"/>
                <a:sym typeface="+mn-ea"/>
              </a:rPr>
              <a:t>torch.nn</a:t>
            </a:r>
            <a:r>
              <a:rPr lang="zh-CN" altLang="en-US" sz="4800" b="1" dirty="0">
                <a:solidFill>
                  <a:schemeClr val="bg1"/>
                </a:solidFill>
                <a:latin typeface="微软雅黑" panose="020B0503020204020204" charset="-122"/>
                <a:ea typeface="微软雅黑" panose="020B0503020204020204" charset="-122"/>
                <a:sym typeface="+mn-ea"/>
              </a:rPr>
              <a:t>功能流程分析</a:t>
            </a:r>
            <a:endParaRPr kumimoji="0" lang="zh-CN" altLang="en-US" sz="4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10247" name="TextBox 26"/>
          <p:cNvSpPr txBox="1">
            <a:spLocks noChangeArrowheads="1"/>
          </p:cNvSpPr>
          <p:nvPr/>
        </p:nvSpPr>
        <p:spPr bwMode="auto">
          <a:xfrm>
            <a:off x="1198095" y="2245187"/>
            <a:ext cx="2062480" cy="19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defRPr/>
            </a:pPr>
            <a:r>
              <a:rPr kumimoji="0" lang="en-US" altLang="zh-CN" sz="11995"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rPr>
              <a:t>02</a:t>
            </a:r>
            <a:endParaRPr kumimoji="0" lang="zh-CN" altLang="en-US" sz="11995"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endParaRPr>
          </a:p>
        </p:txBody>
      </p:sp>
      <p:pic>
        <p:nvPicPr>
          <p:cNvPr id="11" name="图片 10" descr="横版组合——透明.png"/>
          <p:cNvPicPr>
            <a:picLocks noChangeAspect="1"/>
          </p:cNvPicPr>
          <p:nvPr/>
        </p:nvPicPr>
        <p:blipFill>
          <a:blip r:embed="rId2" cstate="screen"/>
          <a:srcRect/>
          <a:stretch>
            <a:fillRect/>
          </a:stretch>
        </p:blipFill>
        <p:spPr bwMode="auto">
          <a:xfrm>
            <a:off x="8468075" y="127196"/>
            <a:ext cx="3429530" cy="7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wipe(left)">
                                      <p:cBhvr>
                                        <p:cTn id="7" dur="500"/>
                                        <p:tgtEl>
                                          <p:spTgt spid="10243"/>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0242"/>
                                        </p:tgtEl>
                                        <p:attrNameLst>
                                          <p:attrName>style.visibility</p:attrName>
                                        </p:attrNameLst>
                                      </p:cBhvr>
                                      <p:to>
                                        <p:strVal val="visible"/>
                                      </p:to>
                                    </p:set>
                                    <p:animEffect transition="in" filter="wipe(down)">
                                      <p:cBhvr>
                                        <p:cTn id="11" dur="300"/>
                                        <p:tgtEl>
                                          <p:spTgt spid="1024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244"/>
                                        </p:tgtEl>
                                        <p:attrNameLst>
                                          <p:attrName>style.visibility</p:attrName>
                                        </p:attrNameLst>
                                      </p:cBhvr>
                                      <p:to>
                                        <p:strVal val="visible"/>
                                      </p:to>
                                    </p:set>
                                    <p:animEffect transition="in" filter="wipe(up)">
                                      <p:cBhvr>
                                        <p:cTn id="15" dur="500"/>
                                        <p:tgtEl>
                                          <p:spTgt spid="10244"/>
                                        </p:tgtEl>
                                      </p:cBhvr>
                                    </p:animEffect>
                                  </p:childTnLst>
                                </p:cTn>
                              </p:par>
                            </p:childTnLst>
                          </p:cTn>
                        </p:par>
                        <p:par>
                          <p:cTn id="16" fill="hold">
                            <p:stCondLst>
                              <p:cond delay="1500"/>
                            </p:stCondLst>
                            <p:childTnLst>
                              <p:par>
                                <p:cTn id="17" presetID="1" presetClass="entr" presetSubtype="0" fill="hold" grpId="0" nodeType="afterEffect">
                                  <p:stCondLst>
                                    <p:cond delay="0"/>
                                  </p:stCondLst>
                                  <p:childTnLst>
                                    <p:set>
                                      <p:cBhvr>
                                        <p:cTn id="18" dur="1" fill="hold">
                                          <p:stCondLst>
                                            <p:cond delay="0"/>
                                          </p:stCondLst>
                                        </p:cTn>
                                        <p:tgtEl>
                                          <p:spTgt spid="10247"/>
                                        </p:tgtEl>
                                        <p:attrNameLst>
                                          <p:attrName>style.visibility</p:attrName>
                                        </p:attrNameLst>
                                      </p:cBhvr>
                                      <p:to>
                                        <p:strVal val="visible"/>
                                      </p:to>
                                    </p:set>
                                  </p:childTnLst>
                                </p:cTn>
                              </p:par>
                            </p:childTnLst>
                          </p:cTn>
                        </p:par>
                        <p:par>
                          <p:cTn id="19" fill="hold">
                            <p:stCondLst>
                              <p:cond delay="1500"/>
                            </p:stCondLst>
                            <p:childTnLst>
                              <p:par>
                                <p:cTn id="20" presetID="1" presetClass="entr" presetSubtype="0" fill="hold" grpId="0" nodeType="afterEffect">
                                  <p:stCondLst>
                                    <p:cond delay="0"/>
                                  </p:stCondLst>
                                  <p:childTnLst>
                                    <p:set>
                                      <p:cBhvr>
                                        <p:cTn id="21" dur="1" fill="hold">
                                          <p:stCondLst>
                                            <p:cond delay="0"/>
                                          </p:stCondLst>
                                        </p:cTn>
                                        <p:tgtEl>
                                          <p:spTgt spid="102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ldLvl="0" animBg="1" autoUpdateAnimBg="0"/>
      <p:bldP spid="10244" grpId="0" bldLvl="0" animBg="1" autoUpdateAnimBg="0"/>
      <p:bldP spid="10246" grpId="0" autoUpdateAnimBg="0"/>
      <p:bldP spid="10247"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021543"/>
          </a:xfrm>
        </p:spPr>
        <p:txBody>
          <a:bodyPr/>
          <a:lstStyle/>
          <a:p>
            <a:r>
              <a:rPr lang="en-US" altLang="zh-CN" dirty="0">
                <a:solidFill>
                  <a:schemeClr val="tx1"/>
                </a:solidFill>
                <a:latin typeface="微软雅黑" panose="020B0503020204020204" charset="-122"/>
                <a:ea typeface="微软雅黑" panose="020B0503020204020204" charset="-122"/>
                <a:sym typeface="+mn-ea"/>
              </a:rPr>
              <a:t>torch.nn</a:t>
            </a:r>
            <a:r>
              <a:rPr lang="zh-CN" altLang="en-US" dirty="0">
                <a:solidFill>
                  <a:schemeClr val="tx1"/>
                </a:solidFill>
                <a:latin typeface="微软雅黑" panose="020B0503020204020204" charset="-122"/>
                <a:ea typeface="微软雅黑" panose="020B0503020204020204" charset="-122"/>
                <a:sym typeface="+mn-ea"/>
              </a:rPr>
              <a:t>功能流程分析</a:t>
            </a:r>
            <a:endParaRPr lang="zh-CN" altLang="en-US" dirty="0">
              <a:solidFill>
                <a:schemeClr val="tx1"/>
              </a:solidFill>
              <a:latin typeface="微软雅黑" panose="020B0503020204020204" charset="-122"/>
              <a:ea typeface="微软雅黑" panose="020B0503020204020204" charset="-122"/>
              <a:sym typeface="+mn-ea"/>
            </a:endParaRPr>
          </a:p>
        </p:txBody>
      </p:sp>
      <p:sp>
        <p:nvSpPr>
          <p:cNvPr id="3" name="内容占位符 2"/>
          <p:cNvSpPr>
            <a:spLocks noGrp="1"/>
          </p:cNvSpPr>
          <p:nvPr>
            <p:ph idx="1"/>
          </p:nvPr>
        </p:nvSpPr>
        <p:spPr>
          <a:xfrm>
            <a:off x="838200" y="1305560"/>
            <a:ext cx="10515600" cy="4768215"/>
          </a:xfrm>
        </p:spPr>
        <p:txBody>
          <a:bodyPr>
            <a:normAutofit/>
          </a:bodyPr>
          <a:p>
            <a:pPr algn="l">
              <a:lnSpc>
                <a:spcPct val="150000"/>
              </a:lnSpc>
              <a:buClrTx/>
              <a:buSzTx/>
            </a:pPr>
            <a:r>
              <a:rPr lang="zh-CN" altLang="en-US" sz="2400" dirty="0"/>
              <a:t>神经网络</a:t>
            </a:r>
            <a:r>
              <a:rPr lang="en-US" altLang="zh-CN" sz="2400" dirty="0"/>
              <a:t>forward</a:t>
            </a:r>
            <a:r>
              <a:rPr lang="zh-CN" altLang="en-US" sz="2400" dirty="0"/>
              <a:t>前向计算的设计实现：</a:t>
            </a:r>
            <a:endParaRPr lang="zh-CN" altLang="en-US" sz="2400" dirty="0"/>
          </a:p>
          <a:p>
            <a:pPr algn="l">
              <a:lnSpc>
                <a:spcPct val="150000"/>
              </a:lnSpc>
              <a:buClrTx/>
              <a:buSzTx/>
            </a:pPr>
            <a:r>
              <a:rPr lang="zh-CN" altLang="en-US" sz="2400" dirty="0">
                <a:sym typeface="+mn-ea"/>
              </a:rPr>
              <a:t>神经网络</a:t>
            </a:r>
            <a:r>
              <a:rPr lang="en-US" altLang="zh-CN" sz="2400" dirty="0">
                <a:sym typeface="+mn-ea"/>
              </a:rPr>
              <a:t>backward</a:t>
            </a:r>
            <a:r>
              <a:rPr lang="zh-CN" altLang="en-US" sz="2400" dirty="0">
                <a:sym typeface="+mn-ea"/>
              </a:rPr>
              <a:t>反向传播的设计实现：</a:t>
            </a:r>
            <a:endParaRPr lang="en-US" altLang="zh-CN" sz="2400" dirty="0">
              <a:sym typeface="+mn-ea"/>
            </a:endParaRPr>
          </a:p>
          <a:p>
            <a:pPr algn="l">
              <a:lnSpc>
                <a:spcPct val="150000"/>
              </a:lnSpc>
              <a:buClrTx/>
              <a:buSzTx/>
            </a:pPr>
            <a:r>
              <a:rPr lang="zh-CN" altLang="en-US" sz="2400" dirty="0"/>
              <a:t>参数初始化和自定义设置：</a:t>
            </a:r>
            <a:endParaRPr lang="zh-CN" altLang="en-US" sz="2400" dirty="0"/>
          </a:p>
          <a:p>
            <a:pPr algn="l">
              <a:lnSpc>
                <a:spcPct val="150000"/>
              </a:lnSpc>
              <a:buClrTx/>
              <a:buSzTx/>
            </a:pPr>
            <a:r>
              <a:rPr lang="zh-CN" altLang="en-US" sz="2400" dirty="0"/>
              <a:t>数据集的多线程、</a:t>
            </a:r>
            <a:r>
              <a:rPr lang="en-US" altLang="zh-CN" sz="2400" dirty="0"/>
              <a:t>GPU</a:t>
            </a:r>
            <a:r>
              <a:rPr lang="zh-CN" altLang="en-US" sz="2400" dirty="0"/>
              <a:t>实现：</a:t>
            </a:r>
            <a:endParaRPr lang="zh-CN" altLang="en-US" sz="2400" dirty="0"/>
          </a:p>
          <a:p>
            <a:pPr algn="l">
              <a:lnSpc>
                <a:spcPct val="150000"/>
              </a:lnSpc>
              <a:buClrTx/>
              <a:buSzTx/>
            </a:pPr>
            <a:r>
              <a:rPr lang="zh-CN" altLang="en-US" sz="2400" dirty="0"/>
              <a:t>自定义算子、自定义运算层：</a:t>
            </a:r>
            <a:endParaRPr lang="zh-CN" altLang="en-US" sz="2400" dirty="0"/>
          </a:p>
          <a:p>
            <a:pPr algn="l">
              <a:lnSpc>
                <a:spcPct val="150000"/>
              </a:lnSpc>
              <a:buClrTx/>
              <a:buSzTx/>
            </a:pPr>
            <a:endParaRPr lang="zh-CN" alt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021543"/>
          </a:xfrm>
        </p:spPr>
        <p:txBody>
          <a:bodyPr/>
          <a:lstStyle/>
          <a:p>
            <a:r>
              <a:rPr lang="en-US" altLang="zh-CN" dirty="0">
                <a:solidFill>
                  <a:schemeClr val="tx1"/>
                </a:solidFill>
                <a:latin typeface="微软雅黑" panose="020B0503020204020204" charset="-122"/>
                <a:ea typeface="微软雅黑" panose="020B0503020204020204" charset="-122"/>
                <a:sym typeface="+mn-ea"/>
              </a:rPr>
              <a:t>torch.nn</a:t>
            </a:r>
            <a:r>
              <a:rPr lang="zh-CN" altLang="en-US" dirty="0">
                <a:solidFill>
                  <a:schemeClr val="tx1"/>
                </a:solidFill>
                <a:latin typeface="微软雅黑" panose="020B0503020204020204" charset="-122"/>
                <a:ea typeface="微软雅黑" panose="020B0503020204020204" charset="-122"/>
                <a:sym typeface="+mn-ea"/>
              </a:rPr>
              <a:t>功能流程分析</a:t>
            </a:r>
            <a:endParaRPr lang="zh-CN" altLang="en-US" dirty="0">
              <a:solidFill>
                <a:schemeClr val="tx1"/>
              </a:solidFill>
              <a:latin typeface="微软雅黑" panose="020B0503020204020204" charset="-122"/>
              <a:ea typeface="微软雅黑" panose="020B0503020204020204" charset="-122"/>
              <a:sym typeface="+mn-ea"/>
            </a:endParaRPr>
          </a:p>
        </p:txBody>
      </p:sp>
      <p:sp>
        <p:nvSpPr>
          <p:cNvPr id="3" name="内容占位符 2"/>
          <p:cNvSpPr>
            <a:spLocks noGrp="1"/>
          </p:cNvSpPr>
          <p:nvPr>
            <p:ph idx="1"/>
          </p:nvPr>
        </p:nvSpPr>
        <p:spPr>
          <a:xfrm>
            <a:off x="838200" y="1092200"/>
            <a:ext cx="10515600" cy="4768215"/>
          </a:xfrm>
        </p:spPr>
        <p:txBody>
          <a:bodyPr>
            <a:normAutofit/>
          </a:bodyPr>
          <a:p>
            <a:pPr algn="l">
              <a:lnSpc>
                <a:spcPct val="150000"/>
              </a:lnSpc>
              <a:buClrTx/>
              <a:buSzTx/>
            </a:pPr>
            <a:r>
              <a:rPr lang="en-US" altLang="zh-CN" sz="2400" dirty="0"/>
              <a:t>pytorch</a:t>
            </a:r>
            <a:r>
              <a:rPr lang="zh-CN" altLang="en-US" sz="2400" dirty="0"/>
              <a:t>在建立神经网络时可以遵循算子</a:t>
            </a:r>
            <a:r>
              <a:rPr lang="en-US" altLang="zh-CN" sz="2400" dirty="0"/>
              <a:t>(Operator)-&gt;</a:t>
            </a:r>
            <a:r>
              <a:rPr lang="zh-CN" altLang="en-US" sz="2400" dirty="0"/>
              <a:t>运算层</a:t>
            </a:r>
            <a:r>
              <a:rPr lang="en-US" altLang="zh-CN" sz="2400" dirty="0"/>
              <a:t>(Layer)-&gt;</a:t>
            </a:r>
            <a:r>
              <a:rPr lang="zh-CN" altLang="en-US" sz="2400" dirty="0"/>
              <a:t>模型网络</a:t>
            </a:r>
            <a:r>
              <a:rPr lang="en-US" altLang="zh-CN" sz="2400" dirty="0"/>
              <a:t>(Model)</a:t>
            </a:r>
            <a:r>
              <a:rPr lang="zh-CN" altLang="en-US" sz="2400" dirty="0"/>
              <a:t>的顺序。对于某些常用、固定的算子组成的序列，可以将这些算子封装为一个运算层以使用</a:t>
            </a:r>
            <a:endParaRPr lang="zh-CN" altLang="en-US" sz="2400" dirty="0"/>
          </a:p>
          <a:p>
            <a:pPr algn="l">
              <a:lnSpc>
                <a:spcPct val="150000"/>
              </a:lnSpc>
              <a:buClrTx/>
              <a:buSzTx/>
            </a:pPr>
            <a:r>
              <a:rPr lang="zh-CN" altLang="en-US" sz="2400" dirty="0"/>
              <a:t>将这些运算层连接起来，就完成了神经网络结构的搭建。</a:t>
            </a:r>
            <a:endParaRPr lang="zh-CN" altLang="en-US" sz="2400" dirty="0"/>
          </a:p>
          <a:p>
            <a:pPr algn="l">
              <a:lnSpc>
                <a:spcPct val="150000"/>
              </a:lnSpc>
              <a:buClrTx/>
              <a:buSzTx/>
            </a:pPr>
            <a:r>
              <a:rPr lang="zh-CN" altLang="en-US" sz="2400" dirty="0"/>
              <a:t>体现了抽象、模块化和</a:t>
            </a:r>
            <a:r>
              <a:rPr lang="zh-CN" altLang="en-US" sz="2400" dirty="0"/>
              <a:t>层次化的</a:t>
            </a:r>
            <a:r>
              <a:rPr lang="zh-CN" altLang="en-US" sz="2400" dirty="0"/>
              <a:t>设计思想</a:t>
            </a:r>
            <a:endParaRPr lang="zh-CN" altLang="en-US" sz="2400" dirty="0"/>
          </a:p>
        </p:txBody>
      </p:sp>
      <p:grpSp>
        <p:nvGrpSpPr>
          <p:cNvPr id="15" name="组合 15"/>
          <p:cNvGrpSpPr/>
          <p:nvPr/>
        </p:nvGrpSpPr>
        <p:grpSpPr>
          <a:xfrm>
            <a:off x="409575" y="4199255"/>
            <a:ext cx="7725410" cy="2290445"/>
            <a:chOff x="4116" y="30841"/>
            <a:chExt cx="9048" cy="2703"/>
          </a:xfrm>
        </p:grpSpPr>
        <p:sp>
          <p:nvSpPr>
            <p:cNvPr id="14" name="圆角矩形 14"/>
            <p:cNvSpPr/>
            <p:nvPr/>
          </p:nvSpPr>
          <p:spPr>
            <a:xfrm>
              <a:off x="4116" y="30841"/>
              <a:ext cx="9048" cy="2703"/>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just">
                <a:lnSpc>
                  <a:spcPct val="200000"/>
                </a:lnSpc>
              </a:pPr>
              <a:r>
                <a:rPr lang="en-US" altLang="zh-CN" kern="100">
                  <a:latin typeface="Calibri" panose="020F0502020204030204"/>
                  <a:ea typeface="宋体" panose="02010600030101010101" pitchFamily="2" charset="-122"/>
                  <a:cs typeface="Times New Roman" panose="02020603050405020304"/>
                  <a:sym typeface="Times New Roman" panose="02020603050405020304"/>
                </a:rPr>
                <a:t> </a:t>
              </a:r>
              <a:endParaRPr lang="en-US" altLang="zh-CN" kern="100">
                <a:latin typeface="Calibri" panose="020F0502020204030204"/>
                <a:ea typeface="宋体" panose="02010600030101010101" pitchFamily="2" charset="-122"/>
                <a:cs typeface="Times New Roman" panose="02020603050405020304"/>
                <a:sym typeface="Times New Roman" panose="02020603050405020304"/>
              </a:endParaRPr>
            </a:p>
            <a:p>
              <a:pPr algn="just">
                <a:lnSpc>
                  <a:spcPct val="200000"/>
                </a:lnSpc>
              </a:pPr>
              <a:r>
                <a:rPr lang="en-US" altLang="zh-CN" kern="100">
                  <a:latin typeface="Calibri" panose="020F0502020204030204"/>
                  <a:ea typeface="宋体" panose="02010600030101010101" pitchFamily="2" charset="-122"/>
                  <a:cs typeface="Times New Roman" panose="02020603050405020304"/>
                  <a:sym typeface="Times New Roman" panose="02020603050405020304"/>
                </a:rPr>
                <a:t> </a:t>
              </a:r>
              <a:endParaRPr lang="en-US" altLang="zh-CN" kern="100">
                <a:latin typeface="Calibri" panose="020F0502020204030204"/>
                <a:ea typeface="宋体" panose="02010600030101010101" pitchFamily="2" charset="-122"/>
                <a:cs typeface="Times New Roman" panose="02020603050405020304"/>
                <a:sym typeface="Times New Roman" panose="02020603050405020304"/>
              </a:endParaRPr>
            </a:p>
            <a:p>
              <a:pPr algn="just">
                <a:lnSpc>
                  <a:spcPct val="150000"/>
                </a:lnSpc>
              </a:pPr>
              <a:r>
                <a:rPr lang="en-US" altLang="zh-CN" kern="100">
                  <a:solidFill>
                    <a:srgbClr val="000000"/>
                  </a:solidFill>
                  <a:effectLst>
                    <a:glow>
                      <a:srgbClr val="000000"/>
                    </a:glow>
                    <a:outerShdw blurRad="38100" dist="19050" dir="2700000" algn="tl">
                      <a:srgbClr val="000000">
                        <a:alpha val="40000"/>
                      </a:srgbClr>
                    </a:outerShdw>
                    <a:reflection stA="0" endPos="0" fadeDir="0" sx="0" sy="0"/>
                  </a:effectLst>
                  <a:latin typeface="Calibri" panose="020F0502020204030204"/>
                  <a:ea typeface="宋体" panose="02010600030101010101" pitchFamily="2" charset="-122"/>
                  <a:cs typeface="Times New Roman" panose="02020603050405020304"/>
                  <a:sym typeface="Times New Roman" panose="02020603050405020304"/>
                </a:rPr>
                <a:t> </a:t>
              </a:r>
              <a:endParaRPr lang="en-US" altLang="zh-CN" kern="100">
                <a:solidFill>
                  <a:srgbClr val="000000"/>
                </a:solidFill>
                <a:effectLst>
                  <a:glow>
                    <a:srgbClr val="000000"/>
                  </a:glow>
                  <a:outerShdw blurRad="38100" dist="19050" dir="2700000" algn="tl">
                    <a:srgbClr val="000000">
                      <a:alpha val="40000"/>
                    </a:srgbClr>
                  </a:outerShdw>
                  <a:reflection stA="0" endPos="0" fadeDir="0" sx="0" sy="0"/>
                </a:effectLst>
                <a:latin typeface="Calibri" panose="020F0502020204030204"/>
                <a:ea typeface="宋体" panose="02010600030101010101" pitchFamily="2" charset="-122"/>
                <a:cs typeface="Times New Roman" panose="02020603050405020304"/>
                <a:sym typeface="Times New Roman" panose="02020603050405020304"/>
              </a:endParaRPr>
            </a:p>
            <a:p>
              <a:pPr algn="ctr">
                <a:lnSpc>
                  <a:spcPct val="250000"/>
                </a:lnSpc>
              </a:pPr>
              <a:r>
                <a:rPr lang="en-US" altLang="zh-CN" kern="100">
                  <a:solidFill>
                    <a:srgbClr val="000000"/>
                  </a:solidFill>
                  <a:effectLst>
                    <a:glow>
                      <a:srgbClr val="000000"/>
                    </a:glow>
                    <a:outerShdw blurRad="38100" dist="19050" dir="2700000" algn="tl">
                      <a:srgbClr val="000000">
                        <a:alpha val="40000"/>
                      </a:srgbClr>
                    </a:outerShdw>
                    <a:reflection stA="0" endPos="0" fadeDir="0" sx="0" sy="0"/>
                  </a:effectLst>
                  <a:latin typeface="Calibri" panose="020F0502020204030204"/>
                  <a:ea typeface="宋体" panose="02010600030101010101" pitchFamily="2" charset="-122"/>
                  <a:cs typeface="Times New Roman" panose="02020603050405020304"/>
                  <a:sym typeface="Times New Roman" panose="02020603050405020304"/>
                </a:rPr>
                <a:t>Model</a:t>
              </a:r>
              <a:endParaRPr lang="en-US" altLang="zh-CN" kern="100">
                <a:solidFill>
                  <a:srgbClr val="000000"/>
                </a:solidFill>
                <a:effectLst>
                  <a:glow>
                    <a:srgbClr val="000000"/>
                  </a:glow>
                  <a:outerShdw blurRad="38100" dist="19050" dir="2700000" algn="tl">
                    <a:srgbClr val="000000">
                      <a:alpha val="40000"/>
                    </a:srgbClr>
                  </a:outerShdw>
                  <a:reflection stA="0" endPos="0" fadeDir="0" sx="0" sy="0"/>
                </a:effectLst>
                <a:latin typeface="Calibri" panose="020F0502020204030204"/>
                <a:ea typeface="宋体" panose="02010600030101010101" pitchFamily="2" charset="-122"/>
                <a:cs typeface="Times New Roman" panose="02020603050405020304"/>
                <a:sym typeface="Times New Roman" panose="02020603050405020304"/>
              </a:endParaRPr>
            </a:p>
          </p:txBody>
        </p:sp>
        <p:grpSp>
          <p:nvGrpSpPr>
            <p:cNvPr id="8" name="组合 5"/>
            <p:cNvGrpSpPr/>
            <p:nvPr/>
          </p:nvGrpSpPr>
          <p:grpSpPr>
            <a:xfrm>
              <a:off x="7266" y="31001"/>
              <a:ext cx="2736" cy="1952"/>
              <a:chOff x="7026" y="31757"/>
              <a:chExt cx="2736" cy="1952"/>
            </a:xfrm>
          </p:grpSpPr>
          <p:sp>
            <p:nvSpPr>
              <p:cNvPr id="9" name="圆角矩形 3"/>
              <p:cNvSpPr/>
              <p:nvPr/>
            </p:nvSpPr>
            <p:spPr>
              <a:xfrm>
                <a:off x="7026" y="31757"/>
                <a:ext cx="2736" cy="195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kern="100">
                    <a:latin typeface="Calibri" panose="020F0502020204030204"/>
                    <a:ea typeface="宋体" panose="02010600030101010101" pitchFamily="2" charset="-122"/>
                    <a:cs typeface="Times New Roman" panose="02020603050405020304"/>
                    <a:sym typeface="Times New Roman" panose="02020603050405020304"/>
                  </a:rPr>
                  <a:t> </a:t>
                </a:r>
                <a:endParaRPr lang="en-US" altLang="zh-CN" kern="100">
                  <a:latin typeface="Calibri" panose="020F0502020204030204"/>
                  <a:ea typeface="宋体" panose="02010600030101010101" pitchFamily="2" charset="-122"/>
                  <a:cs typeface="Times New Roman" panose="02020603050405020304"/>
                  <a:sym typeface="Times New Roman" panose="02020603050405020304"/>
                </a:endParaRPr>
              </a:p>
              <a:p>
                <a:pPr algn="ctr"/>
                <a:r>
                  <a:rPr lang="en-US" altLang="zh-CN" kern="100">
                    <a:latin typeface="Calibri" panose="020F0502020204030204"/>
                    <a:ea typeface="宋体" panose="02010600030101010101" pitchFamily="2" charset="-122"/>
                    <a:cs typeface="Times New Roman" panose="02020603050405020304"/>
                    <a:sym typeface="Times New Roman" panose="02020603050405020304"/>
                  </a:rPr>
                  <a:t> </a:t>
                </a:r>
                <a:endParaRPr lang="en-US" altLang="zh-CN" kern="100">
                  <a:latin typeface="Calibri" panose="020F0502020204030204"/>
                  <a:ea typeface="宋体" panose="02010600030101010101" pitchFamily="2" charset="-122"/>
                  <a:cs typeface="Times New Roman" panose="02020603050405020304"/>
                  <a:sym typeface="Times New Roman" panose="02020603050405020304"/>
                </a:endParaRPr>
              </a:p>
              <a:p>
                <a:pPr algn="just"/>
                <a:r>
                  <a:rPr lang="en-US" altLang="zh-CN" kern="100">
                    <a:latin typeface="Calibri" panose="020F0502020204030204"/>
                    <a:ea typeface="宋体" panose="02010600030101010101" pitchFamily="2" charset="-122"/>
                    <a:cs typeface="Times New Roman" panose="02020603050405020304"/>
                    <a:sym typeface="Times New Roman" panose="02020603050405020304"/>
                  </a:rPr>
                  <a:t> </a:t>
                </a:r>
                <a:endParaRPr lang="en-US" altLang="zh-CN" kern="100">
                  <a:latin typeface="Calibri" panose="020F0502020204030204"/>
                  <a:ea typeface="宋体" panose="02010600030101010101" pitchFamily="2" charset="-122"/>
                  <a:cs typeface="Times New Roman" panose="02020603050405020304"/>
                  <a:sym typeface="Times New Roman" panose="02020603050405020304"/>
                </a:endParaRPr>
              </a:p>
              <a:p>
                <a:pPr algn="ctr"/>
                <a:r>
                  <a:rPr lang="en-US" altLang="zh-CN" kern="100">
                    <a:solidFill>
                      <a:srgbClr val="000000"/>
                    </a:solidFill>
                    <a:effectLst>
                      <a:glow>
                        <a:srgbClr val="000000"/>
                      </a:glow>
                      <a:outerShdw blurRad="38100" dist="19050" dir="2700000" algn="tl">
                        <a:srgbClr val="000000">
                          <a:alpha val="40000"/>
                        </a:srgbClr>
                      </a:outerShdw>
                      <a:reflection stA="0" endPos="0" fadeDir="0" sx="0" sy="0"/>
                    </a:effectLst>
                    <a:latin typeface="Calibri" panose="020F0502020204030204"/>
                    <a:ea typeface="宋体" panose="02010600030101010101" pitchFamily="2" charset="-122"/>
                    <a:cs typeface="Times New Roman" panose="02020603050405020304"/>
                    <a:sym typeface="Times New Roman" panose="02020603050405020304"/>
                  </a:rPr>
                  <a:t> </a:t>
                </a:r>
                <a:endParaRPr lang="en-US" altLang="zh-CN" kern="100">
                  <a:solidFill>
                    <a:srgbClr val="000000"/>
                  </a:solidFill>
                  <a:effectLst>
                    <a:glow>
                      <a:srgbClr val="000000"/>
                    </a:glow>
                    <a:outerShdw blurRad="38100" dist="19050" dir="2700000" algn="tl">
                      <a:srgbClr val="000000">
                        <a:alpha val="40000"/>
                      </a:srgbClr>
                    </a:outerShdw>
                    <a:reflection stA="0" endPos="0" fadeDir="0" sx="0" sy="0"/>
                  </a:effectLst>
                  <a:latin typeface="Calibri" panose="020F0502020204030204"/>
                  <a:ea typeface="宋体" panose="02010600030101010101" pitchFamily="2" charset="-122"/>
                  <a:cs typeface="Times New Roman" panose="02020603050405020304"/>
                  <a:sym typeface="Times New Roman" panose="02020603050405020304"/>
                </a:endParaRPr>
              </a:p>
              <a:p>
                <a:pPr algn="ctr"/>
                <a:r>
                  <a:rPr lang="en-US" altLang="zh-CN" kern="100">
                    <a:solidFill>
                      <a:srgbClr val="000000"/>
                    </a:solidFill>
                    <a:effectLst>
                      <a:glow>
                        <a:srgbClr val="000000"/>
                      </a:glow>
                      <a:outerShdw blurRad="38100" dist="19050" dir="2700000" algn="tl">
                        <a:srgbClr val="000000">
                          <a:alpha val="40000"/>
                        </a:srgbClr>
                      </a:outerShdw>
                      <a:reflection stA="0" endPos="0" fadeDir="0" sx="0" sy="0"/>
                    </a:effectLst>
                    <a:latin typeface="Calibri" panose="020F0502020204030204"/>
                    <a:ea typeface="宋体" panose="02010600030101010101" pitchFamily="2" charset="-122"/>
                    <a:cs typeface="Times New Roman" panose="02020603050405020304"/>
                    <a:sym typeface="Times New Roman" panose="02020603050405020304"/>
                  </a:rPr>
                  <a:t>Layer2</a:t>
                </a:r>
                <a:endParaRPr lang="en-US" altLang="zh-CN" kern="100">
                  <a:solidFill>
                    <a:srgbClr val="000000"/>
                  </a:solidFill>
                  <a:effectLst>
                    <a:glow>
                      <a:srgbClr val="000000"/>
                    </a:glow>
                    <a:outerShdw blurRad="38100" dist="19050" dir="2700000" algn="tl">
                      <a:srgbClr val="000000">
                        <a:alpha val="40000"/>
                      </a:srgbClr>
                    </a:outerShdw>
                    <a:reflection stA="0" endPos="0" fadeDir="0" sx="0" sy="0"/>
                  </a:effectLst>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0" name="圆角矩形 1"/>
              <p:cNvSpPr/>
              <p:nvPr/>
            </p:nvSpPr>
            <p:spPr>
              <a:xfrm>
                <a:off x="7326" y="31951"/>
                <a:ext cx="2159" cy="587"/>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600" kern="100">
                    <a:solidFill>
                      <a:srgbClr val="000000"/>
                    </a:solidFill>
                    <a:effectLst>
                      <a:glow>
                        <a:srgbClr val="000000"/>
                      </a:glow>
                      <a:outerShdw blurRad="38100" dist="19050" dir="2700000" algn="tl">
                        <a:srgbClr val="000000">
                          <a:alpha val="40000"/>
                        </a:srgbClr>
                      </a:outerShdw>
                      <a:reflection stA="0" endPos="0" fadeDir="0" sx="0" sy="0"/>
                    </a:effectLst>
                    <a:latin typeface="Calibri" panose="020F0502020204030204"/>
                    <a:ea typeface="宋体" panose="02010600030101010101" pitchFamily="2" charset="-122"/>
                    <a:cs typeface="Times New Roman" panose="02020603050405020304"/>
                    <a:sym typeface="Times New Roman" panose="02020603050405020304"/>
                  </a:rPr>
                  <a:t>torch.nn.functional</a:t>
                </a:r>
                <a:endParaRPr lang="en-US" altLang="zh-CN" sz="1600" kern="100">
                  <a:solidFill>
                    <a:srgbClr val="000000"/>
                  </a:solidFill>
                  <a:effectLst>
                    <a:glow>
                      <a:srgbClr val="000000"/>
                    </a:glow>
                    <a:outerShdw blurRad="38100" dist="19050" dir="2700000" algn="tl">
                      <a:srgbClr val="000000">
                        <a:alpha val="40000"/>
                      </a:srgbClr>
                    </a:outerShdw>
                    <a:reflection stA="0" endPos="0" fadeDir="0" sx="0" sy="0"/>
                  </a:effectLst>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1" name="圆角矩形 2"/>
              <p:cNvSpPr/>
              <p:nvPr/>
            </p:nvSpPr>
            <p:spPr>
              <a:xfrm>
                <a:off x="7326" y="32600"/>
                <a:ext cx="2159" cy="52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kern="100">
                    <a:solidFill>
                      <a:srgbClr val="000000"/>
                    </a:solidFill>
                    <a:effectLst>
                      <a:glow>
                        <a:srgbClr val="000000"/>
                      </a:glow>
                      <a:outerShdw blurRad="38100" dist="19050" dir="2700000" algn="tl">
                        <a:srgbClr val="000000">
                          <a:alpha val="40000"/>
                        </a:srgbClr>
                      </a:outerShdw>
                      <a:reflection stA="0" endPos="0" fadeDir="0" sx="0" sy="0"/>
                    </a:effectLst>
                    <a:latin typeface="Calibri" panose="020F0502020204030204"/>
                    <a:ea typeface="宋体" panose="02010600030101010101" pitchFamily="2" charset="-122"/>
                    <a:cs typeface="Times New Roman" panose="02020603050405020304"/>
                    <a:sym typeface="Times New Roman" panose="02020603050405020304"/>
                  </a:rPr>
                  <a:t>torch.autograd</a:t>
                </a:r>
                <a:endParaRPr lang="en-US" altLang="zh-CN" kern="100">
                  <a:solidFill>
                    <a:srgbClr val="000000"/>
                  </a:solidFill>
                  <a:effectLst>
                    <a:glow>
                      <a:srgbClr val="000000"/>
                    </a:glow>
                    <a:outerShdw blurRad="38100" dist="19050" dir="2700000" algn="tl">
                      <a:srgbClr val="000000">
                        <a:alpha val="40000"/>
                      </a:srgbClr>
                    </a:outerShdw>
                    <a:reflection stA="0" endPos="0" fadeDir="0" sx="0" sy="0"/>
                  </a:effectLst>
                  <a:latin typeface="Calibri" panose="020F0502020204030204"/>
                  <a:ea typeface="宋体" panose="02010600030101010101" pitchFamily="2" charset="-122"/>
                  <a:cs typeface="Times New Roman" panose="02020603050405020304"/>
                  <a:sym typeface="Times New Roman" panose="02020603050405020304"/>
                </a:endParaRPr>
              </a:p>
            </p:txBody>
          </p:sp>
        </p:grpSp>
        <p:grpSp>
          <p:nvGrpSpPr>
            <p:cNvPr id="12" name="组合 6"/>
            <p:cNvGrpSpPr/>
            <p:nvPr/>
          </p:nvGrpSpPr>
          <p:grpSpPr>
            <a:xfrm>
              <a:off x="4326" y="30989"/>
              <a:ext cx="2736" cy="1952"/>
              <a:chOff x="7026" y="31757"/>
              <a:chExt cx="2736" cy="1952"/>
            </a:xfrm>
          </p:grpSpPr>
          <p:sp>
            <p:nvSpPr>
              <p:cNvPr id="13" name="圆角矩形 3"/>
              <p:cNvSpPr/>
              <p:nvPr/>
            </p:nvSpPr>
            <p:spPr>
              <a:xfrm>
                <a:off x="7026" y="31757"/>
                <a:ext cx="2736" cy="195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kern="100">
                    <a:latin typeface="Calibri" panose="020F0502020204030204"/>
                    <a:ea typeface="宋体" panose="02010600030101010101" pitchFamily="2" charset="-122"/>
                    <a:cs typeface="Times New Roman" panose="02020603050405020304"/>
                    <a:sym typeface="Times New Roman" panose="02020603050405020304"/>
                  </a:rPr>
                  <a:t> </a:t>
                </a:r>
                <a:endParaRPr lang="en-US" altLang="zh-CN" kern="100">
                  <a:latin typeface="Calibri" panose="020F0502020204030204"/>
                  <a:ea typeface="宋体" panose="02010600030101010101" pitchFamily="2" charset="-122"/>
                  <a:cs typeface="Times New Roman" panose="02020603050405020304"/>
                  <a:sym typeface="Times New Roman" panose="02020603050405020304"/>
                </a:endParaRPr>
              </a:p>
              <a:p>
                <a:pPr algn="ctr"/>
                <a:r>
                  <a:rPr lang="en-US" altLang="zh-CN" kern="100">
                    <a:latin typeface="Calibri" panose="020F0502020204030204"/>
                    <a:ea typeface="宋体" panose="02010600030101010101" pitchFamily="2" charset="-122"/>
                    <a:cs typeface="Times New Roman" panose="02020603050405020304"/>
                    <a:sym typeface="Times New Roman" panose="02020603050405020304"/>
                  </a:rPr>
                  <a:t> </a:t>
                </a:r>
                <a:endParaRPr lang="en-US" altLang="zh-CN" kern="100">
                  <a:latin typeface="Calibri" panose="020F0502020204030204"/>
                  <a:ea typeface="宋体" panose="02010600030101010101" pitchFamily="2" charset="-122"/>
                  <a:cs typeface="Times New Roman" panose="02020603050405020304"/>
                  <a:sym typeface="Times New Roman" panose="02020603050405020304"/>
                </a:endParaRPr>
              </a:p>
              <a:p>
                <a:pPr algn="just"/>
                <a:r>
                  <a:rPr lang="en-US" altLang="zh-CN" kern="100">
                    <a:latin typeface="Calibri" panose="020F0502020204030204"/>
                    <a:ea typeface="宋体" panose="02010600030101010101" pitchFamily="2" charset="-122"/>
                    <a:cs typeface="Times New Roman" panose="02020603050405020304"/>
                    <a:sym typeface="Times New Roman" panose="02020603050405020304"/>
                  </a:rPr>
                  <a:t> </a:t>
                </a:r>
                <a:endParaRPr lang="en-US" altLang="zh-CN" kern="100">
                  <a:latin typeface="Calibri" panose="020F0502020204030204"/>
                  <a:ea typeface="宋体" panose="02010600030101010101" pitchFamily="2" charset="-122"/>
                  <a:cs typeface="Times New Roman" panose="02020603050405020304"/>
                  <a:sym typeface="Times New Roman" panose="02020603050405020304"/>
                </a:endParaRPr>
              </a:p>
              <a:p>
                <a:pPr algn="just"/>
                <a:r>
                  <a:rPr lang="en-US" altLang="zh-CN" kern="100">
                    <a:latin typeface="Calibri" panose="020F0502020204030204"/>
                    <a:ea typeface="宋体" panose="02010600030101010101" pitchFamily="2" charset="-122"/>
                    <a:cs typeface="Times New Roman" panose="02020603050405020304"/>
                    <a:sym typeface="Times New Roman" panose="02020603050405020304"/>
                  </a:rPr>
                  <a:t> </a:t>
                </a:r>
                <a:endParaRPr lang="en-US" altLang="zh-CN" kern="100">
                  <a:latin typeface="Calibri" panose="020F0502020204030204"/>
                  <a:ea typeface="宋体" panose="02010600030101010101" pitchFamily="2" charset="-122"/>
                  <a:cs typeface="Times New Roman" panose="02020603050405020304"/>
                  <a:sym typeface="Times New Roman" panose="02020603050405020304"/>
                </a:endParaRPr>
              </a:p>
              <a:p>
                <a:pPr algn="ctr"/>
                <a:r>
                  <a:rPr lang="en-US" altLang="zh-CN" kern="100">
                    <a:solidFill>
                      <a:srgbClr val="000000"/>
                    </a:solidFill>
                    <a:effectLst>
                      <a:glow>
                        <a:srgbClr val="000000"/>
                      </a:glow>
                      <a:outerShdw blurRad="38100" dist="19050" dir="2700000" algn="tl">
                        <a:srgbClr val="000000">
                          <a:alpha val="40000"/>
                        </a:srgbClr>
                      </a:outerShdw>
                      <a:reflection stA="0" endPos="0" fadeDir="0" sx="0" sy="0"/>
                    </a:effectLst>
                    <a:latin typeface="Calibri" panose="020F0502020204030204"/>
                    <a:ea typeface="宋体" panose="02010600030101010101" pitchFamily="2" charset="-122"/>
                    <a:cs typeface="Times New Roman" panose="02020603050405020304"/>
                    <a:sym typeface="Times New Roman" panose="02020603050405020304"/>
                  </a:rPr>
                  <a:t>Layer1</a:t>
                </a:r>
                <a:endParaRPr lang="en-US" altLang="zh-CN" kern="100">
                  <a:solidFill>
                    <a:srgbClr val="000000"/>
                  </a:solidFill>
                  <a:effectLst>
                    <a:glow>
                      <a:srgbClr val="000000"/>
                    </a:glow>
                    <a:outerShdw blurRad="38100" dist="19050" dir="2700000" algn="tl">
                      <a:srgbClr val="000000">
                        <a:alpha val="40000"/>
                      </a:srgbClr>
                    </a:outerShdw>
                    <a:reflection stA="0" endPos="0" fadeDir="0" sx="0" sy="0"/>
                  </a:effectLst>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6" name="圆角矩形 1"/>
              <p:cNvSpPr/>
              <p:nvPr/>
            </p:nvSpPr>
            <p:spPr>
              <a:xfrm>
                <a:off x="7326" y="31951"/>
                <a:ext cx="2159" cy="57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600" kern="100">
                    <a:solidFill>
                      <a:srgbClr val="000000"/>
                    </a:solidFill>
                    <a:effectLst>
                      <a:glow>
                        <a:srgbClr val="000000"/>
                      </a:glow>
                      <a:outerShdw blurRad="38100" dist="19050" dir="2700000" algn="tl">
                        <a:srgbClr val="000000">
                          <a:alpha val="40000"/>
                        </a:srgbClr>
                      </a:outerShdw>
                      <a:reflection stA="0" endPos="0" fadeDir="0" sx="0" sy="0"/>
                    </a:effectLst>
                    <a:latin typeface="Calibri" panose="020F0502020204030204"/>
                    <a:ea typeface="宋体" panose="02010600030101010101" pitchFamily="2" charset="-122"/>
                    <a:cs typeface="Times New Roman" panose="02020603050405020304"/>
                    <a:sym typeface="Times New Roman" panose="02020603050405020304"/>
                  </a:rPr>
                  <a:t>torch.nn.functional</a:t>
                </a:r>
                <a:endParaRPr lang="en-US" altLang="zh-CN" sz="1600" kern="100">
                  <a:solidFill>
                    <a:srgbClr val="000000"/>
                  </a:solidFill>
                  <a:effectLst>
                    <a:glow>
                      <a:srgbClr val="000000"/>
                    </a:glow>
                    <a:outerShdw blurRad="38100" dist="19050" dir="2700000" algn="tl">
                      <a:srgbClr val="000000">
                        <a:alpha val="40000"/>
                      </a:srgbClr>
                    </a:outerShdw>
                    <a:reflection stA="0" endPos="0" fadeDir="0" sx="0" sy="0"/>
                  </a:effectLst>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7" name="圆角矩形 2"/>
              <p:cNvSpPr/>
              <p:nvPr/>
            </p:nvSpPr>
            <p:spPr>
              <a:xfrm>
                <a:off x="7326" y="32600"/>
                <a:ext cx="2159" cy="53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kern="100">
                    <a:solidFill>
                      <a:srgbClr val="000000"/>
                    </a:solidFill>
                    <a:effectLst>
                      <a:glow>
                        <a:srgbClr val="000000"/>
                      </a:glow>
                      <a:outerShdw blurRad="38100" dist="19050" dir="2700000" algn="tl">
                        <a:srgbClr val="000000">
                          <a:alpha val="40000"/>
                        </a:srgbClr>
                      </a:outerShdw>
                      <a:reflection stA="0" endPos="0" fadeDir="0" sx="0" sy="0"/>
                    </a:effectLst>
                    <a:latin typeface="Calibri" panose="020F0502020204030204"/>
                    <a:ea typeface="宋体" panose="02010600030101010101" pitchFamily="2" charset="-122"/>
                    <a:cs typeface="Times New Roman" panose="02020603050405020304"/>
                    <a:sym typeface="Times New Roman" panose="02020603050405020304"/>
                  </a:rPr>
                  <a:t>torch.autograd</a:t>
                </a:r>
                <a:endParaRPr lang="en-US" altLang="zh-CN" kern="100">
                  <a:solidFill>
                    <a:srgbClr val="000000"/>
                  </a:solidFill>
                  <a:effectLst>
                    <a:glow>
                      <a:srgbClr val="000000"/>
                    </a:glow>
                    <a:outerShdw blurRad="38100" dist="19050" dir="2700000" algn="tl">
                      <a:srgbClr val="000000">
                        <a:alpha val="40000"/>
                      </a:srgbClr>
                    </a:outerShdw>
                    <a:reflection stA="0" endPos="0" fadeDir="0" sx="0" sy="0"/>
                  </a:effectLst>
                  <a:latin typeface="Calibri" panose="020F0502020204030204"/>
                  <a:ea typeface="宋体" panose="02010600030101010101" pitchFamily="2" charset="-122"/>
                  <a:cs typeface="Times New Roman" panose="02020603050405020304"/>
                  <a:sym typeface="Times New Roman" panose="02020603050405020304"/>
                </a:endParaRPr>
              </a:p>
            </p:txBody>
          </p:sp>
        </p:grpSp>
        <p:grpSp>
          <p:nvGrpSpPr>
            <p:cNvPr id="18" name="组合 10"/>
            <p:cNvGrpSpPr/>
            <p:nvPr/>
          </p:nvGrpSpPr>
          <p:grpSpPr>
            <a:xfrm>
              <a:off x="10218" y="31001"/>
              <a:ext cx="2736" cy="1952"/>
              <a:chOff x="7026" y="31757"/>
              <a:chExt cx="2736" cy="1952"/>
            </a:xfrm>
          </p:grpSpPr>
          <p:sp>
            <p:nvSpPr>
              <p:cNvPr id="19" name="圆角矩形 3"/>
              <p:cNvSpPr/>
              <p:nvPr/>
            </p:nvSpPr>
            <p:spPr>
              <a:xfrm>
                <a:off x="7026" y="31757"/>
                <a:ext cx="2736" cy="195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kern="100">
                    <a:latin typeface="Calibri" panose="020F0502020204030204"/>
                    <a:ea typeface="宋体" panose="02010600030101010101" pitchFamily="2" charset="-122"/>
                    <a:cs typeface="Times New Roman" panose="02020603050405020304"/>
                    <a:sym typeface="Times New Roman" panose="02020603050405020304"/>
                  </a:rPr>
                  <a:t> </a:t>
                </a:r>
                <a:endParaRPr lang="en-US" altLang="zh-CN" kern="100">
                  <a:latin typeface="Calibri" panose="020F0502020204030204"/>
                  <a:ea typeface="宋体" panose="02010600030101010101" pitchFamily="2" charset="-122"/>
                  <a:cs typeface="Times New Roman" panose="02020603050405020304"/>
                  <a:sym typeface="Times New Roman" panose="02020603050405020304"/>
                </a:endParaRPr>
              </a:p>
              <a:p>
                <a:pPr algn="ctr"/>
                <a:r>
                  <a:rPr lang="en-US" altLang="zh-CN" kern="100">
                    <a:latin typeface="Calibri" panose="020F0502020204030204"/>
                    <a:ea typeface="宋体" panose="02010600030101010101" pitchFamily="2" charset="-122"/>
                    <a:cs typeface="Times New Roman" panose="02020603050405020304"/>
                    <a:sym typeface="Times New Roman" panose="02020603050405020304"/>
                  </a:rPr>
                  <a:t> </a:t>
                </a:r>
                <a:endParaRPr lang="en-US" altLang="zh-CN" kern="100">
                  <a:latin typeface="Calibri" panose="020F0502020204030204"/>
                  <a:ea typeface="宋体" panose="02010600030101010101" pitchFamily="2" charset="-122"/>
                  <a:cs typeface="Times New Roman" panose="02020603050405020304"/>
                  <a:sym typeface="Times New Roman" panose="02020603050405020304"/>
                </a:endParaRPr>
              </a:p>
              <a:p>
                <a:pPr algn="just"/>
                <a:r>
                  <a:rPr lang="en-US" altLang="zh-CN" kern="100">
                    <a:latin typeface="Calibri" panose="020F0502020204030204"/>
                    <a:ea typeface="宋体" panose="02010600030101010101" pitchFamily="2" charset="-122"/>
                    <a:cs typeface="Times New Roman" panose="02020603050405020304"/>
                    <a:sym typeface="Times New Roman" panose="02020603050405020304"/>
                  </a:rPr>
                  <a:t> </a:t>
                </a:r>
                <a:endParaRPr lang="en-US" altLang="zh-CN" kern="100">
                  <a:latin typeface="Calibri" panose="020F0502020204030204"/>
                  <a:ea typeface="宋体" panose="02010600030101010101" pitchFamily="2" charset="-122"/>
                  <a:cs typeface="Times New Roman" panose="02020603050405020304"/>
                  <a:sym typeface="Times New Roman" panose="02020603050405020304"/>
                </a:endParaRPr>
              </a:p>
              <a:p>
                <a:pPr algn="ctr"/>
                <a:r>
                  <a:rPr lang="en-US" altLang="zh-CN" kern="100">
                    <a:solidFill>
                      <a:srgbClr val="000000"/>
                    </a:solidFill>
                    <a:effectLst>
                      <a:glow>
                        <a:srgbClr val="000000"/>
                      </a:glow>
                      <a:outerShdw blurRad="38100" dist="19050" dir="2700000" algn="tl">
                        <a:srgbClr val="000000">
                          <a:alpha val="40000"/>
                        </a:srgbClr>
                      </a:outerShdw>
                      <a:reflection stA="0" endPos="0" fadeDir="0" sx="0" sy="0"/>
                    </a:effectLst>
                    <a:latin typeface="Calibri" panose="020F0502020204030204"/>
                    <a:ea typeface="宋体" panose="02010600030101010101" pitchFamily="2" charset="-122"/>
                    <a:cs typeface="Times New Roman" panose="02020603050405020304"/>
                    <a:sym typeface="Times New Roman" panose="02020603050405020304"/>
                  </a:rPr>
                  <a:t> </a:t>
                </a:r>
                <a:endParaRPr lang="en-US" altLang="zh-CN" kern="100">
                  <a:solidFill>
                    <a:srgbClr val="000000"/>
                  </a:solidFill>
                  <a:effectLst>
                    <a:glow>
                      <a:srgbClr val="000000"/>
                    </a:glow>
                    <a:outerShdw blurRad="38100" dist="19050" dir="2700000" algn="tl">
                      <a:srgbClr val="000000">
                        <a:alpha val="40000"/>
                      </a:srgbClr>
                    </a:outerShdw>
                    <a:reflection stA="0" endPos="0" fadeDir="0" sx="0" sy="0"/>
                  </a:effectLst>
                  <a:latin typeface="Calibri" panose="020F0502020204030204"/>
                  <a:ea typeface="宋体" panose="02010600030101010101" pitchFamily="2" charset="-122"/>
                  <a:cs typeface="Times New Roman" panose="02020603050405020304"/>
                  <a:sym typeface="Times New Roman" panose="02020603050405020304"/>
                </a:endParaRPr>
              </a:p>
              <a:p>
                <a:pPr algn="ctr"/>
                <a:r>
                  <a:rPr lang="en-US" altLang="zh-CN" kern="100">
                    <a:solidFill>
                      <a:srgbClr val="000000"/>
                    </a:solidFill>
                    <a:effectLst>
                      <a:glow>
                        <a:srgbClr val="000000"/>
                      </a:glow>
                      <a:outerShdw blurRad="38100" dist="19050" dir="2700000" algn="tl">
                        <a:srgbClr val="000000">
                          <a:alpha val="40000"/>
                        </a:srgbClr>
                      </a:outerShdw>
                      <a:reflection stA="0" endPos="0" fadeDir="0" sx="0" sy="0"/>
                    </a:effectLst>
                    <a:latin typeface="Calibri" panose="020F0502020204030204"/>
                    <a:ea typeface="宋体" panose="02010600030101010101" pitchFamily="2" charset="-122"/>
                    <a:cs typeface="Times New Roman" panose="02020603050405020304"/>
                    <a:sym typeface="Times New Roman" panose="02020603050405020304"/>
                  </a:rPr>
                  <a:t>Layer3</a:t>
                </a:r>
                <a:endParaRPr lang="en-US" altLang="zh-CN" kern="100">
                  <a:solidFill>
                    <a:srgbClr val="000000"/>
                  </a:solidFill>
                  <a:effectLst>
                    <a:glow>
                      <a:srgbClr val="000000"/>
                    </a:glow>
                    <a:outerShdw blurRad="38100" dist="19050" dir="2700000" algn="tl">
                      <a:srgbClr val="000000">
                        <a:alpha val="40000"/>
                      </a:srgbClr>
                    </a:outerShdw>
                    <a:reflection stA="0" endPos="0" fadeDir="0" sx="0" sy="0"/>
                  </a:effectLst>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20" name="圆角矩形 1"/>
              <p:cNvSpPr/>
              <p:nvPr/>
            </p:nvSpPr>
            <p:spPr>
              <a:xfrm>
                <a:off x="7326" y="31951"/>
                <a:ext cx="2159" cy="57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600" kern="100">
                    <a:solidFill>
                      <a:srgbClr val="000000"/>
                    </a:solidFill>
                    <a:effectLst>
                      <a:glow>
                        <a:srgbClr val="000000"/>
                      </a:glow>
                      <a:outerShdw blurRad="38100" dist="19050" dir="2700000" algn="tl">
                        <a:srgbClr val="000000">
                          <a:alpha val="40000"/>
                        </a:srgbClr>
                      </a:outerShdw>
                      <a:reflection stA="0" endPos="0" fadeDir="0" sx="0" sy="0"/>
                    </a:effectLst>
                    <a:latin typeface="Calibri" panose="020F0502020204030204"/>
                    <a:ea typeface="宋体" panose="02010600030101010101" pitchFamily="2" charset="-122"/>
                    <a:cs typeface="Times New Roman" panose="02020603050405020304"/>
                    <a:sym typeface="Times New Roman" panose="02020603050405020304"/>
                  </a:rPr>
                  <a:t>torch.nn.functional</a:t>
                </a:r>
                <a:endParaRPr lang="en-US" altLang="zh-CN" sz="1600" kern="100">
                  <a:solidFill>
                    <a:srgbClr val="000000"/>
                  </a:solidFill>
                  <a:effectLst>
                    <a:glow>
                      <a:srgbClr val="000000"/>
                    </a:glow>
                    <a:outerShdw blurRad="38100" dist="19050" dir="2700000" algn="tl">
                      <a:srgbClr val="000000">
                        <a:alpha val="40000"/>
                      </a:srgbClr>
                    </a:outerShdw>
                    <a:reflection stA="0" endPos="0" fadeDir="0" sx="0" sy="0"/>
                  </a:effectLst>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21" name="圆角矩形 2"/>
              <p:cNvSpPr/>
              <p:nvPr/>
            </p:nvSpPr>
            <p:spPr>
              <a:xfrm>
                <a:off x="7326" y="32600"/>
                <a:ext cx="2159" cy="52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kern="100">
                    <a:solidFill>
                      <a:srgbClr val="000000"/>
                    </a:solidFill>
                    <a:effectLst>
                      <a:glow>
                        <a:srgbClr val="000000"/>
                      </a:glow>
                      <a:outerShdw blurRad="38100" dist="19050" dir="2700000" algn="tl">
                        <a:srgbClr val="000000">
                          <a:alpha val="40000"/>
                        </a:srgbClr>
                      </a:outerShdw>
                      <a:reflection stA="0" endPos="0" fadeDir="0" sx="0" sy="0"/>
                    </a:effectLst>
                    <a:latin typeface="Calibri" panose="020F0502020204030204"/>
                    <a:ea typeface="宋体" panose="02010600030101010101" pitchFamily="2" charset="-122"/>
                    <a:cs typeface="Times New Roman" panose="02020603050405020304"/>
                    <a:sym typeface="Times New Roman" panose="02020603050405020304"/>
                  </a:rPr>
                  <a:t>torch.autograd</a:t>
                </a:r>
                <a:endParaRPr lang="en-US" altLang="zh-CN" kern="100">
                  <a:solidFill>
                    <a:srgbClr val="000000"/>
                  </a:solidFill>
                  <a:effectLst>
                    <a:glow>
                      <a:srgbClr val="000000"/>
                    </a:glow>
                    <a:outerShdw blurRad="38100" dist="19050" dir="2700000" algn="tl">
                      <a:srgbClr val="000000">
                        <a:alpha val="40000"/>
                      </a:srgbClr>
                    </a:outerShdw>
                    <a:reflection stA="0" endPos="0" fadeDir="0" sx="0" sy="0"/>
                  </a:effectLst>
                  <a:latin typeface="Calibri" panose="020F0502020204030204"/>
                  <a:ea typeface="宋体" panose="02010600030101010101" pitchFamily="2" charset="-122"/>
                  <a:cs typeface="Times New Roman" panose="02020603050405020304"/>
                  <a:sym typeface="Times New Roman" panose="02020603050405020304"/>
                </a:endParaRPr>
              </a:p>
            </p:txBody>
          </p:sp>
        </p:grpSp>
      </p:grpSp>
    </p:spTree>
  </p:cSld>
  <p:clrMapOvr>
    <a:masterClrMapping/>
  </p:clrMapOvr>
</p:sld>
</file>

<file path=ppt/tags/tag1.xml><?xml version="1.0" encoding="utf-8"?>
<p:tagLst xmlns:p="http://schemas.openxmlformats.org/presentationml/2006/main">
  <p:tag name="KSO_WM_UNIT_TABLE_BEAUTIFY" val="smartTable{e10d84e5-e765-459e-911f-e67314e4655b}"/>
  <p:tag name="TABLE_ENDDRAG_ORIGIN_RECT" val="606*197"/>
  <p:tag name="TABLE_ENDDRAG_RECT" val="86*120*606*197"/>
</p:tagLst>
</file>

<file path=ppt/tags/tag2.xml><?xml version="1.0" encoding="utf-8"?>
<p:tagLst xmlns:p="http://schemas.openxmlformats.org/presentationml/2006/main">
  <p:tag name="COMMONDATA" val="eyJoZGlkIjoiYTc2ZGZiNzZiNDVlOGViOWVmM2JhOTY0NGJkNjUyYzgifQ=="/>
  <p:tag name="KSO_WPP_MARK_KEY" val="20009cbd-d207-4b8c-93e5-248b51816b81"/>
</p:tagLst>
</file>

<file path=ppt/theme/theme1.xml><?xml version="1.0" encoding="utf-8"?>
<a:theme xmlns:a="http://schemas.openxmlformats.org/drawingml/2006/main" name="A000120140530A99PPBG">
  <a:themeElements>
    <a:clrScheme name="自定义 1">
      <a:dk1>
        <a:srgbClr val="000000"/>
      </a:dk1>
      <a:lt1>
        <a:srgbClr val="FFFFFF"/>
      </a:lt1>
      <a:dk2>
        <a:srgbClr val="768395"/>
      </a:dk2>
      <a:lt2>
        <a:srgbClr val="F0F0F0"/>
      </a:lt2>
      <a:accent1>
        <a:srgbClr val="0C4994"/>
      </a:accent1>
      <a:accent2>
        <a:srgbClr val="0AA3D4"/>
      </a:accent2>
      <a:accent3>
        <a:srgbClr val="DB1F1F"/>
      </a:accent3>
      <a:accent4>
        <a:srgbClr val="247B95"/>
      </a:accent4>
      <a:accent5>
        <a:srgbClr val="AE1324"/>
      </a:accent5>
      <a:accent6>
        <a:srgbClr val="045A88"/>
      </a:accent6>
      <a:hlink>
        <a:srgbClr val="004986"/>
      </a:hlink>
      <a:folHlink>
        <a:srgbClr val="BFBFBF"/>
      </a:folHlink>
    </a:clrScheme>
    <a:fontScheme name="雅黑">
      <a:majorFont>
        <a:latin typeface="Impact"/>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2043</Words>
  <Application>WPS 演示</Application>
  <PresentationFormat>宽屏</PresentationFormat>
  <Paragraphs>179</Paragraphs>
  <Slides>18</Slides>
  <Notes>13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18</vt:i4>
      </vt:variant>
    </vt:vector>
  </HeadingPairs>
  <TitlesOfParts>
    <vt:vector size="30" baseType="lpstr">
      <vt:lpstr>Arial</vt:lpstr>
      <vt:lpstr>宋体</vt:lpstr>
      <vt:lpstr>Wingdings</vt:lpstr>
      <vt:lpstr>华文中宋</vt:lpstr>
      <vt:lpstr>Arial</vt:lpstr>
      <vt:lpstr>微软雅黑</vt:lpstr>
      <vt:lpstr>Calibri</vt:lpstr>
      <vt:lpstr>Times New Roman</vt:lpstr>
      <vt:lpstr>Impact</vt:lpstr>
      <vt:lpstr>Arial Unicode MS</vt:lpstr>
      <vt:lpstr>等线</vt:lpstr>
      <vt:lpstr>A000120140530A99PPBG</vt:lpstr>
      <vt:lpstr>PowerPoint 演示文稿</vt:lpstr>
      <vt:lpstr>PowerPoint 演示文稿</vt:lpstr>
      <vt:lpstr>PowerPoint 演示文稿</vt:lpstr>
      <vt:lpstr>Pytorch简介</vt:lpstr>
      <vt:lpstr>Pytorch简介</vt:lpstr>
      <vt:lpstr>Pytorch简介</vt:lpstr>
      <vt:lpstr>PowerPoint 演示文稿</vt:lpstr>
      <vt:lpstr>torch.nn功能流程分析</vt:lpstr>
      <vt:lpstr>torch.nn功能流程分析</vt:lpstr>
      <vt:lpstr>PowerPoint 演示文稿</vt:lpstr>
      <vt:lpstr>类间关系与设计分析</vt:lpstr>
      <vt:lpstr>类间关系与设计分析</vt:lpstr>
      <vt:lpstr>类间关系与设计分析</vt:lpstr>
      <vt:lpstr>类间关系与设计分析</vt:lpstr>
      <vt:lpstr>类间关系与设计分析</vt:lpstr>
      <vt:lpstr>类间关系与设计分析</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WJT</dc:creator>
  <cp:lastModifiedBy>Venceremos</cp:lastModifiedBy>
  <cp:revision>134</cp:revision>
  <dcterms:created xsi:type="dcterms:W3CDTF">2018-08-10T09:41:00Z</dcterms:created>
  <dcterms:modified xsi:type="dcterms:W3CDTF">2022-12-09T07:32:35Z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A9F779DDFDE14126815E6BEA7F45ACC1</vt:lpwstr>
  </property>
  <property fmtid="{D5CDD505-2E9C-101B-9397-08002B2CF9AE}" pid="3" name="KSOProductBuildVer">
    <vt:lpwstr>2052-11.1.0.12763</vt:lpwstr>
  </property>
</Properties>
</file>