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6"/>
  </p:notesMasterIdLst>
  <p:handoutMasterIdLst>
    <p:handoutMasterId r:id="rId127"/>
  </p:handoutMasterIdLst>
  <p:sldIdLst>
    <p:sldId id="419" r:id="rId2"/>
    <p:sldId id="474" r:id="rId3"/>
    <p:sldId id="374" r:id="rId4"/>
    <p:sldId id="384" r:id="rId5"/>
    <p:sldId id="420" r:id="rId6"/>
    <p:sldId id="375" r:id="rId7"/>
    <p:sldId id="391" r:id="rId8"/>
    <p:sldId id="386" r:id="rId9"/>
    <p:sldId id="392" r:id="rId10"/>
    <p:sldId id="402" r:id="rId11"/>
    <p:sldId id="401" r:id="rId12"/>
    <p:sldId id="393" r:id="rId13"/>
    <p:sldId id="394" r:id="rId14"/>
    <p:sldId id="397" r:id="rId15"/>
    <p:sldId id="398" r:id="rId16"/>
    <p:sldId id="399" r:id="rId17"/>
    <p:sldId id="400" r:id="rId18"/>
    <p:sldId id="396" r:id="rId19"/>
    <p:sldId id="403" r:id="rId20"/>
    <p:sldId id="414" r:id="rId21"/>
    <p:sldId id="387" r:id="rId22"/>
    <p:sldId id="385" r:id="rId23"/>
    <p:sldId id="508" r:id="rId24"/>
    <p:sldId id="388" r:id="rId25"/>
    <p:sldId id="390" r:id="rId26"/>
    <p:sldId id="404" r:id="rId27"/>
    <p:sldId id="405" r:id="rId28"/>
    <p:sldId id="406" r:id="rId29"/>
    <p:sldId id="407" r:id="rId30"/>
    <p:sldId id="408" r:id="rId31"/>
    <p:sldId id="409" r:id="rId32"/>
    <p:sldId id="410" r:id="rId33"/>
    <p:sldId id="411" r:id="rId34"/>
    <p:sldId id="413" r:id="rId35"/>
    <p:sldId id="412" r:id="rId36"/>
    <p:sldId id="415" r:id="rId37"/>
    <p:sldId id="376" r:id="rId38"/>
    <p:sldId id="417" r:id="rId39"/>
    <p:sldId id="418" r:id="rId40"/>
    <p:sldId id="373" r:id="rId41"/>
    <p:sldId id="475" r:id="rId42"/>
    <p:sldId id="421" r:id="rId43"/>
    <p:sldId id="422" r:id="rId44"/>
    <p:sldId id="423" r:id="rId45"/>
    <p:sldId id="424" r:id="rId46"/>
    <p:sldId id="425" r:id="rId47"/>
    <p:sldId id="426" r:id="rId48"/>
    <p:sldId id="427" r:id="rId49"/>
    <p:sldId id="428" r:id="rId50"/>
    <p:sldId id="429" r:id="rId51"/>
    <p:sldId id="509" r:id="rId52"/>
    <p:sldId id="432" r:id="rId53"/>
    <p:sldId id="431"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76" r:id="rId82"/>
    <p:sldId id="46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7" r:id="rId96"/>
    <p:sldId id="505" r:id="rId97"/>
    <p:sldId id="478" r:id="rId98"/>
    <p:sldId id="479" r:id="rId99"/>
    <p:sldId id="480" r:id="rId100"/>
    <p:sldId id="481" r:id="rId101"/>
    <p:sldId id="482" r:id="rId102"/>
    <p:sldId id="483" r:id="rId103"/>
    <p:sldId id="484" r:id="rId104"/>
    <p:sldId id="485" r:id="rId105"/>
    <p:sldId id="486" r:id="rId106"/>
    <p:sldId id="487" r:id="rId107"/>
    <p:sldId id="488" r:id="rId108"/>
    <p:sldId id="489" r:id="rId109"/>
    <p:sldId id="490"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7" r:id="rId1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128B64B-55C3-469C-98C3-6B31A2FA43B0}">
          <p14:sldIdLst>
            <p14:sldId id="419"/>
            <p14:sldId id="474"/>
            <p14:sldId id="374"/>
            <p14:sldId id="384"/>
            <p14:sldId id="420"/>
            <p14:sldId id="375"/>
            <p14:sldId id="391"/>
            <p14:sldId id="386"/>
            <p14:sldId id="392"/>
            <p14:sldId id="402"/>
            <p14:sldId id="401"/>
            <p14:sldId id="393"/>
            <p14:sldId id="394"/>
            <p14:sldId id="397"/>
            <p14:sldId id="398"/>
            <p14:sldId id="399"/>
            <p14:sldId id="400"/>
            <p14:sldId id="396"/>
            <p14:sldId id="403"/>
            <p14:sldId id="414"/>
            <p14:sldId id="387"/>
            <p14:sldId id="385"/>
            <p14:sldId id="508"/>
            <p14:sldId id="388"/>
            <p14:sldId id="390"/>
            <p14:sldId id="404"/>
            <p14:sldId id="405"/>
            <p14:sldId id="406"/>
            <p14:sldId id="407"/>
            <p14:sldId id="408"/>
            <p14:sldId id="409"/>
            <p14:sldId id="410"/>
            <p14:sldId id="411"/>
            <p14:sldId id="413"/>
            <p14:sldId id="412"/>
            <p14:sldId id="415"/>
            <p14:sldId id="376"/>
            <p14:sldId id="417"/>
            <p14:sldId id="418"/>
            <p14:sldId id="373"/>
          </p14:sldIdLst>
        </p14:section>
        <p14:section name="Untitled Section" id="{2CD8135D-725E-4D47-BCAE-2A6EDADDA4BE}">
          <p14:sldIdLst>
            <p14:sldId id="475"/>
            <p14:sldId id="421"/>
            <p14:sldId id="422"/>
            <p14:sldId id="423"/>
            <p14:sldId id="424"/>
            <p14:sldId id="425"/>
            <p14:sldId id="426"/>
            <p14:sldId id="427"/>
            <p14:sldId id="428"/>
            <p14:sldId id="429"/>
            <p14:sldId id="509"/>
            <p14:sldId id="432"/>
            <p14:sldId id="431"/>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Lst>
        </p14:section>
        <p14:section name="Untitled Section" id="{51769370-CBD6-4B3C-942C-B7AFAF87577D}">
          <p14:sldIdLst>
            <p14:sldId id="476"/>
            <p14:sldId id="461"/>
            <p14:sldId id="462"/>
            <p14:sldId id="463"/>
            <p14:sldId id="464"/>
            <p14:sldId id="465"/>
            <p14:sldId id="466"/>
            <p14:sldId id="467"/>
            <p14:sldId id="468"/>
            <p14:sldId id="469"/>
            <p14:sldId id="470"/>
            <p14:sldId id="471"/>
            <p14:sldId id="472"/>
            <p14:sldId id="473"/>
          </p14:sldIdLst>
        </p14:section>
        <p14:section name="Untitled Section" id="{EF40DD37-7C83-4A6A-89E7-98A0759776F4}">
          <p14:sldIdLst>
            <p14:sldId id="477"/>
            <p14:sldId id="505"/>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Lst>
        </p14:section>
        <p14:section name="Untitled Section" id="{54CE132A-DA87-4B8C-A0A8-7CF356F31B27}">
          <p14:sldIdLst>
            <p14:sldId id="5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0" autoAdjust="0"/>
    <p:restoredTop sz="75248"/>
  </p:normalViewPr>
  <p:slideViewPr>
    <p:cSldViewPr>
      <p:cViewPr varScale="1">
        <p:scale>
          <a:sx n="77" d="100"/>
          <a:sy n="77" d="100"/>
        </p:scale>
        <p:origin x="1920"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174"/>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notesMaster" Target="notesMasters/notesMaster1.xml"/><Relationship Id="rId127" Type="http://schemas.openxmlformats.org/officeDocument/2006/relationships/handoutMaster" Target="handoutMasters/handoutMaster1.xml"/><Relationship Id="rId128" Type="http://schemas.openxmlformats.org/officeDocument/2006/relationships/presProps" Target="presProps.xml"/><Relationship Id="rId12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theme" Target="theme/theme1.xml"/><Relationship Id="rId13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2018-05-04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5/4/18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May also contain</a:t>
            </a:r>
            <a:r>
              <a:rPr lang="en-CA" altLang="zh-CN" sz="1200" baseline="0" dirty="0" smtClean="0">
                <a:solidFill>
                  <a:srgbClr val="000000"/>
                </a:solidFill>
                <a:latin typeface="Arial"/>
                <a:cs typeface="+mn-cs"/>
              </a:rPr>
              <a:t> material from the s</a:t>
            </a:r>
            <a:r>
              <a:rPr lang="en-US" altLang="zh-CN" dirty="0" err="1" smtClean="0"/>
              <a:t>lides</a:t>
            </a:r>
            <a:r>
              <a:rPr lang="en-US" altLang="zh-CN" dirty="0" smtClean="0"/>
              <a:t> at https://courses.cs.washington.edu/courses/cse326/03wi/326lecturesb.shtml (by Dan </a:t>
            </a:r>
            <a:r>
              <a:rPr lang="en-US" altLang="zh-CN" dirty="0" err="1" smtClean="0"/>
              <a:t>Suciu</a:t>
            </a:r>
            <a:r>
              <a:rPr lang="en-US" altLang="zh-CN" dirty="0" smtClean="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smtClean="0">
              <a:solidFill>
                <a:prstClr val="black"/>
              </a:solidFill>
            </a:endParaRPr>
          </a:p>
        </p:txBody>
      </p:sp>
    </p:spTree>
    <p:extLst>
      <p:ext uri="{BB962C8B-B14F-4D97-AF65-F5344CB8AC3E}">
        <p14:creationId xmlns:p14="http://schemas.microsoft.com/office/powerpoint/2010/main" val="33430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25</a:t>
            </a:fld>
            <a:endParaRPr lang="en-CA"/>
          </a:p>
        </p:txBody>
      </p:sp>
    </p:spTree>
    <p:extLst>
      <p:ext uri="{BB962C8B-B14F-4D97-AF65-F5344CB8AC3E}">
        <p14:creationId xmlns:p14="http://schemas.microsoft.com/office/powerpoint/2010/main" val="104872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1307696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42</a:t>
            </a:fld>
            <a:endParaRPr lang="en-CA"/>
          </a:p>
        </p:txBody>
      </p:sp>
    </p:spTree>
    <p:extLst>
      <p:ext uri="{BB962C8B-B14F-4D97-AF65-F5344CB8AC3E}">
        <p14:creationId xmlns:p14="http://schemas.microsoft.com/office/powerpoint/2010/main" val="227621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44</a:t>
            </a:fld>
            <a:endParaRPr lang="en-CA"/>
          </a:p>
        </p:txBody>
      </p:sp>
    </p:spTree>
    <p:extLst>
      <p:ext uri="{BB962C8B-B14F-4D97-AF65-F5344CB8AC3E}">
        <p14:creationId xmlns:p14="http://schemas.microsoft.com/office/powerpoint/2010/main" val="88356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69DC1E3-74B2-486B-B93F-781DBBF23E67}" type="slidenum">
              <a:rPr lang="en-CA" smtClean="0"/>
              <a:pPr>
                <a:defRPr/>
              </a:pPr>
              <a:t>54</a:t>
            </a:fld>
            <a:endParaRPr lang="en-CA"/>
          </a:p>
        </p:txBody>
      </p:sp>
    </p:spTree>
    <p:extLst>
      <p:ext uri="{BB962C8B-B14F-4D97-AF65-F5344CB8AC3E}">
        <p14:creationId xmlns:p14="http://schemas.microsoft.com/office/powerpoint/2010/main" val="15175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8088227-A32A-47A5-8704-77BB62A9E110}" type="slidenum">
              <a:rPr lang="en-CA" smtClean="0"/>
              <a:pPr>
                <a:defRPr/>
              </a:pPr>
              <a:t>55</a:t>
            </a:fld>
            <a:endParaRPr lang="en-CA"/>
          </a:p>
        </p:txBody>
      </p:sp>
    </p:spTree>
    <p:extLst>
      <p:ext uri="{BB962C8B-B14F-4D97-AF65-F5344CB8AC3E}">
        <p14:creationId xmlns:p14="http://schemas.microsoft.com/office/powerpoint/2010/main" val="3954231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charset="0"/>
                <a:cs typeface="Arial" charset="0"/>
              </a:rPr>
              <a:t>	The solution will have to use </a:t>
            </a:r>
            <a:r>
              <a:rPr lang="en-US" altLang="en-US" dirty="0" smtClean="0">
                <a:latin typeface="Symbol" pitchFamily="18" charset="2"/>
                <a:cs typeface="Arial" charset="0"/>
              </a:rPr>
              <a:t>Q</a:t>
            </a:r>
            <a:r>
              <a:rPr lang="en-US" altLang="en-US" dirty="0" smtClean="0">
                <a:latin typeface="Times New Roman" pitchFamily="18" charset="0"/>
                <a:cs typeface="Times New Roman" pitchFamily="18" charset="0"/>
              </a:rPr>
              <a:t>(|</a:t>
            </a:r>
            <a:r>
              <a:rPr lang="en-US" altLang="en-US" i="1" dirty="0" smtClean="0">
                <a:latin typeface="Times New Roman" pitchFamily="18" charset="0"/>
                <a:cs typeface="Times New Roman" pitchFamily="18" charset="0"/>
              </a:rPr>
              <a:t>V</a:t>
            </a:r>
            <a:r>
              <a:rPr lang="en-US" altLang="en-US" dirty="0" smtClean="0">
                <a:latin typeface="Times New Roman" pitchFamily="18" charset="0"/>
                <a:cs typeface="Times New Roman" pitchFamily="18" charset="0"/>
              </a:rPr>
              <a:t>|)</a:t>
            </a:r>
            <a:r>
              <a:rPr lang="en-US" altLang="en-US" dirty="0" smtClean="0">
                <a:latin typeface="Arial" charset="0"/>
                <a:cs typeface="Arial" charset="0"/>
              </a:rPr>
              <a:t> additional memory…</a:t>
            </a:r>
          </a:p>
          <a:p>
            <a:endParaRPr lang="en-CA" altLang="en-US" dirty="0" smtClean="0"/>
          </a:p>
        </p:txBody>
      </p:sp>
      <p:sp>
        <p:nvSpPr>
          <p:cNvPr id="4" name="Slide Number Placeholder 3"/>
          <p:cNvSpPr>
            <a:spLocks noGrp="1"/>
          </p:cNvSpPr>
          <p:nvPr>
            <p:ph type="sldNum" sz="quarter" idx="5"/>
          </p:nvPr>
        </p:nvSpPr>
        <p:spPr/>
        <p:txBody>
          <a:bodyPr/>
          <a:lstStyle/>
          <a:p>
            <a:pPr>
              <a:defRPr/>
            </a:pPr>
            <a:fld id="{4A5B73EB-E8E7-4753-B524-530D27BE6404}" type="slidenum">
              <a:rPr lang="en-CA" smtClean="0"/>
              <a:pPr>
                <a:defRPr/>
              </a:pPr>
              <a:t>65</a:t>
            </a:fld>
            <a:endParaRPr lang="en-CA"/>
          </a:p>
        </p:txBody>
      </p:sp>
    </p:spTree>
    <p:extLst>
      <p:ext uri="{BB962C8B-B14F-4D97-AF65-F5344CB8AC3E}">
        <p14:creationId xmlns:p14="http://schemas.microsoft.com/office/powerpoint/2010/main" val="310239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4213738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chemeClr val="tx1">
                    <a:lumMod val="50000"/>
                    <a:lumOff val="50000"/>
                  </a:schemeClr>
                </a:solidFill>
              </a:rPr>
              <a:t>Reference:  Kleinberg and </a:t>
            </a:r>
            <a:r>
              <a:rPr lang="en-CA" altLang="zh-CN" sz="1200" dirty="0" err="1" smtClean="0">
                <a:solidFill>
                  <a:schemeClr val="tx1">
                    <a:lumMod val="50000"/>
                    <a:lumOff val="50000"/>
                  </a:schemeClr>
                </a:solidFill>
              </a:rPr>
              <a:t>Tardos</a:t>
            </a:r>
            <a:endParaRPr lang="en-CA" altLang="zh-CN" sz="1200" dirty="0" smtClean="0">
              <a:solidFill>
                <a:schemeClr val="tx1">
                  <a:lumMod val="50000"/>
                  <a:lumOff val="50000"/>
                </a:schemeClr>
              </a:solidFill>
            </a:endParaRPr>
          </a:p>
          <a:p>
            <a:endParaRPr lang="en-CA" altLang="en-US" dirty="0" smtClean="0"/>
          </a:p>
        </p:txBody>
      </p:sp>
      <p:sp>
        <p:nvSpPr>
          <p:cNvPr id="4" name="Slide Number Placeholder 3"/>
          <p:cNvSpPr>
            <a:spLocks noGrp="1"/>
          </p:cNvSpPr>
          <p:nvPr>
            <p:ph type="sldNum" sz="quarter" idx="5"/>
          </p:nvPr>
        </p:nvSpPr>
        <p:spPr/>
        <p:txBody>
          <a:bodyPr/>
          <a:lstStyle/>
          <a:p>
            <a:pPr>
              <a:defRPr/>
            </a:pPr>
            <a:fld id="{B052471A-BD07-49F5-8D25-951E1BA91E6E}" type="slidenum">
              <a:rPr lang="en-CA" smtClean="0"/>
              <a:pPr>
                <a:defRPr/>
              </a:pPr>
              <a:t>82</a:t>
            </a:fld>
            <a:endParaRPr lang="en-CA"/>
          </a:p>
        </p:txBody>
      </p:sp>
    </p:spTree>
    <p:extLst>
      <p:ext uri="{BB962C8B-B14F-4D97-AF65-F5344CB8AC3E}">
        <p14:creationId xmlns:p14="http://schemas.microsoft.com/office/powerpoint/2010/main" val="215529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2E2B194-86E1-4458-A197-1F8F7F60B7A7}" type="slidenum">
              <a:rPr lang="en-CA" smtClean="0"/>
              <a:pPr>
                <a:defRPr/>
              </a:pPr>
              <a:t>83</a:t>
            </a:fld>
            <a:endParaRPr lang="en-CA"/>
          </a:p>
        </p:txBody>
      </p:sp>
    </p:spTree>
    <p:extLst>
      <p:ext uri="{BB962C8B-B14F-4D97-AF65-F5344CB8AC3E}">
        <p14:creationId xmlns:p14="http://schemas.microsoft.com/office/powerpoint/2010/main" val="103863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3</a:t>
            </a:fld>
            <a:endParaRPr lang="en-CA"/>
          </a:p>
        </p:txBody>
      </p:sp>
    </p:spTree>
    <p:extLst>
      <p:ext uri="{BB962C8B-B14F-4D97-AF65-F5344CB8AC3E}">
        <p14:creationId xmlns:p14="http://schemas.microsoft.com/office/powerpoint/2010/main" val="52890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CB6D475-37EE-42C1-868E-451EA9BA74B6}" type="slidenum">
              <a:rPr lang="en-CA" smtClean="0"/>
              <a:pPr>
                <a:defRPr/>
              </a:pPr>
              <a:t>92</a:t>
            </a:fld>
            <a:endParaRPr lang="en-CA"/>
          </a:p>
        </p:txBody>
      </p:sp>
    </p:spTree>
    <p:extLst>
      <p:ext uri="{BB962C8B-B14F-4D97-AF65-F5344CB8AC3E}">
        <p14:creationId xmlns:p14="http://schemas.microsoft.com/office/powerpoint/2010/main" val="2323126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78F2403-B128-4BCA-96C7-66D7723C0729}" type="slidenum">
              <a:rPr lang="en-CA" smtClean="0"/>
              <a:pPr>
                <a:defRPr/>
              </a:pPr>
              <a:t>93</a:t>
            </a:fld>
            <a:endParaRPr lang="en-CA"/>
          </a:p>
        </p:txBody>
      </p:sp>
    </p:spTree>
    <p:extLst>
      <p:ext uri="{BB962C8B-B14F-4D97-AF65-F5344CB8AC3E}">
        <p14:creationId xmlns:p14="http://schemas.microsoft.com/office/powerpoint/2010/main" val="233713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3159186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35B943B-9AE6-48A4-9670-97FF88F05C53}" type="slidenum">
              <a:rPr lang="en-CA" smtClean="0"/>
              <a:pPr>
                <a:defRPr/>
              </a:pPr>
              <a:t>95</a:t>
            </a:fld>
            <a:endParaRPr lang="en-CA"/>
          </a:p>
        </p:txBody>
      </p:sp>
    </p:spTree>
    <p:extLst>
      <p:ext uri="{BB962C8B-B14F-4D97-AF65-F5344CB8AC3E}">
        <p14:creationId xmlns:p14="http://schemas.microsoft.com/office/powerpoint/2010/main" val="2738868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61FC892-E532-4138-97D4-AF413CED92C3}" type="slidenum">
              <a:rPr lang="en-CA" smtClean="0"/>
              <a:pPr>
                <a:defRPr/>
              </a:pPr>
              <a:t>97</a:t>
            </a:fld>
            <a:endParaRPr lang="en-CA"/>
          </a:p>
        </p:txBody>
      </p:sp>
    </p:spTree>
    <p:extLst>
      <p:ext uri="{BB962C8B-B14F-4D97-AF65-F5344CB8AC3E}">
        <p14:creationId xmlns:p14="http://schemas.microsoft.com/office/powerpoint/2010/main" val="2726911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9C2D3CD-2CC3-4842-8A6F-06600AC0FD27}" type="slidenum">
              <a:rPr lang="en-CA" smtClean="0"/>
              <a:pPr>
                <a:defRPr/>
              </a:pPr>
              <a:t>98</a:t>
            </a:fld>
            <a:endParaRPr lang="en-CA"/>
          </a:p>
        </p:txBody>
      </p:sp>
    </p:spTree>
    <p:extLst>
      <p:ext uri="{BB962C8B-B14F-4D97-AF65-F5344CB8AC3E}">
        <p14:creationId xmlns:p14="http://schemas.microsoft.com/office/powerpoint/2010/main" val="348830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chemeClr val="tx1">
                    <a:lumMod val="50000"/>
                    <a:lumOff val="50000"/>
                  </a:schemeClr>
                </a:solidFill>
              </a:rPr>
              <a:t>Reference:  Kleinberg and </a:t>
            </a:r>
            <a:r>
              <a:rPr lang="en-CA" altLang="zh-CN" sz="1200" dirty="0" err="1" smtClean="0">
                <a:solidFill>
                  <a:schemeClr val="tx1">
                    <a:lumMod val="50000"/>
                    <a:lumOff val="50000"/>
                  </a:schemeClr>
                </a:solidFill>
              </a:rPr>
              <a:t>Tardos</a:t>
            </a:r>
            <a:endParaRPr lang="en-CA" altLang="zh-CN" sz="1200" dirty="0" smtClean="0">
              <a:solidFill>
                <a:schemeClr val="tx1">
                  <a:lumMod val="50000"/>
                  <a:lumOff val="50000"/>
                </a:schemeClr>
              </a:solidFill>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121</a:t>
            </a:fld>
            <a:endParaRPr lang="en-CA"/>
          </a:p>
        </p:txBody>
      </p:sp>
    </p:spTree>
    <p:extLst>
      <p:ext uri="{BB962C8B-B14F-4D97-AF65-F5344CB8AC3E}">
        <p14:creationId xmlns:p14="http://schemas.microsoft.com/office/powerpoint/2010/main" val="392796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9AA6B27-6191-47AE-9C76-EB771643F804}" type="slidenum">
              <a:rPr lang="en-CA" smtClean="0"/>
              <a:pPr>
                <a:defRPr/>
              </a:pPr>
              <a:t>122</a:t>
            </a:fld>
            <a:endParaRPr lang="en-CA"/>
          </a:p>
        </p:txBody>
      </p:sp>
    </p:spTree>
    <p:extLst>
      <p:ext uri="{BB962C8B-B14F-4D97-AF65-F5344CB8AC3E}">
        <p14:creationId xmlns:p14="http://schemas.microsoft.com/office/powerpoint/2010/main" val="1778139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123</a:t>
            </a:fld>
            <a:endParaRPr lang="en-CA"/>
          </a:p>
        </p:txBody>
      </p:sp>
    </p:spTree>
    <p:extLst>
      <p:ext uri="{BB962C8B-B14F-4D97-AF65-F5344CB8AC3E}">
        <p14:creationId xmlns:p14="http://schemas.microsoft.com/office/powerpoint/2010/main" val="282880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6</a:t>
            </a:fld>
            <a:endParaRPr lang="en-CA"/>
          </a:p>
        </p:txBody>
      </p:sp>
    </p:spTree>
    <p:extLst>
      <p:ext uri="{BB962C8B-B14F-4D97-AF65-F5344CB8AC3E}">
        <p14:creationId xmlns:p14="http://schemas.microsoft.com/office/powerpoint/2010/main" val="331252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7</a:t>
            </a:fld>
            <a:endParaRPr lang="en-CA"/>
          </a:p>
        </p:txBody>
      </p:sp>
    </p:spTree>
    <p:extLst>
      <p:ext uri="{BB962C8B-B14F-4D97-AF65-F5344CB8AC3E}">
        <p14:creationId xmlns:p14="http://schemas.microsoft.com/office/powerpoint/2010/main" val="91626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8</a:t>
            </a:fld>
            <a:endParaRPr lang="en-CA"/>
          </a:p>
        </p:txBody>
      </p:sp>
    </p:spTree>
    <p:extLst>
      <p:ext uri="{BB962C8B-B14F-4D97-AF65-F5344CB8AC3E}">
        <p14:creationId xmlns:p14="http://schemas.microsoft.com/office/powerpoint/2010/main" val="3465276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21</a:t>
            </a:fld>
            <a:endParaRPr lang="en-CA"/>
          </a:p>
        </p:txBody>
      </p:sp>
    </p:spTree>
    <p:extLst>
      <p:ext uri="{BB962C8B-B14F-4D97-AF65-F5344CB8AC3E}">
        <p14:creationId xmlns:p14="http://schemas.microsoft.com/office/powerpoint/2010/main" val="64419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22</a:t>
            </a:fld>
            <a:endParaRPr lang="en-CA"/>
          </a:p>
        </p:txBody>
      </p:sp>
    </p:spTree>
    <p:extLst>
      <p:ext uri="{BB962C8B-B14F-4D97-AF65-F5344CB8AC3E}">
        <p14:creationId xmlns:p14="http://schemas.microsoft.com/office/powerpoint/2010/main" val="13592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23</a:t>
            </a:fld>
            <a:endParaRPr lang="en-CA"/>
          </a:p>
        </p:txBody>
      </p:sp>
    </p:spTree>
    <p:extLst>
      <p:ext uri="{BB962C8B-B14F-4D97-AF65-F5344CB8AC3E}">
        <p14:creationId xmlns:p14="http://schemas.microsoft.com/office/powerpoint/2010/main" val="310191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24</a:t>
            </a:fld>
            <a:endParaRPr lang="en-CA"/>
          </a:p>
        </p:txBody>
      </p:sp>
    </p:spTree>
    <p:extLst>
      <p:ext uri="{BB962C8B-B14F-4D97-AF65-F5344CB8AC3E}">
        <p14:creationId xmlns:p14="http://schemas.microsoft.com/office/powerpoint/2010/main" val="339781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smtClean="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CA" dirty="0"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a:bodyPr>
          <a:lstStyle/>
          <a:p>
            <a:pPr fontAlgn="auto">
              <a:spcBef>
                <a:spcPts val="0"/>
              </a:spcBef>
              <a:spcAft>
                <a:spcPts val="0"/>
              </a:spcAft>
              <a:defRPr/>
            </a:pPr>
            <a:r>
              <a:rPr lang="en-US" altLang="zh-CN" sz="4400" dirty="0" smtClean="0"/>
              <a:t>CS101 Data </a:t>
            </a:r>
            <a:r>
              <a:rPr lang="en-US" altLang="zh-CN" sz="4400" dirty="0" err="1" smtClean="0"/>
              <a:t>Structuers</a:t>
            </a:r>
            <a:endParaRPr lang="en-US" altLang="zh-CN" sz="4400" dirty="0"/>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smtClean="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 traversal</a:t>
            </a:r>
            <a:endParaRPr lang="en-US" altLang="zh-CN" dirty="0" smtClean="0">
              <a:solidFill>
                <a:prstClr val="black"/>
              </a:solidFill>
            </a:endParaRPr>
          </a:p>
          <a:p>
            <a:pPr marL="0" indent="0" algn="ctr" eaLnBrk="1" hangingPunct="1">
              <a:buFont typeface="Arial" charset="0"/>
              <a:buNone/>
            </a:pPr>
            <a:r>
              <a:rPr lang="en-US" altLang="zh-CN" dirty="0" smtClean="0">
                <a:solidFill>
                  <a:prstClr val="black"/>
                </a:solidFill>
              </a:rPr>
              <a:t>Textbook </a:t>
            </a:r>
            <a:r>
              <a:rPr lang="en-US" altLang="zh-CN" dirty="0" err="1" smtClean="0">
                <a:solidFill>
                  <a:prstClr val="black"/>
                </a:solidFill>
              </a:rPr>
              <a:t>Ch</a:t>
            </a:r>
            <a:r>
              <a:rPr lang="en-US" altLang="zh-CN" dirty="0" smtClean="0">
                <a:solidFill>
                  <a:prstClr val="black"/>
                </a:solidFill>
              </a:rPr>
              <a:t> 22.2/3/5</a:t>
            </a:r>
          </a:p>
        </p:txBody>
      </p:sp>
    </p:spTree>
    <p:extLst>
      <p:ext uri="{BB962C8B-B14F-4D97-AF65-F5344CB8AC3E}">
        <p14:creationId xmlns:p14="http://schemas.microsoft.com/office/powerpoint/2010/main" val="1089496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smtClean="0"/>
              <a:t>	Performing a breadth-first traversal</a:t>
            </a:r>
          </a:p>
          <a:p>
            <a:pPr lvl="1"/>
            <a:r>
              <a:rPr lang="en-CA" dirty="0" smtClean="0"/>
              <a:t>Push the first vertex onto the queue</a:t>
            </a:r>
          </a:p>
        </p:txBody>
      </p:sp>
      <p:graphicFrame>
        <p:nvGraphicFramePr>
          <p:cNvPr id="5" name="Table 4"/>
          <p:cNvGraphicFramePr>
            <a:graphicFrameLocks noGrp="1"/>
          </p:cNvGraphicFramePr>
          <p:nvPr>
            <p:extLst>
              <p:ext uri="{D42A27DB-BD31-4B8C-83A1-F6EECF244321}">
                <p14:modId xmlns:p14="http://schemas.microsoft.com/office/powerpoint/2010/main" val="1233484303"/>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gridCol w="504056"/>
                <a:gridCol w="504056"/>
                <a:gridCol w="504056"/>
                <a:gridCol w="504056"/>
                <a:gridCol w="504056"/>
              </a:tblGrid>
              <a:tr h="370840">
                <a:tc>
                  <a:txBody>
                    <a:bodyPr/>
                    <a:lstStyle/>
                    <a:p>
                      <a:pPr algn="ctr"/>
                      <a:r>
                        <a:rPr lang="en-CA" dirty="0" smtClean="0"/>
                        <a:t>A</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036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CA" altLang="en-US" smtClean="0">
                <a:latin typeface="Arial" charset="0"/>
                <a:cs typeface="Arial" charset="0"/>
              </a:rPr>
              <a:t>Bipartite Graphs</a:t>
            </a:r>
          </a:p>
        </p:txBody>
      </p:sp>
      <p:sp>
        <p:nvSpPr>
          <p:cNvPr id="57347" name="Content Placeholder 2"/>
          <p:cNvSpPr>
            <a:spLocks noGrp="1"/>
          </p:cNvSpPr>
          <p:nvPr>
            <p:ph idx="1"/>
          </p:nvPr>
        </p:nvSpPr>
        <p:spPr/>
        <p:txBody>
          <a:bodyPr/>
          <a:lstStyle/>
          <a:p>
            <a:pPr>
              <a:buFont typeface="Arial" charset="0"/>
              <a:buNone/>
            </a:pPr>
            <a:r>
              <a:rPr lang="en-CA" altLang="en-US" smtClean="0">
                <a:latin typeface="Arial" charset="0"/>
                <a:cs typeface="Arial" charset="0"/>
              </a:rPr>
              <a:t>	Is this graph bipartite?</a:t>
            </a:r>
          </a:p>
          <a:p>
            <a:pPr>
              <a:buFont typeface="Arial" charset="0"/>
              <a:buNone/>
            </a:pPr>
            <a:endParaRPr lang="en-CA" altLang="en-US" smtClean="0">
              <a:latin typeface="Arial" charset="0"/>
              <a:cs typeface="Arial" charset="0"/>
            </a:endParaRPr>
          </a:p>
        </p:txBody>
      </p:sp>
      <p:pic>
        <p:nvPicPr>
          <p:cNvPr id="57348"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35790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CA" altLang="en-US" smtClean="0">
                <a:latin typeface="Arial" charset="0"/>
                <a:cs typeface="Arial" charset="0"/>
              </a:rPr>
              <a:t>Bipartite Graphs</a:t>
            </a:r>
          </a:p>
        </p:txBody>
      </p:sp>
      <p:sp>
        <p:nvSpPr>
          <p:cNvPr id="58371"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In this case, it is not a bipartite graph</a:t>
            </a:r>
          </a:p>
          <a:p>
            <a:pPr>
              <a:buFont typeface="Arial" charset="0"/>
              <a:buNone/>
            </a:pPr>
            <a:endParaRPr lang="en-CA" altLang="en-US" dirty="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r>
              <a:rPr lang="en-CA" altLang="en-US" dirty="0">
                <a:latin typeface="Arial" charset="0"/>
                <a:cs typeface="Arial" charset="0"/>
              </a:rPr>
              <a:t>	</a:t>
            </a:r>
            <a:r>
              <a:rPr lang="en-CA" altLang="en-US" dirty="0" smtClean="0">
                <a:latin typeface="Arial" charset="0"/>
                <a:cs typeface="Arial" charset="0"/>
              </a:rPr>
              <a:t>How can we determine if a graph is bipartite?</a:t>
            </a:r>
          </a:p>
          <a:p>
            <a:pPr>
              <a:buFont typeface="Arial" charset="0"/>
              <a:buNone/>
            </a:pPr>
            <a:endParaRPr lang="en-CA" altLang="en-US" dirty="0" smtClean="0">
              <a:latin typeface="Arial" charset="0"/>
              <a:cs typeface="Arial" charset="0"/>
            </a:endParaRPr>
          </a:p>
        </p:txBody>
      </p:sp>
      <p:pic>
        <p:nvPicPr>
          <p:cNvPr id="58372"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CA" altLang="en-US" smtClean="0">
                <a:latin typeface="Arial" charset="0"/>
                <a:cs typeface="Arial" charset="0"/>
              </a:rPr>
              <a:t>Bipartite Graphs</a:t>
            </a:r>
          </a:p>
        </p:txBody>
      </p:sp>
      <p:sp>
        <p:nvSpPr>
          <p:cNvPr id="59395"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Use a breadth-first traversal for a connected graph:</a:t>
            </a:r>
          </a:p>
          <a:p>
            <a:pPr lvl="1"/>
            <a:r>
              <a:rPr lang="en-CA" altLang="en-US" dirty="0" smtClean="0">
                <a:latin typeface="Arial" charset="0"/>
                <a:cs typeface="Arial" charset="0"/>
              </a:rPr>
              <a:t>Choose a vertex, mark it belonging to </a:t>
            </a:r>
            <a:r>
              <a:rPr lang="en-CA" altLang="en-US" i="1" dirty="0" smtClean="0">
                <a:latin typeface="Times New Roman" pitchFamily="18" charset="0"/>
                <a:cs typeface="Times New Roman" pitchFamily="18" charset="0"/>
              </a:rPr>
              <a:t>V</a:t>
            </a:r>
            <a:r>
              <a:rPr lang="en-CA" altLang="en-US" baseline="-25000" dirty="0" smtClean="0">
                <a:latin typeface="Times New Roman" pitchFamily="18" charset="0"/>
                <a:cs typeface="Times New Roman" pitchFamily="18" charset="0"/>
              </a:rPr>
              <a:t>1</a:t>
            </a:r>
            <a:r>
              <a:rPr lang="en-CA" altLang="en-US" dirty="0" smtClean="0">
                <a:latin typeface="Arial" charset="0"/>
                <a:cs typeface="Arial" charset="0"/>
              </a:rPr>
              <a:t> and push it onto a queue</a:t>
            </a:r>
          </a:p>
          <a:p>
            <a:pPr lvl="1"/>
            <a:r>
              <a:rPr lang="en-CA" altLang="en-US" dirty="0" smtClean="0">
                <a:latin typeface="Arial" charset="0"/>
                <a:cs typeface="Arial" charset="0"/>
              </a:rPr>
              <a:t>While the queue is not empty, pop the front vertex </a:t>
            </a:r>
            <a:r>
              <a:rPr lang="en-CA" altLang="en-US" i="1" dirty="0" smtClean="0">
                <a:latin typeface="Times New Roman" pitchFamily="18" charset="0"/>
                <a:cs typeface="Times New Roman" pitchFamily="18" charset="0"/>
              </a:rPr>
              <a:t>v</a:t>
            </a:r>
            <a:r>
              <a:rPr lang="en-CA" altLang="en-US" dirty="0" smtClean="0">
                <a:latin typeface="Arial" charset="0"/>
                <a:cs typeface="Arial" charset="0"/>
              </a:rPr>
              <a:t> and</a:t>
            </a:r>
          </a:p>
          <a:p>
            <a:pPr lvl="2"/>
            <a:r>
              <a:rPr lang="en-CA" altLang="en-US" dirty="0" smtClean="0">
                <a:latin typeface="Arial" charset="0"/>
                <a:cs typeface="Arial" charset="0"/>
              </a:rPr>
              <a:t>Any adjacent vertices that are already marked must belong to the set not containing </a:t>
            </a:r>
            <a:r>
              <a:rPr lang="en-CA" altLang="en-US" i="1" dirty="0" smtClean="0">
                <a:latin typeface="Times New Roman" pitchFamily="18" charset="0"/>
                <a:cs typeface="Times New Roman" pitchFamily="18" charset="0"/>
              </a:rPr>
              <a:t>v</a:t>
            </a:r>
            <a:r>
              <a:rPr lang="en-CA" altLang="en-US" dirty="0" smtClean="0">
                <a:latin typeface="Arial" charset="0"/>
                <a:cs typeface="Arial" charset="0"/>
              </a:rPr>
              <a:t>, otherwise, the graph is not bipartite (we are done); </a:t>
            </a:r>
          </a:p>
          <a:p>
            <a:pPr lvl="2"/>
            <a:r>
              <a:rPr lang="en-CA" altLang="en-US" dirty="0" smtClean="0">
                <a:latin typeface="Arial" charset="0"/>
                <a:cs typeface="Arial" charset="0"/>
              </a:rPr>
              <a:t>Any unmarked adjacent vertices are marked as belonging to the other set and they are pushed onto the queue</a:t>
            </a:r>
          </a:p>
          <a:p>
            <a:pPr lvl="1"/>
            <a:r>
              <a:rPr lang="en-CA" altLang="en-US" dirty="0" smtClean="0">
                <a:latin typeface="Arial" charset="0"/>
                <a:cs typeface="Arial" charset="0"/>
              </a:rPr>
              <a:t>If the queue is empty, the graph is bipartite</a:t>
            </a:r>
            <a:endParaRPr lang="en-CA" altLang="en-US" baseline="-25000" dirty="0" smtClean="0">
              <a:latin typeface="Times New Roman" pitchFamily="18" charset="0"/>
              <a:cs typeface="Times New Roman" pitchFamily="18" charset="0"/>
            </a:endParaRPr>
          </a:p>
          <a:p>
            <a:pPr lvl="1"/>
            <a:endParaRPr lang="en-CA" altLang="en-US" dirty="0" smtClean="0">
              <a:latin typeface="Arial" charset="0"/>
              <a:cs typeface="Arial" charset="0"/>
            </a:endParaRPr>
          </a:p>
          <a:p>
            <a:pPr>
              <a:buFont typeface="Arial" charset="0"/>
              <a:buNone/>
            </a:pPr>
            <a:endParaRPr lang="en-CA" altLang="en-US" dirty="0" smtClean="0">
              <a:latin typeface="Arial" charset="0"/>
              <a:cs typeface="Arial" charset="0"/>
            </a:endParaRPr>
          </a:p>
        </p:txBody>
      </p:sp>
    </p:spTree>
    <p:extLst>
      <p:ext uri="{BB962C8B-B14F-4D97-AF65-F5344CB8AC3E}">
        <p14:creationId xmlns:p14="http://schemas.microsoft.com/office/powerpoint/2010/main" val="33703165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smtClean="0">
                <a:latin typeface="Arial" charset="0"/>
                <a:cs typeface="Arial" charset="0"/>
              </a:rPr>
              <a:t>Bipartite Graphs</a:t>
            </a:r>
          </a:p>
        </p:txBody>
      </p:sp>
      <p:sp>
        <p:nvSpPr>
          <p:cNvPr id="60419" name="Content Placeholder 2"/>
          <p:cNvSpPr>
            <a:spLocks noGrp="1"/>
          </p:cNvSpPr>
          <p:nvPr>
            <p:ph idx="1"/>
          </p:nvPr>
        </p:nvSpPr>
        <p:spPr/>
        <p:txBody>
          <a:bodyPr/>
          <a:lstStyle/>
          <a:p>
            <a:pPr>
              <a:buFont typeface="Arial" charset="0"/>
              <a:buNone/>
            </a:pPr>
            <a:r>
              <a:rPr lang="en-CA" altLang="en-US" smtClean="0">
                <a:latin typeface="Arial" charset="0"/>
                <a:cs typeface="Arial" charset="0"/>
              </a:rPr>
              <a:t>	With the first graph, we can start with any vertex</a:t>
            </a:r>
          </a:p>
          <a:p>
            <a:pPr lvl="1"/>
            <a:r>
              <a:rPr lang="en-CA" altLang="en-US" smtClean="0">
                <a:latin typeface="Arial" charset="0"/>
                <a:cs typeface="Arial" charset="0"/>
              </a:rPr>
              <a:t>We will use colours to distinguish the two sets</a:t>
            </a:r>
          </a:p>
        </p:txBody>
      </p:sp>
      <p:graphicFrame>
        <p:nvGraphicFramePr>
          <p:cNvPr id="4" name="Table 3"/>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0436" name="Picture 2" descr="C:\Users\dwharder\Desktop\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18945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smtClean="0">
                <a:latin typeface="Arial" charset="0"/>
                <a:cs typeface="Arial" charset="0"/>
              </a:rPr>
              <a:t>Bipartite Graphs</a:t>
            </a:r>
          </a:p>
        </p:txBody>
      </p:sp>
      <p:sp>
        <p:nvSpPr>
          <p:cNvPr id="61443" name="Content Placeholder 2"/>
          <p:cNvSpPr>
            <a:spLocks noGrp="1"/>
          </p:cNvSpPr>
          <p:nvPr>
            <p:ph idx="1"/>
          </p:nvPr>
        </p:nvSpPr>
        <p:spPr/>
        <p:txBody>
          <a:bodyPr/>
          <a:lstStyle/>
          <a:p>
            <a:pPr>
              <a:buFont typeface="Arial" charset="0"/>
              <a:buNone/>
            </a:pPr>
            <a:r>
              <a:rPr lang="en-CA" altLang="en-US" smtClean="0">
                <a:latin typeface="Arial" charset="0"/>
                <a:cs typeface="Arial" charset="0"/>
              </a:rPr>
              <a:t>	Push A onto the queue and colour it red</a:t>
            </a:r>
          </a:p>
        </p:txBody>
      </p:sp>
      <p:pic>
        <p:nvPicPr>
          <p:cNvPr id="61444" name="Picture 2"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b="1" dirty="0" smtClean="0">
                          <a:solidFill>
                            <a:srgbClr val="FF0000"/>
                          </a:solidFill>
                        </a:rPr>
                        <a:t>A</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6174908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CA" altLang="en-US" smtClean="0">
                <a:latin typeface="Arial" charset="0"/>
                <a:cs typeface="Arial" charset="0"/>
              </a:rPr>
              <a:t>Bipartite Graphs</a:t>
            </a:r>
          </a:p>
        </p:txBody>
      </p:sp>
      <p:sp>
        <p:nvSpPr>
          <p:cNvPr id="62467"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A and its two neighbours are not marked:</a:t>
            </a:r>
          </a:p>
          <a:p>
            <a:pPr lvl="1"/>
            <a:r>
              <a:rPr lang="en-CA" altLang="en-US" smtClean="0">
                <a:latin typeface="Arial" charset="0"/>
                <a:cs typeface="Arial" charset="0"/>
              </a:rPr>
              <a:t>Mark them as blue and push them onto the queue</a:t>
            </a:r>
          </a:p>
        </p:txBody>
      </p:sp>
      <p:pic>
        <p:nvPicPr>
          <p:cNvPr id="62468" name="Picture 2"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b="1" dirty="0" smtClean="0">
                          <a:solidFill>
                            <a:srgbClr val="00B0F0"/>
                          </a:solidFill>
                        </a:rPr>
                        <a:t>B</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smtClean="0">
                          <a:solidFill>
                            <a:srgbClr val="00B0F0"/>
                          </a:solidFill>
                        </a:rPr>
                        <a:t>F</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43203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CA" altLang="en-US" smtClean="0">
                <a:latin typeface="Arial" charset="0"/>
                <a:cs typeface="Arial" charset="0"/>
              </a:rPr>
              <a:t>Bipartite Graphs</a:t>
            </a:r>
          </a:p>
        </p:txBody>
      </p:sp>
      <p:sp>
        <p:nvSpPr>
          <p:cNvPr id="63491"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B—it is blue:</a:t>
            </a:r>
          </a:p>
          <a:p>
            <a:pPr lvl="1"/>
            <a:r>
              <a:rPr lang="en-CA" altLang="en-US" smtClean="0">
                <a:latin typeface="Arial" charset="0"/>
                <a:cs typeface="Arial" charset="0"/>
              </a:rPr>
              <a:t>Its one marked neighbour, A, is red</a:t>
            </a:r>
          </a:p>
          <a:p>
            <a:pPr lvl="1"/>
            <a:r>
              <a:rPr lang="en-CA" altLang="en-US" smtClean="0">
                <a:latin typeface="Arial" charset="0"/>
                <a:cs typeface="Arial" charset="0"/>
              </a:rPr>
              <a:t>Its other neighbours G and H are not marked:  mark them red and push them onto the queue</a:t>
            </a:r>
          </a:p>
        </p:txBody>
      </p:sp>
      <p:pic>
        <p:nvPicPr>
          <p:cNvPr id="63492" name="Picture 3"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b="1" dirty="0" smtClean="0">
                          <a:solidFill>
                            <a:srgbClr val="00B0F0"/>
                          </a:solidFill>
                        </a:rPr>
                        <a:t>F</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G</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H</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207934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CA" altLang="en-US" smtClean="0">
                <a:latin typeface="Arial" charset="0"/>
                <a:cs typeface="Arial" charset="0"/>
              </a:rPr>
              <a:t>Bipartite Graphs</a:t>
            </a:r>
          </a:p>
        </p:txBody>
      </p:sp>
      <p:sp>
        <p:nvSpPr>
          <p:cNvPr id="64515"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F—it is blue:</a:t>
            </a:r>
          </a:p>
          <a:p>
            <a:pPr lvl="1"/>
            <a:r>
              <a:rPr lang="en-CA" altLang="en-US" smtClean="0">
                <a:latin typeface="Arial" charset="0"/>
                <a:cs typeface="Arial" charset="0"/>
              </a:rPr>
              <a:t>Its two marked neighbours, A and G, are red</a:t>
            </a:r>
          </a:p>
          <a:p>
            <a:pPr lvl="1"/>
            <a:r>
              <a:rPr lang="en-CA" altLang="en-US" smtClean="0">
                <a:latin typeface="Arial" charset="0"/>
                <a:cs typeface="Arial" charset="0"/>
              </a:rPr>
              <a:t>Its neighbour E is not marked:  mark it red and pus it onto the queue</a:t>
            </a:r>
          </a:p>
        </p:txBody>
      </p:sp>
      <p:pic>
        <p:nvPicPr>
          <p:cNvPr id="64516"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b="1" dirty="0" smtClean="0">
                          <a:solidFill>
                            <a:srgbClr val="FF0000"/>
                          </a:solidFill>
                        </a:rPr>
                        <a:t>G</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H</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E</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611257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CA" altLang="en-US" smtClean="0">
                <a:latin typeface="Arial" charset="0"/>
                <a:cs typeface="Arial" charset="0"/>
              </a:rPr>
              <a:t>Bipartite Graphs</a:t>
            </a:r>
          </a:p>
        </p:txBody>
      </p:sp>
      <p:sp>
        <p:nvSpPr>
          <p:cNvPr id="65539"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G—it is red:</a:t>
            </a:r>
          </a:p>
          <a:p>
            <a:pPr lvl="1"/>
            <a:r>
              <a:rPr lang="en-CA" altLang="en-US" smtClean="0">
                <a:latin typeface="Arial" charset="0"/>
                <a:cs typeface="Arial" charset="0"/>
              </a:rPr>
              <a:t>Its two marked neighbours, B and F, are blue</a:t>
            </a:r>
          </a:p>
        </p:txBody>
      </p:sp>
      <p:pic>
        <p:nvPicPr>
          <p:cNvPr id="65540"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b="1" dirty="0" smtClean="0">
                          <a:solidFill>
                            <a:srgbClr val="FF0000"/>
                          </a:solidFill>
                        </a:rPr>
                        <a:t>H</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E</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2848260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CA" altLang="en-US" smtClean="0">
                <a:latin typeface="Arial" charset="0"/>
                <a:cs typeface="Arial" charset="0"/>
              </a:rPr>
              <a:t>Bipartite Graphs</a:t>
            </a:r>
          </a:p>
        </p:txBody>
      </p:sp>
      <p:sp>
        <p:nvSpPr>
          <p:cNvPr id="66563"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H—it is red:</a:t>
            </a:r>
          </a:p>
          <a:p>
            <a:pPr lvl="1"/>
            <a:r>
              <a:rPr lang="en-CA" altLang="en-US" smtClean="0">
                <a:latin typeface="Arial" charset="0"/>
                <a:cs typeface="Arial" charset="0"/>
              </a:rPr>
              <a:t>Its marked neighbours, B, is blue</a:t>
            </a:r>
          </a:p>
          <a:p>
            <a:pPr lvl="1"/>
            <a:r>
              <a:rPr lang="en-CA" altLang="en-US" smtClean="0">
                <a:latin typeface="Arial" charset="0"/>
                <a:cs typeface="Arial" charset="0"/>
              </a:rPr>
              <a:t>It has two unmarked neighbours, C and I; mark them blue and push them onto the queue</a:t>
            </a:r>
          </a:p>
        </p:txBody>
      </p:sp>
      <p:pic>
        <p:nvPicPr>
          <p:cNvPr id="66564"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smtClean="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00B0F0"/>
                          </a:solidFill>
                        </a:rPr>
                        <a:t>C</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00B0F0"/>
                          </a:solidFill>
                        </a:rPr>
                        <a:t>I</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1699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75" name="Picture 19"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smtClean="0"/>
              <a:t>Pop A and push B, C and E</a:t>
            </a:r>
          </a:p>
          <a:p>
            <a:pPr marL="457200" lvl="1" indent="0">
              <a:buNone/>
            </a:pPr>
            <a:r>
              <a:rPr lang="en-CA" dirty="0" smtClean="0"/>
              <a:t>			A</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6573983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gridCol w="504056"/>
                <a:gridCol w="504056"/>
                <a:gridCol w="504056"/>
                <a:gridCol w="504056"/>
                <a:gridCol w="504056"/>
              </a:tblGrid>
              <a:tr h="370840">
                <a:tc>
                  <a:txBody>
                    <a:bodyPr/>
                    <a:lstStyle/>
                    <a:p>
                      <a:pPr algn="ctr"/>
                      <a:r>
                        <a:rPr lang="en-CA" dirty="0" smtClean="0"/>
                        <a:t>B</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C</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E</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419909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CA" altLang="en-US" smtClean="0">
                <a:latin typeface="Arial" charset="0"/>
                <a:cs typeface="Arial" charset="0"/>
              </a:rPr>
              <a:t>Bipartite Graphs</a:t>
            </a:r>
          </a:p>
        </p:txBody>
      </p:sp>
      <p:sp>
        <p:nvSpPr>
          <p:cNvPr id="67587"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E—it is red:</a:t>
            </a:r>
          </a:p>
          <a:p>
            <a:pPr lvl="1"/>
            <a:r>
              <a:rPr lang="en-CA" altLang="en-US" smtClean="0">
                <a:latin typeface="Arial" charset="0"/>
                <a:cs typeface="Arial" charset="0"/>
              </a:rPr>
              <a:t>Its marked neighbours, F and I, are blue</a:t>
            </a:r>
          </a:p>
        </p:txBody>
      </p:sp>
      <p:pic>
        <p:nvPicPr>
          <p:cNvPr id="67588"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b="1" dirty="0" smtClean="0">
                          <a:solidFill>
                            <a:srgbClr val="00B0F0"/>
                          </a:solidFill>
                        </a:rPr>
                        <a:t>C</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00B0F0"/>
                          </a:solidFill>
                        </a:rPr>
                        <a:t>I</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806724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CA" altLang="en-US" smtClean="0">
                <a:latin typeface="Arial" charset="0"/>
                <a:cs typeface="Arial" charset="0"/>
              </a:rPr>
              <a:t>Bipartite Graphs</a:t>
            </a:r>
          </a:p>
        </p:txBody>
      </p:sp>
      <p:sp>
        <p:nvSpPr>
          <p:cNvPr id="68611"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C—it is blue:</a:t>
            </a:r>
          </a:p>
          <a:p>
            <a:pPr lvl="1"/>
            <a:r>
              <a:rPr lang="en-CA" altLang="en-US" smtClean="0">
                <a:latin typeface="Arial" charset="0"/>
                <a:cs typeface="Arial" charset="0"/>
              </a:rPr>
              <a:t>Its marked neighbour, H, is red</a:t>
            </a:r>
          </a:p>
          <a:p>
            <a:pPr lvl="1"/>
            <a:r>
              <a:rPr lang="en-CA" altLang="en-US" smtClean="0">
                <a:latin typeface="Arial" charset="0"/>
                <a:cs typeface="Arial" charset="0"/>
              </a:rPr>
              <a:t>Mark D as red and push it onto the queue</a:t>
            </a:r>
          </a:p>
          <a:p>
            <a:endParaRPr lang="en-CA" altLang="en-US" smtClean="0">
              <a:latin typeface="Arial" charset="0"/>
              <a:cs typeface="Arial" charset="0"/>
            </a:endParaRPr>
          </a:p>
        </p:txBody>
      </p:sp>
      <p:pic>
        <p:nvPicPr>
          <p:cNvPr id="68612"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b="1" dirty="0" smtClean="0">
                          <a:solidFill>
                            <a:srgbClr val="00B0F0"/>
                          </a:solidFill>
                        </a:rPr>
                        <a:t>I</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D</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102143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CA" altLang="en-US" smtClean="0">
                <a:latin typeface="Arial" charset="0"/>
                <a:cs typeface="Arial" charset="0"/>
              </a:rPr>
              <a:t>Bipartite Graphs</a:t>
            </a:r>
          </a:p>
        </p:txBody>
      </p:sp>
      <p:sp>
        <p:nvSpPr>
          <p:cNvPr id="69635"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I—it is blue:</a:t>
            </a:r>
          </a:p>
          <a:p>
            <a:pPr lvl="1"/>
            <a:r>
              <a:rPr lang="en-CA" altLang="en-US" smtClean="0">
                <a:latin typeface="Arial" charset="0"/>
                <a:cs typeface="Arial" charset="0"/>
              </a:rPr>
              <a:t>Its marked neighbours, H, D and E, are all red</a:t>
            </a:r>
          </a:p>
          <a:p>
            <a:pPr>
              <a:buFont typeface="Arial" charset="0"/>
              <a:buNone/>
            </a:pPr>
            <a:endParaRPr lang="en-CA" altLang="en-US" smtClean="0">
              <a:latin typeface="Arial" charset="0"/>
              <a:cs typeface="Arial" charset="0"/>
            </a:endParaRPr>
          </a:p>
        </p:txBody>
      </p:sp>
      <p:pic>
        <p:nvPicPr>
          <p:cNvPr id="69636"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smtClean="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7014503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CA" altLang="en-US" smtClean="0">
                <a:latin typeface="Arial" charset="0"/>
                <a:cs typeface="Arial" charset="0"/>
              </a:rPr>
              <a:t>Bipartite Graphs</a:t>
            </a:r>
          </a:p>
        </p:txBody>
      </p:sp>
      <p:sp>
        <p:nvSpPr>
          <p:cNvPr id="70659"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D—it is red:</a:t>
            </a:r>
          </a:p>
          <a:p>
            <a:pPr lvl="1"/>
            <a:r>
              <a:rPr lang="en-CA" altLang="en-US" smtClean="0">
                <a:latin typeface="Arial" charset="0"/>
                <a:cs typeface="Arial" charset="0"/>
              </a:rPr>
              <a:t>Its marked neighbours, C and I, are both blue</a:t>
            </a:r>
          </a:p>
          <a:p>
            <a:pPr>
              <a:buFont typeface="Arial" charset="0"/>
              <a:buNone/>
            </a:pPr>
            <a:endParaRPr lang="en-CA" altLang="en-US" smtClean="0">
              <a:latin typeface="Arial" charset="0"/>
              <a:cs typeface="Arial" charset="0"/>
            </a:endParaRPr>
          </a:p>
        </p:txBody>
      </p:sp>
      <p:pic>
        <p:nvPicPr>
          <p:cNvPr id="70660"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443718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CA" altLang="en-US" smtClean="0">
                <a:latin typeface="Arial" charset="0"/>
                <a:cs typeface="Arial" charset="0"/>
              </a:rPr>
              <a:t>Bipartite Graphs</a:t>
            </a:r>
          </a:p>
        </p:txBody>
      </p:sp>
      <p:sp>
        <p:nvSpPr>
          <p:cNvPr id="71683" name="Content Placeholder 2"/>
          <p:cNvSpPr>
            <a:spLocks noGrp="1"/>
          </p:cNvSpPr>
          <p:nvPr>
            <p:ph idx="1"/>
          </p:nvPr>
        </p:nvSpPr>
        <p:spPr/>
        <p:txBody>
          <a:bodyPr/>
          <a:lstStyle/>
          <a:p>
            <a:pPr>
              <a:buFont typeface="Arial" charset="0"/>
              <a:buNone/>
            </a:pPr>
            <a:r>
              <a:rPr lang="en-CA" altLang="en-US" smtClean="0">
                <a:latin typeface="Arial" charset="0"/>
                <a:cs typeface="Arial" charset="0"/>
              </a:rPr>
              <a:t>	The queue is empty, the graph is bipartite</a:t>
            </a:r>
          </a:p>
          <a:p>
            <a:pPr>
              <a:buFont typeface="Arial" charset="0"/>
              <a:buNone/>
            </a:pPr>
            <a:endParaRPr lang="en-CA" altLang="en-US" smtClean="0">
              <a:latin typeface="Arial" charset="0"/>
              <a:cs typeface="Arial" charset="0"/>
            </a:endParaRPr>
          </a:p>
        </p:txBody>
      </p:sp>
      <p:pic>
        <p:nvPicPr>
          <p:cNvPr id="71684"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111926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CA" altLang="en-US" smtClean="0">
                <a:latin typeface="Arial" charset="0"/>
                <a:cs typeface="Arial" charset="0"/>
              </a:rPr>
              <a:t>Bipartite Graphs</a:t>
            </a:r>
          </a:p>
        </p:txBody>
      </p:sp>
      <p:sp>
        <p:nvSpPr>
          <p:cNvPr id="72707" name="Content Placeholder 2"/>
          <p:cNvSpPr>
            <a:spLocks noGrp="1"/>
          </p:cNvSpPr>
          <p:nvPr>
            <p:ph idx="1"/>
          </p:nvPr>
        </p:nvSpPr>
        <p:spPr/>
        <p:txBody>
          <a:bodyPr/>
          <a:lstStyle/>
          <a:p>
            <a:pPr>
              <a:buFont typeface="Arial" charset="0"/>
              <a:buNone/>
            </a:pPr>
            <a:r>
              <a:rPr lang="en-CA" altLang="en-US" smtClean="0">
                <a:latin typeface="Arial" charset="0"/>
                <a:cs typeface="Arial" charset="0"/>
              </a:rPr>
              <a:t>	Consider the other graph which was claimed to be not bipartite</a:t>
            </a:r>
          </a:p>
          <a:p>
            <a:pPr>
              <a:buFont typeface="Arial" charset="0"/>
              <a:buNone/>
            </a:pPr>
            <a:endParaRPr lang="en-CA" altLang="en-US" smtClean="0">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2724"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7316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CA" altLang="en-US" smtClean="0">
                <a:latin typeface="Arial" charset="0"/>
                <a:cs typeface="Arial" charset="0"/>
              </a:rPr>
              <a:t>Bipartite Graphs</a:t>
            </a:r>
          </a:p>
        </p:txBody>
      </p:sp>
      <p:sp>
        <p:nvSpPr>
          <p:cNvPr id="73731" name="Content Placeholder 2"/>
          <p:cNvSpPr>
            <a:spLocks noGrp="1"/>
          </p:cNvSpPr>
          <p:nvPr>
            <p:ph idx="1"/>
          </p:nvPr>
        </p:nvSpPr>
        <p:spPr/>
        <p:txBody>
          <a:bodyPr/>
          <a:lstStyle/>
          <a:p>
            <a:pPr>
              <a:buFont typeface="Arial" charset="0"/>
              <a:buNone/>
            </a:pPr>
            <a:r>
              <a:rPr lang="en-CA" altLang="en-US" smtClean="0">
                <a:latin typeface="Arial" charset="0"/>
                <a:cs typeface="Arial" charset="0"/>
              </a:rPr>
              <a:t>	Push A onto the queue and colour it red</a:t>
            </a:r>
          </a:p>
          <a:p>
            <a:pPr>
              <a:buFont typeface="Arial" charset="0"/>
              <a:buNone/>
            </a:pPr>
            <a:endParaRPr lang="en-CA" altLang="en-US" smtClean="0">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b="1" dirty="0" smtClean="0">
                          <a:solidFill>
                            <a:srgbClr val="FF0000"/>
                          </a:solidFill>
                        </a:rPr>
                        <a:t>A</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3748" name="Picture 2"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3250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CA" altLang="en-US" smtClean="0">
                <a:latin typeface="Arial" charset="0"/>
                <a:cs typeface="Arial" charset="0"/>
              </a:rPr>
              <a:t>Bipartite Graphs</a:t>
            </a:r>
          </a:p>
        </p:txBody>
      </p:sp>
      <p:sp>
        <p:nvSpPr>
          <p:cNvPr id="74755"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A off the queue:</a:t>
            </a:r>
          </a:p>
          <a:p>
            <a:pPr lvl="1"/>
            <a:r>
              <a:rPr lang="en-CA" altLang="en-US" smtClean="0">
                <a:latin typeface="Arial" charset="0"/>
                <a:cs typeface="Arial" charset="0"/>
              </a:rPr>
              <a:t>Its neighbours are unmarked:  colour them blue and push them onto the queue</a:t>
            </a:r>
          </a:p>
          <a:p>
            <a:pPr>
              <a:buFont typeface="Arial" charset="0"/>
              <a:buNone/>
            </a:pPr>
            <a:endParaRPr lang="en-CA" altLang="en-US" smtClean="0">
              <a:latin typeface="Arial" charset="0"/>
              <a:cs typeface="Arial" charset="0"/>
            </a:endParaRPr>
          </a:p>
          <a:p>
            <a:pPr>
              <a:buFont typeface="Arial" charset="0"/>
              <a:buNone/>
            </a:pPr>
            <a:endParaRPr lang="en-CA" altLang="en-US" smtClean="0">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b="1" dirty="0" smtClean="0">
                          <a:solidFill>
                            <a:srgbClr val="00B0F0"/>
                          </a:solidFill>
                        </a:rPr>
                        <a:t>B</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00B0F0"/>
                          </a:solidFill>
                        </a:rPr>
                        <a:t>F</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4772" name="Picture 3"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8108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CA" altLang="en-US" smtClean="0">
                <a:latin typeface="Arial" charset="0"/>
                <a:cs typeface="Arial" charset="0"/>
              </a:rPr>
              <a:t>Bipartite Graphs</a:t>
            </a:r>
          </a:p>
        </p:txBody>
      </p:sp>
      <p:sp>
        <p:nvSpPr>
          <p:cNvPr id="75779"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B off the queue:</a:t>
            </a:r>
          </a:p>
          <a:p>
            <a:pPr lvl="1"/>
            <a:r>
              <a:rPr lang="en-CA" altLang="en-US" smtClean="0">
                <a:latin typeface="Arial" charset="0"/>
                <a:cs typeface="Arial" charset="0"/>
              </a:rPr>
              <a:t>Its one neighbour, A, is red</a:t>
            </a:r>
          </a:p>
          <a:p>
            <a:pPr lvl="1"/>
            <a:r>
              <a:rPr lang="en-CA" altLang="en-US" smtClean="0">
                <a:latin typeface="Arial" charset="0"/>
                <a:cs typeface="Arial" charset="0"/>
              </a:rPr>
              <a:t>The other neighbour, H, is unmarked:  colour it red and push it onto the queue</a:t>
            </a: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smtClean="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smtClean="0">
                          <a:solidFill>
                            <a:srgbClr val="FF0000"/>
                          </a:solidFill>
                        </a:rPr>
                        <a:t>H</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796" name="Picture 4" descr="C:\Users\dwharder\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28808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CA" altLang="en-US" smtClean="0">
                <a:latin typeface="Arial" charset="0"/>
                <a:cs typeface="Arial" charset="0"/>
              </a:rPr>
              <a:t>Bipartite Graphs</a:t>
            </a:r>
          </a:p>
        </p:txBody>
      </p:sp>
      <p:sp>
        <p:nvSpPr>
          <p:cNvPr id="76803"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F off the queue:</a:t>
            </a:r>
          </a:p>
          <a:p>
            <a:pPr lvl="1"/>
            <a:r>
              <a:rPr lang="en-CA" altLang="en-US" smtClean="0">
                <a:latin typeface="Arial" charset="0"/>
                <a:cs typeface="Arial" charset="0"/>
              </a:rPr>
              <a:t>Its one neighbour, A, is red</a:t>
            </a:r>
          </a:p>
          <a:p>
            <a:pPr lvl="1"/>
            <a:r>
              <a:rPr lang="en-CA" altLang="en-US" smtClean="0">
                <a:latin typeface="Arial" charset="0"/>
                <a:cs typeface="Arial" charset="0"/>
              </a:rPr>
              <a:t>The other neighbours, E and G, are unmarked:  colour them red and push it onto the queue</a:t>
            </a:r>
          </a:p>
          <a:p>
            <a:pPr>
              <a:buFont typeface="Arial" charset="0"/>
              <a:buNone/>
            </a:pPr>
            <a:endParaRPr lang="en-CA" altLang="en-US" smtClean="0">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smtClean="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E</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820"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536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smtClean="0"/>
              <a:t>	Performing a breadth-first traversal:</a:t>
            </a:r>
          </a:p>
          <a:p>
            <a:pPr lvl="1"/>
            <a:r>
              <a:rPr lang="en-CA" dirty="0"/>
              <a:t>Pop </a:t>
            </a:r>
            <a:r>
              <a:rPr lang="en-CA" dirty="0" smtClean="0"/>
              <a:t>B </a:t>
            </a:r>
            <a:r>
              <a:rPr lang="en-CA" dirty="0"/>
              <a:t>and push </a:t>
            </a:r>
            <a:r>
              <a:rPr lang="en-CA" dirty="0" smtClean="0"/>
              <a:t>D</a:t>
            </a:r>
            <a:endParaRPr lang="en-CA" dirty="0"/>
          </a:p>
          <a:p>
            <a:pPr marL="457200" lvl="1" indent="0">
              <a:buNone/>
            </a:pPr>
            <a:r>
              <a:rPr lang="en-CA" dirty="0"/>
              <a:t>			</a:t>
            </a:r>
            <a:r>
              <a:rPr lang="en-CA" dirty="0" smtClean="0"/>
              <a:t>A, B</a:t>
            </a:r>
            <a:endParaRPr lang="en-CA" dirty="0"/>
          </a:p>
          <a:p>
            <a:pPr marL="357188" indent="-357188">
              <a:buNone/>
            </a:pPr>
            <a:endParaRPr lang="en-CA" dirty="0" smtClean="0"/>
          </a:p>
        </p:txBody>
      </p:sp>
      <p:graphicFrame>
        <p:nvGraphicFramePr>
          <p:cNvPr id="15" name="Table 14"/>
          <p:cNvGraphicFramePr>
            <a:graphicFrameLocks noGrp="1"/>
          </p:cNvGraphicFramePr>
          <p:nvPr>
            <p:extLst>
              <p:ext uri="{D42A27DB-BD31-4B8C-83A1-F6EECF244321}">
                <p14:modId xmlns:p14="http://schemas.microsoft.com/office/powerpoint/2010/main" val="302163247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gridCol w="504056"/>
                <a:gridCol w="504056"/>
                <a:gridCol w="504056"/>
                <a:gridCol w="504056"/>
                <a:gridCol w="504056"/>
              </a:tblGrid>
              <a:tr h="370840">
                <a:tc>
                  <a:txBody>
                    <a:bodyPr/>
                    <a:lstStyle/>
                    <a:p>
                      <a:pPr algn="ctr"/>
                      <a:r>
                        <a:rPr lang="en-CA" dirty="0" smtClean="0"/>
                        <a:t>C</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E</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D</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6" name="Picture 11"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4681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CA" altLang="en-US" smtClean="0">
                <a:latin typeface="Arial" charset="0"/>
                <a:cs typeface="Arial" charset="0"/>
              </a:rPr>
              <a:t>Bipartite Graphs</a:t>
            </a:r>
          </a:p>
        </p:txBody>
      </p:sp>
      <p:sp>
        <p:nvSpPr>
          <p:cNvPr id="77827"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H off the queue—it is red:</a:t>
            </a:r>
          </a:p>
          <a:p>
            <a:pPr lvl="1"/>
            <a:r>
              <a:rPr lang="en-CA" altLang="en-US" smtClean="0">
                <a:latin typeface="Arial" charset="0"/>
                <a:cs typeface="Arial" charset="0"/>
              </a:rPr>
              <a:t>Its one neighbour, G, is already red</a:t>
            </a:r>
          </a:p>
          <a:p>
            <a:pPr lvl="1"/>
            <a:r>
              <a:rPr lang="en-CA" altLang="en-US" smtClean="0">
                <a:latin typeface="Arial" charset="0"/>
                <a:cs typeface="Arial" charset="0"/>
              </a:rPr>
              <a:t>The graph is not bipartite</a:t>
            </a:r>
          </a:p>
          <a:p>
            <a:pPr>
              <a:buFont typeface="Arial" charset="0"/>
              <a:buNone/>
            </a:pPr>
            <a:endParaRPr lang="en-CA" altLang="en-US" smtClean="0">
              <a:latin typeface="Arial" charset="0"/>
              <a:cs typeface="Arial" charset="0"/>
            </a:endParaRPr>
          </a:p>
          <a:p>
            <a:pPr>
              <a:buFont typeface="Arial" charset="0"/>
              <a:buNone/>
            </a:pPr>
            <a:endParaRPr lang="en-CA" altLang="en-US" smtClean="0">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b="1" dirty="0" smtClean="0">
                          <a:solidFill>
                            <a:srgbClr val="FF0000"/>
                          </a:solidFill>
                        </a:rPr>
                        <a:t>E</a:t>
                      </a: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7844"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44524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CA" altLang="en-US" smtClean="0">
                <a:latin typeface="Arial" charset="0"/>
                <a:cs typeface="Arial" charset="0"/>
              </a:rPr>
              <a:t>Bipartite Graphs</a:t>
            </a:r>
          </a:p>
        </p:txBody>
      </p:sp>
      <p:sp>
        <p:nvSpPr>
          <p:cNvPr id="78851" name="Content Placeholder 2"/>
          <p:cNvSpPr>
            <a:spLocks noGrp="1"/>
          </p:cNvSpPr>
          <p:nvPr>
            <p:ph idx="1"/>
          </p:nvPr>
        </p:nvSpPr>
        <p:spPr/>
        <p:txBody>
          <a:bodyPr/>
          <a:lstStyle/>
          <a:p>
            <a:pPr>
              <a:buFont typeface="Arial" charset="0"/>
              <a:buNone/>
            </a:pPr>
            <a:r>
              <a:rPr lang="en-CA" altLang="en-US" smtClean="0">
                <a:latin typeface="Arial" charset="0"/>
                <a:cs typeface="Arial" charset="0"/>
              </a:rPr>
              <a:t>	Definition</a:t>
            </a:r>
          </a:p>
          <a:p>
            <a:pPr lvl="1">
              <a:buFont typeface="Arial" charset="0"/>
              <a:buNone/>
            </a:pPr>
            <a:r>
              <a:rPr lang="en-CA" altLang="en-US" smtClean="0">
                <a:latin typeface="Arial" charset="0"/>
                <a:cs typeface="Arial" charset="0"/>
              </a:rPr>
              <a:t>	Cycles that contains either an even number or an odd number of vertices are said to be </a:t>
            </a:r>
            <a:r>
              <a:rPr lang="en-CA" altLang="en-US" i="1" smtClean="0">
                <a:latin typeface="Arial" charset="0"/>
                <a:cs typeface="Arial" charset="0"/>
              </a:rPr>
              <a:t>even cycles</a:t>
            </a:r>
            <a:r>
              <a:rPr lang="en-CA" altLang="en-US" smtClean="0">
                <a:latin typeface="Arial" charset="0"/>
                <a:cs typeface="Arial" charset="0"/>
              </a:rPr>
              <a:t> and </a:t>
            </a:r>
            <a:r>
              <a:rPr lang="en-CA" altLang="en-US" i="1" smtClean="0">
                <a:latin typeface="Arial" charset="0"/>
                <a:cs typeface="Arial" charset="0"/>
              </a:rPr>
              <a:t>odd cycles</a:t>
            </a:r>
            <a:r>
              <a:rPr lang="en-CA" altLang="en-US" smtClean="0">
                <a:latin typeface="Arial" charset="0"/>
                <a:cs typeface="Arial" charset="0"/>
              </a:rPr>
              <a:t>, respectively</a:t>
            </a:r>
          </a:p>
          <a:p>
            <a:pPr>
              <a:buFont typeface="Arial" charset="0"/>
              <a:buNone/>
            </a:pPr>
            <a:endParaRPr lang="en-CA" altLang="en-US" smtClean="0">
              <a:latin typeface="Arial" charset="0"/>
              <a:cs typeface="Arial" charset="0"/>
            </a:endParaRPr>
          </a:p>
          <a:p>
            <a:pPr>
              <a:buFont typeface="Arial" charset="0"/>
              <a:buNone/>
            </a:pPr>
            <a:r>
              <a:rPr lang="en-CA" altLang="en-US" smtClean="0">
                <a:latin typeface="Arial" charset="0"/>
                <a:cs typeface="Arial" charset="0"/>
              </a:rPr>
              <a:t>	Theorem</a:t>
            </a:r>
          </a:p>
          <a:p>
            <a:pPr lvl="1">
              <a:buFont typeface="Arial" charset="0"/>
              <a:buNone/>
            </a:pPr>
            <a:r>
              <a:rPr lang="en-CA" altLang="en-US" smtClean="0">
                <a:latin typeface="Arial" charset="0"/>
                <a:cs typeface="Arial" charset="0"/>
              </a:rPr>
              <a:t>	A graph is bipartite if and only if it does not contain any odd cycles</a:t>
            </a:r>
          </a:p>
        </p:txBody>
      </p:sp>
    </p:spTree>
    <p:extLst>
      <p:ext uri="{BB962C8B-B14F-4D97-AF65-F5344CB8AC3E}">
        <p14:creationId xmlns:p14="http://schemas.microsoft.com/office/powerpoint/2010/main" val="550986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smtClean="0">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This topic looked at identifying bipartite graphs</a:t>
            </a:r>
          </a:p>
          <a:p>
            <a:pPr lvl="1"/>
            <a:r>
              <a:rPr lang="en-US" altLang="en-US" dirty="0" smtClean="0">
                <a:latin typeface="Arial" charset="0"/>
                <a:cs typeface="Arial" charset="0"/>
              </a:rPr>
              <a:t>Perform a breadth-first traversal</a:t>
            </a:r>
            <a:endParaRPr lang="en-US" altLang="en-US" dirty="0">
              <a:latin typeface="Arial" charset="0"/>
              <a:cs typeface="Arial" charset="0"/>
            </a:endParaRPr>
          </a:p>
          <a:p>
            <a:pPr lvl="1"/>
            <a:r>
              <a:rPr lang="en-US" altLang="en-US" dirty="0" smtClean="0">
                <a:latin typeface="Arial" charset="0"/>
                <a:cs typeface="Arial" charset="0"/>
              </a:rPr>
              <a:t>Each vertex is given one of two identifiers (we used color)</a:t>
            </a:r>
          </a:p>
          <a:p>
            <a:pPr lvl="1"/>
            <a:r>
              <a:rPr lang="en-US" altLang="en-US" dirty="0" smtClean="0">
                <a:latin typeface="Arial" charset="0"/>
                <a:cs typeface="Arial" charset="0"/>
              </a:rPr>
              <a:t>The first vertex is identified as one color and pushed onto the queue</a:t>
            </a:r>
          </a:p>
          <a:p>
            <a:pPr lvl="1"/>
            <a:r>
              <a:rPr lang="en-US" altLang="en-US" dirty="0" smtClean="0">
                <a:latin typeface="Arial" charset="0"/>
                <a:cs typeface="Arial" charset="0"/>
              </a:rPr>
              <a:t>When a vertex is popped:</a:t>
            </a:r>
          </a:p>
          <a:p>
            <a:pPr lvl="2"/>
            <a:r>
              <a:rPr lang="en-US" altLang="en-US" dirty="0" smtClean="0">
                <a:latin typeface="Arial" charset="0"/>
                <a:cs typeface="Arial" charset="0"/>
              </a:rPr>
              <a:t>Each unvisited neighbor is pushed onto the tree with the opposite color</a:t>
            </a:r>
          </a:p>
          <a:p>
            <a:pPr lvl="2"/>
            <a:r>
              <a:rPr lang="en-US" altLang="en-US" dirty="0" smtClean="0">
                <a:latin typeface="Arial" charset="0"/>
                <a:cs typeface="Arial" charset="0"/>
              </a:rPr>
              <a:t>Each visited neighbor must be the opposite color</a:t>
            </a:r>
          </a:p>
          <a:p>
            <a:pPr lvl="3"/>
            <a:r>
              <a:rPr lang="en-US" altLang="en-US" dirty="0" smtClean="0">
                <a:latin typeface="Arial" charset="0"/>
                <a:cs typeface="Arial" charset="0"/>
              </a:rPr>
              <a:t>If one is not, the graph is not bipartite</a:t>
            </a:r>
          </a:p>
        </p:txBody>
      </p:sp>
    </p:spTree>
    <p:extLst>
      <p:ext uri="{BB962C8B-B14F-4D97-AF65-F5344CB8AC3E}">
        <p14:creationId xmlns:p14="http://schemas.microsoft.com/office/powerpoint/2010/main" val="634632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smtClean="0">
                <a:latin typeface="Arial" charset="0"/>
                <a:cs typeface="Arial" charset="0"/>
              </a:rPr>
              <a:t>	Wikipedia, </a:t>
            </a:r>
            <a:r>
              <a:rPr lang="en-US" sz="1400" dirty="0">
                <a:latin typeface="Arial" charset="0"/>
                <a:cs typeface="Arial" charset="0"/>
              </a:rPr>
              <a:t>http://en.wikipedia.org/wiki/Breadth-first_search#Testing_bipartiteness</a:t>
            </a:r>
            <a:endParaRPr lang="en-US" sz="1400" dirty="0" smtClean="0">
              <a:latin typeface="Arial" charset="0"/>
              <a:cs typeface="Arial" charset="0"/>
            </a:endParaRPr>
          </a:p>
          <a:p>
            <a:pPr marL="533400" indent="-533400">
              <a:buNone/>
              <a:defRPr/>
            </a:pPr>
            <a:r>
              <a:rPr lang="en-US" sz="1400" dirty="0">
                <a:latin typeface="Arial" charset="0"/>
                <a:cs typeface="Arial" charset="0"/>
              </a:rPr>
              <a:t>		          http://</a:t>
            </a:r>
            <a:r>
              <a:rPr lang="en-US" sz="1400" dirty="0" smtClean="0">
                <a:latin typeface="Arial" charset="0"/>
                <a:cs typeface="Arial" charset="0"/>
              </a:rPr>
              <a:t>en.wikipedia.org/wiki/Breadth-first_search</a:t>
            </a:r>
          </a:p>
          <a:p>
            <a:pPr marL="533400" indent="-533400">
              <a:buNone/>
              <a:defRPr/>
            </a:pPr>
            <a:r>
              <a:rPr lang="en-US" sz="1400" dirty="0">
                <a:latin typeface="Arial" charset="0"/>
                <a:cs typeface="Arial" charset="0"/>
              </a:rPr>
              <a:t>	                  http://en.wikipedia.org/wiki/Bipartite_graph</a:t>
            </a:r>
          </a:p>
          <a:p>
            <a:pPr marL="533400" indent="-533400">
              <a:buNone/>
              <a:defRPr/>
            </a:pPr>
            <a:endParaRPr lang="en-US" altLang="en-US" sz="1400" dirty="0" smtClean="0">
              <a:latin typeface="Arial" charset="0"/>
              <a:cs typeface="Arial" charset="0"/>
            </a:endParaRPr>
          </a:p>
          <a:p>
            <a:pPr marL="533400" indent="-533400">
              <a:buNone/>
              <a:defRPr/>
            </a:pPr>
            <a:r>
              <a:rPr lang="en-US" altLang="en-US" sz="1400" dirty="0" smtClean="0">
                <a:latin typeface="Arial" charset="0"/>
                <a:cs typeface="Arial" charset="0"/>
              </a:rPr>
              <a:t>[</a:t>
            </a: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smtClean="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985756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Graph traversal</a:t>
            </a:r>
          </a:p>
          <a:p>
            <a:pPr lvl="1"/>
            <a:r>
              <a:rPr lang="en-US" altLang="zh-CN" dirty="0" smtClean="0"/>
              <a:t>Breadth-first: use a queue</a:t>
            </a:r>
          </a:p>
          <a:p>
            <a:pPr lvl="1"/>
            <a:r>
              <a:rPr lang="en-US" altLang="zh-CN" dirty="0" smtClean="0"/>
              <a:t>Depth-first: use recursion or stack</a:t>
            </a:r>
          </a:p>
          <a:p>
            <a:r>
              <a:rPr lang="en-US" altLang="zh-CN" dirty="0" smtClean="0"/>
              <a:t>Applications</a:t>
            </a:r>
          </a:p>
          <a:p>
            <a:pPr lvl="1"/>
            <a:r>
              <a:rPr lang="en-CA" altLang="zh-CN" dirty="0" smtClean="0"/>
              <a:t>Connectedness</a:t>
            </a:r>
            <a:endParaRPr lang="en-CA" altLang="zh-CN" dirty="0"/>
          </a:p>
          <a:p>
            <a:pPr lvl="1"/>
            <a:r>
              <a:rPr lang="en-CA" altLang="zh-CN" dirty="0" smtClean="0"/>
              <a:t>Unweighted path length</a:t>
            </a:r>
          </a:p>
          <a:p>
            <a:pPr lvl="1"/>
            <a:r>
              <a:rPr lang="en-CA" altLang="zh-CN" dirty="0" smtClean="0"/>
              <a:t>Identifying bipartite graphs</a:t>
            </a:r>
            <a:endParaRPr lang="en-CA" altLang="zh-CN" dirty="0"/>
          </a:p>
          <a:p>
            <a:pPr lvl="1"/>
            <a:endParaRPr lang="zh-CN" altLang="en-US" dirty="0"/>
          </a:p>
        </p:txBody>
      </p:sp>
    </p:spTree>
    <p:extLst>
      <p:ext uri="{BB962C8B-B14F-4D97-AF65-F5344CB8AC3E}">
        <p14:creationId xmlns:p14="http://schemas.microsoft.com/office/powerpoint/2010/main" val="956437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t>
            </a:r>
            <a:r>
              <a:rPr lang="en-CA" dirty="0" smtClean="0"/>
              <a:t>C and push F</a:t>
            </a:r>
            <a:endParaRPr lang="en-CA" dirty="0"/>
          </a:p>
          <a:p>
            <a:pPr marL="457200" lvl="1" indent="0">
              <a:buNone/>
            </a:pPr>
            <a:r>
              <a:rPr lang="en-CA" dirty="0"/>
              <a:t>			A, </a:t>
            </a:r>
            <a:r>
              <a:rPr lang="en-CA" dirty="0" smtClean="0"/>
              <a:t>B, C</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59189220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gridCol w="504056"/>
                <a:gridCol w="504056"/>
                <a:gridCol w="504056"/>
                <a:gridCol w="504056"/>
                <a:gridCol w="504056"/>
              </a:tblGrid>
              <a:tr h="370840">
                <a:tc>
                  <a:txBody>
                    <a:bodyPr/>
                    <a:lstStyle/>
                    <a:p>
                      <a:pPr algn="ctr"/>
                      <a:r>
                        <a:rPr lang="en-CA" dirty="0" smtClean="0"/>
                        <a:t>E</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D</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F</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12"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48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smtClean="0"/>
              <a:t>	</a:t>
            </a:r>
            <a:r>
              <a:rPr lang="en-CA" dirty="0"/>
              <a:t>Performing a breadth-first traversal:</a:t>
            </a:r>
          </a:p>
          <a:p>
            <a:pPr lvl="1"/>
            <a:r>
              <a:rPr lang="en-CA" dirty="0"/>
              <a:t>Pop </a:t>
            </a:r>
            <a:r>
              <a:rPr lang="en-CA" dirty="0" smtClean="0"/>
              <a:t>E and push G and H</a:t>
            </a:r>
            <a:endParaRPr lang="en-CA" dirty="0"/>
          </a:p>
          <a:p>
            <a:pPr marL="457200" lvl="1" indent="0">
              <a:buNone/>
            </a:pPr>
            <a:r>
              <a:rPr lang="en-CA" dirty="0"/>
              <a:t>			A, B, </a:t>
            </a:r>
            <a:r>
              <a:rPr lang="en-CA" dirty="0" smtClean="0"/>
              <a:t>C, E</a:t>
            </a:r>
            <a:endParaRPr lang="en-CA" dirty="0"/>
          </a:p>
          <a:p>
            <a:pPr marL="357188" indent="-357188">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138079838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gridCol w="504056"/>
                <a:gridCol w="504056"/>
                <a:gridCol w="504056"/>
                <a:gridCol w="504056"/>
                <a:gridCol w="504056"/>
              </a:tblGrid>
              <a:tr h="370840">
                <a:tc>
                  <a:txBody>
                    <a:bodyPr/>
                    <a:lstStyle/>
                    <a:p>
                      <a:pPr algn="ctr"/>
                      <a:r>
                        <a:rPr lang="en-CA" dirty="0" smtClean="0"/>
                        <a:t>D</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F</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G</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H</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13"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36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t>
            </a:r>
            <a:r>
              <a:rPr lang="en-CA" dirty="0" smtClean="0"/>
              <a:t>D</a:t>
            </a:r>
            <a:endParaRPr lang="en-CA" dirty="0"/>
          </a:p>
          <a:p>
            <a:pPr marL="457200" lvl="1" indent="0">
              <a:buNone/>
            </a:pPr>
            <a:r>
              <a:rPr lang="en-CA" dirty="0"/>
              <a:t>			A, B, C, </a:t>
            </a:r>
            <a:r>
              <a:rPr lang="en-CA" dirty="0" smtClean="0"/>
              <a:t>E, D</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292707086"/>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gridCol w="504056"/>
                <a:gridCol w="504056"/>
                <a:gridCol w="504056"/>
                <a:gridCol w="504056"/>
                <a:gridCol w="504056"/>
              </a:tblGrid>
              <a:tr h="370840">
                <a:tc>
                  <a:txBody>
                    <a:bodyPr/>
                    <a:lstStyle/>
                    <a:p>
                      <a:pPr algn="ctr"/>
                      <a:r>
                        <a:rPr lang="en-CA" dirty="0" smtClean="0"/>
                        <a:t>F</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G</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H</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14"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99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smtClean="0"/>
              <a:t>	</a:t>
            </a:r>
            <a:r>
              <a:rPr lang="en-CA" dirty="0"/>
              <a:t>Performing a breadth-first traversal:</a:t>
            </a:r>
          </a:p>
          <a:p>
            <a:pPr lvl="1"/>
            <a:r>
              <a:rPr lang="en-CA" dirty="0"/>
              <a:t>Pop </a:t>
            </a:r>
            <a:r>
              <a:rPr lang="en-CA" dirty="0" smtClean="0"/>
              <a:t>F</a:t>
            </a:r>
            <a:endParaRPr lang="en-CA" dirty="0"/>
          </a:p>
          <a:p>
            <a:pPr marL="457200" lvl="1" indent="0">
              <a:buNone/>
            </a:pPr>
            <a:r>
              <a:rPr lang="en-CA" dirty="0"/>
              <a:t>			A, B, C, E, </a:t>
            </a:r>
            <a:r>
              <a:rPr lang="en-CA" dirty="0" smtClean="0"/>
              <a:t>D, F</a:t>
            </a:r>
            <a:endParaRPr lang="en-CA" dirty="0"/>
          </a:p>
          <a:p>
            <a:pPr marL="357188" indent="-357188">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163132822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gridCol w="504056"/>
                <a:gridCol w="504056"/>
                <a:gridCol w="504056"/>
                <a:gridCol w="504056"/>
                <a:gridCol w="504056"/>
              </a:tblGrid>
              <a:tr h="370840">
                <a:tc>
                  <a:txBody>
                    <a:bodyPr/>
                    <a:lstStyle/>
                    <a:p>
                      <a:pPr algn="ctr"/>
                      <a:r>
                        <a:rPr lang="en-CA" dirty="0" smtClean="0"/>
                        <a:t>G</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H</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18"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18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t>
            </a:r>
            <a:r>
              <a:rPr lang="en-CA" dirty="0" smtClean="0"/>
              <a:t>G and push I</a:t>
            </a:r>
            <a:endParaRPr lang="en-CA" dirty="0"/>
          </a:p>
          <a:p>
            <a:pPr marL="457200" lvl="1" indent="0">
              <a:buNone/>
            </a:pPr>
            <a:r>
              <a:rPr lang="en-CA" dirty="0"/>
              <a:t>			A, B, C, E, D, </a:t>
            </a:r>
            <a:r>
              <a:rPr lang="en-CA" dirty="0" smtClean="0"/>
              <a:t>F, G</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16382377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gridCol w="504056"/>
                <a:gridCol w="504056"/>
                <a:gridCol w="504056"/>
                <a:gridCol w="504056"/>
                <a:gridCol w="504056"/>
              </a:tblGrid>
              <a:tr h="370840">
                <a:tc>
                  <a:txBody>
                    <a:bodyPr/>
                    <a:lstStyle/>
                    <a:p>
                      <a:pPr algn="ctr"/>
                      <a:r>
                        <a:rPr lang="en-CA" dirty="0" smtClean="0"/>
                        <a:t>H</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smtClean="0"/>
                        <a:t>I</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15" descr="C:\Users\dwharder\Desktop\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5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smtClean="0"/>
              <a:t>	</a:t>
            </a:r>
            <a:r>
              <a:rPr lang="en-CA" dirty="0"/>
              <a:t>Performing a breadth-first traversal:</a:t>
            </a:r>
          </a:p>
          <a:p>
            <a:pPr lvl="1"/>
            <a:r>
              <a:rPr lang="en-CA" dirty="0"/>
              <a:t>Pop </a:t>
            </a:r>
            <a:r>
              <a:rPr lang="en-CA" dirty="0" smtClean="0"/>
              <a:t>H</a:t>
            </a:r>
            <a:endParaRPr lang="en-CA" dirty="0"/>
          </a:p>
          <a:p>
            <a:pPr marL="457200" lvl="1" indent="0">
              <a:buNone/>
            </a:pPr>
            <a:r>
              <a:rPr lang="en-CA" dirty="0"/>
              <a:t>			A, B, C, E, D, F, </a:t>
            </a:r>
            <a:r>
              <a:rPr lang="en-CA" dirty="0" smtClean="0"/>
              <a:t>G, H</a:t>
            </a:r>
            <a:endParaRPr lang="en-CA" dirty="0"/>
          </a:p>
        </p:txBody>
      </p:sp>
      <p:graphicFrame>
        <p:nvGraphicFramePr>
          <p:cNvPr id="7" name="Table 6"/>
          <p:cNvGraphicFramePr>
            <a:graphicFrameLocks noGrp="1"/>
          </p:cNvGraphicFramePr>
          <p:nvPr>
            <p:extLst>
              <p:ext uri="{D42A27DB-BD31-4B8C-83A1-F6EECF244321}">
                <p14:modId xmlns:p14="http://schemas.microsoft.com/office/powerpoint/2010/main" val="250054598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gridCol w="504056"/>
                <a:gridCol w="504056"/>
                <a:gridCol w="504056"/>
                <a:gridCol w="504056"/>
                <a:gridCol w="504056"/>
              </a:tblGrid>
              <a:tr h="370840">
                <a:tc>
                  <a:txBody>
                    <a:bodyPr/>
                    <a:lstStyle/>
                    <a:p>
                      <a:pPr algn="ctr"/>
                      <a:r>
                        <a:rPr lang="en-CA" dirty="0" smtClean="0"/>
                        <a:t>I</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8" name="Picture 16" descr="C:\Users\dwharder\Desktop\a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76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smtClean="0"/>
              <a:t>	</a:t>
            </a:r>
            <a:r>
              <a:rPr lang="en-CA" dirty="0"/>
              <a:t>Performing a breadth-first traversal:</a:t>
            </a:r>
          </a:p>
          <a:p>
            <a:pPr lvl="1"/>
            <a:r>
              <a:rPr lang="en-CA" dirty="0" smtClean="0"/>
              <a:t>Pop I</a:t>
            </a:r>
            <a:endParaRPr lang="en-CA" dirty="0"/>
          </a:p>
          <a:p>
            <a:pPr marL="457200" lvl="1" indent="0">
              <a:buNone/>
            </a:pPr>
            <a:r>
              <a:rPr lang="en-CA" dirty="0"/>
              <a:t>			A, B, C, E, D, F, </a:t>
            </a:r>
            <a:r>
              <a:rPr lang="en-CA" dirty="0" smtClean="0"/>
              <a:t>G, H, I</a:t>
            </a:r>
            <a:endParaRPr lang="en-CA" dirty="0"/>
          </a:p>
        </p:txBody>
      </p:sp>
      <p:graphicFrame>
        <p:nvGraphicFramePr>
          <p:cNvPr id="7" name="Table 6"/>
          <p:cNvGraphicFramePr>
            <a:graphicFrameLocks noGrp="1"/>
          </p:cNvGraphicFramePr>
          <p:nvPr>
            <p:extLst>
              <p:ext uri="{D42A27DB-BD31-4B8C-83A1-F6EECF244321}">
                <p14:modId xmlns:p14="http://schemas.microsoft.com/office/powerpoint/2010/main" val="321401945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gridCol w="504056"/>
                <a:gridCol w="504056"/>
                <a:gridCol w="504056"/>
                <a:gridCol w="504056"/>
                <a:gridCol w="504056"/>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50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Graph traversal</a:t>
            </a:r>
          </a:p>
          <a:p>
            <a:pPr lvl="1"/>
            <a:r>
              <a:rPr lang="en-US" altLang="zh-CN" dirty="0" smtClean="0"/>
              <a:t>Breadth-first</a:t>
            </a:r>
          </a:p>
          <a:p>
            <a:pPr lvl="1"/>
            <a:r>
              <a:rPr lang="en-US" altLang="zh-CN" dirty="0" smtClean="0"/>
              <a:t>Depth-first</a:t>
            </a:r>
          </a:p>
          <a:p>
            <a:r>
              <a:rPr lang="en-US" altLang="zh-CN" dirty="0" smtClean="0"/>
              <a:t>Applications</a:t>
            </a:r>
          </a:p>
          <a:p>
            <a:pPr lvl="1"/>
            <a:r>
              <a:rPr lang="en-CA" altLang="zh-CN" dirty="0" smtClean="0"/>
              <a:t>Connectedness</a:t>
            </a:r>
            <a:endParaRPr lang="en-CA" altLang="zh-CN" dirty="0"/>
          </a:p>
          <a:p>
            <a:pPr lvl="1"/>
            <a:r>
              <a:rPr lang="en-CA" altLang="zh-CN" dirty="0" smtClean="0"/>
              <a:t>Unweighted path length</a:t>
            </a:r>
          </a:p>
          <a:p>
            <a:pPr lvl="1"/>
            <a:r>
              <a:rPr lang="en-CA" altLang="zh-CN" dirty="0" smtClean="0"/>
              <a:t>Identifying bipartite graphs</a:t>
            </a:r>
            <a:endParaRPr lang="en-CA" altLang="zh-CN" dirty="0"/>
          </a:p>
          <a:p>
            <a:pPr lvl="1"/>
            <a:endParaRPr lang="zh-CN" altLang="en-US" dirty="0"/>
          </a:p>
        </p:txBody>
      </p:sp>
    </p:spTree>
    <p:extLst>
      <p:ext uri="{BB962C8B-B14F-4D97-AF65-F5344CB8AC3E}">
        <p14:creationId xmlns:p14="http://schemas.microsoft.com/office/powerpoint/2010/main" val="1992498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smtClean="0"/>
              <a:t>	</a:t>
            </a:r>
            <a:r>
              <a:rPr lang="en-CA" dirty="0"/>
              <a:t>Performing a breadth-first traversal:</a:t>
            </a:r>
          </a:p>
          <a:p>
            <a:pPr lvl="1"/>
            <a:r>
              <a:rPr lang="en-CA" dirty="0" smtClean="0"/>
              <a:t>The queue is empty:  we are finished</a:t>
            </a:r>
            <a:endParaRPr lang="en-CA" dirty="0"/>
          </a:p>
          <a:p>
            <a:pPr marL="457200" lvl="1" indent="0">
              <a:buNone/>
            </a:pPr>
            <a:r>
              <a:rPr lang="en-CA" dirty="0"/>
              <a:t>			A, B, C, E, D, F, </a:t>
            </a:r>
            <a:r>
              <a:rPr lang="en-CA" dirty="0" smtClean="0"/>
              <a:t>G, H, I</a:t>
            </a:r>
            <a:endParaRPr lang="en-CA" dirty="0"/>
          </a:p>
        </p:txBody>
      </p:sp>
      <p:graphicFrame>
        <p:nvGraphicFramePr>
          <p:cNvPr id="7" name="Table 6"/>
          <p:cNvGraphicFramePr>
            <a:graphicFrameLocks noGrp="1"/>
          </p:cNvGraphicFramePr>
          <p:nvPr>
            <p:extLst>
              <p:ext uri="{D42A27DB-BD31-4B8C-83A1-F6EECF244321}">
                <p14:modId xmlns:p14="http://schemas.microsoft.com/office/powerpoint/2010/main" val="111157039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gridCol w="504056"/>
                <a:gridCol w="504056"/>
                <a:gridCol w="504056"/>
                <a:gridCol w="504056"/>
                <a:gridCol w="504056"/>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71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latin typeface="Arial" charset="0"/>
                <a:cs typeface="Arial" charset="0"/>
              </a:rPr>
              <a:t>Depth-first traversal</a:t>
            </a:r>
          </a:p>
        </p:txBody>
      </p:sp>
      <p:sp>
        <p:nvSpPr>
          <p:cNvPr id="6147" name="Rectangle 3"/>
          <p:cNvSpPr>
            <a:spLocks noGrp="1" noChangeArrowheads="1"/>
          </p:cNvSpPr>
          <p:nvPr>
            <p:ph type="body" idx="1"/>
          </p:nvPr>
        </p:nvSpPr>
        <p:spPr/>
        <p:txBody>
          <a:bodyPr/>
          <a:lstStyle/>
          <a:p>
            <a:pPr>
              <a:buNone/>
            </a:pPr>
            <a:r>
              <a:rPr lang="en-US" altLang="en-US" dirty="0" smtClean="0">
                <a:latin typeface="Arial" charset="0"/>
                <a:cs typeface="Arial" charset="0"/>
              </a:rPr>
              <a:t>	Depth-first traversal </a:t>
            </a:r>
            <a:r>
              <a:rPr lang="en-US" altLang="en-US" dirty="0">
                <a:latin typeface="Arial" charset="0"/>
                <a:cs typeface="Arial" charset="0"/>
              </a:rPr>
              <a:t>on a graph:</a:t>
            </a:r>
          </a:p>
          <a:p>
            <a:pPr lvl="1"/>
            <a:r>
              <a:rPr lang="en-US" altLang="en-US" dirty="0">
                <a:latin typeface="Arial" charset="0"/>
                <a:cs typeface="Arial" charset="0"/>
              </a:rPr>
              <a:t>Choose any vertex, mark it as </a:t>
            </a:r>
            <a:r>
              <a:rPr lang="en-US" altLang="en-US" dirty="0" smtClean="0">
                <a:latin typeface="Arial" charset="0"/>
                <a:cs typeface="Arial" charset="0"/>
              </a:rPr>
              <a:t>visited</a:t>
            </a:r>
          </a:p>
          <a:p>
            <a:pPr lvl="1"/>
            <a:r>
              <a:rPr lang="en-US" altLang="en-US" dirty="0" smtClean="0">
                <a:latin typeface="Arial" charset="0"/>
                <a:cs typeface="Arial" charset="0"/>
              </a:rPr>
              <a:t>From that vertex:</a:t>
            </a:r>
            <a:endParaRPr lang="en-US" altLang="en-US" dirty="0">
              <a:latin typeface="Arial" charset="0"/>
              <a:cs typeface="Arial" charset="0"/>
            </a:endParaRPr>
          </a:p>
          <a:p>
            <a:pPr lvl="2"/>
            <a:r>
              <a:rPr lang="en-US" altLang="en-US" dirty="0" smtClean="0">
                <a:latin typeface="Arial" charset="0"/>
                <a:cs typeface="Arial" charset="0"/>
              </a:rPr>
              <a:t>If there is another adjacent vertex not yet visited, go to it</a:t>
            </a:r>
            <a:endParaRPr lang="en-US" altLang="en-US" dirty="0">
              <a:latin typeface="Arial" charset="0"/>
              <a:cs typeface="Arial" charset="0"/>
            </a:endParaRPr>
          </a:p>
          <a:p>
            <a:pPr lvl="2"/>
            <a:r>
              <a:rPr lang="en-US" altLang="en-US" dirty="0" smtClean="0">
                <a:latin typeface="Arial" charset="0"/>
                <a:cs typeface="Arial" charset="0"/>
              </a:rPr>
              <a:t>Otherwise, go back to the previous vertex</a:t>
            </a:r>
          </a:p>
          <a:p>
            <a:pPr lvl="1"/>
            <a:r>
              <a:rPr lang="en-US" altLang="en-US" dirty="0" smtClean="0">
                <a:latin typeface="Arial" charset="0"/>
                <a:cs typeface="Arial" charset="0"/>
              </a:rPr>
              <a:t>Continue until no visited vertices have unvisited adjacent vertices</a:t>
            </a:r>
            <a:endParaRPr lang="en-US" altLang="en-US" dirty="0">
              <a:latin typeface="Arial" charset="0"/>
              <a:cs typeface="Arial" charset="0"/>
            </a:endParaRPr>
          </a:p>
          <a:p>
            <a:pPr>
              <a:buNone/>
            </a:pPr>
            <a:endParaRPr lang="en-US" altLang="en-US" dirty="0">
              <a:latin typeface="Arial" charset="0"/>
              <a:cs typeface="Arial" charset="0"/>
            </a:endParaRPr>
          </a:p>
          <a:p>
            <a:pPr>
              <a:buNone/>
            </a:pPr>
            <a:r>
              <a:rPr lang="en-US" altLang="en-US" dirty="0">
                <a:latin typeface="Arial" charset="0"/>
                <a:cs typeface="Arial" charset="0"/>
              </a:rPr>
              <a:t>	</a:t>
            </a:r>
            <a:r>
              <a:rPr lang="en-US" altLang="en-US" dirty="0" smtClean="0">
                <a:latin typeface="Arial" charset="0"/>
                <a:cs typeface="Arial" charset="0"/>
              </a:rPr>
              <a:t>Two implementations:</a:t>
            </a:r>
            <a:endParaRPr lang="en-US" altLang="en-US" dirty="0">
              <a:latin typeface="Arial" charset="0"/>
              <a:cs typeface="Arial" charset="0"/>
            </a:endParaRPr>
          </a:p>
          <a:p>
            <a:pPr lvl="1"/>
            <a:r>
              <a:rPr lang="en-US" altLang="en-US" dirty="0" smtClean="0">
                <a:latin typeface="Arial" charset="0"/>
                <a:cs typeface="Arial" charset="0"/>
              </a:rPr>
              <a:t>Recursive</a:t>
            </a:r>
          </a:p>
          <a:p>
            <a:pPr lvl="1"/>
            <a:r>
              <a:rPr lang="en-US" altLang="en-US" dirty="0" smtClean="0">
                <a:latin typeface="Arial" charset="0"/>
                <a:cs typeface="Arial" charset="0"/>
              </a:rPr>
              <a:t>Use </a:t>
            </a:r>
            <a:r>
              <a:rPr lang="en-US" altLang="en-US" dirty="0">
                <a:latin typeface="Arial" charset="0"/>
                <a:cs typeface="Arial" charset="0"/>
              </a:rPr>
              <a:t>a stack</a:t>
            </a:r>
          </a:p>
        </p:txBody>
      </p:sp>
    </p:spTree>
    <p:extLst>
      <p:ext uri="{BB962C8B-B14F-4D97-AF65-F5344CB8AC3E}">
        <p14:creationId xmlns:p14="http://schemas.microsoft.com/office/powerpoint/2010/main" val="3286129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latin typeface="Arial" charset="0"/>
                <a:cs typeface="Arial" charset="0"/>
              </a:rPr>
              <a:t>Recursive depth-first traversal</a:t>
            </a:r>
          </a:p>
        </p:txBody>
      </p:sp>
      <p:sp>
        <p:nvSpPr>
          <p:cNvPr id="6147" name="Rectangle 3"/>
          <p:cNvSpPr>
            <a:spLocks noGrp="1" noChangeArrowheads="1"/>
          </p:cNvSpPr>
          <p:nvPr>
            <p:ph type="body" idx="1"/>
          </p:nvPr>
        </p:nvSpPr>
        <p:spPr>
          <a:xfrm>
            <a:off x="457200" y="1600200"/>
            <a:ext cx="8686800" cy="4525963"/>
          </a:xfrm>
        </p:spPr>
        <p:txBody>
          <a:bodyPr>
            <a:normAutofit fontScale="92500" lnSpcReduction="10000"/>
          </a:bodyPr>
          <a:lstStyle/>
          <a:p>
            <a:pPr>
              <a:buNone/>
            </a:pPr>
            <a:r>
              <a:rPr lang="en-US" altLang="en-US" dirty="0" smtClean="0">
                <a:latin typeface="Arial" charset="0"/>
                <a:cs typeface="Arial" charset="0"/>
              </a:rPr>
              <a:t>	A recursive implementation uses the call stack for memory:</a:t>
            </a:r>
          </a:p>
          <a:p>
            <a:pPr marL="457200" lvl="1" indent="0">
              <a:buNone/>
            </a:pPr>
            <a:endParaRPr lang="en-US" altLang="en-US" sz="1400" dirty="0" smtClean="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std</a:t>
            </a:r>
            <a:r>
              <a:rPr lang="en-US" altLang="en-US" sz="1400" dirty="0" smtClean="0">
                <a:latin typeface="Consolas" panose="020B0609020204030204" pitchFamily="49" charset="0"/>
                <a:cs typeface="Consolas" panose="020B0609020204030204" pitchFamily="49" charset="0"/>
              </a:rPr>
              <a:t>::</a:t>
            </a:r>
            <a:r>
              <a:rPr lang="en-US" altLang="en-US" sz="1400" dirty="0" err="1" smtClean="0">
                <a:latin typeface="Consolas" panose="020B0609020204030204" pitchFamily="49" charset="0"/>
                <a:cs typeface="Consolas" panose="020B0609020204030204" pitchFamily="49" charset="0"/>
              </a:rPr>
              <a:t>unordered_map</a:t>
            </a:r>
            <a:r>
              <a:rPr lang="en-US" altLang="en-US" sz="1400" dirty="0" smtClean="0">
                <a:latin typeface="Consolas" panose="020B0609020204030204" pitchFamily="49" charset="0"/>
                <a:cs typeface="Consolas" panose="020B0609020204030204" pitchFamily="49" charset="0"/>
              </a:rPr>
              <a:t>&lt;Vertex </a:t>
            </a:r>
            <a:r>
              <a:rPr lang="en-US" altLang="en-US" sz="1400" dirty="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r>
              <a:rPr lang="en-US" altLang="en-US" sz="1400" dirty="0" smtClean="0">
                <a:latin typeface="Consolas" panose="020B0609020204030204" pitchFamily="49" charset="0"/>
                <a:cs typeface="Consolas" panose="020B0609020204030204" pitchFamily="49" charset="0"/>
              </a:rPr>
              <a:t>;</a:t>
            </a: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smtClean="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first-&gt;</a:t>
            </a:r>
            <a:r>
              <a:rPr lang="en-US" altLang="en-US" sz="1400" dirty="0" err="1" smtClean="0">
                <a:latin typeface="Consolas" panose="020B0609020204030204" pitchFamily="49" charset="0"/>
                <a:cs typeface="Consolas" panose="020B0609020204030204" pitchFamily="49" charset="0"/>
              </a:rPr>
              <a:t>depth_first_traversal</a:t>
            </a:r>
            <a:r>
              <a:rPr lang="en-US" altLang="en-US" sz="1400" dirty="0" smtClean="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a:t>
            </a:r>
          </a:p>
          <a:p>
            <a:pPr marL="457200" lvl="1" indent="0">
              <a:buNone/>
            </a:pPr>
            <a:endParaRPr lang="en-US" altLang="en-US" sz="1400" dirty="0" smtClean="0">
              <a:latin typeface="Consolas" panose="020B0609020204030204" pitchFamily="49" charset="0"/>
              <a:cs typeface="Consolas" panose="020B0609020204030204" pitchFamily="49" charset="0"/>
            </a:endParaRPr>
          </a:p>
          <a:p>
            <a:pPr marL="457200" lvl="1" indent="0">
              <a:buNone/>
            </a:pPr>
            <a:r>
              <a:rPr lang="en-US" altLang="en-US" sz="1400" dirty="0" smtClean="0">
                <a:latin typeface="Consolas" panose="020B0609020204030204" pitchFamily="49" charset="0"/>
                <a:cs typeface="Consolas" panose="020B0609020204030204" pitchFamily="49" charset="0"/>
              </a:rPr>
              <a:t>void Vertex::</a:t>
            </a:r>
            <a:r>
              <a:rPr lang="en-US" altLang="en-US" sz="1400" dirty="0" err="1" smtClean="0">
                <a:latin typeface="Consolas" panose="020B0609020204030204" pitchFamily="49" charset="0"/>
                <a:cs typeface="Consolas" panose="020B0609020204030204" pitchFamily="49" charset="0"/>
              </a:rPr>
              <a:t>depth_first_traversal</a:t>
            </a: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unordered_map</a:t>
            </a:r>
            <a:r>
              <a:rPr lang="en-US" altLang="en-US" sz="1400" dirty="0" smtClean="0">
                <a:latin typeface="Consolas" panose="020B0609020204030204" pitchFamily="49" charset="0"/>
                <a:cs typeface="Consolas" panose="020B0609020204030204" pitchFamily="49" charset="0"/>
              </a:rPr>
              <a:t>&lt;Vertex </a:t>
            </a:r>
            <a:r>
              <a:rPr lang="en-US" altLang="en-US" sz="1400" dirty="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a:t>
            </a:r>
            <a:r>
              <a:rPr lang="en-US" altLang="en-US" sz="1400" dirty="0" smtClean="0">
                <a:latin typeface="Consolas" panose="020B0609020204030204" pitchFamily="49" charset="0"/>
                <a:cs typeface="Consolas" panose="020B0609020204030204" pitchFamily="49" charset="0"/>
              </a:rPr>
              <a:t>&amp;hash ) </a:t>
            </a:r>
            <a:r>
              <a:rPr lang="en-US" altLang="en-US" sz="1400" dirty="0" err="1" smtClean="0">
                <a:latin typeface="Consolas" panose="020B0609020204030204" pitchFamily="49" charset="0"/>
                <a:cs typeface="Consolas" panose="020B0609020204030204" pitchFamily="49" charset="0"/>
              </a:rPr>
              <a:t>const</a:t>
            </a:r>
            <a:r>
              <a:rPr lang="en-US" altLang="en-US" sz="1400" dirty="0" smtClean="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 Perform an operation on this</a:t>
            </a:r>
          </a:p>
          <a:p>
            <a:pPr marL="457200" lvl="1" indent="0">
              <a:buNone/>
            </a:pPr>
            <a:endParaRPr lang="en-US" altLang="en-US" sz="1400" dirty="0" smtClean="0">
              <a:latin typeface="Consolas" panose="020B0609020204030204" pitchFamily="49" charset="0"/>
              <a:cs typeface="Consolas" panose="020B0609020204030204" pitchFamily="49" charset="0"/>
            </a:endParaRPr>
          </a:p>
          <a:p>
            <a:pPr marL="457200" lvl="1" indent="0">
              <a:buNone/>
            </a:pPr>
            <a:r>
              <a:rPr lang="en-US" altLang="en-US" sz="1400" dirty="0" smtClean="0">
                <a:latin typeface="Consolas" panose="020B0609020204030204" pitchFamily="49" charset="0"/>
                <a:cs typeface="Consolas" panose="020B0609020204030204" pitchFamily="49" charset="0"/>
              </a:rPr>
              <a:t>    for ( Vertex *v : </a:t>
            </a:r>
            <a:r>
              <a:rPr lang="en-US" altLang="en-US" sz="1400" dirty="0" err="1" smtClean="0">
                <a:latin typeface="Consolas" panose="020B0609020204030204" pitchFamily="49" charset="0"/>
                <a:cs typeface="Consolas" panose="020B0609020204030204" pitchFamily="49" charset="0"/>
              </a:rPr>
              <a:t>adjacent_vertices</a:t>
            </a:r>
            <a:r>
              <a:rPr lang="en-US" altLang="en-US" sz="1400" dirty="0" smtClean="0">
                <a:latin typeface="Consolas" panose="020B0609020204030204" pitchFamily="49" charset="0"/>
                <a:cs typeface="Consolas" panose="020B0609020204030204" pitchFamily="49" charset="0"/>
              </a:rPr>
              <a:t>() ) {</a:t>
            </a:r>
          </a:p>
          <a:p>
            <a:pPr marL="457200" lvl="1" indent="0">
              <a:buNone/>
            </a:pPr>
            <a:r>
              <a:rPr lang="en-US" altLang="en-US" sz="1400" dirty="0" smtClean="0">
                <a:latin typeface="Consolas" panose="020B0609020204030204" pitchFamily="49" charset="0"/>
                <a:cs typeface="Consolas" panose="020B0609020204030204" pitchFamily="49" charset="0"/>
              </a:rPr>
              <a:t>        if ( !</a:t>
            </a:r>
            <a:r>
              <a:rPr lang="en-US" altLang="en-US" sz="1400" dirty="0" err="1" smtClean="0">
                <a:latin typeface="Consolas" panose="020B0609020204030204" pitchFamily="49" charset="0"/>
                <a:cs typeface="Consolas" panose="020B0609020204030204" pitchFamily="49" charset="0"/>
              </a:rPr>
              <a:t>hash.member</a:t>
            </a:r>
            <a:r>
              <a:rPr lang="en-US" altLang="en-US" sz="1400" dirty="0" smtClean="0">
                <a:latin typeface="Consolas" panose="020B0609020204030204" pitchFamily="49" charset="0"/>
                <a:cs typeface="Consolas" panose="020B0609020204030204" pitchFamily="49" charset="0"/>
              </a:rPr>
              <a:t>( v ) ) {</a:t>
            </a:r>
          </a:p>
          <a:p>
            <a:pPr marL="457200" lvl="1" indent="0">
              <a:buNone/>
            </a:pP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hash.insert</a:t>
            </a:r>
            <a:r>
              <a:rPr lang="en-US" altLang="en-US" sz="1400" dirty="0" smtClean="0">
                <a:latin typeface="Consolas" panose="020B0609020204030204" pitchFamily="49" charset="0"/>
                <a:cs typeface="Consolas" panose="020B0609020204030204" pitchFamily="49" charset="0"/>
              </a:rPr>
              <a:t>( v );</a:t>
            </a:r>
          </a:p>
          <a:p>
            <a:pPr marL="457200" lvl="1" indent="0">
              <a:buNone/>
            </a:pPr>
            <a:r>
              <a:rPr lang="en-US" altLang="en-US" sz="1400" dirty="0" smtClean="0">
                <a:latin typeface="Consolas" panose="020B0609020204030204" pitchFamily="49" charset="0"/>
                <a:cs typeface="Consolas" panose="020B0609020204030204" pitchFamily="49" charset="0"/>
              </a:rPr>
              <a:t>            v-&gt;</a:t>
            </a:r>
            <a:r>
              <a:rPr lang="en-US" altLang="en-US" sz="1400" dirty="0" err="1" smtClean="0">
                <a:latin typeface="Consolas" panose="020B0609020204030204" pitchFamily="49" charset="0"/>
                <a:cs typeface="Consolas" panose="020B0609020204030204" pitchFamily="49" charset="0"/>
              </a:rPr>
              <a:t>depth_first_traversal</a:t>
            </a:r>
            <a:r>
              <a:rPr lang="en-US" altLang="en-US" sz="1400" dirty="0" smtClean="0">
                <a:latin typeface="Consolas" panose="020B0609020204030204" pitchFamily="49" charset="0"/>
                <a:cs typeface="Consolas" panose="020B0609020204030204" pitchFamily="49" charset="0"/>
              </a:rPr>
              <a:t>( hash );</a:t>
            </a:r>
          </a:p>
          <a:p>
            <a:pPr marL="457200" lvl="1" indent="0">
              <a:buNone/>
            </a:pPr>
            <a:r>
              <a:rPr lang="en-US" altLang="en-US" sz="1400" dirty="0" smtClean="0">
                <a:latin typeface="Consolas" panose="020B0609020204030204" pitchFamily="49" charset="0"/>
                <a:cs typeface="Consolas" panose="020B0609020204030204" pitchFamily="49" charset="0"/>
              </a:rPr>
              <a:t>        }</a:t>
            </a:r>
          </a:p>
          <a:p>
            <a:pPr marL="457200" lvl="1" indent="0">
              <a:buNone/>
            </a:pPr>
            <a:r>
              <a:rPr lang="en-US" altLang="en-US" sz="1400" dirty="0" smtClean="0">
                <a:latin typeface="Consolas" panose="020B0609020204030204" pitchFamily="49" charset="0"/>
                <a:cs typeface="Consolas" panose="020B0609020204030204" pitchFamily="49" charset="0"/>
              </a:rPr>
              <a:t>    }</a:t>
            </a:r>
          </a:p>
          <a:p>
            <a:pPr marL="457200" lvl="1" indent="0">
              <a:buNone/>
            </a:pPr>
            <a:r>
              <a:rPr lang="en-US" altLang="en-US" sz="1400" dirty="0" smtClean="0">
                <a:latin typeface="Consolas" panose="020B0609020204030204" pitchFamily="49" charset="0"/>
                <a:cs typeface="Consolas" panose="020B0609020204030204" pitchFamily="49" charset="0"/>
              </a:rPr>
              <a:t>}</a:t>
            </a:r>
            <a:endParaRPr lang="en-US" alt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07733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endParaRPr lang="en-US" altLang="en-US" dirty="0" smtClean="0">
              <a:latin typeface="Arial" charset="0"/>
              <a:cs typeface="Arial" charset="0"/>
            </a:endParaRPr>
          </a:p>
        </p:txBody>
      </p:sp>
      <p:sp>
        <p:nvSpPr>
          <p:cNvPr id="6147" name="Rectangle 3"/>
          <p:cNvSpPr>
            <a:spLocks noGrp="1" noChangeArrowheads="1"/>
          </p:cNvSpPr>
          <p:nvPr>
            <p:ph type="body" idx="1"/>
          </p:nvPr>
        </p:nvSpPr>
        <p:spPr>
          <a:xfrm>
            <a:off x="457200" y="1600200"/>
            <a:ext cx="8686800" cy="4525963"/>
          </a:xfrm>
        </p:spPr>
        <p:txBody>
          <a:bodyPr>
            <a:normAutofit/>
          </a:bodyPr>
          <a:lstStyle/>
          <a:p>
            <a:pPr>
              <a:buNone/>
            </a:pPr>
            <a:r>
              <a:rPr lang="en-US" altLang="en-US" dirty="0" smtClean="0">
                <a:latin typeface="Arial" charset="0"/>
                <a:cs typeface="Arial" charset="0"/>
              </a:rPr>
              <a:t>	A recursive implementation:</a:t>
            </a:r>
          </a:p>
          <a:p>
            <a:pPr marL="457200" lvl="1" indent="0">
              <a:buNone/>
            </a:pPr>
            <a:endParaRPr lang="en-US" altLang="en-US" sz="1400" dirty="0" smtClean="0">
              <a:latin typeface="Consolas" panose="020B0609020204030204" pitchFamily="49" charset="0"/>
              <a:cs typeface="Consolas" panose="020B0609020204030204" pitchFamily="49" charset="0"/>
            </a:endParaRPr>
          </a:p>
          <a:p>
            <a:pPr marL="457200" lvl="1" indent="0">
              <a:buNone/>
            </a:pPr>
            <a:r>
              <a:rPr lang="en-US" altLang="en-US" sz="1600" dirty="0" smtClean="0">
                <a:latin typeface="Consolas" panose="020B0609020204030204" pitchFamily="49" charset="0"/>
                <a:cs typeface="Consolas" panose="020B0609020204030204" pitchFamily="49" charset="0"/>
              </a:rPr>
              <a:t>void Vertex::</a:t>
            </a:r>
            <a:r>
              <a:rPr lang="en-US" altLang="en-US" sz="1600" dirty="0" err="1" smtClean="0">
                <a:latin typeface="Consolas" panose="020B0609020204030204" pitchFamily="49" charset="0"/>
                <a:cs typeface="Consolas" panose="020B0609020204030204" pitchFamily="49" charset="0"/>
              </a:rPr>
              <a:t>depth_first_traversal</a:t>
            </a:r>
            <a:r>
              <a:rPr lang="en-US" altLang="en-US" sz="1600" dirty="0" smtClean="0">
                <a:latin typeface="Consolas" panose="020B0609020204030204" pitchFamily="49" charset="0"/>
                <a:cs typeface="Consolas" panose="020B0609020204030204" pitchFamily="49" charset="0"/>
              </a:rPr>
              <a:t>() </a:t>
            </a:r>
            <a:r>
              <a:rPr lang="en-US" altLang="en-US" sz="1600" dirty="0" err="1" smtClean="0">
                <a:latin typeface="Consolas" panose="020B0609020204030204" pitchFamily="49" charset="0"/>
                <a:cs typeface="Consolas" panose="020B0609020204030204" pitchFamily="49" charset="0"/>
              </a:rPr>
              <a:t>const</a:t>
            </a:r>
            <a:r>
              <a:rPr lang="en-US" altLang="en-US" sz="1600" dirty="0" smtClean="0">
                <a:latin typeface="Consolas" panose="020B0609020204030204" pitchFamily="49" charset="0"/>
                <a:cs typeface="Consolas" panose="020B0609020204030204" pitchFamily="49" charset="0"/>
              </a:rPr>
              <a:t> {</a:t>
            </a:r>
          </a:p>
          <a:p>
            <a:pPr marL="457200" lvl="1" indent="0">
              <a:buNone/>
            </a:pPr>
            <a:r>
              <a:rPr lang="en-US" altLang="en-US" sz="1600" dirty="0" smtClean="0">
                <a:latin typeface="Consolas" panose="020B0609020204030204" pitchFamily="49" charset="0"/>
                <a:cs typeface="Consolas" panose="020B0609020204030204" pitchFamily="49" charset="0"/>
              </a:rPr>
              <a:t>    for ( Vertex *v : </a:t>
            </a:r>
            <a:r>
              <a:rPr lang="en-US" altLang="en-US" sz="1600" dirty="0" err="1" smtClean="0">
                <a:latin typeface="Consolas" panose="020B0609020204030204" pitchFamily="49" charset="0"/>
                <a:cs typeface="Consolas" panose="020B0609020204030204" pitchFamily="49" charset="0"/>
              </a:rPr>
              <a:t>adjacent_vertices</a:t>
            </a:r>
            <a:r>
              <a:rPr lang="en-US" altLang="en-US" sz="1600" dirty="0" smtClean="0">
                <a:latin typeface="Consolas" panose="020B0609020204030204" pitchFamily="49" charset="0"/>
                <a:cs typeface="Consolas" panose="020B0609020204030204" pitchFamily="49" charset="0"/>
              </a:rPr>
              <a:t>() ) {</a:t>
            </a:r>
          </a:p>
          <a:p>
            <a:pPr marL="457200" lvl="1" indent="0">
              <a:buNone/>
            </a:pPr>
            <a:r>
              <a:rPr lang="en-US" altLang="en-US" sz="1600" dirty="0" smtClean="0">
                <a:latin typeface="Consolas" panose="020B0609020204030204" pitchFamily="49" charset="0"/>
                <a:cs typeface="Consolas" panose="020B0609020204030204" pitchFamily="49" charset="0"/>
              </a:rPr>
              <a:t>        if ( !v-&gt;visited() ) {</a:t>
            </a:r>
          </a:p>
          <a:p>
            <a:pPr marL="457200" lvl="1" indent="0">
              <a:buNone/>
            </a:pPr>
            <a:r>
              <a:rPr lang="en-US" altLang="en-US" sz="1600" dirty="0" smtClean="0">
                <a:latin typeface="Consolas" panose="020B0609020204030204" pitchFamily="49" charset="0"/>
                <a:cs typeface="Consolas" panose="020B0609020204030204" pitchFamily="49" charset="0"/>
              </a:rPr>
              <a:t>            v-&gt;</a:t>
            </a:r>
            <a:r>
              <a:rPr lang="en-US" altLang="en-US" sz="1600" dirty="0" err="1" smtClean="0">
                <a:latin typeface="Consolas" panose="020B0609020204030204" pitchFamily="49" charset="0"/>
                <a:cs typeface="Consolas" panose="020B0609020204030204" pitchFamily="49" charset="0"/>
              </a:rPr>
              <a:t>mark_visited</a:t>
            </a:r>
            <a:r>
              <a:rPr lang="en-US" altLang="en-US" sz="1600" dirty="0" smtClean="0">
                <a:latin typeface="Consolas" panose="020B0609020204030204" pitchFamily="49" charset="0"/>
                <a:cs typeface="Consolas" panose="020B0609020204030204" pitchFamily="49" charset="0"/>
              </a:rPr>
              <a:t>();</a:t>
            </a:r>
          </a:p>
          <a:p>
            <a:pPr marL="457200" lvl="1" indent="0">
              <a:buNone/>
            </a:pPr>
            <a:r>
              <a:rPr lang="en-US" altLang="en-US" sz="1600" dirty="0" smtClean="0">
                <a:latin typeface="Consolas" panose="020B0609020204030204" pitchFamily="49" charset="0"/>
                <a:cs typeface="Consolas" panose="020B0609020204030204" pitchFamily="49" charset="0"/>
              </a:rPr>
              <a:t>            v-&gt;</a:t>
            </a:r>
            <a:r>
              <a:rPr lang="en-US" altLang="en-US" sz="1600" dirty="0" err="1" smtClean="0">
                <a:latin typeface="Consolas" panose="020B0609020204030204" pitchFamily="49" charset="0"/>
                <a:cs typeface="Consolas" panose="020B0609020204030204" pitchFamily="49" charset="0"/>
              </a:rPr>
              <a:t>depth_first_traversal</a:t>
            </a:r>
            <a:r>
              <a:rPr lang="en-US" altLang="en-US" sz="1600" dirty="0" smtClean="0">
                <a:latin typeface="Consolas" panose="020B0609020204030204" pitchFamily="49" charset="0"/>
                <a:cs typeface="Consolas" panose="020B0609020204030204" pitchFamily="49" charset="0"/>
              </a:rPr>
              <a:t>();</a:t>
            </a:r>
          </a:p>
          <a:p>
            <a:pPr marL="457200" lvl="1" indent="0">
              <a:buNone/>
            </a:pPr>
            <a:r>
              <a:rPr lang="en-US" altLang="en-US" sz="1600" dirty="0" smtClean="0">
                <a:latin typeface="Consolas" panose="020B0609020204030204" pitchFamily="49" charset="0"/>
                <a:cs typeface="Consolas" panose="020B0609020204030204" pitchFamily="49" charset="0"/>
              </a:rPr>
              <a:t>        }</a:t>
            </a:r>
          </a:p>
          <a:p>
            <a:pPr marL="457200" lvl="1" indent="0">
              <a:buNone/>
            </a:pPr>
            <a:r>
              <a:rPr lang="en-US" altLang="en-US" sz="1600" dirty="0" smtClean="0">
                <a:latin typeface="Consolas" panose="020B0609020204030204" pitchFamily="49" charset="0"/>
                <a:cs typeface="Consolas" panose="020B0609020204030204" pitchFamily="49" charset="0"/>
              </a:rPr>
              <a:t>    }</a:t>
            </a:r>
          </a:p>
          <a:p>
            <a:pPr marL="457200" lvl="1" indent="0">
              <a:buNone/>
            </a:pPr>
            <a:r>
              <a:rPr lang="en-US" altLang="en-US" sz="1600" dirty="0" smtClean="0">
                <a:latin typeface="Consolas" panose="020B0609020204030204" pitchFamily="49" charset="0"/>
                <a:cs typeface="Consolas" panose="020B0609020204030204" pitchFamily="49" charset="0"/>
              </a:rPr>
              <a:t>}</a:t>
            </a:r>
            <a:endParaRPr lang="en-US" alt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486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smtClean="0">
                <a:latin typeface="Arial" charset="0"/>
                <a:cs typeface="Arial" charset="0"/>
              </a:rPr>
              <a:t>	An iterative implementation can use a stack</a:t>
            </a:r>
          </a:p>
          <a:p>
            <a:pPr marL="457200" lvl="1" indent="0">
              <a:buNone/>
            </a:pPr>
            <a:r>
              <a:rPr lang="en-US" altLang="en-US" sz="1400" dirty="0" smtClean="0">
                <a:latin typeface="Consolas" panose="020B0609020204030204" pitchFamily="49" charset="0"/>
                <a:cs typeface="Consolas" panose="020B0609020204030204" pitchFamily="49" charset="0"/>
              </a:rPr>
              <a:t>void Graph::</a:t>
            </a:r>
            <a:r>
              <a:rPr lang="en-US" altLang="en-US" sz="1400" dirty="0" err="1" smtClean="0">
                <a:latin typeface="Consolas" panose="020B0609020204030204" pitchFamily="49" charset="0"/>
                <a:cs typeface="Consolas" panose="020B0609020204030204" pitchFamily="49" charset="0"/>
              </a:rPr>
              <a:t>depth_first_traversal</a:t>
            </a:r>
            <a:r>
              <a:rPr lang="en-US" altLang="en-US" sz="1400" dirty="0" smtClean="0">
                <a:latin typeface="Consolas" panose="020B0609020204030204" pitchFamily="49" charset="0"/>
                <a:cs typeface="Consolas" panose="020B0609020204030204" pitchFamily="49" charset="0"/>
              </a:rPr>
              <a:t>( Vertex *first ) </a:t>
            </a:r>
            <a:r>
              <a:rPr lang="en-US" altLang="en-US" sz="1400" dirty="0" err="1" smtClean="0">
                <a:latin typeface="Consolas" panose="020B0609020204030204" pitchFamily="49" charset="0"/>
                <a:cs typeface="Consolas" panose="020B0609020204030204" pitchFamily="49" charset="0"/>
              </a:rPr>
              <a:t>const</a:t>
            </a:r>
            <a:r>
              <a:rPr lang="en-US" altLang="en-US" sz="1400" dirty="0" smtClean="0">
                <a:latin typeface="Consolas" panose="020B0609020204030204" pitchFamily="49" charset="0"/>
                <a:cs typeface="Consolas" panose="020B0609020204030204" pitchFamily="49" charset="0"/>
              </a:rPr>
              <a:t> {</a:t>
            </a:r>
          </a:p>
          <a:p>
            <a:pPr marL="457200" lvl="1" indent="0">
              <a:buNone/>
            </a:pPr>
            <a:r>
              <a:rPr lang="en-US" altLang="en-US" sz="1400" dirty="0" smtClean="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smtClean="0">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endParaRPr lang="en-US" altLang="en-US" sz="1400" dirty="0" smtClean="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std</a:t>
            </a:r>
            <a:r>
              <a:rPr lang="en-US" altLang="en-US" sz="1400" dirty="0" smtClean="0">
                <a:latin typeface="Consolas" panose="020B0609020204030204" pitchFamily="49" charset="0"/>
                <a:cs typeface="Consolas" panose="020B0609020204030204" pitchFamily="49" charset="0"/>
              </a:rPr>
              <a:t>::stack&lt;Vertex *&gt; stack;</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smtClean="0">
                <a:latin typeface="Consolas" panose="020B0609020204030204" pitchFamily="49" charset="0"/>
                <a:cs typeface="Consolas" panose="020B0609020204030204" pitchFamily="49" charset="0"/>
              </a:rPr>
              <a:t>    while ( !</a:t>
            </a:r>
            <a:r>
              <a:rPr lang="en-US" altLang="en-US" sz="1400" dirty="0" err="1" smtClean="0">
                <a:latin typeface="Consolas" panose="020B0609020204030204" pitchFamily="49" charset="0"/>
                <a:cs typeface="Consolas" panose="020B0609020204030204" pitchFamily="49" charset="0"/>
              </a:rPr>
              <a:t>stack.empty</a:t>
            </a:r>
            <a:r>
              <a:rPr lang="en-US" altLang="en-US" sz="1400" dirty="0" smtClean="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Vertex *v = </a:t>
            </a:r>
            <a:r>
              <a:rPr lang="en-US" altLang="en-US" sz="1400" dirty="0" err="1" smtClean="0">
                <a:latin typeface="Consolas" panose="020B0609020204030204" pitchFamily="49" charset="0"/>
                <a:cs typeface="Consolas" panose="020B0609020204030204" pitchFamily="49" charset="0"/>
              </a:rPr>
              <a:t>stack.top</a:t>
            </a:r>
            <a:r>
              <a:rPr lang="en-US" altLang="en-US" sz="1400" dirty="0" smtClean="0">
                <a:latin typeface="Consolas" panose="020B0609020204030204" pitchFamily="49" charset="0"/>
                <a:cs typeface="Consolas" panose="020B0609020204030204" pitchFamily="49" charset="0"/>
              </a:rPr>
              <a:t>();</a:t>
            </a:r>
          </a:p>
          <a:p>
            <a:pPr marL="457200" lvl="1" indent="0">
              <a:buNone/>
            </a:pP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stack.pop</a:t>
            </a:r>
            <a:r>
              <a:rPr lang="en-US" altLang="en-US" sz="1400" dirty="0" smtClean="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smtClean="0">
              <a:latin typeface="Consolas" panose="020B0609020204030204" pitchFamily="49" charset="0"/>
              <a:cs typeface="Consolas" panose="020B0609020204030204" pitchFamily="49" charset="0"/>
            </a:endParaRPr>
          </a:p>
          <a:p>
            <a:pPr marL="457200" lvl="1" indent="0">
              <a:buNone/>
            </a:pPr>
            <a:r>
              <a:rPr lang="en-US" altLang="en-US" sz="1400" dirty="0" smtClean="0">
                <a:latin typeface="Consolas" panose="020B0609020204030204" pitchFamily="49" charset="0"/>
                <a:cs typeface="Consolas" panose="020B0609020204030204" pitchFamily="49" charset="0"/>
              </a:rPr>
              <a:t>        for </a:t>
            </a:r>
            <a:r>
              <a:rPr lang="en-US" altLang="en-US" sz="1400" dirty="0">
                <a:latin typeface="Consolas" panose="020B0609020204030204" pitchFamily="49" charset="0"/>
                <a:cs typeface="Consolas" panose="020B0609020204030204" pitchFamily="49" charset="0"/>
              </a:rPr>
              <a:t>( Vertex </a:t>
            </a:r>
            <a:r>
              <a:rPr lang="en-US" altLang="en-US" sz="1400" dirty="0" smtClean="0">
                <a:latin typeface="Consolas" panose="020B0609020204030204" pitchFamily="49" charset="0"/>
                <a:cs typeface="Consolas" panose="020B0609020204030204" pitchFamily="49" charset="0"/>
              </a:rPr>
              <a:t>*w </a:t>
            </a: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v-&gt;</a:t>
            </a:r>
            <a:r>
              <a:rPr lang="en-US" altLang="en-US" sz="1400" dirty="0" err="1" smtClean="0">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if </a:t>
            </a: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w </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w </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stack.push</a:t>
            </a:r>
            <a:r>
              <a:rPr lang="en-US" altLang="en-US" sz="1400" dirty="0" smtClean="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a:t>
            </a: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10986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435280" cy="4525963"/>
          </a:xfrm>
        </p:spPr>
        <p:txBody>
          <a:bodyPr/>
          <a:lstStyle/>
          <a:p>
            <a:pPr>
              <a:buNone/>
            </a:pPr>
            <a:r>
              <a:rPr lang="en-US" altLang="en-US" dirty="0" smtClean="0">
                <a:latin typeface="Arial" charset="0"/>
                <a:cs typeface="Arial" charset="0"/>
              </a:rPr>
              <a:t>	Use </a:t>
            </a:r>
            <a:r>
              <a:rPr lang="en-US" altLang="en-US" dirty="0">
                <a:latin typeface="Arial" charset="0"/>
                <a:cs typeface="Arial" charset="0"/>
              </a:rPr>
              <a:t>a </a:t>
            </a:r>
            <a:r>
              <a:rPr lang="en-US" altLang="en-US" dirty="0" smtClean="0">
                <a:latin typeface="Arial" charset="0"/>
                <a:cs typeface="Arial" charset="0"/>
              </a:rPr>
              <a:t>stack:</a:t>
            </a:r>
            <a:endParaRPr lang="en-US" altLang="en-US" dirty="0">
              <a:latin typeface="Arial" charset="0"/>
              <a:cs typeface="Arial" charset="0"/>
            </a:endParaRPr>
          </a:p>
          <a:p>
            <a:pPr lvl="1"/>
            <a:r>
              <a:rPr lang="en-US" altLang="en-US" dirty="0">
                <a:latin typeface="Arial" charset="0"/>
                <a:cs typeface="Arial" charset="0"/>
              </a:rPr>
              <a:t>Choose any </a:t>
            </a:r>
            <a:r>
              <a:rPr lang="en-US" altLang="en-US" dirty="0" smtClean="0">
                <a:latin typeface="Arial" charset="0"/>
                <a:cs typeface="Arial" charset="0"/>
              </a:rPr>
              <a:t>vertex</a:t>
            </a:r>
          </a:p>
          <a:p>
            <a:pPr lvl="2"/>
            <a:r>
              <a:rPr lang="en-US" altLang="en-US" dirty="0" smtClean="0">
                <a:latin typeface="Arial" charset="0"/>
                <a:cs typeface="Arial" charset="0"/>
              </a:rPr>
              <a:t>Mark it as visited</a:t>
            </a:r>
          </a:p>
          <a:p>
            <a:pPr lvl="2"/>
            <a:r>
              <a:rPr lang="en-US" altLang="en-US" dirty="0" smtClean="0">
                <a:latin typeface="Arial" charset="0"/>
                <a:cs typeface="Arial" charset="0"/>
              </a:rPr>
              <a:t>Place it onto an empty stack</a:t>
            </a:r>
          </a:p>
          <a:p>
            <a:pPr lvl="1"/>
            <a:r>
              <a:rPr lang="en-US" altLang="en-US" dirty="0" smtClean="0">
                <a:latin typeface="Arial" charset="0"/>
                <a:cs typeface="Arial" charset="0"/>
              </a:rPr>
              <a:t>While the stack is not empty:</a:t>
            </a:r>
          </a:p>
          <a:p>
            <a:pPr lvl="2"/>
            <a:r>
              <a:rPr lang="en-US" altLang="en-US" dirty="0" smtClean="0">
                <a:latin typeface="Arial" charset="0"/>
                <a:cs typeface="Arial" charset="0"/>
              </a:rPr>
              <a:t>If the vertex on the top of the stack has an unvisited adjacent vertex </a:t>
            </a:r>
            <a:r>
              <a:rPr lang="en-US" altLang="en-US" i="1" dirty="0" smtClean="0">
                <a:latin typeface="Times New Roman" panose="02020603050405020304" pitchFamily="18" charset="0"/>
                <a:cs typeface="Times New Roman" panose="02020603050405020304" pitchFamily="18" charset="0"/>
              </a:rPr>
              <a:t>v</a:t>
            </a:r>
            <a:r>
              <a:rPr lang="en-US" altLang="en-US" dirty="0" smtClean="0">
                <a:latin typeface="Arial" charset="0"/>
                <a:cs typeface="Arial" charset="0"/>
              </a:rPr>
              <a:t>,</a:t>
            </a:r>
          </a:p>
          <a:p>
            <a:pPr lvl="3"/>
            <a:r>
              <a:rPr lang="en-US" altLang="en-US" dirty="0" smtClean="0">
                <a:latin typeface="Arial" charset="0"/>
                <a:cs typeface="Arial" charset="0"/>
              </a:rPr>
              <a:t>Mark </a:t>
            </a:r>
            <a:r>
              <a:rPr lang="en-US" altLang="en-US" i="1" dirty="0">
                <a:latin typeface="Times New Roman" panose="02020603050405020304" pitchFamily="18" charset="0"/>
                <a:cs typeface="Times New Roman" panose="02020603050405020304" pitchFamily="18" charset="0"/>
              </a:rPr>
              <a:t>v</a:t>
            </a:r>
            <a:r>
              <a:rPr lang="en-US" altLang="en-US" dirty="0" smtClean="0">
                <a:latin typeface="Arial" charset="0"/>
                <a:cs typeface="Arial" charset="0"/>
              </a:rPr>
              <a:t> as visited</a:t>
            </a:r>
          </a:p>
          <a:p>
            <a:pPr lvl="3"/>
            <a:r>
              <a:rPr lang="en-US" altLang="en-US" dirty="0" smtClean="0">
                <a:latin typeface="Arial" charset="0"/>
                <a:cs typeface="Arial" charset="0"/>
              </a:rPr>
              <a:t>Place </a:t>
            </a:r>
            <a:r>
              <a:rPr lang="en-US" altLang="en-US" i="1" dirty="0">
                <a:latin typeface="Times New Roman" panose="02020603050405020304" pitchFamily="18" charset="0"/>
                <a:cs typeface="Times New Roman" panose="02020603050405020304" pitchFamily="18" charset="0"/>
              </a:rPr>
              <a:t>v</a:t>
            </a:r>
            <a:r>
              <a:rPr lang="en-US" altLang="en-US" dirty="0" smtClean="0">
                <a:latin typeface="Arial" charset="0"/>
                <a:cs typeface="Arial" charset="0"/>
              </a:rPr>
              <a:t> onto the top of the stack</a:t>
            </a:r>
          </a:p>
          <a:p>
            <a:pPr lvl="2"/>
            <a:r>
              <a:rPr lang="en-US" altLang="en-US" dirty="0" smtClean="0">
                <a:latin typeface="Arial" charset="0"/>
                <a:cs typeface="Arial" charset="0"/>
              </a:rPr>
              <a:t>Otherwise, pop the top of the stack</a:t>
            </a:r>
            <a:endParaRPr lang="en-US" alt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22777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smtClean="0"/>
              <a:t>	Perform a recursive depth-first traversal on this same graph</a:t>
            </a:r>
            <a:endParaRPr lang="en-CA"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16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C:\Users\dwharder\Desktop\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smtClean="0"/>
              <a:t>	</a:t>
            </a:r>
            <a:r>
              <a:rPr lang="en-CA" dirty="0"/>
              <a:t>Performing </a:t>
            </a:r>
            <a:r>
              <a:rPr lang="en-CA" dirty="0" smtClean="0"/>
              <a:t>a recursive depth-first traversal:</a:t>
            </a:r>
          </a:p>
          <a:p>
            <a:pPr lvl="1"/>
            <a:r>
              <a:rPr lang="en-CA" dirty="0" smtClean="0"/>
              <a:t>Visit the first node</a:t>
            </a:r>
          </a:p>
          <a:p>
            <a:pPr marL="457200" lvl="1" indent="0">
              <a:buNone/>
            </a:pPr>
            <a:r>
              <a:rPr lang="en-CA" dirty="0"/>
              <a:t>	</a:t>
            </a:r>
            <a:r>
              <a:rPr lang="en-CA" dirty="0" smtClean="0"/>
              <a:t>		A</a:t>
            </a:r>
            <a:endParaRPr lang="en-CA" dirty="0"/>
          </a:p>
        </p:txBody>
      </p:sp>
    </p:spTree>
    <p:extLst>
      <p:ext uri="{BB962C8B-B14F-4D97-AF65-F5344CB8AC3E}">
        <p14:creationId xmlns:p14="http://schemas.microsoft.com/office/powerpoint/2010/main" val="35170113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smtClean="0"/>
              <a:t>A has an unvisited neighbor</a:t>
            </a:r>
            <a:endParaRPr lang="en-CA" dirty="0"/>
          </a:p>
          <a:p>
            <a:pPr marL="457200" lvl="1" indent="0">
              <a:buNone/>
            </a:pPr>
            <a:r>
              <a:rPr lang="en-CA" dirty="0"/>
              <a:t>			</a:t>
            </a:r>
            <a:r>
              <a:rPr lang="en-CA" dirty="0" smtClean="0"/>
              <a:t>A, B</a:t>
            </a:r>
            <a:endParaRPr lang="en-CA" dirty="0"/>
          </a:p>
        </p:txBody>
      </p:sp>
      <p:pic>
        <p:nvPicPr>
          <p:cNvPr id="5" name="Picture 3" descr="C:\Users\dwharder\Desktop\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15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smtClean="0"/>
              <a:t>B </a:t>
            </a:r>
            <a:r>
              <a:rPr lang="en-CA" dirty="0"/>
              <a:t>has an unvisited neighbor</a:t>
            </a:r>
          </a:p>
          <a:p>
            <a:pPr marL="457200" lvl="1" indent="0">
              <a:buNone/>
            </a:pPr>
            <a:r>
              <a:rPr lang="en-CA" dirty="0"/>
              <a:t>			A, </a:t>
            </a:r>
            <a:r>
              <a:rPr lang="en-CA" dirty="0" smtClean="0"/>
              <a:t>B, C</a:t>
            </a:r>
            <a:endParaRPr lang="en-CA" dirty="0"/>
          </a:p>
        </p:txBody>
      </p:sp>
      <p:pic>
        <p:nvPicPr>
          <p:cNvPr id="5" name="Picture 4" descr="C:\Users\dwharder\Desktop\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62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will look at traversals of graphs</a:t>
            </a:r>
          </a:p>
          <a:p>
            <a:pPr lvl="1"/>
            <a:r>
              <a:rPr lang="en-US" altLang="en-US" dirty="0" smtClean="0">
                <a:latin typeface="Arial" charset="0"/>
                <a:cs typeface="Arial" charset="0"/>
              </a:rPr>
              <a:t>Breadth-first or depth-first traversals</a:t>
            </a:r>
          </a:p>
          <a:p>
            <a:pPr lvl="1"/>
            <a:r>
              <a:rPr lang="en-US" altLang="en-US" dirty="0" smtClean="0">
                <a:latin typeface="Arial" charset="0"/>
                <a:cs typeface="Arial" charset="0"/>
              </a:rPr>
              <a:t>Must avoid cycles</a:t>
            </a:r>
          </a:p>
          <a:p>
            <a:pPr lvl="1"/>
            <a:r>
              <a:rPr lang="en-US" altLang="en-US" dirty="0" smtClean="0">
                <a:latin typeface="Arial" charset="0"/>
                <a:cs typeface="Arial" charset="0"/>
              </a:rPr>
              <a:t>Depth-first traversals can be recursive or iterative</a:t>
            </a:r>
          </a:p>
          <a:p>
            <a:pPr lvl="1"/>
            <a:r>
              <a:rPr lang="en-US" altLang="en-US" dirty="0" smtClean="0">
                <a:latin typeface="Arial" charset="0"/>
                <a:cs typeface="Arial" charset="0"/>
              </a:rPr>
              <a:t>Problems that can be solved using traversals</a:t>
            </a:r>
          </a:p>
          <a:p>
            <a:pPr lvl="1"/>
            <a:endParaRPr lang="en-US" altLang="en-US" dirty="0">
              <a:latin typeface="Arial" charset="0"/>
              <a:cs typeface="Arial" charset="0"/>
            </a:endParaRPr>
          </a:p>
          <a:p>
            <a:pPr lvl="1"/>
            <a:endParaRPr lang="en-US" altLang="en-US" dirty="0" smtClean="0">
              <a:latin typeface="Arial" charset="0"/>
              <a:cs typeface="Arial" charset="0"/>
            </a:endParaRPr>
          </a:p>
        </p:txBody>
      </p:sp>
    </p:spTree>
    <p:extLst>
      <p:ext uri="{BB962C8B-B14F-4D97-AF65-F5344CB8AC3E}">
        <p14:creationId xmlns:p14="http://schemas.microsoft.com/office/powerpoint/2010/main" val="2175503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smtClean="0"/>
              <a:t>C </a:t>
            </a:r>
            <a:r>
              <a:rPr lang="en-CA" dirty="0"/>
              <a:t>has an unvisited neighbor</a:t>
            </a:r>
          </a:p>
          <a:p>
            <a:pPr marL="457200" lvl="1" indent="0">
              <a:buNone/>
            </a:pPr>
            <a:r>
              <a:rPr lang="en-CA" dirty="0"/>
              <a:t>			A, B, </a:t>
            </a:r>
            <a:r>
              <a:rPr lang="en-CA" dirty="0" smtClean="0"/>
              <a:t>C, D</a:t>
            </a:r>
            <a:endParaRPr lang="en-CA" dirty="0"/>
          </a:p>
          <a:p>
            <a:pPr marL="357188" indent="-357188">
              <a:buNone/>
            </a:pPr>
            <a:endParaRPr lang="en-CA" dirty="0"/>
          </a:p>
        </p:txBody>
      </p:sp>
      <p:pic>
        <p:nvPicPr>
          <p:cNvPr id="6" name="Picture 5" descr="C:\Users\dwharder\Desktop\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80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smtClean="0"/>
              <a:t>D has no unvisited neighbors, so we return to C</a:t>
            </a:r>
            <a:endParaRPr lang="en-CA" dirty="0"/>
          </a:p>
          <a:p>
            <a:pPr marL="457200" lvl="1" indent="0">
              <a:buNone/>
            </a:pPr>
            <a:r>
              <a:rPr lang="en-CA" dirty="0"/>
              <a:t>			A, B, C, </a:t>
            </a:r>
            <a:r>
              <a:rPr lang="en-CA" dirty="0" smtClean="0"/>
              <a:t>D, E</a:t>
            </a:r>
            <a:endParaRPr lang="en-CA" dirty="0"/>
          </a:p>
        </p:txBody>
      </p:sp>
      <p:pic>
        <p:nvPicPr>
          <p:cNvPr id="6" name="Picture 6" descr="C:\Users\dwharder\Desktop\b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29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smtClean="0"/>
              <a:t>E </a:t>
            </a:r>
            <a:r>
              <a:rPr lang="en-CA" dirty="0"/>
              <a:t>has an unvisited neighbor</a:t>
            </a:r>
          </a:p>
          <a:p>
            <a:pPr marL="457200" lvl="1" indent="0">
              <a:buNone/>
            </a:pPr>
            <a:r>
              <a:rPr lang="en-CA" dirty="0"/>
              <a:t>			A, B, C, D, </a:t>
            </a:r>
            <a:r>
              <a:rPr lang="en-CA" dirty="0" smtClean="0"/>
              <a:t>E, G</a:t>
            </a:r>
            <a:endParaRPr lang="en-CA" dirty="0"/>
          </a:p>
        </p:txBody>
      </p:sp>
      <p:pic>
        <p:nvPicPr>
          <p:cNvPr id="6" name="Picture 7" descr="C:\Users\dwharder\Desktop\b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839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smtClean="0"/>
              <a:t>F </a:t>
            </a:r>
            <a:r>
              <a:rPr lang="en-CA" dirty="0"/>
              <a:t>has an unvisited neighbor</a:t>
            </a:r>
          </a:p>
          <a:p>
            <a:pPr marL="457200" lvl="1" indent="0">
              <a:buNone/>
            </a:pPr>
            <a:r>
              <a:rPr lang="en-CA" dirty="0"/>
              <a:t>			A, B, C, D, E, </a:t>
            </a:r>
            <a:r>
              <a:rPr lang="en-CA" dirty="0" smtClean="0"/>
              <a:t>G, I</a:t>
            </a:r>
            <a:endParaRPr lang="en-CA" dirty="0"/>
          </a:p>
        </p:txBody>
      </p:sp>
      <p:pic>
        <p:nvPicPr>
          <p:cNvPr id="6" name="Picture 8" descr="C:\Users\dwharder\Desktop\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563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smtClean="0"/>
              <a:t>H </a:t>
            </a:r>
            <a:r>
              <a:rPr lang="en-CA" dirty="0"/>
              <a:t>has an unvisited neighbor</a:t>
            </a:r>
          </a:p>
          <a:p>
            <a:pPr marL="457200" lvl="1" indent="0">
              <a:buNone/>
            </a:pPr>
            <a:r>
              <a:rPr lang="en-CA" dirty="0"/>
              <a:t>			A, B, C, D, E, </a:t>
            </a:r>
            <a:r>
              <a:rPr lang="en-CA" dirty="0" smtClean="0"/>
              <a:t>G, I, H</a:t>
            </a:r>
            <a:endParaRPr lang="en-CA" dirty="0"/>
          </a:p>
        </p:txBody>
      </p:sp>
      <p:pic>
        <p:nvPicPr>
          <p:cNvPr id="7" name="Picture 9" descr="C:\Users\dwharder\Desktop\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10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smtClean="0"/>
              <a:t>We </a:t>
            </a:r>
            <a:r>
              <a:rPr lang="en-CA" dirty="0" err="1" smtClean="0"/>
              <a:t>recurse</a:t>
            </a:r>
            <a:r>
              <a:rPr lang="en-CA" dirty="0" smtClean="0"/>
              <a:t> back to C which has an unvisited neighbour</a:t>
            </a:r>
          </a:p>
          <a:p>
            <a:pPr marL="457200" lvl="1" indent="0">
              <a:buNone/>
            </a:pPr>
            <a:r>
              <a:rPr lang="en-CA" dirty="0" smtClean="0"/>
              <a:t>			A, B, C, D, E, </a:t>
            </a:r>
            <a:r>
              <a:rPr lang="en-CA" dirty="0"/>
              <a:t>G, I, </a:t>
            </a:r>
            <a:r>
              <a:rPr lang="en-CA" dirty="0" smtClean="0"/>
              <a:t>H, F</a:t>
            </a:r>
            <a:endParaRPr lang="en-CA" dirty="0"/>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218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smtClean="0"/>
              <a:t>We </a:t>
            </a:r>
            <a:r>
              <a:rPr lang="en-CA" dirty="0" err="1" smtClean="0"/>
              <a:t>recurse</a:t>
            </a:r>
            <a:r>
              <a:rPr lang="en-CA" dirty="0" smtClean="0"/>
              <a:t> finding that no other nodes have unvisited neighbours</a:t>
            </a:r>
          </a:p>
          <a:p>
            <a:pPr marL="457200" lvl="1" indent="0">
              <a:buNone/>
            </a:pPr>
            <a:r>
              <a:rPr lang="en-CA" dirty="0" smtClean="0"/>
              <a:t>			A, B, C, D, E, </a:t>
            </a:r>
            <a:r>
              <a:rPr lang="en-CA" dirty="0"/>
              <a:t>G, I, H, F</a:t>
            </a:r>
          </a:p>
        </p:txBody>
      </p:sp>
      <p:pic>
        <p:nvPicPr>
          <p:cNvPr id="4"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68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The order in which vertices can differ greatly</a:t>
            </a:r>
          </a:p>
          <a:p>
            <a:pPr lvl="1"/>
            <a:r>
              <a:rPr lang="en-CA" altLang="en-US" dirty="0" smtClean="0">
                <a:latin typeface="Arial" charset="0"/>
                <a:cs typeface="Arial" charset="0"/>
              </a:rPr>
              <a:t>An iterative depth-first traversal may also be different again</a:t>
            </a:r>
          </a:p>
        </p:txBody>
      </p:sp>
      <p:sp>
        <p:nvSpPr>
          <p:cNvPr id="7172" name="Title 1"/>
          <p:cNvSpPr>
            <a:spLocks noGrp="1"/>
          </p:cNvSpPr>
          <p:nvPr>
            <p:ph type="title"/>
          </p:nvPr>
        </p:nvSpPr>
        <p:spPr/>
        <p:txBody>
          <a:bodyPr/>
          <a:lstStyle/>
          <a:p>
            <a:r>
              <a:rPr lang="en-CA" altLang="en-US" dirty="0" smtClean="0">
                <a:latin typeface="Arial" charset="0"/>
                <a:cs typeface="Arial" charset="0"/>
              </a:rPr>
              <a:t>Comparison</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01508"/>
            <a:ext cx="4104456" cy="22157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7" descr="C:\Users\dwharder\Desktop\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01509"/>
            <a:ext cx="4104456" cy="22157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61697" y="2686675"/>
            <a:ext cx="2557110" cy="369332"/>
          </a:xfrm>
          <a:prstGeom prst="rect">
            <a:avLst/>
          </a:prstGeom>
        </p:spPr>
        <p:txBody>
          <a:bodyPr wrap="none">
            <a:spAutoFit/>
          </a:bodyPr>
          <a:lstStyle/>
          <a:p>
            <a:r>
              <a:rPr lang="en-CA" dirty="0"/>
              <a:t>A, B, C, D, E, G, I, H, F</a:t>
            </a:r>
          </a:p>
        </p:txBody>
      </p:sp>
      <p:sp>
        <p:nvSpPr>
          <p:cNvPr id="3" name="Rectangle 2"/>
          <p:cNvSpPr/>
          <p:nvPr/>
        </p:nvSpPr>
        <p:spPr>
          <a:xfrm>
            <a:off x="971600" y="2686675"/>
            <a:ext cx="2531527" cy="369332"/>
          </a:xfrm>
          <a:prstGeom prst="rect">
            <a:avLst/>
          </a:prstGeom>
        </p:spPr>
        <p:txBody>
          <a:bodyPr wrap="none">
            <a:spAutoFit/>
          </a:bodyPr>
          <a:lstStyle/>
          <a:p>
            <a:r>
              <a:rPr lang="en-CA" dirty="0"/>
              <a:t>A, B, C, E, D, F, G, H, I</a:t>
            </a:r>
          </a:p>
        </p:txBody>
      </p:sp>
    </p:spTree>
    <p:extLst>
      <p:ext uri="{BB962C8B-B14F-4D97-AF65-F5344CB8AC3E}">
        <p14:creationId xmlns:p14="http://schemas.microsoft.com/office/powerpoint/2010/main" val="2907566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Applications</a:t>
            </a:r>
            <a:endParaRPr lang="en-CA" dirty="0"/>
          </a:p>
        </p:txBody>
      </p:sp>
      <p:sp>
        <p:nvSpPr>
          <p:cNvPr id="3" name="Content Placeholder 2"/>
          <p:cNvSpPr>
            <a:spLocks noGrp="1"/>
          </p:cNvSpPr>
          <p:nvPr>
            <p:ph idx="1"/>
          </p:nvPr>
        </p:nvSpPr>
        <p:spPr/>
        <p:txBody>
          <a:bodyPr/>
          <a:lstStyle/>
          <a:p>
            <a:pPr marL="355600" indent="-355600">
              <a:buNone/>
            </a:pPr>
            <a:r>
              <a:rPr lang="en-CA" dirty="0" smtClean="0"/>
              <a:t>	Applications of tree traversals include:</a:t>
            </a:r>
          </a:p>
          <a:p>
            <a:pPr lvl="1"/>
            <a:r>
              <a:rPr lang="en-CA" dirty="0" smtClean="0"/>
              <a:t>Determining </a:t>
            </a:r>
            <a:r>
              <a:rPr lang="en-CA" dirty="0" err="1" smtClean="0"/>
              <a:t>connectiveness</a:t>
            </a:r>
            <a:r>
              <a:rPr lang="en-CA" dirty="0" smtClean="0"/>
              <a:t> and finding connected sub-graphs</a:t>
            </a:r>
          </a:p>
          <a:p>
            <a:pPr lvl="1"/>
            <a:r>
              <a:rPr lang="en-CA" dirty="0" smtClean="0"/>
              <a:t>Determining the path length from one vertex to all others</a:t>
            </a:r>
          </a:p>
          <a:p>
            <a:pPr lvl="1"/>
            <a:r>
              <a:rPr lang="en-CA" dirty="0" smtClean="0"/>
              <a:t>Testing if a graph is bipartite</a:t>
            </a:r>
          </a:p>
          <a:p>
            <a:pPr lvl="1"/>
            <a:r>
              <a:rPr lang="en-CA" dirty="0" smtClean="0"/>
              <a:t>Determining maximum flow</a:t>
            </a:r>
          </a:p>
          <a:p>
            <a:pPr lvl="1"/>
            <a:r>
              <a:rPr lang="en-CA" dirty="0" smtClean="0"/>
              <a:t>Cheney’s algorithm for garbage collection</a:t>
            </a:r>
          </a:p>
          <a:p>
            <a:pPr lvl="1"/>
            <a:endParaRPr lang="en-CA" dirty="0"/>
          </a:p>
        </p:txBody>
      </p:sp>
    </p:spTree>
    <p:extLst>
      <p:ext uri="{BB962C8B-B14F-4D97-AF65-F5344CB8AC3E}">
        <p14:creationId xmlns:p14="http://schemas.microsoft.com/office/powerpoint/2010/main" val="2381338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pPr marL="355600" indent="-355600">
              <a:buNone/>
            </a:pPr>
            <a:r>
              <a:rPr lang="en-CA" dirty="0" smtClean="0"/>
              <a:t>	This topic covered graph traversals</a:t>
            </a:r>
          </a:p>
          <a:p>
            <a:pPr lvl="1"/>
            <a:r>
              <a:rPr lang="en-CA" dirty="0" smtClean="0"/>
              <a:t>Considered breadth-first and depth-first traversals</a:t>
            </a:r>
          </a:p>
          <a:p>
            <a:pPr lvl="1"/>
            <a:r>
              <a:rPr lang="en-CA" dirty="0" smtClean="0"/>
              <a:t>Depth-first traversals can recursive or iterative</a:t>
            </a:r>
          </a:p>
          <a:p>
            <a:pPr lvl="1"/>
            <a:r>
              <a:rPr lang="en-CA" dirty="0" smtClean="0"/>
              <a:t>More overhead than traversals of rooted trees</a:t>
            </a:r>
          </a:p>
          <a:p>
            <a:pPr lvl="1"/>
            <a:r>
              <a:rPr lang="en-CA" dirty="0" smtClean="0"/>
              <a:t>Considered a STL approach to the design</a:t>
            </a:r>
          </a:p>
          <a:p>
            <a:pPr lvl="1"/>
            <a:r>
              <a:rPr lang="en-CA" dirty="0" smtClean="0"/>
              <a:t>Considered an example with both implementations</a:t>
            </a:r>
          </a:p>
          <a:p>
            <a:pPr lvl="1"/>
            <a:r>
              <a:rPr lang="en-CA" dirty="0" smtClean="0"/>
              <a:t>They are also called </a:t>
            </a:r>
            <a:r>
              <a:rPr lang="en-CA" i="1" dirty="0" smtClean="0"/>
              <a:t>searches</a:t>
            </a:r>
          </a:p>
          <a:p>
            <a:pPr lvl="1"/>
            <a:endParaRPr lang="en-CA" dirty="0"/>
          </a:p>
        </p:txBody>
      </p:sp>
    </p:spTree>
    <p:extLst>
      <p:ext uri="{BB962C8B-B14F-4D97-AF65-F5344CB8AC3E}">
        <p14:creationId xmlns:p14="http://schemas.microsoft.com/office/powerpoint/2010/main" val="3857841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Graph Traversal</a:t>
            </a:r>
            <a:endParaRPr lang="en-CA" dirty="0"/>
          </a:p>
        </p:txBody>
      </p:sp>
      <p:sp>
        <p:nvSpPr>
          <p:cNvPr id="3" name="Content Placeholder 2"/>
          <p:cNvSpPr>
            <a:spLocks noGrp="1"/>
          </p:cNvSpPr>
          <p:nvPr>
            <p:ph idx="1"/>
          </p:nvPr>
        </p:nvSpPr>
        <p:spPr/>
        <p:txBody>
          <a:bodyPr>
            <a:normAutofit/>
          </a:bodyPr>
          <a:lstStyle/>
          <a:p>
            <a:pPr marL="357188" indent="-357188">
              <a:buNone/>
            </a:pPr>
            <a:r>
              <a:rPr lang="en-CA" dirty="0" smtClean="0"/>
              <a:t>	Traversals of a graph</a:t>
            </a:r>
          </a:p>
          <a:p>
            <a:pPr lvl="1"/>
            <a:r>
              <a:rPr lang="en-CA" dirty="0" smtClean="0"/>
              <a:t>A means of visiting all the vertices in a graph</a:t>
            </a:r>
          </a:p>
          <a:p>
            <a:pPr lvl="1"/>
            <a:r>
              <a:rPr lang="en-CA" dirty="0" smtClean="0"/>
              <a:t>Also called </a:t>
            </a:r>
            <a:r>
              <a:rPr lang="en-CA" i="1" dirty="0" smtClean="0"/>
              <a:t>searches</a:t>
            </a:r>
            <a:endParaRPr lang="en-CA" dirty="0" smtClean="0"/>
          </a:p>
          <a:p>
            <a:pPr marL="357188" indent="-357188">
              <a:buNone/>
            </a:pPr>
            <a:endParaRPr lang="en-CA" dirty="0" smtClean="0"/>
          </a:p>
          <a:p>
            <a:pPr marL="357188" indent="-357188">
              <a:buNone/>
            </a:pPr>
            <a:r>
              <a:rPr lang="en-CA" dirty="0" smtClean="0"/>
              <a:t>	Similar to tree traversal, we have breadth-first and depth-first traversals on graphs</a:t>
            </a:r>
          </a:p>
          <a:p>
            <a:pPr lvl="1"/>
            <a:r>
              <a:rPr lang="en-CA" dirty="0" smtClean="0">
                <a:solidFill>
                  <a:srgbClr val="FF0000"/>
                </a:solidFill>
              </a:rPr>
              <a:t>Breadth-first requires a queue</a:t>
            </a:r>
          </a:p>
          <a:p>
            <a:pPr lvl="1"/>
            <a:r>
              <a:rPr lang="en-CA" dirty="0" smtClean="0">
                <a:solidFill>
                  <a:srgbClr val="FF0000"/>
                </a:solidFill>
              </a:rPr>
              <a:t>Depth-first requires a stack</a:t>
            </a:r>
            <a:endParaRPr lang="en-CA" dirty="0">
              <a:solidFill>
                <a:srgbClr val="FF0000"/>
              </a:solidFill>
            </a:endParaRPr>
          </a:p>
          <a:p>
            <a:pPr>
              <a:buNone/>
            </a:pPr>
            <a:endParaRPr lang="en-US" altLang="en-US" dirty="0" smtClean="0">
              <a:latin typeface="Arial" charset="0"/>
              <a:cs typeface="Arial" charset="0"/>
            </a:endParaRPr>
          </a:p>
        </p:txBody>
      </p:sp>
    </p:spTree>
    <p:extLst>
      <p:ext uri="{BB962C8B-B14F-4D97-AF65-F5344CB8AC3E}">
        <p14:creationId xmlns:p14="http://schemas.microsoft.com/office/powerpoint/2010/main" val="84169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smtClean="0">
                <a:latin typeface="Arial" charset="0"/>
                <a:cs typeface="Arial" charset="0"/>
              </a:rPr>
              <a:t>	Wikipedia, </a:t>
            </a:r>
            <a:r>
              <a:rPr lang="en-US" sz="1400" dirty="0">
                <a:latin typeface="Arial" charset="0"/>
                <a:cs typeface="Arial" charset="0"/>
              </a:rPr>
              <a:t>http</a:t>
            </a:r>
            <a:r>
              <a:rPr lang="en-US" sz="1400">
                <a:latin typeface="Arial" charset="0"/>
                <a:cs typeface="Arial" charset="0"/>
              </a:rPr>
              <a:t>://</a:t>
            </a:r>
            <a:r>
              <a:rPr lang="en-US" sz="1400" smtClean="0">
                <a:latin typeface="Arial" charset="0"/>
                <a:cs typeface="Arial" charset="0"/>
              </a:rPr>
              <a:t>en.wikipedia.org/wiki/Graph_traversal</a:t>
            </a:r>
            <a:endParaRPr lang="en-US" sz="1400" dirty="0" smtClean="0">
              <a:latin typeface="Arial" charset="0"/>
              <a:cs typeface="Arial" charset="0"/>
            </a:endParaRPr>
          </a:p>
          <a:p>
            <a:pPr marL="533400" indent="-533400">
              <a:buFontTx/>
              <a:buNone/>
              <a:defRPr/>
            </a:pPr>
            <a:r>
              <a:rPr lang="en-US" sz="1400" dirty="0">
                <a:latin typeface="Arial" charset="0"/>
                <a:cs typeface="Arial" charset="0"/>
              </a:rPr>
              <a:t>	</a:t>
            </a:r>
            <a:r>
              <a:rPr lang="en-US" sz="1400" dirty="0" smtClean="0">
                <a:latin typeface="Arial" charset="0"/>
                <a:cs typeface="Arial" charset="0"/>
              </a:rPr>
              <a:t>	          http</a:t>
            </a:r>
            <a:r>
              <a:rPr lang="en-US" sz="1400" dirty="0">
                <a:latin typeface="Arial" charset="0"/>
                <a:cs typeface="Arial" charset="0"/>
              </a:rPr>
              <a:t>://</a:t>
            </a:r>
            <a:r>
              <a:rPr lang="en-US" sz="1400" dirty="0" smtClean="0">
                <a:latin typeface="Arial" charset="0"/>
                <a:cs typeface="Arial" charset="0"/>
              </a:rPr>
              <a:t>en.wikipedia.org/wiki/Depth-first_search</a:t>
            </a:r>
          </a:p>
          <a:p>
            <a:pPr marL="533400" indent="-533400">
              <a:buNone/>
              <a:defRPr/>
            </a:pPr>
            <a:r>
              <a:rPr lang="en-US" sz="1400" dirty="0">
                <a:latin typeface="Arial" charset="0"/>
                <a:cs typeface="Arial" charset="0"/>
              </a:rPr>
              <a:t>		          http://</a:t>
            </a:r>
            <a:r>
              <a:rPr lang="en-US" sz="1400" dirty="0" smtClean="0">
                <a:latin typeface="Arial" charset="0"/>
                <a:cs typeface="Arial" charset="0"/>
              </a:rPr>
              <a:t>en.wikipedia.org/wiki/Breadth-first_search</a:t>
            </a:r>
            <a:endParaRPr lang="en-US" sz="1400" dirty="0">
              <a:latin typeface="Arial" charset="0"/>
              <a:cs typeface="Arial" charset="0"/>
            </a:endParaRPr>
          </a:p>
          <a:p>
            <a:pPr marL="533400" indent="-533400">
              <a:buFontTx/>
              <a:buNone/>
              <a:defRPr/>
            </a:pPr>
            <a:endParaRPr lang="en-US" sz="1400" dirty="0" smtClean="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Graph traversal</a:t>
            </a:r>
          </a:p>
          <a:p>
            <a:pPr lvl="1"/>
            <a:r>
              <a:rPr lang="en-US" altLang="zh-CN" dirty="0" smtClean="0"/>
              <a:t>Breadth-first</a:t>
            </a:r>
          </a:p>
          <a:p>
            <a:pPr lvl="1"/>
            <a:r>
              <a:rPr lang="en-US" altLang="zh-CN" dirty="0" smtClean="0"/>
              <a:t>Depth-first</a:t>
            </a:r>
          </a:p>
          <a:p>
            <a:r>
              <a:rPr lang="en-US" altLang="zh-CN" dirty="0" smtClean="0"/>
              <a:t>Applications</a:t>
            </a:r>
          </a:p>
          <a:p>
            <a:pPr lvl="1"/>
            <a:r>
              <a:rPr lang="en-CA" altLang="zh-CN" dirty="0" smtClean="0">
                <a:solidFill>
                  <a:srgbClr val="FF0000"/>
                </a:solidFill>
              </a:rPr>
              <a:t>Connectedness</a:t>
            </a:r>
            <a:endParaRPr lang="en-CA" altLang="zh-CN" dirty="0">
              <a:solidFill>
                <a:srgbClr val="FF0000"/>
              </a:solidFill>
            </a:endParaRPr>
          </a:p>
          <a:p>
            <a:pPr lvl="1"/>
            <a:r>
              <a:rPr lang="en-CA" altLang="zh-CN" dirty="0" smtClean="0"/>
              <a:t>Unweighted path length</a:t>
            </a:r>
            <a:endParaRPr lang="en-CA" altLang="zh-CN" dirty="0"/>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31930096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will use graph traversals to determine:</a:t>
            </a:r>
          </a:p>
          <a:p>
            <a:pPr lvl="1"/>
            <a:r>
              <a:rPr lang="en-US" altLang="en-US" dirty="0" smtClean="0">
                <a:latin typeface="Arial" charset="0"/>
                <a:cs typeface="Arial" charset="0"/>
              </a:rPr>
              <a:t>Whether one vertex is connected to another</a:t>
            </a:r>
          </a:p>
          <a:p>
            <a:pPr lvl="1"/>
            <a:r>
              <a:rPr lang="en-US" altLang="en-US" dirty="0" smtClean="0">
                <a:latin typeface="Arial" charset="0"/>
                <a:cs typeface="Arial" charset="0"/>
              </a:rPr>
              <a:t>The connected sub-graphs of a graph</a:t>
            </a:r>
          </a:p>
          <a:p>
            <a:pPr lvl="1"/>
            <a:endParaRPr lang="en-US" altLang="en-US" dirty="0">
              <a:latin typeface="Arial" charset="0"/>
              <a:cs typeface="Arial" charset="0"/>
            </a:endParaRPr>
          </a:p>
          <a:p>
            <a:pPr lvl="1"/>
            <a:endParaRPr lang="en-US" altLang="en-US" dirty="0" smtClean="0">
              <a:latin typeface="Arial" charset="0"/>
              <a:cs typeface="Arial" charset="0"/>
            </a:endParaRPr>
          </a:p>
        </p:txBody>
      </p:sp>
    </p:spTree>
    <p:extLst>
      <p:ext uri="{BB962C8B-B14F-4D97-AF65-F5344CB8AC3E}">
        <p14:creationId xmlns:p14="http://schemas.microsoft.com/office/powerpoint/2010/main" val="15484000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Connected</a:t>
            </a:r>
            <a:endParaRPr lang="en-CA" dirty="0"/>
          </a:p>
        </p:txBody>
      </p:sp>
      <p:sp>
        <p:nvSpPr>
          <p:cNvPr id="3" name="Content Placeholder 2"/>
          <p:cNvSpPr>
            <a:spLocks noGrp="1"/>
          </p:cNvSpPr>
          <p:nvPr>
            <p:ph idx="1"/>
          </p:nvPr>
        </p:nvSpPr>
        <p:spPr/>
        <p:txBody>
          <a:bodyPr/>
          <a:lstStyle/>
          <a:p>
            <a:pPr marL="357188" indent="-357188">
              <a:buNone/>
            </a:pPr>
            <a:r>
              <a:rPr lang="en-CA" dirty="0" smtClean="0"/>
              <a:t>	First, let us determine whether one vertex is connected to another</a:t>
            </a:r>
          </a:p>
          <a:p>
            <a:pPr lvl="1"/>
            <a:r>
              <a:rPr lang="en-CA" altLang="en-US" i="1" dirty="0" err="1" smtClean="0">
                <a:latin typeface="Times New Roman" panose="02020603050405020304" pitchFamily="18" charset="0"/>
                <a:cs typeface="Times New Roman" panose="02020603050405020304" pitchFamily="18" charset="0"/>
              </a:rPr>
              <a:t>v</a:t>
            </a:r>
            <a:r>
              <a:rPr lang="en-CA" altLang="en-US" i="1" baseline="-25000" dirty="0" err="1" smtClean="0">
                <a:latin typeface="Times New Roman" panose="02020603050405020304" pitchFamily="18" charset="0"/>
                <a:cs typeface="Times New Roman" panose="02020603050405020304" pitchFamily="18" charset="0"/>
              </a:rPr>
              <a:t>j</a:t>
            </a:r>
            <a:r>
              <a:rPr lang="en-CA" altLang="en-US" dirty="0" smtClean="0">
                <a:latin typeface="Arial" charset="0"/>
                <a:cs typeface="Arial" charset="0"/>
              </a:rPr>
              <a:t> is connected to </a:t>
            </a:r>
            <a:r>
              <a:rPr lang="en-CA" altLang="en-US" i="1" dirty="0" err="1" smtClean="0">
                <a:latin typeface="Times New Roman" panose="02020603050405020304" pitchFamily="18" charset="0"/>
                <a:cs typeface="Times New Roman" panose="02020603050405020304" pitchFamily="18" charset="0"/>
              </a:rPr>
              <a:t>v</a:t>
            </a:r>
            <a:r>
              <a:rPr lang="en-CA" altLang="en-US" i="1" baseline="-25000" dirty="0" err="1" smtClean="0">
                <a:latin typeface="Times New Roman" panose="02020603050405020304" pitchFamily="18" charset="0"/>
                <a:cs typeface="Times New Roman" panose="02020603050405020304" pitchFamily="18" charset="0"/>
              </a:rPr>
              <a:t>k</a:t>
            </a:r>
            <a:r>
              <a:rPr lang="en-CA" altLang="en-US" i="1" baseline="30000" dirty="0" smtClean="0">
                <a:latin typeface="Arial" charset="0"/>
                <a:cs typeface="Arial" charset="0"/>
              </a:rPr>
              <a:t> </a:t>
            </a:r>
            <a:r>
              <a:rPr lang="en-CA" altLang="en-US" dirty="0" smtClean="0">
                <a:latin typeface="Arial" charset="0"/>
                <a:cs typeface="Arial" charset="0"/>
              </a:rPr>
              <a:t> if there is a path from the first to the second</a:t>
            </a:r>
          </a:p>
          <a:p>
            <a:pPr lvl="1"/>
            <a:endParaRPr lang="en-CA" altLang="en-US" dirty="0">
              <a:latin typeface="Arial" charset="0"/>
              <a:cs typeface="Arial" charset="0"/>
            </a:endParaRPr>
          </a:p>
          <a:p>
            <a:pPr marL="357188" indent="-357188">
              <a:buNone/>
            </a:pPr>
            <a:r>
              <a:rPr lang="en-CA" altLang="en-US" dirty="0" smtClean="0">
                <a:latin typeface="Arial" charset="0"/>
                <a:cs typeface="Arial" charset="0"/>
              </a:rPr>
              <a:t>	Strategy:</a:t>
            </a:r>
          </a:p>
          <a:p>
            <a:pPr lvl="1"/>
            <a:r>
              <a:rPr lang="en-CA" altLang="en-US" dirty="0" smtClean="0">
                <a:latin typeface="Arial" charset="0"/>
                <a:cs typeface="Arial" charset="0"/>
              </a:rPr>
              <a:t>Perform a breadth-first traversal starting at </a:t>
            </a:r>
            <a:r>
              <a:rPr lang="en-CA" altLang="en-US" i="1" dirty="0" err="1" smtClean="0">
                <a:latin typeface="Times New Roman" panose="02020603050405020304" pitchFamily="18" charset="0"/>
                <a:cs typeface="Times New Roman" panose="02020603050405020304" pitchFamily="18" charset="0"/>
              </a:rPr>
              <a:t>v</a:t>
            </a:r>
            <a:r>
              <a:rPr lang="en-CA" altLang="en-US" i="1" baseline="-25000" dirty="0" err="1" smtClean="0">
                <a:latin typeface="Times New Roman" panose="02020603050405020304" pitchFamily="18" charset="0"/>
                <a:cs typeface="Times New Roman" panose="02020603050405020304" pitchFamily="18" charset="0"/>
              </a:rPr>
              <a:t>j</a:t>
            </a:r>
            <a:endParaRPr lang="en-CA" altLang="en-US" dirty="0" smtClean="0">
              <a:latin typeface="Arial" charset="0"/>
              <a:cs typeface="Arial" charset="0"/>
            </a:endParaRPr>
          </a:p>
          <a:p>
            <a:pPr lvl="1"/>
            <a:r>
              <a:rPr lang="en-CA" altLang="en-US" dirty="0" smtClean="0">
                <a:latin typeface="Arial" charset="0"/>
                <a:cs typeface="Arial" charset="0"/>
              </a:rPr>
              <a:t>If the vertex </a:t>
            </a:r>
            <a:r>
              <a:rPr lang="en-CA" altLang="en-US" i="1" dirty="0" err="1" smtClean="0">
                <a:latin typeface="Times New Roman" panose="02020603050405020304" pitchFamily="18" charset="0"/>
                <a:cs typeface="Times New Roman" panose="02020603050405020304" pitchFamily="18" charset="0"/>
              </a:rPr>
              <a:t>v</a:t>
            </a:r>
            <a:r>
              <a:rPr lang="en-CA" altLang="en-US" i="1" baseline="-25000" dirty="0" err="1" smtClean="0">
                <a:latin typeface="Times New Roman" panose="02020603050405020304" pitchFamily="18" charset="0"/>
                <a:cs typeface="Times New Roman" panose="02020603050405020304" pitchFamily="18" charset="0"/>
              </a:rPr>
              <a:t>k</a:t>
            </a:r>
            <a:r>
              <a:rPr lang="en-CA" altLang="en-US" dirty="0" smtClean="0">
                <a:latin typeface="Arial" charset="0"/>
                <a:cs typeface="Arial" charset="0"/>
              </a:rPr>
              <a:t> is ever found during the traversal, return true</a:t>
            </a:r>
          </a:p>
          <a:p>
            <a:pPr lvl="1"/>
            <a:r>
              <a:rPr lang="en-CA" altLang="en-US" dirty="0" smtClean="0">
                <a:latin typeface="Arial" charset="0"/>
                <a:cs typeface="Arial" charset="0"/>
              </a:rPr>
              <a:t>Otherwise, return false</a:t>
            </a:r>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0438286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latin typeface="Arial" charset="0"/>
                <a:cs typeface="Arial" charset="0"/>
              </a:rPr>
              <a:t>Connected</a:t>
            </a:r>
          </a:p>
        </p:txBody>
      </p:sp>
      <p:sp>
        <p:nvSpPr>
          <p:cNvPr id="614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Consider implementing a breadth-first traversal on </a:t>
            </a:r>
            <a:r>
              <a:rPr lang="en-US" altLang="en-US" dirty="0" smtClean="0">
                <a:latin typeface="Arial" charset="0"/>
                <a:cs typeface="Arial" charset="0"/>
              </a:rPr>
              <a:t>an undirected graph</a:t>
            </a:r>
            <a:r>
              <a:rPr lang="en-US" altLang="en-US" dirty="0" smtClean="0">
                <a:latin typeface="Arial" charset="0"/>
                <a:cs typeface="Arial" charset="0"/>
              </a:rPr>
              <a:t>:</a:t>
            </a:r>
          </a:p>
          <a:p>
            <a:pPr lvl="1"/>
            <a:r>
              <a:rPr lang="en-US" altLang="en-US" dirty="0" smtClean="0">
                <a:latin typeface="Arial" charset="0"/>
                <a:cs typeface="Arial" charset="0"/>
              </a:rPr>
              <a:t>Choose any vertex, mark it as visited and push it onto queue</a:t>
            </a:r>
          </a:p>
          <a:p>
            <a:pPr lvl="1"/>
            <a:r>
              <a:rPr lang="en-US" altLang="en-US" dirty="0" smtClean="0">
                <a:latin typeface="Arial" charset="0"/>
                <a:cs typeface="Arial" charset="0"/>
              </a:rPr>
              <a:t>While the queue is not empty:</a:t>
            </a:r>
          </a:p>
          <a:p>
            <a:pPr lvl="2"/>
            <a:r>
              <a:rPr lang="en-US" altLang="en-US" dirty="0" smtClean="0">
                <a:latin typeface="Arial" charset="0"/>
                <a:cs typeface="Arial" charset="0"/>
              </a:rPr>
              <a:t>Pop to top vertex </a:t>
            </a:r>
            <a:r>
              <a:rPr lang="en-US" altLang="en-US" i="1" dirty="0" smtClean="0">
                <a:latin typeface="Times New Roman" pitchFamily="18" charset="0"/>
                <a:cs typeface="Times New Roman" pitchFamily="18" charset="0"/>
              </a:rPr>
              <a:t>v</a:t>
            </a:r>
            <a:r>
              <a:rPr lang="en-US" altLang="en-US" dirty="0" smtClean="0">
                <a:latin typeface="Arial" charset="0"/>
                <a:cs typeface="Arial" charset="0"/>
              </a:rPr>
              <a:t> from the queue</a:t>
            </a:r>
          </a:p>
          <a:p>
            <a:pPr lvl="2"/>
            <a:r>
              <a:rPr lang="en-US" altLang="en-US" dirty="0" smtClean="0">
                <a:latin typeface="Arial" charset="0"/>
                <a:cs typeface="Arial" charset="0"/>
              </a:rPr>
              <a:t>For each vertex adjacent to </a:t>
            </a:r>
            <a:r>
              <a:rPr lang="en-US" altLang="en-US" i="1" dirty="0" smtClean="0">
                <a:latin typeface="Times New Roman" pitchFamily="18" charset="0"/>
                <a:cs typeface="Times New Roman" pitchFamily="18" charset="0"/>
              </a:rPr>
              <a:t>v</a:t>
            </a:r>
            <a:r>
              <a:rPr lang="en-US" altLang="en-US" dirty="0" smtClean="0">
                <a:latin typeface="Arial" charset="0"/>
                <a:cs typeface="Arial" charset="0"/>
              </a:rPr>
              <a:t> that has not been visited:</a:t>
            </a:r>
          </a:p>
          <a:p>
            <a:pPr lvl="3"/>
            <a:r>
              <a:rPr lang="en-US" altLang="en-US" dirty="0" smtClean="0">
                <a:latin typeface="Arial" charset="0"/>
                <a:cs typeface="Arial" charset="0"/>
              </a:rPr>
              <a:t>Mark it visited, and</a:t>
            </a:r>
          </a:p>
          <a:p>
            <a:pPr lvl="3"/>
            <a:r>
              <a:rPr lang="en-US" altLang="en-US" dirty="0" smtClean="0">
                <a:latin typeface="Arial" charset="0"/>
                <a:cs typeface="Arial" charset="0"/>
              </a:rPr>
              <a:t>Push it onto the queue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This continues until the queue is empty</a:t>
            </a:r>
          </a:p>
          <a:p>
            <a:pPr lvl="1"/>
            <a:r>
              <a:rPr lang="en-US" altLang="en-US" dirty="0" smtClean="0">
                <a:latin typeface="Arial" charset="0"/>
                <a:cs typeface="Arial" charset="0"/>
              </a:rPr>
              <a:t>Note: </a:t>
            </a:r>
            <a:r>
              <a:rPr lang="en-US" altLang="en-US" dirty="0" smtClean="0">
                <a:solidFill>
                  <a:srgbClr val="FF0000"/>
                </a:solidFill>
                <a:latin typeface="Arial" charset="0"/>
                <a:cs typeface="Arial" charset="0"/>
              </a:rPr>
              <a:t> if there are no unvisited vertices, the graph is connected,</a:t>
            </a:r>
          </a:p>
        </p:txBody>
      </p:sp>
    </p:spTree>
    <p:extLst>
      <p:ext uri="{BB962C8B-B14F-4D97-AF65-F5344CB8AC3E}">
        <p14:creationId xmlns:p14="http://schemas.microsoft.com/office/powerpoint/2010/main" val="2544019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Is A connected to D?</a:t>
            </a:r>
          </a:p>
        </p:txBody>
      </p:sp>
      <p:pic>
        <p:nvPicPr>
          <p:cNvPr id="7171" name="Picture 3"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itle 1"/>
          <p:cNvSpPr>
            <a:spLocks noGrp="1"/>
          </p:cNvSpPr>
          <p:nvPr>
            <p:ph type="title"/>
          </p:nvPr>
        </p:nvSpPr>
        <p:spPr/>
        <p:txBody>
          <a:bodyPr/>
          <a:lstStyle/>
          <a:p>
            <a:r>
              <a:rPr lang="en-CA" altLang="en-US" smtClean="0">
                <a:latin typeface="Arial" charset="0"/>
                <a:cs typeface="Arial" charset="0"/>
              </a:rPr>
              <a:t>Determining Connections</a:t>
            </a:r>
          </a:p>
        </p:txBody>
      </p:sp>
      <p:graphicFrame>
        <p:nvGraphicFramePr>
          <p:cNvPr id="12" name="Table 11"/>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585619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p:txBody>
          <a:bodyPr/>
          <a:lstStyle/>
          <a:p>
            <a:r>
              <a:rPr lang="en-CA" altLang="en-US" smtClean="0">
                <a:latin typeface="Arial" charset="0"/>
                <a:cs typeface="Arial" charset="0"/>
              </a:rPr>
              <a:t>Determining Connections</a:t>
            </a:r>
          </a:p>
        </p:txBody>
      </p:sp>
      <p:sp>
        <p:nvSpPr>
          <p:cNvPr id="8196" name="Content Placeholder 2"/>
          <p:cNvSpPr>
            <a:spLocks noGrp="1"/>
          </p:cNvSpPr>
          <p:nvPr>
            <p:ph idx="1"/>
          </p:nvPr>
        </p:nvSpPr>
        <p:spPr/>
        <p:txBody>
          <a:bodyPr/>
          <a:lstStyle/>
          <a:p>
            <a:pPr>
              <a:buFont typeface="Arial" charset="0"/>
              <a:buNone/>
            </a:pPr>
            <a:r>
              <a:rPr lang="en-CA" altLang="en-US" smtClean="0">
                <a:latin typeface="Arial" charset="0"/>
                <a:cs typeface="Arial" charset="0"/>
              </a:rPr>
              <a:t>	Vertex A is marked as visited and pushed onto the queue</a:t>
            </a:r>
          </a:p>
        </p:txBody>
      </p:sp>
      <p:graphicFrame>
        <p:nvGraphicFramePr>
          <p:cNvPr id="7" name="Table 6"/>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A</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A</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512456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smtClean="0">
                <a:latin typeface="Arial" charset="0"/>
                <a:cs typeface="Arial" charset="0"/>
              </a:rPr>
              <a:t>Determining Connections</a:t>
            </a:r>
          </a:p>
        </p:txBody>
      </p:sp>
      <p:sp>
        <p:nvSpPr>
          <p:cNvPr id="9219"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the head, A, and mark and push B, F and G</a:t>
            </a:r>
          </a:p>
        </p:txBody>
      </p:sp>
      <p:pic>
        <p:nvPicPr>
          <p:cNvPr id="9220" name="Picture 5"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B</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F</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G</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B</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F</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G</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746860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smtClean="0">
                <a:latin typeface="Arial" charset="0"/>
                <a:cs typeface="Arial" charset="0"/>
              </a:rPr>
              <a:t>Determining Connections</a:t>
            </a:r>
          </a:p>
        </p:txBody>
      </p:sp>
      <p:sp>
        <p:nvSpPr>
          <p:cNvPr id="10243"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 B and mark and, in the left graph, mark and push H</a:t>
            </a:r>
          </a:p>
          <a:p>
            <a:pPr lvl="1"/>
            <a:r>
              <a:rPr lang="en-CA" altLang="en-US" smtClean="0">
                <a:latin typeface="Arial" charset="0"/>
                <a:cs typeface="Arial" charset="0"/>
              </a:rPr>
              <a:t>On the right graph, B has no unvisited adjacent vertices</a:t>
            </a:r>
          </a:p>
        </p:txBody>
      </p:sp>
      <p:pic>
        <p:nvPicPr>
          <p:cNvPr id="10244" name="Picture 6"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F</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G</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H</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F</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G</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787309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smtClean="0">
                <a:latin typeface="Arial" charset="0"/>
                <a:cs typeface="Arial" charset="0"/>
              </a:rPr>
              <a:t>Determining Connections</a:t>
            </a:r>
          </a:p>
        </p:txBody>
      </p:sp>
      <p:sp>
        <p:nvSpPr>
          <p:cNvPr id="11267"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Popping F results in the pushing of E</a:t>
            </a:r>
          </a:p>
        </p:txBody>
      </p:sp>
      <p:pic>
        <p:nvPicPr>
          <p:cNvPr id="11268"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G</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H</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E</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G</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E</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5756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Graph Traversal</a:t>
            </a:r>
            <a:endParaRPr lang="zh-CN" altLang="en-US" dirty="0"/>
          </a:p>
        </p:txBody>
      </p:sp>
      <p:sp>
        <p:nvSpPr>
          <p:cNvPr id="3" name="Content Placeholder 2"/>
          <p:cNvSpPr>
            <a:spLocks noGrp="1"/>
          </p:cNvSpPr>
          <p:nvPr>
            <p:ph idx="1"/>
          </p:nvPr>
        </p:nvSpPr>
        <p:spPr/>
        <p:txBody>
          <a:bodyPr/>
          <a:lstStyle/>
          <a:p>
            <a:pPr>
              <a:buNone/>
            </a:pPr>
            <a:r>
              <a:rPr lang="en-US" altLang="en-US" dirty="0">
                <a:latin typeface="Arial" charset="0"/>
                <a:cs typeface="Arial" charset="0"/>
              </a:rPr>
              <a:t>	Different from tree traversal: there may be multiple paths between two vertices.</a:t>
            </a:r>
          </a:p>
          <a:p>
            <a:pPr>
              <a:buNone/>
            </a:pPr>
            <a:r>
              <a:rPr lang="en-US" altLang="en-US" dirty="0">
                <a:latin typeface="Arial" charset="0"/>
                <a:cs typeface="Arial" charset="0"/>
              </a:rPr>
              <a:t>	To avoid visiting a vertex for multiple times, we have to track which vertices have already been visited </a:t>
            </a:r>
          </a:p>
          <a:p>
            <a:pPr lvl="1"/>
            <a:r>
              <a:rPr lang="en-US" altLang="en-US" dirty="0">
                <a:latin typeface="Arial" charset="0"/>
                <a:cs typeface="Arial" charset="0"/>
              </a:rPr>
              <a:t>We may have an indicator variable in each vertex</a:t>
            </a:r>
          </a:p>
          <a:p>
            <a:pPr lvl="1"/>
            <a:r>
              <a:rPr lang="en-US" altLang="en-US" dirty="0">
                <a:latin typeface="Arial" charset="0"/>
                <a:cs typeface="Arial" charset="0"/>
              </a:rPr>
              <a:t>We may use a hash table or a bit array</a:t>
            </a:r>
          </a:p>
          <a:p>
            <a:pPr lvl="1"/>
            <a:r>
              <a:rPr lang="en-US" altLang="en-US" dirty="0">
                <a:latin typeface="Arial" charset="0"/>
                <a:cs typeface="Arial" charset="0"/>
              </a:rPr>
              <a:t>Requiring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memory</a:t>
            </a:r>
          </a:p>
          <a:p>
            <a:pPr marL="357188" indent="-357188">
              <a:buNone/>
            </a:pPr>
            <a:endParaRPr lang="en-US" altLang="en-US" dirty="0" smtClean="0">
              <a:latin typeface="Arial" charset="0"/>
              <a:cs typeface="Arial" charset="0"/>
            </a:endParaRPr>
          </a:p>
          <a:p>
            <a:pPr marL="357188" indent="-357188">
              <a:buNone/>
            </a:pPr>
            <a:r>
              <a:rPr lang="en-US" altLang="en-US" dirty="0">
                <a:latin typeface="Arial" charset="0"/>
                <a:cs typeface="Arial" charset="0"/>
              </a:rPr>
              <a:t>	The time complexity </a:t>
            </a:r>
            <a:r>
              <a:rPr lang="en-US" altLang="en-US" dirty="0" smtClean="0">
                <a:latin typeface="Arial" charset="0"/>
                <a:cs typeface="Arial" charset="0"/>
              </a:rPr>
              <a:t>of graph traversal cannot </a:t>
            </a:r>
            <a:r>
              <a:rPr lang="en-US" altLang="en-US" dirty="0">
                <a:latin typeface="Arial" charset="0"/>
                <a:cs typeface="Arial" charset="0"/>
              </a:rPr>
              <a:t>be better than and should not be worse than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Connected graphs simplify this to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Worst case: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smtClean="0">
                <a:latin typeface="Times New Roman" panose="02020603050405020304" pitchFamily="18" charset="0"/>
                <a:cs typeface="Times New Roman" panose="02020603050405020304" pitchFamily="18" charset="0"/>
              </a:rPr>
              <a:t> 2)</a:t>
            </a:r>
            <a:endParaRPr lang="en-US" altLang="en-US" baseline="30000" dirty="0">
              <a:latin typeface="Arial" charset="0"/>
              <a:cs typeface="Arial" charset="0"/>
            </a:endParaRPr>
          </a:p>
          <a:p>
            <a:pPr lvl="1"/>
            <a:endParaRPr lang="en-US" altLang="en-US" dirty="0">
              <a:latin typeface="Arial" charset="0"/>
              <a:cs typeface="Arial" charset="0"/>
            </a:endParaRPr>
          </a:p>
          <a:p>
            <a:endParaRPr lang="zh-CN" altLang="en-US" dirty="0"/>
          </a:p>
        </p:txBody>
      </p:sp>
    </p:spTree>
    <p:extLst>
      <p:ext uri="{BB962C8B-B14F-4D97-AF65-F5344CB8AC3E}">
        <p14:creationId xmlns:p14="http://schemas.microsoft.com/office/powerpoint/2010/main" val="2002374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smtClean="0">
                <a:latin typeface="Arial" charset="0"/>
                <a:cs typeface="Arial" charset="0"/>
              </a:rPr>
              <a:t>Determining Connections</a:t>
            </a:r>
          </a:p>
        </p:txBody>
      </p:sp>
      <p:sp>
        <p:nvSpPr>
          <p:cNvPr id="12291" name="Content Placeholder 2"/>
          <p:cNvSpPr>
            <a:spLocks noGrp="1"/>
          </p:cNvSpPr>
          <p:nvPr>
            <p:ph idx="1"/>
          </p:nvPr>
        </p:nvSpPr>
        <p:spPr/>
        <p:txBody>
          <a:bodyPr/>
          <a:lstStyle/>
          <a:p>
            <a:pPr>
              <a:buFont typeface="Arial" charset="0"/>
              <a:buNone/>
            </a:pPr>
            <a:r>
              <a:rPr lang="en-CA" altLang="en-US" smtClean="0">
                <a:latin typeface="Arial" charset="0"/>
                <a:cs typeface="Arial" charset="0"/>
              </a:rPr>
              <a:t>	In either graph, G has no adjacent vertices that are unvisited</a:t>
            </a:r>
          </a:p>
        </p:txBody>
      </p:sp>
      <p:pic>
        <p:nvPicPr>
          <p:cNvPr id="12292"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H</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E</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E</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96740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ltLang="en-US" smtClean="0">
                <a:latin typeface="Arial" charset="0"/>
                <a:cs typeface="Arial" charset="0"/>
              </a:rPr>
              <a:t>Determining Connections</a:t>
            </a:r>
          </a:p>
        </p:txBody>
      </p:sp>
      <p:sp>
        <p:nvSpPr>
          <p:cNvPr id="13315"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Popping H on the left graph results in C, I, D being pushed</a:t>
            </a:r>
          </a:p>
        </p:txBody>
      </p:sp>
      <p:graphicFrame>
        <p:nvGraphicFramePr>
          <p:cNvPr id="5" name="Table 4"/>
          <p:cNvGraphicFramePr>
            <a:graphicFrameLocks noGrp="1"/>
          </p:cNvGraphicFramePr>
          <p:nvPr>
            <p:extLst>
              <p:ext uri="{D42A27DB-BD31-4B8C-83A1-F6EECF244321}">
                <p14:modId xmlns:p14="http://schemas.microsoft.com/office/powerpoint/2010/main" val="2084357292"/>
              </p:ext>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E</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C</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I</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D</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798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p:txBody>
          <a:bodyPr/>
          <a:lstStyle/>
          <a:p>
            <a:r>
              <a:rPr lang="en-CA" altLang="en-US" smtClean="0">
                <a:latin typeface="Arial" charset="0"/>
                <a:cs typeface="Arial" charset="0"/>
              </a:rPr>
              <a:t>Determining Connections</a:t>
            </a:r>
          </a:p>
        </p:txBody>
      </p:sp>
      <p:sp>
        <p:nvSpPr>
          <p:cNvPr id="15363"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On the left, D is now visited</a:t>
            </a:r>
          </a:p>
          <a:p>
            <a:pPr lvl="1"/>
            <a:r>
              <a:rPr lang="en-CA" altLang="en-US" dirty="0">
                <a:latin typeface="Arial" charset="0"/>
                <a:cs typeface="Arial" charset="0"/>
              </a:rPr>
              <a:t>We determine A </a:t>
            </a:r>
            <a:r>
              <a:rPr lang="en-CA" altLang="en-US" dirty="0" smtClean="0">
                <a:latin typeface="Arial" charset="0"/>
                <a:cs typeface="Arial" charset="0"/>
              </a:rPr>
              <a:t>is connected to D</a:t>
            </a:r>
          </a:p>
        </p:txBody>
      </p:sp>
      <p:graphicFrame>
        <p:nvGraphicFramePr>
          <p:cNvPr id="5" name="Table 4"/>
          <p:cNvGraphicFramePr>
            <a:graphicFrameLocks noGrp="1"/>
          </p:cNvGraphicFramePr>
          <p:nvPr>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E</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C</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I</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D</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408125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smtClean="0">
                <a:latin typeface="Arial" charset="0"/>
                <a:cs typeface="Arial" charset="0"/>
              </a:rPr>
              <a:t>Determining Connections</a:t>
            </a:r>
          </a:p>
        </p:txBody>
      </p:sp>
      <p:sp>
        <p:nvSpPr>
          <p:cNvPr id="14339" name="Content Placeholder 2"/>
          <p:cNvSpPr>
            <a:spLocks noGrp="1"/>
          </p:cNvSpPr>
          <p:nvPr>
            <p:ph idx="1"/>
          </p:nvPr>
        </p:nvSpPr>
        <p:spPr/>
        <p:txBody>
          <a:bodyPr/>
          <a:lstStyle/>
          <a:p>
            <a:pPr>
              <a:buNone/>
            </a:pPr>
            <a:r>
              <a:rPr lang="en-CA" altLang="en-US" dirty="0" smtClean="0">
                <a:latin typeface="Arial" charset="0"/>
                <a:cs typeface="Arial" charset="0"/>
              </a:rPr>
              <a:t>	On </a:t>
            </a:r>
            <a:r>
              <a:rPr lang="en-CA" altLang="en-US" dirty="0">
                <a:latin typeface="Arial" charset="0"/>
                <a:cs typeface="Arial" charset="0"/>
              </a:rPr>
              <a:t>the </a:t>
            </a:r>
            <a:r>
              <a:rPr lang="en-CA" altLang="en-US" dirty="0" smtClean="0">
                <a:latin typeface="Arial" charset="0"/>
                <a:cs typeface="Arial" charset="0"/>
              </a:rPr>
              <a:t>right, the queue is empty and D is not visited</a:t>
            </a:r>
          </a:p>
          <a:p>
            <a:pPr lvl="1"/>
            <a:r>
              <a:rPr lang="en-CA" altLang="en-US" dirty="0" smtClean="0">
                <a:latin typeface="Arial" charset="0"/>
                <a:cs typeface="Arial" charset="0"/>
              </a:rPr>
              <a:t>We determine A is not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C</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I</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smtClean="0"/>
                        <a:t>D</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0073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latin typeface="Arial" charset="0"/>
                <a:cs typeface="Arial" charset="0"/>
              </a:rPr>
              <a:t>Connected Components</a:t>
            </a:r>
            <a:endParaRPr lang="en-US" altLang="en-US" sz="3200" smtClean="0">
              <a:latin typeface="Arial" charset="0"/>
              <a:cs typeface="Arial" charset="0"/>
            </a:endParaRPr>
          </a:p>
        </p:txBody>
      </p:sp>
      <p:sp>
        <p:nvSpPr>
          <p:cNvPr id="2969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Suppose we want to partition the vertices into connected sub-graphs</a:t>
            </a:r>
          </a:p>
          <a:p>
            <a:pPr lvl="1"/>
            <a:r>
              <a:rPr lang="en-US" altLang="en-US" dirty="0" smtClean="0">
                <a:latin typeface="Arial" charset="0"/>
                <a:cs typeface="Arial" charset="0"/>
              </a:rPr>
              <a:t>While there are unvisited vertices in the tree:</a:t>
            </a:r>
          </a:p>
          <a:p>
            <a:pPr lvl="2"/>
            <a:r>
              <a:rPr lang="en-US" altLang="en-US" dirty="0" smtClean="0">
                <a:latin typeface="Arial" charset="0"/>
                <a:cs typeface="Arial" charset="0"/>
              </a:rPr>
              <a:t>Select an unvisited vertex and perform a traversal on that vertex</a:t>
            </a:r>
          </a:p>
          <a:p>
            <a:pPr lvl="2"/>
            <a:r>
              <a:rPr lang="en-US" altLang="en-US" dirty="0" smtClean="0">
                <a:latin typeface="Arial" charset="0"/>
                <a:cs typeface="Arial" charset="0"/>
              </a:rPr>
              <a:t>Each vertex that is visited in that traversal is added to the set initially containing the initial unvisited vertex</a:t>
            </a:r>
          </a:p>
          <a:p>
            <a:pPr lvl="1"/>
            <a:r>
              <a:rPr lang="en-US" altLang="en-US" dirty="0" smtClean="0">
                <a:latin typeface="Arial" charset="0"/>
                <a:cs typeface="Arial" charset="0"/>
              </a:rPr>
              <a:t>Continue until all vertices are visited</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r>
              <a:rPr lang="en-US" altLang="en-US" dirty="0" smtClean="0">
                <a:solidFill>
                  <a:srgbClr val="FF0000"/>
                </a:solidFill>
                <a:latin typeface="Arial" charset="0"/>
                <a:cs typeface="Arial" charset="0"/>
              </a:rPr>
              <a:t>We would use a disjoint set data structure for maximum efficiency</a:t>
            </a:r>
          </a:p>
        </p:txBody>
      </p:sp>
    </p:spTree>
    <p:extLst>
      <p:ext uri="{BB962C8B-B14F-4D97-AF65-F5344CB8AC3E}">
        <p14:creationId xmlns:p14="http://schemas.microsoft.com/office/powerpoint/2010/main" val="29667044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smtClean="0">
                <a:latin typeface="Arial" charset="0"/>
                <a:cs typeface="Arial" charset="0"/>
              </a:rPr>
              <a:t>Connected Components</a:t>
            </a:r>
            <a:endParaRPr lang="en-US" altLang="en-US" sz="4000" smtClean="0">
              <a:latin typeface="Arial" charset="0"/>
              <a:cs typeface="Arial" charset="0"/>
            </a:endParaRPr>
          </a:p>
        </p:txBody>
      </p:sp>
      <p:graphicFrame>
        <p:nvGraphicFramePr>
          <p:cNvPr id="15" name="Content Placeholder 14"/>
          <p:cNvGraphicFramePr>
            <a:graphicFrameLocks noGrp="1"/>
          </p:cNvGraphicFramePr>
          <p:nvPr>
            <p:ph idx="1"/>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D</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65414">
                <a:tc>
                  <a:txBody>
                    <a:bodyPr/>
                    <a:lstStyle/>
                    <a:p>
                      <a:pPr algn="ctr"/>
                      <a:r>
                        <a:rPr lang="en-CA" sz="1800" b="1" dirty="0" smtClean="0"/>
                        <a:t>A</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B</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C</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D</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E</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F</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G</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H</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I</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J</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K</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30762" name="Rectangle 3"/>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Font typeface="Arial" charset="0"/>
              <a:buNone/>
            </a:pPr>
            <a:r>
              <a:rPr lang="en-US" altLang="en-US" sz="2000"/>
              <a:t>	Here we start with a set of singletons</a:t>
            </a:r>
            <a:endParaRPr lang="en-US" altLang="en-US" sz="1600" i="1">
              <a:latin typeface="Times New Roman" pitchFamily="18" charset="0"/>
              <a:cs typeface="Times New Roman" pitchFamily="18" charset="0"/>
            </a:endParaRPr>
          </a:p>
        </p:txBody>
      </p:sp>
    </p:spTree>
    <p:extLst>
      <p:ext uri="{BB962C8B-B14F-4D97-AF65-F5344CB8AC3E}">
        <p14:creationId xmlns:p14="http://schemas.microsoft.com/office/powerpoint/2010/main" val="8790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latin typeface="Arial" charset="0"/>
                <a:cs typeface="Arial" charset="0"/>
              </a:rPr>
              <a:t>Connected Components</a:t>
            </a:r>
            <a:endParaRPr lang="en-CA" altLang="en-US" smtClean="0">
              <a:latin typeface="Arial" charset="0"/>
              <a:cs typeface="Arial" charset="0"/>
            </a:endParaRPr>
          </a:p>
        </p:txBody>
      </p:sp>
      <p:sp>
        <p:nvSpPr>
          <p:cNvPr id="31747" name="Content Placeholder 2"/>
          <p:cNvSpPr>
            <a:spLocks noGrp="1"/>
          </p:cNvSpPr>
          <p:nvPr>
            <p:ph idx="1"/>
          </p:nvPr>
        </p:nvSpPr>
        <p:spPr/>
        <p:txBody>
          <a:bodyPr/>
          <a:lstStyle/>
          <a:p>
            <a:pPr>
              <a:buFont typeface="Arial" charset="0"/>
              <a:buNone/>
            </a:pPr>
            <a:r>
              <a:rPr lang="en-CA" altLang="en-US" smtClean="0">
                <a:latin typeface="Arial" charset="0"/>
                <a:cs typeface="Arial" charset="0"/>
              </a:rPr>
              <a:t>	The vertex A is unvisited, so we start with it</a:t>
            </a:r>
          </a:p>
        </p:txBody>
      </p:sp>
      <p:pic>
        <p:nvPicPr>
          <p:cNvPr id="31748" name="Picture 7"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D</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65414">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B</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C</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D</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E</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F</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G</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H</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I</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J</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K</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60036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latin typeface="Arial" charset="0"/>
                <a:cs typeface="Arial" charset="0"/>
              </a:rPr>
              <a:t>Connected Components</a:t>
            </a:r>
            <a:endParaRPr lang="en-CA" altLang="en-US" smtClean="0">
              <a:latin typeface="Arial" charset="0"/>
              <a:cs typeface="Arial" charset="0"/>
            </a:endParaRPr>
          </a:p>
        </p:txBody>
      </p:sp>
      <p:sp>
        <p:nvSpPr>
          <p:cNvPr id="32771" name="Content Placeholder 2"/>
          <p:cNvSpPr>
            <a:spLocks noGrp="1"/>
          </p:cNvSpPr>
          <p:nvPr>
            <p:ph idx="1"/>
          </p:nvPr>
        </p:nvSpPr>
        <p:spPr/>
        <p:txBody>
          <a:bodyPr/>
          <a:lstStyle/>
          <a:p>
            <a:pPr>
              <a:buFont typeface="Arial" charset="0"/>
              <a:buNone/>
            </a:pPr>
            <a:r>
              <a:rPr lang="en-CA" altLang="en-US" smtClean="0">
                <a:latin typeface="Arial" charset="0"/>
                <a:cs typeface="Arial" charset="0"/>
              </a:rPr>
              <a:t>	Take the union of with its adjacent vertices:  </a:t>
            </a:r>
            <a:r>
              <a:rPr lang="en-CA" altLang="en-US" smtClean="0">
                <a:latin typeface="Times New Roman" pitchFamily="18" charset="0"/>
                <a:cs typeface="Times New Roman" pitchFamily="18" charset="0"/>
              </a:rPr>
              <a:t>{</a:t>
            </a:r>
            <a:r>
              <a:rPr lang="en-CA" altLang="en-US" smtClean="0">
                <a:latin typeface="Arial" charset="0"/>
                <a:cs typeface="Arial" charset="0"/>
              </a:rPr>
              <a:t>A</a:t>
            </a:r>
            <a:r>
              <a:rPr lang="en-CA" altLang="en-US" smtClean="0">
                <a:latin typeface="Times New Roman" pitchFamily="18" charset="0"/>
                <a:cs typeface="Times New Roman" pitchFamily="18" charset="0"/>
              </a:rPr>
              <a:t>,</a:t>
            </a:r>
            <a:r>
              <a:rPr lang="en-CA" altLang="en-US" smtClean="0">
                <a:latin typeface="Arial" charset="0"/>
                <a:cs typeface="Arial" charset="0"/>
              </a:rPr>
              <a:t> B</a:t>
            </a:r>
            <a:r>
              <a:rPr lang="en-CA" altLang="en-US" smtClean="0">
                <a:latin typeface="Times New Roman" pitchFamily="18" charset="0"/>
                <a:cs typeface="Times New Roman" pitchFamily="18" charset="0"/>
              </a:rPr>
              <a:t>,</a:t>
            </a:r>
            <a:r>
              <a:rPr lang="en-CA" altLang="en-US" smtClean="0">
                <a:latin typeface="Arial" charset="0"/>
                <a:cs typeface="Arial" charset="0"/>
              </a:rPr>
              <a:t> H</a:t>
            </a:r>
            <a:r>
              <a:rPr lang="en-CA" altLang="en-US" smtClean="0">
                <a:latin typeface="Times New Roman" pitchFamily="18" charset="0"/>
                <a:cs typeface="Times New Roman" pitchFamily="18" charset="0"/>
              </a:rPr>
              <a:t>,</a:t>
            </a:r>
            <a:r>
              <a:rPr lang="en-CA" altLang="en-US" smtClean="0">
                <a:latin typeface="Arial" charset="0"/>
                <a:cs typeface="Arial" charset="0"/>
              </a:rPr>
              <a:t> I</a:t>
            </a:r>
            <a:r>
              <a:rPr lang="en-CA" altLang="en-US" smtClean="0">
                <a:latin typeface="Times New Roman" pitchFamily="18" charset="0"/>
                <a:cs typeface="Times New Roman" pitchFamily="18" charset="0"/>
              </a:rPr>
              <a:t>}</a:t>
            </a:r>
            <a:endParaRPr lang="en-CA" altLang="en-US" smtClean="0">
              <a:latin typeface="Arial" charset="0"/>
              <a:cs typeface="Arial" charset="0"/>
            </a:endParaRPr>
          </a:p>
        </p:txBody>
      </p:sp>
      <p:pic>
        <p:nvPicPr>
          <p:cNvPr id="32772" name="Picture 8"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D</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65414">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C</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D</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E</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F</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G</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J</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K</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27113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p:nvPr>
        </p:nvSpPr>
        <p:spPr/>
        <p:txBody>
          <a:bodyPr/>
          <a:lstStyle/>
          <a:p>
            <a:r>
              <a:rPr lang="en-US" altLang="en-US" smtClean="0">
                <a:latin typeface="Arial" charset="0"/>
                <a:cs typeface="Arial" charset="0"/>
              </a:rPr>
              <a:t>Connected Components</a:t>
            </a:r>
            <a:endParaRPr lang="en-CA" altLang="en-US" smtClean="0">
              <a:latin typeface="Arial" charset="0"/>
              <a:cs typeface="Arial" charset="0"/>
            </a:endParaRPr>
          </a:p>
        </p:txBody>
      </p:sp>
      <p:sp>
        <p:nvSpPr>
          <p:cNvPr id="33796" name="Content Placeholder 2"/>
          <p:cNvSpPr>
            <a:spLocks noGrp="1"/>
          </p:cNvSpPr>
          <p:nvPr>
            <p:ph idx="1"/>
          </p:nvPr>
        </p:nvSpPr>
        <p:spPr/>
        <p:txBody>
          <a:bodyPr/>
          <a:lstStyle/>
          <a:p>
            <a:pPr>
              <a:buFont typeface="Arial" charset="0"/>
              <a:buNone/>
            </a:pPr>
            <a:r>
              <a:rPr lang="en-CA" altLang="en-US" smtClean="0">
                <a:latin typeface="Arial" charset="0"/>
                <a:cs typeface="Arial" charset="0"/>
              </a:rPr>
              <a:t>	As the traversal continues, we take the union of the set </a:t>
            </a:r>
            <a:r>
              <a:rPr lang="en-CA" altLang="en-US" smtClean="0">
                <a:latin typeface="Times New Roman" pitchFamily="18" charset="0"/>
                <a:cs typeface="Times New Roman" pitchFamily="18" charset="0"/>
              </a:rPr>
              <a:t>{</a:t>
            </a:r>
            <a:r>
              <a:rPr lang="en-CA" altLang="en-US" smtClean="0">
                <a:latin typeface="Arial" charset="0"/>
                <a:cs typeface="Arial" charset="0"/>
              </a:rPr>
              <a:t>G</a:t>
            </a:r>
            <a:r>
              <a:rPr lang="en-CA" altLang="en-US" smtClean="0">
                <a:latin typeface="Times New Roman" pitchFamily="18" charset="0"/>
                <a:cs typeface="Times New Roman" pitchFamily="18" charset="0"/>
              </a:rPr>
              <a:t>} </a:t>
            </a:r>
            <a:r>
              <a:rPr lang="en-CA" altLang="en-US" smtClean="0">
                <a:latin typeface="Arial" charset="0"/>
                <a:cs typeface="Arial" charset="0"/>
              </a:rPr>
              <a:t>with the set containing H:  </a:t>
            </a:r>
            <a:r>
              <a:rPr lang="en-CA" altLang="en-US" smtClean="0">
                <a:latin typeface="Times New Roman" pitchFamily="18" charset="0"/>
                <a:cs typeface="Times New Roman" pitchFamily="18" charset="0"/>
              </a:rPr>
              <a:t>{</a:t>
            </a:r>
            <a:r>
              <a:rPr lang="en-CA" altLang="en-US" smtClean="0">
                <a:latin typeface="Arial" charset="0"/>
                <a:cs typeface="Arial" charset="0"/>
              </a:rPr>
              <a:t>A</a:t>
            </a:r>
            <a:r>
              <a:rPr lang="en-CA" altLang="en-US" smtClean="0">
                <a:latin typeface="Times New Roman" pitchFamily="18" charset="0"/>
                <a:cs typeface="Times New Roman" pitchFamily="18" charset="0"/>
              </a:rPr>
              <a:t>,</a:t>
            </a:r>
            <a:r>
              <a:rPr lang="en-CA" altLang="en-US" smtClean="0">
                <a:latin typeface="Arial" charset="0"/>
                <a:cs typeface="Arial" charset="0"/>
              </a:rPr>
              <a:t> B</a:t>
            </a:r>
            <a:r>
              <a:rPr lang="en-CA" altLang="en-US" smtClean="0">
                <a:latin typeface="Times New Roman" pitchFamily="18" charset="0"/>
                <a:cs typeface="Times New Roman" pitchFamily="18" charset="0"/>
              </a:rPr>
              <a:t>,</a:t>
            </a:r>
            <a:r>
              <a:rPr lang="en-CA" altLang="en-US" smtClean="0">
                <a:latin typeface="Arial" charset="0"/>
                <a:cs typeface="Arial" charset="0"/>
              </a:rPr>
              <a:t> G</a:t>
            </a:r>
            <a:r>
              <a:rPr lang="en-CA" altLang="en-US" smtClean="0">
                <a:latin typeface="Times New Roman" pitchFamily="18" charset="0"/>
                <a:cs typeface="Times New Roman" pitchFamily="18" charset="0"/>
              </a:rPr>
              <a:t>,</a:t>
            </a:r>
            <a:r>
              <a:rPr lang="en-CA" altLang="en-US" smtClean="0">
                <a:latin typeface="Arial" charset="0"/>
                <a:cs typeface="Arial" charset="0"/>
              </a:rPr>
              <a:t> H</a:t>
            </a:r>
            <a:r>
              <a:rPr lang="en-CA" altLang="en-US" smtClean="0">
                <a:latin typeface="Times New Roman" pitchFamily="18" charset="0"/>
                <a:cs typeface="Times New Roman" pitchFamily="18" charset="0"/>
              </a:rPr>
              <a:t>,</a:t>
            </a:r>
            <a:r>
              <a:rPr lang="en-CA" altLang="en-US" smtClean="0">
                <a:latin typeface="Arial" charset="0"/>
                <a:cs typeface="Arial" charset="0"/>
              </a:rPr>
              <a:t> I</a:t>
            </a:r>
            <a:r>
              <a:rPr lang="en-CA" altLang="en-US" smtClean="0">
                <a:latin typeface="Times New Roman" pitchFamily="18" charset="0"/>
                <a:cs typeface="Times New Roman" pitchFamily="18" charset="0"/>
              </a:rPr>
              <a:t>}</a:t>
            </a:r>
            <a:endParaRPr lang="en-CA" altLang="en-US" smtClean="0">
              <a:latin typeface="Arial" charset="0"/>
              <a:cs typeface="Arial" charset="0"/>
            </a:endParaRPr>
          </a:p>
          <a:p>
            <a:pPr lvl="1"/>
            <a:r>
              <a:rPr lang="en-CA" altLang="en-US" smtClean="0">
                <a:latin typeface="Arial" charset="0"/>
                <a:cs typeface="Arial" charset="0"/>
              </a:rPr>
              <a:t>The traversal is finished</a:t>
            </a:r>
          </a:p>
          <a:p>
            <a:pPr>
              <a:buFont typeface="Arial" charset="0"/>
              <a:buNone/>
            </a:pPr>
            <a:endParaRPr lang="en-CA" altLang="en-US" smtClean="0">
              <a:latin typeface="Arial" charset="0"/>
              <a:cs typeface="Arial" charset="0"/>
            </a:endParaRPr>
          </a:p>
        </p:txBody>
      </p:sp>
      <p:graphicFrame>
        <p:nvGraphicFramePr>
          <p:cNvPr id="6"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D</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65414">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C</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D</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E</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F</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J</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K</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86450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latin typeface="Arial" charset="0"/>
                <a:cs typeface="Arial" charset="0"/>
              </a:rPr>
              <a:t>Connected Components</a:t>
            </a:r>
            <a:endParaRPr lang="en-CA" altLang="en-US" smtClean="0">
              <a:latin typeface="Arial" charset="0"/>
              <a:cs typeface="Arial" charset="0"/>
            </a:endParaRPr>
          </a:p>
        </p:txBody>
      </p:sp>
      <p:sp>
        <p:nvSpPr>
          <p:cNvPr id="34819" name="Content Placeholder 2"/>
          <p:cNvSpPr>
            <a:spLocks noGrp="1"/>
          </p:cNvSpPr>
          <p:nvPr>
            <p:ph idx="1"/>
          </p:nvPr>
        </p:nvSpPr>
        <p:spPr/>
        <p:txBody>
          <a:bodyPr/>
          <a:lstStyle/>
          <a:p>
            <a:pPr>
              <a:buFont typeface="Arial" charset="0"/>
              <a:buNone/>
            </a:pPr>
            <a:r>
              <a:rPr lang="en-CA" altLang="en-US" smtClean="0">
                <a:latin typeface="Arial" charset="0"/>
                <a:cs typeface="Arial" charset="0"/>
              </a:rPr>
              <a:t>	Start another traversal with C:  this defines a new set </a:t>
            </a:r>
            <a:r>
              <a:rPr lang="en-CA" altLang="en-US" smtClean="0">
                <a:latin typeface="Times New Roman" pitchFamily="18" charset="0"/>
                <a:cs typeface="Times New Roman" pitchFamily="18" charset="0"/>
              </a:rPr>
              <a:t>{</a:t>
            </a:r>
            <a:r>
              <a:rPr lang="en-CA" altLang="en-US" smtClean="0">
                <a:latin typeface="Arial" charset="0"/>
                <a:cs typeface="Arial" charset="0"/>
              </a:rPr>
              <a:t>C</a:t>
            </a:r>
            <a:r>
              <a:rPr lang="en-CA" altLang="en-US" smtClean="0">
                <a:latin typeface="Times New Roman" pitchFamily="18" charset="0"/>
                <a:cs typeface="Times New Roman" pitchFamily="18" charset="0"/>
              </a:rPr>
              <a:t>}</a:t>
            </a:r>
            <a:endParaRPr lang="en-CA" altLang="en-US" smtClean="0">
              <a:latin typeface="Arial" charset="0"/>
              <a:cs typeface="Arial" charset="0"/>
            </a:endParaRPr>
          </a:p>
        </p:txBody>
      </p:sp>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D</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65414">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FF0000"/>
                          </a:solidFill>
                        </a:rPr>
                        <a:t>C</a:t>
                      </a:r>
                      <a:endParaRPr lang="en-CA" sz="1800" b="1" dirty="0">
                        <a:solidFill>
                          <a:srgbClr val="FF000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D</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E</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F</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J</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K</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pic>
        <p:nvPicPr>
          <p:cNvPr id="34858"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534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Breadth-first traversal on a graph:</a:t>
            </a:r>
          </a:p>
          <a:p>
            <a:pPr lvl="1"/>
            <a:r>
              <a:rPr lang="en-US" altLang="en-US" dirty="0" smtClean="0">
                <a:latin typeface="Arial" charset="0"/>
                <a:cs typeface="Arial" charset="0"/>
              </a:rPr>
              <a:t>Choose any vertex, mark it as visited and push it onto queue</a:t>
            </a:r>
          </a:p>
          <a:p>
            <a:pPr lvl="1"/>
            <a:r>
              <a:rPr lang="en-US" altLang="en-US" dirty="0" smtClean="0">
                <a:latin typeface="Arial" charset="0"/>
                <a:cs typeface="Arial" charset="0"/>
              </a:rPr>
              <a:t>While the queue is not empty:</a:t>
            </a:r>
          </a:p>
          <a:p>
            <a:pPr lvl="2"/>
            <a:r>
              <a:rPr lang="en-US" altLang="en-US" dirty="0" smtClean="0">
                <a:latin typeface="Arial" charset="0"/>
                <a:cs typeface="Arial" charset="0"/>
              </a:rPr>
              <a:t>Pop the top vertex </a:t>
            </a:r>
            <a:r>
              <a:rPr lang="en-US" altLang="en-US" i="1" dirty="0" smtClean="0">
                <a:latin typeface="Times New Roman" pitchFamily="18" charset="0"/>
                <a:cs typeface="Times New Roman" pitchFamily="18" charset="0"/>
              </a:rPr>
              <a:t>v</a:t>
            </a:r>
            <a:r>
              <a:rPr lang="en-US" altLang="en-US" dirty="0" smtClean="0">
                <a:latin typeface="Arial" charset="0"/>
                <a:cs typeface="Arial" charset="0"/>
              </a:rPr>
              <a:t> from the queue</a:t>
            </a:r>
          </a:p>
          <a:p>
            <a:pPr lvl="2"/>
            <a:r>
              <a:rPr lang="en-US" altLang="en-US" dirty="0" smtClean="0">
                <a:latin typeface="Arial" charset="0"/>
                <a:cs typeface="Arial" charset="0"/>
              </a:rPr>
              <a:t>For each vertex adjacent to </a:t>
            </a:r>
            <a:r>
              <a:rPr lang="en-US" altLang="en-US" i="1" dirty="0" smtClean="0">
                <a:latin typeface="Times New Roman" pitchFamily="18" charset="0"/>
                <a:cs typeface="Times New Roman" pitchFamily="18" charset="0"/>
              </a:rPr>
              <a:t>v</a:t>
            </a:r>
            <a:r>
              <a:rPr lang="en-US" altLang="en-US" dirty="0" smtClean="0">
                <a:latin typeface="Arial" charset="0"/>
                <a:cs typeface="Arial" charset="0"/>
              </a:rPr>
              <a:t> that has not been visited:</a:t>
            </a:r>
          </a:p>
          <a:p>
            <a:pPr lvl="3"/>
            <a:r>
              <a:rPr lang="en-US" altLang="en-US" dirty="0" smtClean="0">
                <a:latin typeface="Arial" charset="0"/>
                <a:cs typeface="Arial" charset="0"/>
              </a:rPr>
              <a:t>Mark it visited, and</a:t>
            </a:r>
          </a:p>
          <a:p>
            <a:pPr lvl="3"/>
            <a:r>
              <a:rPr lang="en-US" altLang="en-US" dirty="0" smtClean="0">
                <a:latin typeface="Arial" charset="0"/>
                <a:cs typeface="Arial" charset="0"/>
              </a:rPr>
              <a:t>Push it onto the queue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This continues until the queue is empty</a:t>
            </a:r>
          </a:p>
          <a:p>
            <a:pPr lvl="1"/>
            <a:r>
              <a:rPr lang="en-US" altLang="en-US" dirty="0" smtClean="0">
                <a:latin typeface="Arial" charset="0"/>
                <a:cs typeface="Arial" charset="0"/>
              </a:rPr>
              <a:t>If there are no unvisited vertices, the graph is connected</a:t>
            </a:r>
            <a:endParaRPr lang="en-US" altLang="en-US" dirty="0">
              <a:latin typeface="Arial" charset="0"/>
              <a:cs typeface="Arial" charset="0"/>
            </a:endParaRPr>
          </a:p>
          <a:p>
            <a:pPr marL="0" indent="0">
              <a:buNone/>
            </a:pPr>
            <a:endParaRPr lang="en-US" altLang="en-US" dirty="0" smtClean="0">
              <a:latin typeface="Arial" charset="0"/>
              <a:cs typeface="Arial" charset="0"/>
            </a:endParaRPr>
          </a:p>
          <a:p>
            <a:pPr lvl="0">
              <a:buNone/>
            </a:pPr>
            <a:r>
              <a:rPr lang="en-US" altLang="en-US" dirty="0">
                <a:solidFill>
                  <a:prstClr val="black"/>
                </a:solidFill>
                <a:latin typeface="Arial" charset="0"/>
                <a:cs typeface="Arial" charset="0"/>
              </a:rPr>
              <a:t>	The size of the queue is </a:t>
            </a:r>
            <a:r>
              <a:rPr lang="en-US" altLang="en-US" dirty="0">
                <a:solidFill>
                  <a:prstClr val="black"/>
                </a:solidFill>
                <a:latin typeface="Times New Roman" panose="02020603050405020304" pitchFamily="18" charset="0"/>
                <a:cs typeface="Times New Roman" panose="02020603050405020304" pitchFamily="18" charset="0"/>
              </a:rPr>
              <a:t>O(</a:t>
            </a:r>
            <a:r>
              <a:rPr lang="en-US" altLang="en-US" i="1" dirty="0">
                <a:solidFill>
                  <a:prstClr val="black"/>
                </a:solidFill>
                <a:latin typeface="Times New Roman" panose="02020603050405020304" pitchFamily="18" charset="0"/>
                <a:cs typeface="Times New Roman" panose="02020603050405020304" pitchFamily="18" charset="0"/>
              </a:rPr>
              <a:t>|V</a:t>
            </a:r>
            <a:r>
              <a:rPr lang="en-US" altLang="en-US" dirty="0" smtClean="0">
                <a:solidFill>
                  <a:prstClr val="black"/>
                </a:solidFill>
                <a:latin typeface="Times New Roman" panose="02020603050405020304" pitchFamily="18" charset="0"/>
                <a:cs typeface="Times New Roman" panose="02020603050405020304" pitchFamily="18" charset="0"/>
              </a:rPr>
              <a:t>|)</a:t>
            </a:r>
            <a:endParaRPr lang="en-US" alt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9785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latin typeface="Arial" charset="0"/>
                <a:cs typeface="Arial" charset="0"/>
              </a:rPr>
              <a:t>Connected Components</a:t>
            </a:r>
            <a:endParaRPr lang="en-CA" altLang="en-US" smtClean="0">
              <a:latin typeface="Arial" charset="0"/>
              <a:cs typeface="Arial" charset="0"/>
            </a:endParaRPr>
          </a:p>
        </p:txBody>
      </p:sp>
      <p:sp>
        <p:nvSpPr>
          <p:cNvPr id="35843" name="Content Placeholder 2"/>
          <p:cNvSpPr>
            <a:spLocks noGrp="1"/>
          </p:cNvSpPr>
          <p:nvPr>
            <p:ph idx="1"/>
          </p:nvPr>
        </p:nvSpPr>
        <p:spPr/>
        <p:txBody>
          <a:bodyPr/>
          <a:lstStyle/>
          <a:p>
            <a:pPr>
              <a:buFont typeface="Arial" charset="0"/>
              <a:buNone/>
            </a:pPr>
            <a:r>
              <a:rPr lang="en-CA" altLang="en-US" smtClean="0">
                <a:latin typeface="Arial" charset="0"/>
                <a:cs typeface="Arial" charset="0"/>
              </a:rPr>
              <a:t>	We take the union of </a:t>
            </a:r>
            <a:r>
              <a:rPr lang="en-CA" altLang="en-US" smtClean="0">
                <a:latin typeface="Times New Roman" pitchFamily="18" charset="0"/>
                <a:cs typeface="Times New Roman" pitchFamily="18" charset="0"/>
              </a:rPr>
              <a:t>{</a:t>
            </a:r>
            <a:r>
              <a:rPr lang="en-CA" altLang="en-US" smtClean="0">
                <a:latin typeface="Arial" charset="0"/>
                <a:cs typeface="Arial" charset="0"/>
              </a:rPr>
              <a:t>C</a:t>
            </a:r>
            <a:r>
              <a:rPr lang="en-CA" altLang="en-US" smtClean="0">
                <a:latin typeface="Times New Roman" pitchFamily="18" charset="0"/>
                <a:cs typeface="Times New Roman" pitchFamily="18" charset="0"/>
              </a:rPr>
              <a:t>}</a:t>
            </a:r>
            <a:r>
              <a:rPr lang="en-CA" altLang="en-US" smtClean="0">
                <a:latin typeface="Arial" charset="0"/>
                <a:cs typeface="Arial" charset="0"/>
              </a:rPr>
              <a:t> and its adjacent vertex J: </a:t>
            </a:r>
            <a:r>
              <a:rPr lang="en-CA" altLang="en-US" smtClean="0">
                <a:latin typeface="Times New Roman" pitchFamily="18" charset="0"/>
                <a:cs typeface="Times New Roman" pitchFamily="18" charset="0"/>
              </a:rPr>
              <a:t>{</a:t>
            </a:r>
            <a:r>
              <a:rPr lang="en-CA" altLang="en-US" smtClean="0">
                <a:latin typeface="Arial" charset="0"/>
                <a:cs typeface="Arial" charset="0"/>
              </a:rPr>
              <a:t>C</a:t>
            </a:r>
            <a:r>
              <a:rPr lang="en-CA" altLang="en-US" smtClean="0">
                <a:latin typeface="Times New Roman" pitchFamily="18" charset="0"/>
                <a:cs typeface="Times New Roman" pitchFamily="18" charset="0"/>
              </a:rPr>
              <a:t>,</a:t>
            </a:r>
            <a:r>
              <a:rPr lang="en-CA" altLang="en-US" smtClean="0">
                <a:latin typeface="Arial" charset="0"/>
                <a:cs typeface="Arial" charset="0"/>
              </a:rPr>
              <a:t> J</a:t>
            </a:r>
            <a:r>
              <a:rPr lang="en-CA" altLang="en-US" smtClean="0">
                <a:latin typeface="Times New Roman" pitchFamily="18" charset="0"/>
                <a:cs typeface="Times New Roman" pitchFamily="18" charset="0"/>
              </a:rPr>
              <a:t>}</a:t>
            </a:r>
            <a:endParaRPr lang="en-CA" altLang="en-US" smtClean="0">
              <a:latin typeface="Arial" charset="0"/>
              <a:cs typeface="Arial" charset="0"/>
            </a:endParaRPr>
          </a:p>
          <a:p>
            <a:pPr lvl="1"/>
            <a:r>
              <a:rPr lang="en-CA" altLang="en-US" smtClean="0">
                <a:latin typeface="Arial" charset="0"/>
                <a:cs typeface="Arial" charset="0"/>
              </a:rPr>
              <a:t>This traversal is finished</a:t>
            </a:r>
          </a:p>
          <a:p>
            <a:pPr>
              <a:buFont typeface="Arial" charset="0"/>
              <a:buNone/>
            </a:pPr>
            <a:endParaRPr lang="en-CA" altLang="en-US" smtClean="0">
              <a:latin typeface="Arial" charset="0"/>
              <a:cs typeface="Arial" charset="0"/>
            </a:endParaRPr>
          </a:p>
        </p:txBody>
      </p:sp>
      <p:pic>
        <p:nvPicPr>
          <p:cNvPr id="35844" name="Picture 3" descr="C:\Users\dwharder\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D</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65414">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FF0000"/>
                          </a:solidFill>
                        </a:rPr>
                        <a:t>C</a:t>
                      </a:r>
                      <a:endParaRPr lang="en-CA" sz="1800" b="1" dirty="0">
                        <a:solidFill>
                          <a:srgbClr val="FF000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D</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E</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F</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FF0000"/>
                          </a:solidFill>
                        </a:rPr>
                        <a:t>C</a:t>
                      </a:r>
                      <a:endParaRPr lang="en-CA" sz="1800" b="1" dirty="0">
                        <a:solidFill>
                          <a:srgbClr val="FF000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K</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77587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latin typeface="Arial" charset="0"/>
                <a:cs typeface="Arial" charset="0"/>
              </a:rPr>
              <a:t>Connected Components</a:t>
            </a:r>
            <a:endParaRPr lang="en-CA" altLang="en-US" smtClean="0">
              <a:latin typeface="Arial" charset="0"/>
              <a:cs typeface="Arial" charset="0"/>
            </a:endParaRPr>
          </a:p>
        </p:txBody>
      </p:sp>
      <p:sp>
        <p:nvSpPr>
          <p:cNvPr id="36867" name="Content Placeholder 2"/>
          <p:cNvSpPr>
            <a:spLocks noGrp="1"/>
          </p:cNvSpPr>
          <p:nvPr>
            <p:ph idx="1"/>
          </p:nvPr>
        </p:nvSpPr>
        <p:spPr/>
        <p:txBody>
          <a:bodyPr/>
          <a:lstStyle/>
          <a:p>
            <a:pPr>
              <a:buFont typeface="Arial" charset="0"/>
              <a:buNone/>
            </a:pPr>
            <a:r>
              <a:rPr lang="en-CA" altLang="en-US" smtClean="0">
                <a:latin typeface="Arial" charset="0"/>
                <a:cs typeface="Arial" charset="0"/>
              </a:rPr>
              <a:t>	We start again with the set </a:t>
            </a:r>
            <a:r>
              <a:rPr lang="en-CA" altLang="en-US" smtClean="0">
                <a:latin typeface="Times New Roman" pitchFamily="18" charset="0"/>
                <a:cs typeface="Times New Roman" pitchFamily="18" charset="0"/>
              </a:rPr>
              <a:t>{</a:t>
            </a:r>
            <a:r>
              <a:rPr lang="en-CA" altLang="en-US" smtClean="0">
                <a:latin typeface="Arial" charset="0"/>
                <a:cs typeface="Arial" charset="0"/>
              </a:rPr>
              <a:t>D</a:t>
            </a:r>
            <a:r>
              <a:rPr lang="en-CA" altLang="en-US" smtClean="0">
                <a:latin typeface="Times New Roman" pitchFamily="18" charset="0"/>
                <a:cs typeface="Times New Roman" pitchFamily="18" charset="0"/>
              </a:rPr>
              <a:t>}</a:t>
            </a:r>
            <a:r>
              <a:rPr lang="en-CA" altLang="en-US" smtClean="0">
                <a:latin typeface="Arial" charset="0"/>
                <a:cs typeface="Arial" charset="0"/>
              </a:rPr>
              <a:t> </a:t>
            </a:r>
          </a:p>
        </p:txBody>
      </p:sp>
      <p:pic>
        <p:nvPicPr>
          <p:cNvPr id="36868" name="Picture 4" descr="C:\Users\dwharder\Desktop\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D</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65414">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FF0000"/>
                          </a:solidFill>
                        </a:rPr>
                        <a:t>C</a:t>
                      </a:r>
                      <a:endParaRPr lang="en-CA" sz="1800" b="1" dirty="0">
                        <a:solidFill>
                          <a:srgbClr val="FF000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E</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F</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FF0000"/>
                          </a:solidFill>
                        </a:rPr>
                        <a:t>C</a:t>
                      </a:r>
                      <a:endParaRPr lang="en-CA" sz="1800" b="1" dirty="0">
                        <a:solidFill>
                          <a:srgbClr val="FF000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K</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038687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latin typeface="Arial" charset="0"/>
                <a:cs typeface="Arial" charset="0"/>
              </a:rPr>
              <a:t>Connected Components</a:t>
            </a:r>
            <a:endParaRPr lang="en-CA" altLang="en-US" smtClean="0">
              <a:latin typeface="Arial" charset="0"/>
              <a:cs typeface="Arial" charset="0"/>
            </a:endParaRPr>
          </a:p>
        </p:txBody>
      </p:sp>
      <p:sp>
        <p:nvSpPr>
          <p:cNvPr id="37891" name="Content Placeholder 2"/>
          <p:cNvSpPr>
            <a:spLocks noGrp="1"/>
          </p:cNvSpPr>
          <p:nvPr>
            <p:ph idx="1"/>
          </p:nvPr>
        </p:nvSpPr>
        <p:spPr/>
        <p:txBody>
          <a:bodyPr/>
          <a:lstStyle/>
          <a:p>
            <a:pPr>
              <a:buFont typeface="Arial" charset="0"/>
              <a:buNone/>
            </a:pPr>
            <a:r>
              <a:rPr lang="en-CA" altLang="en-US" smtClean="0">
                <a:latin typeface="Arial" charset="0"/>
                <a:cs typeface="Arial" charset="0"/>
              </a:rPr>
              <a:t>	K and E are adjacent to D, so take the unions creating </a:t>
            </a:r>
            <a:r>
              <a:rPr lang="en-CA" altLang="en-US" smtClean="0">
                <a:latin typeface="Times New Roman" pitchFamily="18" charset="0"/>
                <a:cs typeface="Times New Roman" pitchFamily="18" charset="0"/>
              </a:rPr>
              <a:t>{</a:t>
            </a:r>
            <a:r>
              <a:rPr lang="en-CA" altLang="en-US" smtClean="0">
                <a:latin typeface="Arial" charset="0"/>
                <a:cs typeface="Arial" charset="0"/>
              </a:rPr>
              <a:t>D</a:t>
            </a:r>
            <a:r>
              <a:rPr lang="en-CA" altLang="en-US" smtClean="0">
                <a:latin typeface="Times New Roman" pitchFamily="18" charset="0"/>
                <a:cs typeface="Times New Roman" pitchFamily="18" charset="0"/>
              </a:rPr>
              <a:t>,</a:t>
            </a:r>
            <a:r>
              <a:rPr lang="en-CA" altLang="en-US" smtClean="0">
                <a:latin typeface="Arial" charset="0"/>
                <a:cs typeface="Arial" charset="0"/>
              </a:rPr>
              <a:t> E</a:t>
            </a:r>
            <a:r>
              <a:rPr lang="en-CA" altLang="en-US" smtClean="0">
                <a:latin typeface="Times New Roman" pitchFamily="18" charset="0"/>
                <a:cs typeface="Times New Roman" pitchFamily="18" charset="0"/>
              </a:rPr>
              <a:t>,</a:t>
            </a:r>
            <a:r>
              <a:rPr lang="en-CA" altLang="en-US" smtClean="0">
                <a:latin typeface="Arial" charset="0"/>
                <a:cs typeface="Arial" charset="0"/>
              </a:rPr>
              <a:t> K</a:t>
            </a:r>
            <a:r>
              <a:rPr lang="en-CA" altLang="en-US" smtClean="0">
                <a:latin typeface="Times New Roman" pitchFamily="18" charset="0"/>
                <a:cs typeface="Times New Roman" pitchFamily="18" charset="0"/>
              </a:rPr>
              <a:t>}</a:t>
            </a:r>
            <a:r>
              <a:rPr lang="en-CA" altLang="en-US" smtClean="0">
                <a:latin typeface="Arial" charset="0"/>
                <a:cs typeface="Arial" charset="0"/>
              </a:rPr>
              <a:t> </a:t>
            </a:r>
          </a:p>
        </p:txBody>
      </p:sp>
      <p:pic>
        <p:nvPicPr>
          <p:cNvPr id="37892" name="Picture 5" descr="C:\Users\dwharder\Desktop\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D</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65414">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FF0000"/>
                          </a:solidFill>
                        </a:rPr>
                        <a:t>C</a:t>
                      </a:r>
                      <a:endParaRPr lang="en-CA" sz="1800" b="1" dirty="0">
                        <a:solidFill>
                          <a:srgbClr val="FF000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t>F</a:t>
                      </a:r>
                      <a:endParaRPr lang="en-CA" sz="1800" b="1"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FF0000"/>
                          </a:solidFill>
                        </a:rPr>
                        <a:t>C</a:t>
                      </a:r>
                      <a:endParaRPr lang="en-CA" sz="1800" b="1" dirty="0">
                        <a:solidFill>
                          <a:srgbClr val="FF000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500580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latin typeface="Arial" charset="0"/>
                <a:cs typeface="Arial" charset="0"/>
              </a:rPr>
              <a:t>Connected Components</a:t>
            </a:r>
            <a:endParaRPr lang="en-CA" altLang="en-US" smtClean="0">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smtClean="0">
                <a:latin typeface="Arial" charset="0"/>
                <a:cs typeface="Arial" charset="0"/>
              </a:rPr>
              <a:t>	Finally, during this last traversal we find that F is adjacent to E</a:t>
            </a:r>
          </a:p>
          <a:p>
            <a:pPr lvl="1"/>
            <a:r>
              <a:rPr lang="en-CA" altLang="en-US" smtClean="0">
                <a:latin typeface="Arial" charset="0"/>
                <a:cs typeface="Arial" charset="0"/>
              </a:rPr>
              <a:t>Take the union of </a:t>
            </a:r>
            <a:r>
              <a:rPr lang="en-CA" altLang="en-US" smtClean="0">
                <a:latin typeface="Times New Roman" pitchFamily="18" charset="0"/>
                <a:cs typeface="Times New Roman" pitchFamily="18" charset="0"/>
              </a:rPr>
              <a:t>{</a:t>
            </a:r>
            <a:r>
              <a:rPr lang="en-CA" altLang="en-US" smtClean="0">
                <a:latin typeface="Arial" charset="0"/>
                <a:cs typeface="Arial" charset="0"/>
              </a:rPr>
              <a:t>F</a:t>
            </a:r>
            <a:r>
              <a:rPr lang="en-CA" altLang="en-US" smtClean="0">
                <a:latin typeface="Times New Roman" pitchFamily="18" charset="0"/>
                <a:cs typeface="Times New Roman" pitchFamily="18" charset="0"/>
              </a:rPr>
              <a:t>}</a:t>
            </a:r>
            <a:r>
              <a:rPr lang="en-CA" altLang="en-US" smtClean="0">
                <a:latin typeface="Arial" charset="0"/>
                <a:cs typeface="Arial" charset="0"/>
              </a:rPr>
              <a:t> with the set containing E: </a:t>
            </a:r>
            <a:r>
              <a:rPr lang="en-CA" altLang="en-US" smtClean="0">
                <a:latin typeface="Times New Roman" pitchFamily="18" charset="0"/>
                <a:cs typeface="Times New Roman" pitchFamily="18" charset="0"/>
              </a:rPr>
              <a:t>{</a:t>
            </a:r>
            <a:r>
              <a:rPr lang="en-CA" altLang="en-US" smtClean="0">
                <a:latin typeface="Arial" charset="0"/>
                <a:cs typeface="Arial" charset="0"/>
              </a:rPr>
              <a:t>D</a:t>
            </a:r>
            <a:r>
              <a:rPr lang="en-CA" altLang="en-US" smtClean="0">
                <a:latin typeface="Times New Roman" pitchFamily="18" charset="0"/>
                <a:cs typeface="Times New Roman" pitchFamily="18" charset="0"/>
              </a:rPr>
              <a:t>,</a:t>
            </a:r>
            <a:r>
              <a:rPr lang="en-CA" altLang="en-US" smtClean="0">
                <a:latin typeface="Arial" charset="0"/>
                <a:cs typeface="Arial" charset="0"/>
              </a:rPr>
              <a:t> E</a:t>
            </a:r>
            <a:r>
              <a:rPr lang="en-CA" altLang="en-US" smtClean="0">
                <a:latin typeface="Times New Roman" pitchFamily="18" charset="0"/>
                <a:cs typeface="Times New Roman" pitchFamily="18" charset="0"/>
              </a:rPr>
              <a:t>,</a:t>
            </a:r>
            <a:r>
              <a:rPr lang="en-CA" altLang="en-US" smtClean="0">
                <a:latin typeface="Arial" charset="0"/>
                <a:cs typeface="Arial" charset="0"/>
              </a:rPr>
              <a:t> F</a:t>
            </a:r>
            <a:r>
              <a:rPr lang="en-CA" altLang="en-US" smtClean="0">
                <a:latin typeface="Times New Roman" pitchFamily="18" charset="0"/>
                <a:cs typeface="Times New Roman" pitchFamily="18" charset="0"/>
              </a:rPr>
              <a:t>,</a:t>
            </a:r>
            <a:r>
              <a:rPr lang="en-CA" altLang="en-US" smtClean="0">
                <a:latin typeface="Arial" charset="0"/>
                <a:cs typeface="Arial" charset="0"/>
              </a:rPr>
              <a:t> K</a:t>
            </a:r>
            <a:r>
              <a:rPr lang="en-CA" altLang="en-US" smtClean="0">
                <a:latin typeface="Times New Roman" pitchFamily="18" charset="0"/>
                <a:cs typeface="Times New Roman" pitchFamily="18" charset="0"/>
              </a:rPr>
              <a:t>}</a:t>
            </a:r>
            <a:r>
              <a:rPr lang="en-CA" altLang="en-US" smtClean="0">
                <a:latin typeface="Arial" charset="0"/>
                <a:cs typeface="Arial" charset="0"/>
              </a:rPr>
              <a:t> </a:t>
            </a:r>
          </a:p>
          <a:p>
            <a:pPr>
              <a:buFont typeface="Arial" charset="0"/>
              <a:buNone/>
            </a:pPr>
            <a:endParaRPr lang="en-CA" altLang="en-US" smtClean="0">
              <a:latin typeface="Arial" charset="0"/>
              <a:cs typeface="Arial" charset="0"/>
            </a:endParaRP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D</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65414">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FF0000"/>
                          </a:solidFill>
                        </a:rPr>
                        <a:t>C</a:t>
                      </a:r>
                      <a:endParaRPr lang="en-CA" sz="1800" b="1" dirty="0">
                        <a:solidFill>
                          <a:srgbClr val="FF000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FF0000"/>
                          </a:solidFill>
                        </a:rPr>
                        <a:t>C</a:t>
                      </a:r>
                      <a:endParaRPr lang="en-CA" sz="1800" b="1" dirty="0">
                        <a:solidFill>
                          <a:srgbClr val="FF000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10163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latin typeface="Arial" charset="0"/>
                <a:cs typeface="Arial" charset="0"/>
              </a:rPr>
              <a:t>Connected Components</a:t>
            </a:r>
            <a:endParaRPr lang="en-CA" altLang="en-US" smtClean="0">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All vertices are visited, so we are done</a:t>
            </a:r>
          </a:p>
          <a:p>
            <a:pPr lvl="1"/>
            <a:r>
              <a:rPr lang="en-CA" altLang="en-US" dirty="0" smtClean="0">
                <a:latin typeface="Arial" charset="0"/>
                <a:cs typeface="Arial" charset="0"/>
              </a:rPr>
              <a:t>There are three connected sub-graphs {A, B, G, H, I}, {C, J}, {D, E, F, K}</a:t>
            </a: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D</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65414">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FF0000"/>
                          </a:solidFill>
                        </a:rPr>
                        <a:t>C</a:t>
                      </a:r>
                      <a:endParaRPr lang="en-CA" sz="1800" b="1" dirty="0">
                        <a:solidFill>
                          <a:srgbClr val="FF000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00B0F0"/>
                          </a:solidFill>
                        </a:rPr>
                        <a:t>A</a:t>
                      </a:r>
                      <a:endParaRPr lang="en-CA" sz="1800" b="1" dirty="0">
                        <a:solidFill>
                          <a:srgbClr val="00B0F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FF0000"/>
                          </a:solidFill>
                        </a:rPr>
                        <a:t>C</a:t>
                      </a:r>
                      <a:endParaRPr lang="en-CA" sz="1800" b="1" dirty="0">
                        <a:solidFill>
                          <a:srgbClr val="FF000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smtClean="0">
                          <a:solidFill>
                            <a:srgbClr val="7030A0"/>
                          </a:solidFill>
                        </a:rPr>
                        <a:t>D</a:t>
                      </a:r>
                      <a:endParaRPr lang="en-CA" sz="1800" b="1" dirty="0">
                        <a:solidFill>
                          <a:srgbClr val="7030A0"/>
                        </a:solidFill>
                      </a:endParaRP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361458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latin typeface="Arial" charset="0"/>
                <a:cs typeface="Arial" charset="0"/>
              </a:rPr>
              <a:t>Tracking Unvisited Vertices</a:t>
            </a:r>
          </a:p>
        </p:txBody>
      </p:sp>
      <p:sp>
        <p:nvSpPr>
          <p:cNvPr id="3993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t>
            </a:r>
            <a:r>
              <a:rPr lang="en-US" altLang="en-US" dirty="0" smtClean="0">
                <a:solidFill>
                  <a:srgbClr val="FF0000"/>
                </a:solidFill>
                <a:latin typeface="Arial" charset="0"/>
                <a:cs typeface="Arial" charset="0"/>
              </a:rPr>
              <a:t>How do you implement a set of unvisited vertices so as to</a:t>
            </a:r>
            <a:r>
              <a:rPr lang="en-US" altLang="en-US" dirty="0" smtClean="0">
                <a:latin typeface="Arial" charset="0"/>
                <a:cs typeface="Arial" charset="0"/>
              </a:rPr>
              <a:t>:</a:t>
            </a:r>
          </a:p>
          <a:p>
            <a:pPr lvl="1"/>
            <a:r>
              <a:rPr lang="en-US" altLang="en-US" dirty="0" smtClean="0">
                <a:latin typeface="Arial" charset="0"/>
                <a:cs typeface="Arial" charset="0"/>
              </a:rPr>
              <a:t>Find an unvisited vertex in </a:t>
            </a:r>
            <a:r>
              <a:rPr lang="en-US" altLang="en-US" dirty="0" smtClean="0">
                <a:latin typeface="Symbol" pitchFamily="18" charset="2"/>
                <a:cs typeface="Arial" charset="0"/>
              </a:rPr>
              <a:t>Q</a:t>
            </a:r>
            <a:r>
              <a:rPr lang="en-US" altLang="en-US" dirty="0" smtClean="0">
                <a:latin typeface="Times New Roman" pitchFamily="18" charset="0"/>
                <a:cs typeface="Times New Roman" pitchFamily="18" charset="0"/>
              </a:rPr>
              <a:t>(1)</a:t>
            </a:r>
            <a:r>
              <a:rPr lang="en-US" altLang="en-US" dirty="0" smtClean="0">
                <a:latin typeface="Arial" charset="0"/>
                <a:cs typeface="Arial" charset="0"/>
              </a:rPr>
              <a:t> time?</a:t>
            </a:r>
          </a:p>
          <a:p>
            <a:pPr lvl="1"/>
            <a:r>
              <a:rPr lang="en-US" altLang="en-US" dirty="0" smtClean="0">
                <a:latin typeface="Arial" charset="0"/>
                <a:cs typeface="Arial" charset="0"/>
              </a:rPr>
              <a:t>Remove a vertex that has been visited from this list in </a:t>
            </a:r>
            <a:r>
              <a:rPr lang="en-US" altLang="en-US" dirty="0" smtClean="0">
                <a:latin typeface="Symbol" pitchFamily="18" charset="2"/>
                <a:cs typeface="Arial" charset="0"/>
              </a:rPr>
              <a:t>Q</a:t>
            </a:r>
            <a:r>
              <a:rPr lang="en-US" altLang="en-US" dirty="0" smtClean="0">
                <a:latin typeface="Times New Roman" pitchFamily="18" charset="0"/>
                <a:cs typeface="Times New Roman" pitchFamily="18" charset="0"/>
              </a:rPr>
              <a:t>(1)</a:t>
            </a:r>
            <a:r>
              <a:rPr lang="en-US" altLang="en-US" dirty="0" smtClean="0">
                <a:latin typeface="Arial" charset="0"/>
                <a:cs typeface="Arial" charset="0"/>
              </a:rPr>
              <a:t> time?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Bad solution</a:t>
            </a:r>
          </a:p>
          <a:p>
            <a:pPr lvl="1"/>
            <a:r>
              <a:rPr lang="en-US" altLang="en-US" dirty="0" smtClean="0">
                <a:latin typeface="Arial" charset="0"/>
                <a:cs typeface="Arial" charset="0"/>
              </a:rPr>
              <a:t>We can simply flag vertices as visited, but this would require </a:t>
            </a:r>
            <a:r>
              <a:rPr lang="en-US" altLang="en-US" dirty="0" smtClean="0">
                <a:latin typeface="Times New Roman" pitchFamily="18" charset="0"/>
                <a:cs typeface="Times New Roman" pitchFamily="18" charset="0"/>
              </a:rPr>
              <a:t>O(|</a:t>
            </a:r>
            <a:r>
              <a:rPr lang="en-US" altLang="en-US" i="1" dirty="0" smtClean="0">
                <a:latin typeface="Times New Roman" pitchFamily="18" charset="0"/>
                <a:cs typeface="Times New Roman" pitchFamily="18" charset="0"/>
              </a:rPr>
              <a:t>V</a:t>
            </a:r>
            <a:r>
              <a:rPr lang="en-US" altLang="en-US" dirty="0" smtClean="0">
                <a:latin typeface="Times New Roman" pitchFamily="18" charset="0"/>
                <a:cs typeface="Times New Roman" pitchFamily="18" charset="0"/>
              </a:rPr>
              <a:t>|)</a:t>
            </a:r>
            <a:r>
              <a:rPr lang="en-US" altLang="en-US" dirty="0" smtClean="0">
                <a:latin typeface="Arial" charset="0"/>
                <a:cs typeface="Arial" charset="0"/>
              </a:rPr>
              <a:t> time to find an unvisited vertex</a:t>
            </a:r>
          </a:p>
          <a:p>
            <a:pPr>
              <a:buFont typeface="Arial" charset="0"/>
              <a:buNone/>
            </a:pPr>
            <a:endParaRPr lang="en-US" altLang="en-US" dirty="0" smtClean="0">
              <a:latin typeface="Arial" charset="0"/>
              <a:cs typeface="Arial" charset="0"/>
            </a:endParaRPr>
          </a:p>
          <a:p>
            <a:pPr>
              <a:buFont typeface="Arial" charset="0"/>
              <a:buNone/>
            </a:pPr>
            <a:r>
              <a:rPr lang="en-US" altLang="en-US" dirty="0">
                <a:latin typeface="Arial" charset="0"/>
                <a:cs typeface="Arial" charset="0"/>
              </a:rPr>
              <a:t>	</a:t>
            </a:r>
            <a:r>
              <a:rPr lang="en-US" altLang="en-US" dirty="0" smtClean="0">
                <a:latin typeface="Arial" charset="0"/>
                <a:cs typeface="Arial" charset="0"/>
              </a:rPr>
              <a:t>Good solutions</a:t>
            </a:r>
          </a:p>
          <a:p>
            <a:pPr lvl="1"/>
            <a:r>
              <a:rPr lang="en-US" altLang="en-US" dirty="0" smtClean="0">
                <a:solidFill>
                  <a:srgbClr val="FF0000"/>
                </a:solidFill>
                <a:latin typeface="Arial" charset="0"/>
                <a:cs typeface="Arial" charset="0"/>
              </a:rPr>
              <a:t>A hash table</a:t>
            </a:r>
            <a:r>
              <a:rPr lang="en-US" altLang="en-US" dirty="0" smtClean="0">
                <a:latin typeface="Arial" charset="0"/>
                <a:cs typeface="Arial" charset="0"/>
              </a:rPr>
              <a:t> of unvisited vertices</a:t>
            </a:r>
          </a:p>
          <a:p>
            <a:pPr lvl="1"/>
            <a:r>
              <a:rPr lang="en-US" altLang="en-US" dirty="0" smtClean="0">
                <a:latin typeface="Arial" charset="0"/>
                <a:cs typeface="Arial" charset="0"/>
              </a:rPr>
              <a:t>Or, an array of unvisited vertices, and we store for each vertex its position in the array</a:t>
            </a:r>
          </a:p>
        </p:txBody>
      </p:sp>
    </p:spTree>
    <p:extLst>
      <p:ext uri="{BB962C8B-B14F-4D97-AF65-F5344CB8AC3E}">
        <p14:creationId xmlns:p14="http://schemas.microsoft.com/office/powerpoint/2010/main" val="38349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40963"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Create two arrays:</a:t>
            </a:r>
          </a:p>
          <a:p>
            <a:pPr lvl="1"/>
            <a:r>
              <a:rPr lang="en-CA" altLang="en-US" dirty="0" smtClean="0">
                <a:latin typeface="Arial" charset="0"/>
                <a:cs typeface="Arial" charset="0"/>
              </a:rPr>
              <a:t>One array, </a:t>
            </a:r>
            <a:r>
              <a:rPr lang="en-CA" altLang="en-US" dirty="0" smtClean="0">
                <a:latin typeface="Consolas" pitchFamily="49" charset="0"/>
                <a:cs typeface="Consolas" pitchFamily="49" charset="0"/>
              </a:rPr>
              <a:t>unvisited</a:t>
            </a:r>
            <a:r>
              <a:rPr lang="en-CA" altLang="en-US" dirty="0" smtClean="0">
                <a:latin typeface="Arial" charset="0"/>
                <a:cs typeface="Arial" charset="0"/>
              </a:rPr>
              <a:t>, will contain the unvisited vertices</a:t>
            </a:r>
          </a:p>
          <a:p>
            <a:pPr lvl="1"/>
            <a:r>
              <a:rPr lang="en-CA" altLang="en-US" dirty="0" smtClean="0">
                <a:latin typeface="Arial" charset="0"/>
                <a:cs typeface="Arial" charset="0"/>
              </a:rPr>
              <a:t>The other, </a:t>
            </a:r>
            <a:r>
              <a:rPr lang="en-CA" altLang="en-US" dirty="0" err="1" smtClean="0">
                <a:latin typeface="Consolas" pitchFamily="49" charset="0"/>
                <a:cs typeface="Consolas" pitchFamily="49" charset="0"/>
              </a:rPr>
              <a:t>loc_in_unvisited</a:t>
            </a:r>
            <a:r>
              <a:rPr lang="en-CA" altLang="en-US" dirty="0" smtClean="0">
                <a:latin typeface="Arial" charset="0"/>
                <a:cs typeface="Arial" charset="0"/>
              </a:rPr>
              <a:t>, will contain the location of vertex </a:t>
            </a:r>
            <a:r>
              <a:rPr lang="en-CA" altLang="en-US" i="1" dirty="0" smtClean="0">
                <a:latin typeface="Times New Roman" pitchFamily="18" charset="0"/>
                <a:cs typeface="Times New Roman" pitchFamily="18" charset="0"/>
              </a:rPr>
              <a:t>v</a:t>
            </a:r>
            <a:r>
              <a:rPr lang="en-CA" altLang="en-US" i="1" baseline="-25000" dirty="0" smtClean="0">
                <a:latin typeface="Times New Roman" pitchFamily="18" charset="0"/>
                <a:cs typeface="Times New Roman" pitchFamily="18" charset="0"/>
              </a:rPr>
              <a:t>i</a:t>
            </a:r>
            <a:r>
              <a:rPr lang="en-CA" altLang="en-US" dirty="0" smtClean="0">
                <a:latin typeface="Times New Roman" pitchFamily="18" charset="0"/>
                <a:cs typeface="Times New Roman" pitchFamily="18" charset="0"/>
              </a:rPr>
              <a:t> </a:t>
            </a:r>
            <a:r>
              <a:rPr lang="en-CA" altLang="en-US" dirty="0" smtClean="0">
                <a:latin typeface="Arial" charset="0"/>
                <a:cs typeface="Arial" charset="0"/>
              </a:rPr>
              <a:t>in the first array</a:t>
            </a:r>
          </a:p>
          <a:p>
            <a:pPr lvl="1"/>
            <a:endParaRPr lang="en-CA" altLang="en-US" dirty="0" smtClean="0">
              <a:latin typeface="Arial" charset="0"/>
              <a:cs typeface="Arial" charset="0"/>
            </a:endParaRPr>
          </a:p>
          <a:p>
            <a:pPr lvl="1"/>
            <a:endParaRPr lang="en-CA" altLang="en-US" dirty="0">
              <a:latin typeface="Arial" charset="0"/>
              <a:cs typeface="Arial" charset="0"/>
            </a:endParaRPr>
          </a:p>
          <a:p>
            <a:pPr lvl="1"/>
            <a:endParaRPr lang="en-CA" altLang="en-US" dirty="0" smtClean="0">
              <a:latin typeface="Arial" charset="0"/>
              <a:cs typeface="Arial" charset="0"/>
            </a:endParaRPr>
          </a:p>
          <a:p>
            <a:pPr lvl="1"/>
            <a:endParaRPr lang="en-CA" altLang="en-US" dirty="0">
              <a:latin typeface="Arial" charset="0"/>
              <a:cs typeface="Arial" charset="0"/>
            </a:endParaRPr>
          </a:p>
          <a:p>
            <a:pPr lvl="1"/>
            <a:endParaRPr lang="en-CA" altLang="en-US" dirty="0" smtClean="0">
              <a:latin typeface="Arial" charset="0"/>
              <a:cs typeface="Arial" charset="0"/>
            </a:endParaRPr>
          </a:p>
          <a:p>
            <a:pPr lvl="1"/>
            <a:endParaRPr lang="en-CA" altLang="en-US" dirty="0">
              <a:latin typeface="Arial" charset="0"/>
              <a:cs typeface="Arial" charset="0"/>
            </a:endParaRPr>
          </a:p>
          <a:p>
            <a:pPr lvl="1"/>
            <a:r>
              <a:rPr lang="en-CA" altLang="en-US" dirty="0" smtClean="0">
                <a:latin typeface="Arial" charset="0"/>
                <a:cs typeface="Arial" charset="0"/>
              </a:rPr>
              <a:t>Or</a:t>
            </a:r>
            <a:r>
              <a:rPr lang="en-CA" altLang="en-US" dirty="0">
                <a:latin typeface="Arial" charset="0"/>
                <a:cs typeface="Arial" charset="0"/>
              </a:rPr>
              <a:t>, </a:t>
            </a:r>
            <a:r>
              <a:rPr lang="en-CA" altLang="en-US" dirty="0" smtClean="0">
                <a:latin typeface="Arial" charset="0"/>
                <a:cs typeface="Arial" charset="0"/>
              </a:rPr>
              <a:t>instead of a second array, we </a:t>
            </a:r>
            <a:r>
              <a:rPr lang="en-CA" altLang="en-US" dirty="0">
                <a:latin typeface="Arial" charset="0"/>
                <a:cs typeface="Arial" charset="0"/>
              </a:rPr>
              <a:t>may add a member variable in </a:t>
            </a:r>
            <a:r>
              <a:rPr lang="en-CA" altLang="en-US" dirty="0" smtClean="0">
                <a:latin typeface="Arial" charset="0"/>
                <a:cs typeface="Arial" charset="0"/>
              </a:rPr>
              <a:t>the vertex class</a:t>
            </a:r>
            <a:endParaRPr lang="en-CA" altLang="en-US" dirty="0">
              <a:latin typeface="Arial" charset="0"/>
              <a:cs typeface="Arial" charset="0"/>
            </a:endParaRPr>
          </a:p>
          <a:p>
            <a:pPr lvl="1"/>
            <a:endParaRPr lang="en-CA" altLang="en-US" dirty="0" smtClean="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2</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3</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4</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5</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6</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7</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8</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9</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414">
                <a:tc>
                  <a:txBody>
                    <a:bodyPr/>
                    <a:lstStyle/>
                    <a:p>
                      <a:pPr algn="ctr"/>
                      <a:r>
                        <a:rPr lang="en-CA" sz="1800" b="0" dirty="0" smtClean="0">
                          <a:solidFill>
                            <a:schemeClr val="tx1"/>
                          </a:solidFill>
                        </a:rPr>
                        <a:t>A</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B</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C</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D</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E</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F</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G</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H</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I</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J</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K</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D</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414">
                <a:tc>
                  <a:txBody>
                    <a:bodyPr/>
                    <a:lstStyle/>
                    <a:p>
                      <a:pPr algn="ctr"/>
                      <a:r>
                        <a:rPr lang="en-CA" sz="1800" b="0" dirty="0" smtClean="0">
                          <a:solidFill>
                            <a:schemeClr val="tx1"/>
                          </a:solidFill>
                        </a:rPr>
                        <a:t>0</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1</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2</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3</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4</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5</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6</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7</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8</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9</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10</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6945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41987"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Suppose we visit D</a:t>
            </a:r>
          </a:p>
          <a:p>
            <a:pPr lvl="1"/>
            <a:r>
              <a:rPr lang="en-CA" altLang="en-US" dirty="0" smtClean="0">
                <a:latin typeface="Arial" charset="0"/>
                <a:cs typeface="Arial" charset="0"/>
              </a:rPr>
              <a:t>D is in entry 3</a:t>
            </a:r>
          </a:p>
          <a:p>
            <a:pPr lvl="1"/>
            <a:r>
              <a:rPr lang="en-CA" altLang="en-US" dirty="0" smtClean="0">
                <a:latin typeface="Arial" charset="0"/>
                <a:cs typeface="Arial" charset="0"/>
              </a:rPr>
              <a:t>How shall we delete D in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2</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solidFill>
                            <a:srgbClr val="00B0F0"/>
                          </a:solidFill>
                        </a:rPr>
                        <a:t>3</a:t>
                      </a:r>
                      <a:endParaRPr lang="en-CA" sz="1400"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4</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5</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6</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7</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8</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9</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414">
                <a:tc>
                  <a:txBody>
                    <a:bodyPr/>
                    <a:lstStyle/>
                    <a:p>
                      <a:pPr algn="ctr"/>
                      <a:r>
                        <a:rPr lang="en-CA" sz="1800" b="0" dirty="0" smtClean="0">
                          <a:solidFill>
                            <a:schemeClr val="tx1"/>
                          </a:solidFill>
                        </a:rPr>
                        <a:t>A</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B</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C</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D</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E</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F</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G</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H</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I</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J</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K</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smtClean="0">
                          <a:solidFill>
                            <a:srgbClr val="FF0000"/>
                          </a:solidFill>
                        </a:rPr>
                        <a:t>D</a:t>
                      </a:r>
                      <a:endParaRPr lang="en-CA" sz="1400" b="1" dirty="0">
                        <a:solidFill>
                          <a:srgbClr val="FF000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K</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414">
                <a:tc>
                  <a:txBody>
                    <a:bodyPr/>
                    <a:lstStyle/>
                    <a:p>
                      <a:pPr algn="ctr"/>
                      <a:r>
                        <a:rPr lang="en-CA" sz="1800" b="0" dirty="0" smtClean="0">
                          <a:solidFill>
                            <a:schemeClr val="tx1"/>
                          </a:solidFill>
                        </a:rPr>
                        <a:t>0</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1</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2</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00B0F0"/>
                          </a:solidFill>
                        </a:rPr>
                        <a:t>3</a:t>
                      </a:r>
                      <a:endParaRPr lang="en-CA" sz="1800" b="1"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4</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5</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6</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7</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8</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9</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10</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556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43011" name="Content Placeholder 2"/>
          <p:cNvSpPr>
            <a:spLocks noGrp="1"/>
          </p:cNvSpPr>
          <p:nvPr>
            <p:ph idx="1"/>
          </p:nvPr>
        </p:nvSpPr>
        <p:spPr/>
        <p:txBody>
          <a:bodyPr/>
          <a:lstStyle/>
          <a:p>
            <a:pPr>
              <a:buFont typeface="Arial" charset="0"/>
              <a:buNone/>
            </a:pPr>
            <a:r>
              <a:rPr lang="en-CA" altLang="en-US" smtClean="0">
                <a:latin typeface="Arial" charset="0"/>
                <a:cs typeface="Arial" charset="0"/>
              </a:rPr>
              <a:t>	Suppose we visit D</a:t>
            </a:r>
          </a:p>
          <a:p>
            <a:pPr lvl="1"/>
            <a:r>
              <a:rPr lang="en-CA" altLang="en-US" smtClean="0">
                <a:latin typeface="Arial" charset="0"/>
                <a:cs typeface="Arial" charset="0"/>
              </a:rPr>
              <a:t>D is in entry 3</a:t>
            </a:r>
          </a:p>
          <a:p>
            <a:pPr lvl="1"/>
            <a:r>
              <a:rPr lang="en-CA" altLang="en-US" smtClean="0">
                <a:latin typeface="Arial" charset="0"/>
                <a:cs typeface="Arial" charset="0"/>
              </a:rPr>
              <a:t>Copy the last unvisited vertex into this location and update the location array for this value</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2</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solidFill>
                            <a:srgbClr val="00B0F0"/>
                          </a:solidFill>
                        </a:rPr>
                        <a:t>3</a:t>
                      </a:r>
                      <a:endParaRPr lang="en-CA" sz="1400"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4</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5</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6</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7</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8</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9</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65414">
                <a:tc>
                  <a:txBody>
                    <a:bodyPr/>
                    <a:lstStyle/>
                    <a:p>
                      <a:pPr algn="ctr"/>
                      <a:r>
                        <a:rPr lang="en-CA" sz="1800" b="0" dirty="0" smtClean="0">
                          <a:solidFill>
                            <a:schemeClr val="tx1"/>
                          </a:solidFill>
                        </a:rPr>
                        <a:t>A</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B</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C</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K</a:t>
                      </a:r>
                      <a:endParaRPr lang="en-CA" sz="1800" b="1" dirty="0">
                        <a:solidFill>
                          <a:srgbClr val="FF000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E</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F</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G</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H</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I</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J</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D</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smtClean="0">
                          <a:solidFill>
                            <a:srgbClr val="FF0000"/>
                          </a:solidFill>
                        </a:rPr>
                        <a:t>K</a:t>
                      </a:r>
                      <a:endParaRPr lang="en-CA" sz="1400" b="1" dirty="0">
                        <a:solidFill>
                          <a:srgbClr val="FF000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414">
                <a:tc>
                  <a:txBody>
                    <a:bodyPr/>
                    <a:lstStyle/>
                    <a:p>
                      <a:pPr algn="ctr"/>
                      <a:r>
                        <a:rPr lang="en-CA" sz="1800" b="0" dirty="0" smtClean="0">
                          <a:solidFill>
                            <a:schemeClr val="tx1"/>
                          </a:solidFill>
                        </a:rPr>
                        <a:t>0</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1</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2</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75000"/>
                            </a:schemeClr>
                          </a:solidFill>
                        </a:rPr>
                        <a:t>3</a:t>
                      </a:r>
                      <a:endParaRPr lang="en-CA" sz="1800" b="0" dirty="0">
                        <a:solidFill>
                          <a:schemeClr val="bg1">
                            <a:lumMod val="7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4</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5</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6</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7</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8</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9</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00B0F0"/>
                          </a:solidFill>
                        </a:rPr>
                        <a:t>3</a:t>
                      </a:r>
                      <a:endParaRPr lang="en-CA" sz="1800" b="1"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Arc 5"/>
          <p:cNvSpPr/>
          <p:nvPr/>
        </p:nvSpPr>
        <p:spPr>
          <a:xfrm>
            <a:off x="3475038" y="3259138"/>
            <a:ext cx="4103687" cy="4318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57569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44035" name="Content Placeholder 2"/>
          <p:cNvSpPr>
            <a:spLocks noGrp="1"/>
          </p:cNvSpPr>
          <p:nvPr>
            <p:ph idx="1"/>
          </p:nvPr>
        </p:nvSpPr>
        <p:spPr/>
        <p:txBody>
          <a:bodyPr/>
          <a:lstStyle/>
          <a:p>
            <a:pPr>
              <a:buFont typeface="Arial" charset="0"/>
              <a:buNone/>
            </a:pPr>
            <a:r>
              <a:rPr lang="en-CA" altLang="en-US" smtClean="0">
                <a:latin typeface="Arial" charset="0"/>
                <a:cs typeface="Arial" charset="0"/>
              </a:rPr>
              <a:t>	Suppose we visit G</a:t>
            </a:r>
          </a:p>
          <a:p>
            <a:pPr lvl="1"/>
            <a:r>
              <a:rPr lang="en-CA" altLang="en-US" smtClean="0">
                <a:latin typeface="Arial" charset="0"/>
                <a:cs typeface="Arial" charset="0"/>
              </a:rPr>
              <a:t>G is in entry 6</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2</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3</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4</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5</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rgbClr val="00B0F0"/>
                          </a:solidFill>
                        </a:rPr>
                        <a:t>6</a:t>
                      </a:r>
                      <a:endParaRPr lang="en-CA" sz="1400" b="0"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7</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8</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9</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65414">
                <a:tc>
                  <a:txBody>
                    <a:bodyPr/>
                    <a:lstStyle/>
                    <a:p>
                      <a:pPr algn="ctr"/>
                      <a:r>
                        <a:rPr lang="en-CA" sz="1800" b="0" dirty="0" smtClean="0">
                          <a:solidFill>
                            <a:schemeClr val="tx1"/>
                          </a:solidFill>
                        </a:rPr>
                        <a:t>A</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B</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C</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K</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E</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F</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G</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H</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I</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J</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solidFill>
                            <a:schemeClr val="tx1"/>
                          </a:solidFill>
                        </a:rPr>
                        <a:t>D</a:t>
                      </a:r>
                      <a:endParaRPr lang="en-CA" sz="140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smtClean="0">
                          <a:solidFill>
                            <a:srgbClr val="FF0000"/>
                          </a:solidFill>
                        </a:rPr>
                        <a:t>G</a:t>
                      </a:r>
                      <a:endParaRPr lang="en-CA" sz="1400" b="1" dirty="0">
                        <a:solidFill>
                          <a:srgbClr val="FF000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J</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K</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414">
                <a:tc>
                  <a:txBody>
                    <a:bodyPr/>
                    <a:lstStyle/>
                    <a:p>
                      <a:pPr algn="ctr"/>
                      <a:r>
                        <a:rPr lang="en-CA" sz="1800" b="0" dirty="0" smtClean="0">
                          <a:solidFill>
                            <a:schemeClr val="tx1"/>
                          </a:solidFill>
                        </a:rPr>
                        <a:t>0</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1</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2</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3</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4</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5</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00B0F0"/>
                          </a:solidFill>
                        </a:rPr>
                        <a:t>6</a:t>
                      </a:r>
                      <a:endParaRPr lang="en-CA" sz="1800" b="1"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7</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8</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9</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3</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57784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smtClean="0">
                <a:latin typeface="Arial" charset="0"/>
                <a:cs typeface="Arial" charset="0"/>
              </a:rPr>
              <a:t>	An implementation can use a queue</a:t>
            </a:r>
          </a:p>
          <a:p>
            <a:pPr marL="457200" lvl="1" indent="0">
              <a:buNone/>
            </a:pPr>
            <a:r>
              <a:rPr lang="en-US" altLang="en-US" sz="1400" dirty="0" smtClean="0">
                <a:latin typeface="Consolas" panose="020B0609020204030204" pitchFamily="49" charset="0"/>
                <a:cs typeface="Consolas" panose="020B0609020204030204" pitchFamily="49" charset="0"/>
              </a:rPr>
              <a:t>void Graph::</a:t>
            </a:r>
            <a:r>
              <a:rPr lang="en-US" altLang="en-US" sz="1400" dirty="0" err="1" smtClean="0">
                <a:latin typeface="Consolas" panose="020B0609020204030204" pitchFamily="49" charset="0"/>
                <a:cs typeface="Consolas" panose="020B0609020204030204" pitchFamily="49" charset="0"/>
              </a:rPr>
              <a:t>depth_first_traversal</a:t>
            </a:r>
            <a:r>
              <a:rPr lang="en-US" altLang="en-US" sz="1400" dirty="0" smtClean="0">
                <a:latin typeface="Consolas" panose="020B0609020204030204" pitchFamily="49" charset="0"/>
                <a:cs typeface="Consolas" panose="020B0609020204030204" pitchFamily="49" charset="0"/>
              </a:rPr>
              <a:t>( Vertex *first ) </a:t>
            </a:r>
            <a:r>
              <a:rPr lang="en-US" altLang="en-US" sz="1400" dirty="0" err="1" smtClean="0">
                <a:latin typeface="Consolas" panose="020B0609020204030204" pitchFamily="49" charset="0"/>
                <a:cs typeface="Consolas" panose="020B0609020204030204" pitchFamily="49" charset="0"/>
              </a:rPr>
              <a:t>const</a:t>
            </a:r>
            <a:r>
              <a:rPr lang="en-US" altLang="en-US" sz="1400" dirty="0" smtClean="0">
                <a:latin typeface="Consolas" panose="020B0609020204030204" pitchFamily="49" charset="0"/>
                <a:cs typeface="Consolas" panose="020B0609020204030204" pitchFamily="49" charset="0"/>
              </a:rPr>
              <a:t> {</a:t>
            </a:r>
          </a:p>
          <a:p>
            <a:pPr marL="457200" lvl="1" indent="0">
              <a:buNone/>
            </a:pP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unordered_map</a:t>
            </a:r>
            <a:r>
              <a:rPr lang="en-US" altLang="en-US" sz="1400" dirty="0" smtClean="0">
                <a:latin typeface="Consolas" panose="020B0609020204030204" pitchFamily="49" charset="0"/>
                <a:cs typeface="Consolas" panose="020B0609020204030204" pitchFamily="49" charset="0"/>
              </a:rPr>
              <a:t>&lt;Vertex *, </a:t>
            </a:r>
            <a:r>
              <a:rPr lang="en-US" altLang="en-US" sz="1400" dirty="0" err="1" smtClean="0">
                <a:latin typeface="Consolas" panose="020B0609020204030204" pitchFamily="49" charset="0"/>
                <a:cs typeface="Consolas" panose="020B0609020204030204" pitchFamily="49" charset="0"/>
              </a:rPr>
              <a:t>int</a:t>
            </a:r>
            <a:r>
              <a:rPr lang="en-US" altLang="en-US" sz="1400" dirty="0" smtClean="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std</a:t>
            </a:r>
            <a:r>
              <a:rPr lang="en-US" altLang="en-US" sz="1400" dirty="0" smtClean="0">
                <a:latin typeface="Consolas" panose="020B0609020204030204" pitchFamily="49" charset="0"/>
                <a:cs typeface="Consolas" panose="020B0609020204030204" pitchFamily="49" charset="0"/>
              </a:rPr>
              <a:t>::queue&lt;Vertex *&gt; queue;</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a:t>
            </a:r>
            <a:r>
              <a:rPr lang="en-US" altLang="en-US" sz="1400" dirty="0" err="1" smtClean="0">
                <a:latin typeface="Consolas" panose="020B0609020204030204" pitchFamily="49" charset="0"/>
                <a:cs typeface="Consolas" panose="020B0609020204030204" pitchFamily="49" charset="0"/>
              </a:rPr>
              <a:t>.push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smtClean="0">
                <a:latin typeface="Consolas" panose="020B0609020204030204" pitchFamily="49" charset="0"/>
                <a:cs typeface="Consolas" panose="020B0609020204030204" pitchFamily="49" charset="0"/>
              </a:rPr>
              <a:t>    while ( !</a:t>
            </a:r>
            <a:r>
              <a:rPr lang="en-US" altLang="en-US" sz="1400" dirty="0" err="1" smtClean="0">
                <a:latin typeface="Consolas" panose="020B0609020204030204" pitchFamily="49" charset="0"/>
                <a:cs typeface="Consolas" panose="020B0609020204030204" pitchFamily="49" charset="0"/>
              </a:rPr>
              <a:t>queue.empty</a:t>
            </a:r>
            <a:r>
              <a:rPr lang="en-US" altLang="en-US" sz="1400" dirty="0" smtClean="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Vertex *v = </a:t>
            </a:r>
            <a:r>
              <a:rPr lang="en-US" altLang="en-US" sz="1400" dirty="0" err="1" smtClean="0">
                <a:latin typeface="Consolas" panose="020B0609020204030204" pitchFamily="49" charset="0"/>
                <a:cs typeface="Consolas" panose="020B0609020204030204" pitchFamily="49" charset="0"/>
              </a:rPr>
              <a:t>queue.front</a:t>
            </a:r>
            <a:r>
              <a:rPr lang="en-US" altLang="en-US" sz="1400" dirty="0" smtClean="0">
                <a:latin typeface="Consolas" panose="020B0609020204030204" pitchFamily="49" charset="0"/>
                <a:cs typeface="Consolas" panose="020B0609020204030204" pitchFamily="49" charset="0"/>
              </a:rPr>
              <a:t>();</a:t>
            </a:r>
          </a:p>
          <a:p>
            <a:pPr marL="457200" lvl="1" indent="0">
              <a:buNone/>
            </a:pP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queue.pop</a:t>
            </a:r>
            <a:r>
              <a:rPr lang="en-US" altLang="en-US" sz="1400" dirty="0" smtClean="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smtClean="0">
              <a:latin typeface="Consolas" panose="020B0609020204030204" pitchFamily="49" charset="0"/>
              <a:cs typeface="Consolas" panose="020B0609020204030204" pitchFamily="49" charset="0"/>
            </a:endParaRPr>
          </a:p>
          <a:p>
            <a:pPr marL="457200" lvl="1" indent="0">
              <a:buNone/>
            </a:pPr>
            <a:r>
              <a:rPr lang="en-US" altLang="en-US" sz="1400" dirty="0" smtClean="0">
                <a:latin typeface="Consolas" panose="020B0609020204030204" pitchFamily="49" charset="0"/>
                <a:cs typeface="Consolas" panose="020B0609020204030204" pitchFamily="49" charset="0"/>
              </a:rPr>
              <a:t>        for </a:t>
            </a:r>
            <a:r>
              <a:rPr lang="en-US" altLang="en-US" sz="1400" dirty="0">
                <a:latin typeface="Consolas" panose="020B0609020204030204" pitchFamily="49" charset="0"/>
                <a:cs typeface="Consolas" panose="020B0609020204030204" pitchFamily="49" charset="0"/>
              </a:rPr>
              <a:t>( Vertex </a:t>
            </a:r>
            <a:r>
              <a:rPr lang="en-US" altLang="en-US" sz="1400" dirty="0" smtClean="0">
                <a:latin typeface="Consolas" panose="020B0609020204030204" pitchFamily="49" charset="0"/>
                <a:cs typeface="Consolas" panose="020B0609020204030204" pitchFamily="49" charset="0"/>
              </a:rPr>
              <a:t>*w </a:t>
            </a: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v-&gt;</a:t>
            </a:r>
            <a:r>
              <a:rPr lang="en-US" altLang="en-US" sz="1400" dirty="0" err="1" smtClean="0">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if </a:t>
            </a: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w </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a:t>
            </a:r>
            <a:r>
              <a:rPr lang="en-US" altLang="en-US" sz="1400" dirty="0" err="1" smtClean="0">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w </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a:t>
            </a:r>
            <a:r>
              <a:rPr lang="en-US" altLang="en-US" sz="1400" smtClean="0">
                <a:latin typeface="Consolas" panose="020B0609020204030204" pitchFamily="49" charset="0"/>
                <a:cs typeface="Consolas" panose="020B0609020204030204" pitchFamily="49" charset="0"/>
              </a:rPr>
              <a:t>queue.push</a:t>
            </a:r>
            <a:r>
              <a:rPr lang="en-US" altLang="en-US" sz="1400" dirty="0" smtClean="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           }</a:t>
            </a: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smtClean="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943316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45059" name="Content Placeholder 2"/>
          <p:cNvSpPr>
            <a:spLocks noGrp="1"/>
          </p:cNvSpPr>
          <p:nvPr>
            <p:ph idx="1"/>
          </p:nvPr>
        </p:nvSpPr>
        <p:spPr/>
        <p:txBody>
          <a:bodyPr/>
          <a:lstStyle/>
          <a:p>
            <a:pPr>
              <a:buFont typeface="Arial" charset="0"/>
              <a:buNone/>
            </a:pPr>
            <a:r>
              <a:rPr lang="en-CA" altLang="en-US" smtClean="0">
                <a:latin typeface="Arial" charset="0"/>
                <a:cs typeface="Arial" charset="0"/>
              </a:rPr>
              <a:t>	Suppose we visit G</a:t>
            </a:r>
          </a:p>
          <a:p>
            <a:pPr lvl="1"/>
            <a:r>
              <a:rPr lang="en-CA" altLang="en-US" smtClean="0">
                <a:latin typeface="Arial" charset="0"/>
                <a:cs typeface="Arial" charset="0"/>
              </a:rPr>
              <a:t>G is in entry 6</a:t>
            </a:r>
          </a:p>
          <a:p>
            <a:pPr lvl="1"/>
            <a:r>
              <a:rPr lang="en-CA" altLang="en-US" smtClean="0">
                <a:latin typeface="Arial" charset="0"/>
                <a:cs typeface="Arial" charset="0"/>
              </a:rPr>
              <a:t>Copy the last unvisited vertex into this location and update the location array for this value</a:t>
            </a:r>
          </a:p>
          <a:p>
            <a:pPr lvl="1"/>
            <a:endParaRPr lang="en-CA" altLang="en-US" smtClean="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2</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3</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4</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5</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rgbClr val="00B0F0"/>
                          </a:solidFill>
                        </a:rPr>
                        <a:t>6</a:t>
                      </a:r>
                      <a:endParaRPr lang="en-CA" sz="1400" b="0"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7</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8</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9</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smtClean="0"/>
                        <a:t>10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65414">
                <a:tc>
                  <a:txBody>
                    <a:bodyPr/>
                    <a:lstStyle/>
                    <a:p>
                      <a:pPr algn="ctr"/>
                      <a:r>
                        <a:rPr lang="en-CA" sz="1800" b="0" dirty="0" smtClean="0">
                          <a:solidFill>
                            <a:schemeClr val="tx1"/>
                          </a:solidFill>
                        </a:rPr>
                        <a:t>A</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B</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C</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K</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E</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F</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J</a:t>
                      </a:r>
                      <a:endParaRPr lang="en-CA" sz="1800" b="1" dirty="0">
                        <a:solidFill>
                          <a:srgbClr val="FF000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H</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I</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solidFill>
                            <a:schemeClr val="tx1"/>
                          </a:solidFill>
                        </a:rPr>
                        <a:t>D</a:t>
                      </a:r>
                      <a:endParaRPr lang="en-CA" sz="140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I</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smtClean="0">
                          <a:solidFill>
                            <a:srgbClr val="FF0000"/>
                          </a:solidFill>
                        </a:rPr>
                        <a:t>J</a:t>
                      </a:r>
                      <a:endParaRPr lang="en-CA" sz="1400" b="1" dirty="0">
                        <a:solidFill>
                          <a:srgbClr val="FF000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K</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414">
                <a:tc>
                  <a:txBody>
                    <a:bodyPr/>
                    <a:lstStyle/>
                    <a:p>
                      <a:pPr algn="ctr"/>
                      <a:r>
                        <a:rPr lang="en-CA" sz="1800" b="0" dirty="0" smtClean="0">
                          <a:solidFill>
                            <a:schemeClr val="tx1"/>
                          </a:solidFill>
                        </a:rPr>
                        <a:t>0</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1</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2</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3</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4</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5</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6</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7</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8</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00B0F0"/>
                          </a:solidFill>
                        </a:rPr>
                        <a:t>6</a:t>
                      </a:r>
                      <a:endParaRPr lang="en-CA" sz="1800" b="1"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3</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Arc 5"/>
          <p:cNvSpPr/>
          <p:nvPr/>
        </p:nvSpPr>
        <p:spPr>
          <a:xfrm>
            <a:off x="5364163" y="3259138"/>
            <a:ext cx="1511300" cy="334962"/>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623667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46083" name="Content Placeholder 2"/>
          <p:cNvSpPr>
            <a:spLocks noGrp="1"/>
          </p:cNvSpPr>
          <p:nvPr>
            <p:ph idx="1"/>
          </p:nvPr>
        </p:nvSpPr>
        <p:spPr/>
        <p:txBody>
          <a:bodyPr/>
          <a:lstStyle/>
          <a:p>
            <a:pPr>
              <a:buFont typeface="Arial" charset="0"/>
              <a:buNone/>
            </a:pPr>
            <a:r>
              <a:rPr lang="en-CA" altLang="en-US" smtClean="0">
                <a:latin typeface="Arial" charset="0"/>
                <a:cs typeface="Arial" charset="0"/>
              </a:rPr>
              <a:t>	Suppose we now visit K</a:t>
            </a:r>
          </a:p>
          <a:p>
            <a:pPr lvl="1"/>
            <a:r>
              <a:rPr lang="en-CA" altLang="en-US" smtClean="0">
                <a:latin typeface="Arial" charset="0"/>
                <a:cs typeface="Arial" charset="0"/>
              </a:rPr>
              <a:t>K is in entry 3</a:t>
            </a:r>
          </a:p>
          <a:p>
            <a:pPr lvl="1"/>
            <a:endParaRPr lang="en-CA" altLang="en-US" smtClean="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2</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solidFill>
                            <a:srgbClr val="00B0F0"/>
                          </a:solidFill>
                        </a:rPr>
                        <a:t>3</a:t>
                      </a:r>
                      <a:endParaRPr lang="en-CA" sz="1400"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4</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5</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6</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7</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8</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9</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smtClean="0"/>
                        <a:t>10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65414">
                <a:tc>
                  <a:txBody>
                    <a:bodyPr/>
                    <a:lstStyle/>
                    <a:p>
                      <a:pPr algn="ctr"/>
                      <a:r>
                        <a:rPr lang="en-CA" sz="1800" b="0" dirty="0" smtClean="0">
                          <a:solidFill>
                            <a:schemeClr val="tx1"/>
                          </a:solidFill>
                        </a:rPr>
                        <a:t>A</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B</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C</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K</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E</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F</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J</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H</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I</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solidFill>
                            <a:schemeClr val="tx1"/>
                          </a:solidFill>
                        </a:rPr>
                        <a:t>D</a:t>
                      </a:r>
                      <a:endParaRPr lang="en-CA" sz="140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I</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J</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smtClean="0">
                          <a:solidFill>
                            <a:srgbClr val="FF0000"/>
                          </a:solidFill>
                        </a:rPr>
                        <a:t>K</a:t>
                      </a:r>
                      <a:endParaRPr lang="en-CA" sz="1400" b="1" dirty="0">
                        <a:solidFill>
                          <a:srgbClr val="FF000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414">
                <a:tc>
                  <a:txBody>
                    <a:bodyPr/>
                    <a:lstStyle/>
                    <a:p>
                      <a:pPr algn="ctr"/>
                      <a:r>
                        <a:rPr lang="en-CA" sz="1800" b="0" dirty="0" smtClean="0">
                          <a:solidFill>
                            <a:schemeClr val="tx1"/>
                          </a:solidFill>
                        </a:rPr>
                        <a:t>0</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1</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2</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3</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4</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5</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6</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7</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8</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6</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00B0F0"/>
                          </a:solidFill>
                        </a:rPr>
                        <a:t>3</a:t>
                      </a:r>
                      <a:endParaRPr lang="en-CA" sz="1800" b="1"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4610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47107" name="Content Placeholder 2"/>
          <p:cNvSpPr>
            <a:spLocks noGrp="1"/>
          </p:cNvSpPr>
          <p:nvPr>
            <p:ph idx="1"/>
          </p:nvPr>
        </p:nvSpPr>
        <p:spPr/>
        <p:txBody>
          <a:bodyPr/>
          <a:lstStyle/>
          <a:p>
            <a:pPr>
              <a:buFont typeface="Arial" charset="0"/>
              <a:buNone/>
            </a:pPr>
            <a:r>
              <a:rPr lang="en-CA" altLang="en-US" smtClean="0">
                <a:latin typeface="Arial" charset="0"/>
                <a:cs typeface="Arial" charset="0"/>
              </a:rPr>
              <a:t>	Suppose we now visit K</a:t>
            </a:r>
          </a:p>
          <a:p>
            <a:pPr lvl="1"/>
            <a:r>
              <a:rPr lang="en-CA" altLang="en-US" smtClean="0">
                <a:latin typeface="Arial" charset="0"/>
                <a:cs typeface="Arial" charset="0"/>
              </a:rPr>
              <a:t>K is in entry 3</a:t>
            </a:r>
          </a:p>
          <a:p>
            <a:pPr lvl="1"/>
            <a:r>
              <a:rPr lang="en-CA" altLang="en-US" smtClean="0">
                <a:latin typeface="Arial" charset="0"/>
                <a:cs typeface="Arial" charset="0"/>
              </a:rPr>
              <a:t>Copy the last unvisited vertex into this location and update the location array for this value</a:t>
            </a:r>
          </a:p>
          <a:p>
            <a:pPr lvl="1"/>
            <a:endParaRPr lang="en-CA" altLang="en-US" smtClean="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2</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solidFill>
                            <a:srgbClr val="00B0F0"/>
                          </a:solidFill>
                        </a:rPr>
                        <a:t>3</a:t>
                      </a:r>
                      <a:endParaRPr lang="en-CA" sz="1400"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4</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5</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6</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7</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8</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smtClean="0"/>
                        <a:t>9</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smtClean="0"/>
                        <a:t>10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65414">
                <a:tc>
                  <a:txBody>
                    <a:bodyPr/>
                    <a:lstStyle/>
                    <a:p>
                      <a:pPr algn="ctr"/>
                      <a:r>
                        <a:rPr lang="en-CA" sz="1800" b="0" dirty="0" smtClean="0">
                          <a:solidFill>
                            <a:schemeClr val="tx1"/>
                          </a:solidFill>
                        </a:rPr>
                        <a:t>A</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B</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C</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FF0000"/>
                          </a:solidFill>
                        </a:rPr>
                        <a:t>I</a:t>
                      </a:r>
                      <a:endParaRPr lang="en-CA" sz="1800" b="1" dirty="0">
                        <a:solidFill>
                          <a:srgbClr val="FF000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E</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F</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J</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H</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solidFill>
                            <a:schemeClr val="tx1"/>
                          </a:solidFill>
                        </a:rPr>
                        <a:t>D</a:t>
                      </a:r>
                      <a:endParaRPr lang="en-CA" sz="140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smtClean="0">
                          <a:solidFill>
                            <a:srgbClr val="FF0000"/>
                          </a:solidFill>
                        </a:rPr>
                        <a:t>I</a:t>
                      </a:r>
                      <a:endParaRPr lang="en-CA" sz="1400" b="1" dirty="0">
                        <a:solidFill>
                          <a:srgbClr val="FF000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J</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K</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414">
                <a:tc>
                  <a:txBody>
                    <a:bodyPr/>
                    <a:lstStyle/>
                    <a:p>
                      <a:pPr algn="ctr"/>
                      <a:r>
                        <a:rPr lang="en-CA" sz="1800" b="0" dirty="0" smtClean="0">
                          <a:solidFill>
                            <a:schemeClr val="tx1"/>
                          </a:solidFill>
                        </a:rPr>
                        <a:t>0</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1</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2</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3</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4</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5</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6</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7</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smtClean="0">
                          <a:solidFill>
                            <a:srgbClr val="00B0F0"/>
                          </a:solidFill>
                        </a:rPr>
                        <a:t>3</a:t>
                      </a:r>
                      <a:endParaRPr lang="en-CA" sz="1800" b="1" dirty="0">
                        <a:solidFill>
                          <a:srgbClr val="00B0F0"/>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6</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3</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Arc 5"/>
          <p:cNvSpPr/>
          <p:nvPr/>
        </p:nvSpPr>
        <p:spPr>
          <a:xfrm>
            <a:off x="3492500" y="3263900"/>
            <a:ext cx="2735263" cy="3810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2032118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48131" name="Content Placeholder 2"/>
          <p:cNvSpPr>
            <a:spLocks noGrp="1"/>
          </p:cNvSpPr>
          <p:nvPr>
            <p:ph idx="1"/>
          </p:nvPr>
        </p:nvSpPr>
        <p:spPr/>
        <p:txBody>
          <a:bodyPr/>
          <a:lstStyle/>
          <a:p>
            <a:pPr>
              <a:buFont typeface="Arial" charset="0"/>
              <a:buNone/>
            </a:pPr>
            <a:r>
              <a:rPr lang="en-CA" altLang="en-US" smtClean="0">
                <a:latin typeface="Arial" charset="0"/>
                <a:cs typeface="Arial" charset="0"/>
              </a:rPr>
              <a:t>	If we want to find an unvisited vertex, we simply return the last entry of the first array and return it</a:t>
            </a:r>
          </a:p>
          <a:p>
            <a:pPr lvl="1"/>
            <a:endParaRPr lang="en-CA" altLang="en-US" smtClean="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2</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3</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4</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5</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6</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7</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8</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smtClean="0"/>
                        <a:t>9</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smtClean="0"/>
                        <a:t>10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65414">
                <a:tc>
                  <a:txBody>
                    <a:bodyPr/>
                    <a:lstStyle/>
                    <a:p>
                      <a:pPr algn="ctr"/>
                      <a:r>
                        <a:rPr lang="en-CA" sz="1800" b="0" dirty="0" smtClean="0">
                          <a:solidFill>
                            <a:schemeClr val="tx1"/>
                          </a:solidFill>
                        </a:rPr>
                        <a:t>A</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B</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C</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I</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E</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F</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J</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H</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solidFill>
                            <a:schemeClr val="tx1"/>
                          </a:solidFill>
                        </a:rPr>
                        <a:t>D</a:t>
                      </a:r>
                      <a:endParaRPr lang="en-CA" sz="140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I</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J</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K</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414">
                <a:tc>
                  <a:txBody>
                    <a:bodyPr/>
                    <a:lstStyle/>
                    <a:p>
                      <a:pPr algn="ctr"/>
                      <a:r>
                        <a:rPr lang="en-CA" sz="1800" b="0" dirty="0" smtClean="0">
                          <a:solidFill>
                            <a:schemeClr val="tx1"/>
                          </a:solidFill>
                        </a:rPr>
                        <a:t>0</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1</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2</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3</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4</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5</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6</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7</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3</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6</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3</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5861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49155" name="Content Placeholder 2"/>
          <p:cNvSpPr>
            <a:spLocks noGrp="1"/>
          </p:cNvSpPr>
          <p:nvPr>
            <p:ph idx="1"/>
          </p:nvPr>
        </p:nvSpPr>
        <p:spPr/>
        <p:txBody>
          <a:bodyPr/>
          <a:lstStyle/>
          <a:p>
            <a:pPr>
              <a:buFont typeface="Arial" charset="0"/>
              <a:buNone/>
            </a:pPr>
            <a:r>
              <a:rPr lang="en-CA" altLang="en-US" smtClean="0">
                <a:latin typeface="Arial" charset="0"/>
                <a:cs typeface="Arial" charset="0"/>
              </a:rPr>
              <a:t>	In this case, an unvisited vertex is H</a:t>
            </a:r>
          </a:p>
          <a:p>
            <a:pPr lvl="1"/>
            <a:r>
              <a:rPr lang="en-CA" altLang="en-US" smtClean="0">
                <a:latin typeface="Arial" charset="0"/>
                <a:cs typeface="Arial" charset="0"/>
              </a:rPr>
              <a:t>Removing it is trivial:  just decrement the count of unvisited vertices</a:t>
            </a:r>
          </a:p>
          <a:p>
            <a:pPr>
              <a:buFont typeface="Arial" charset="0"/>
              <a:buNone/>
            </a:pPr>
            <a:endParaRPr lang="en-CA" altLang="en-US" smtClean="0">
              <a:latin typeface="Arial" charset="0"/>
              <a:cs typeface="Arial" charset="0"/>
            </a:endParaRPr>
          </a:p>
          <a:p>
            <a:pPr lvl="1"/>
            <a:endParaRPr lang="en-CA" altLang="en-US" smtClean="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1</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2</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3</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4</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5</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6</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7</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smtClean="0"/>
                        <a:t>8</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smtClean="0"/>
                        <a:t>9</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smtClean="0"/>
                        <a:t>10</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65414">
                <a:tc>
                  <a:txBody>
                    <a:bodyPr/>
                    <a:lstStyle/>
                    <a:p>
                      <a:pPr algn="ctr"/>
                      <a:r>
                        <a:rPr lang="en-CA" sz="1800" b="0" dirty="0" smtClean="0">
                          <a:solidFill>
                            <a:schemeClr val="tx1"/>
                          </a:solidFill>
                        </a:rPr>
                        <a:t>A</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B</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C</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I</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E</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F</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J</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gridCol w="629372"/>
                <a:gridCol w="629372"/>
                <a:gridCol w="629372"/>
                <a:gridCol w="629372"/>
                <a:gridCol w="629372"/>
                <a:gridCol w="629372"/>
                <a:gridCol w="629372"/>
                <a:gridCol w="629372"/>
                <a:gridCol w="629372"/>
                <a:gridCol w="629372"/>
              </a:tblGrid>
              <a:tr h="304511">
                <a:tc>
                  <a:txBody>
                    <a:bodyPr/>
                    <a:lstStyle/>
                    <a:p>
                      <a:r>
                        <a:rPr lang="en-CA" sz="1400" dirty="0" smtClean="0"/>
                        <a:t>A</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B</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C</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solidFill>
                            <a:schemeClr val="tx1"/>
                          </a:solidFill>
                        </a:rPr>
                        <a:t>D</a:t>
                      </a:r>
                      <a:endParaRPr lang="en-CA" sz="140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E</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F</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G</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smtClean="0"/>
                        <a:t>H</a:t>
                      </a:r>
                      <a:endParaRPr lang="en-CA" sz="1400" dirty="0"/>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I</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J</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smtClean="0">
                          <a:solidFill>
                            <a:schemeClr val="tx1"/>
                          </a:solidFill>
                        </a:rPr>
                        <a:t>K</a:t>
                      </a:r>
                      <a:endParaRPr lang="en-CA" sz="14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414">
                <a:tc>
                  <a:txBody>
                    <a:bodyPr/>
                    <a:lstStyle/>
                    <a:p>
                      <a:pPr algn="ctr"/>
                      <a:r>
                        <a:rPr lang="en-CA" sz="1800" b="0" dirty="0" smtClean="0">
                          <a:solidFill>
                            <a:schemeClr val="tx1"/>
                          </a:solidFill>
                        </a:rPr>
                        <a:t>0</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1</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2</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3</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4</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5</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6</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7</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3</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tx1"/>
                          </a:solidFill>
                        </a:rPr>
                        <a:t>6</a:t>
                      </a: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smtClean="0">
                          <a:solidFill>
                            <a:schemeClr val="bg1">
                              <a:lumMod val="85000"/>
                            </a:schemeClr>
                          </a:solidFill>
                        </a:rPr>
                        <a:t>3</a:t>
                      </a:r>
                      <a:endParaRPr lang="en-CA" sz="1800" b="0" dirty="0">
                        <a:solidFill>
                          <a:schemeClr val="bg1">
                            <a:lumMod val="85000"/>
                          </a:schemeClr>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06485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50179" name="Content Placeholder 2"/>
          <p:cNvSpPr>
            <a:spLocks noGrp="1"/>
          </p:cNvSpPr>
          <p:nvPr>
            <p:ph idx="1"/>
          </p:nvPr>
        </p:nvSpPr>
        <p:spPr/>
        <p:txBody>
          <a:bodyPr/>
          <a:lstStyle/>
          <a:p>
            <a:pPr>
              <a:buFont typeface="Arial" charset="0"/>
              <a:buNone/>
            </a:pPr>
            <a:r>
              <a:rPr lang="en-CA" altLang="en-US" smtClean="0">
                <a:latin typeface="Arial" charset="0"/>
                <a:cs typeface="Arial" charset="0"/>
              </a:rPr>
              <a:t>	The actual algorithm is exceptionally fast:</a:t>
            </a:r>
          </a:p>
          <a:p>
            <a:pPr lvl="1"/>
            <a:r>
              <a:rPr lang="en-CA" altLang="en-US" smtClean="0">
                <a:latin typeface="Arial" charset="0"/>
                <a:cs typeface="Arial" charset="0"/>
              </a:rPr>
              <a:t>The initialization is </a:t>
            </a:r>
            <a:r>
              <a:rPr lang="en-US" altLang="en-US" smtClean="0">
                <a:latin typeface="Symbol" pitchFamily="18" charset="2"/>
                <a:cs typeface="Arial" charset="0"/>
              </a:rPr>
              <a:t>Q</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V</a:t>
            </a:r>
            <a:r>
              <a:rPr lang="en-US" altLang="en-US" smtClean="0">
                <a:latin typeface="Times New Roman" pitchFamily="18" charset="0"/>
                <a:cs typeface="Times New Roman" pitchFamily="18" charset="0"/>
              </a:rPr>
              <a:t>|)</a:t>
            </a:r>
            <a:r>
              <a:rPr lang="en-US" altLang="en-US" smtClean="0">
                <a:latin typeface="Arial" charset="0"/>
                <a:cs typeface="Arial" charset="0"/>
              </a:rPr>
              <a:t> </a:t>
            </a:r>
            <a:endParaRPr lang="en-CA" altLang="en-US" smtClean="0">
              <a:latin typeface="Arial" charset="0"/>
              <a:cs typeface="Arial" charset="0"/>
            </a:endParaRPr>
          </a:p>
          <a:p>
            <a:pPr lvl="1">
              <a:buFont typeface="Arial" charset="0"/>
              <a:buNone/>
            </a:pPr>
            <a:endParaRPr lang="en-CA" altLang="en-US" smtClean="0">
              <a:latin typeface="Arial" charset="0"/>
              <a:cs typeface="Arial" charset="0"/>
            </a:endParaRPr>
          </a:p>
          <a:p>
            <a:pPr lvl="1">
              <a:buFont typeface="Arial" charset="0"/>
              <a:buNone/>
            </a:pPr>
            <a:r>
              <a:rPr lang="en-CA" altLang="en-US" sz="1400" smtClean="0">
                <a:latin typeface="Consolas" pitchFamily="49" charset="0"/>
                <a:cs typeface="Consolas" pitchFamily="49" charset="0"/>
              </a:rPr>
              <a:t>	int unvisited[nV];</a:t>
            </a:r>
          </a:p>
          <a:p>
            <a:pPr lvl="1">
              <a:buFont typeface="Arial" charset="0"/>
              <a:buNone/>
            </a:pPr>
            <a:r>
              <a:rPr lang="en-CA" altLang="en-US" sz="1400" smtClean="0">
                <a:latin typeface="Consolas" pitchFamily="49" charset="0"/>
                <a:cs typeface="Consolas" pitchFamily="49" charset="0"/>
              </a:rPr>
              <a:t>	int loc_in_unvisited[nV];</a:t>
            </a:r>
          </a:p>
          <a:p>
            <a:pPr lvl="1">
              <a:buFont typeface="Arial" charset="0"/>
              <a:buNone/>
            </a:pPr>
            <a:endParaRPr lang="en-CA" altLang="en-US" sz="1400" smtClean="0">
              <a:latin typeface="Consolas" pitchFamily="49" charset="0"/>
              <a:cs typeface="Consolas" pitchFamily="49" charset="0"/>
            </a:endParaRPr>
          </a:p>
          <a:p>
            <a:pPr lvl="1">
              <a:buFont typeface="Arial" charset="0"/>
              <a:buNone/>
            </a:pPr>
            <a:r>
              <a:rPr lang="en-CA" altLang="en-US" sz="1400" smtClean="0">
                <a:latin typeface="Consolas" pitchFamily="49" charset="0"/>
                <a:cs typeface="Consolas" pitchFamily="49" charset="0"/>
              </a:rPr>
              <a:t>	for ( int i = 0; i &lt; nV; ++i ) {</a:t>
            </a:r>
          </a:p>
          <a:p>
            <a:pPr lvl="1">
              <a:buFont typeface="Arial" charset="0"/>
              <a:buNone/>
            </a:pPr>
            <a:r>
              <a:rPr lang="en-CA" altLang="en-US" sz="1400" smtClean="0">
                <a:latin typeface="Consolas" pitchFamily="49" charset="0"/>
                <a:cs typeface="Consolas" pitchFamily="49" charset="0"/>
              </a:rPr>
              <a:t>	    unvisited[i] = i;</a:t>
            </a:r>
          </a:p>
          <a:p>
            <a:pPr lvl="1">
              <a:buFont typeface="Arial" charset="0"/>
              <a:buNone/>
            </a:pPr>
            <a:r>
              <a:rPr lang="en-CA" altLang="en-US" sz="1400" smtClean="0">
                <a:latin typeface="Consolas" pitchFamily="49" charset="0"/>
                <a:cs typeface="Consolas" pitchFamily="49" charset="0"/>
              </a:rPr>
              <a:t>	    loc_in_unvisited[i] = i;</a:t>
            </a:r>
          </a:p>
          <a:p>
            <a:pPr lvl="1">
              <a:buFont typeface="Arial" charset="0"/>
              <a:buNone/>
            </a:pPr>
            <a:r>
              <a:rPr lang="en-CA" altLang="en-US" sz="1400" smtClean="0">
                <a:latin typeface="Consolas" pitchFamily="49" charset="0"/>
                <a:cs typeface="Consolas" pitchFamily="49" charset="0"/>
              </a:rPr>
              <a:t>	}</a:t>
            </a:r>
          </a:p>
        </p:txBody>
      </p:sp>
    </p:spTree>
    <p:extLst>
      <p:ext uri="{BB962C8B-B14F-4D97-AF65-F5344CB8AC3E}">
        <p14:creationId xmlns:p14="http://schemas.microsoft.com/office/powerpoint/2010/main" val="2056753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51203" name="Content Placeholder 2"/>
          <p:cNvSpPr>
            <a:spLocks noGrp="1"/>
          </p:cNvSpPr>
          <p:nvPr>
            <p:ph idx="1"/>
          </p:nvPr>
        </p:nvSpPr>
        <p:spPr/>
        <p:txBody>
          <a:bodyPr/>
          <a:lstStyle/>
          <a:p>
            <a:pPr>
              <a:buFont typeface="Arial" charset="0"/>
              <a:buNone/>
            </a:pPr>
            <a:r>
              <a:rPr lang="en-CA" altLang="en-US" smtClean="0">
                <a:latin typeface="Arial" charset="0"/>
                <a:cs typeface="Arial" charset="0"/>
              </a:rPr>
              <a:t>	The actual algorithm is exceptionally fast:</a:t>
            </a:r>
          </a:p>
          <a:p>
            <a:pPr lvl="1"/>
            <a:r>
              <a:rPr lang="en-CA" altLang="en-US" smtClean="0">
                <a:latin typeface="Arial" charset="0"/>
                <a:cs typeface="Arial" charset="0"/>
              </a:rPr>
              <a:t>Determining if the vertex </a:t>
            </a:r>
            <a:r>
              <a:rPr lang="en-CA" altLang="en-US" i="1" smtClean="0">
                <a:latin typeface="Times New Roman" pitchFamily="18" charset="0"/>
                <a:cs typeface="Times New Roman" pitchFamily="18" charset="0"/>
              </a:rPr>
              <a:t>v</a:t>
            </a:r>
            <a:r>
              <a:rPr lang="en-CA" altLang="en-US" i="1" baseline="-25000" smtClean="0">
                <a:latin typeface="Times New Roman" pitchFamily="18" charset="0"/>
                <a:cs typeface="Times New Roman" pitchFamily="18" charset="0"/>
              </a:rPr>
              <a:t>k</a:t>
            </a:r>
            <a:r>
              <a:rPr lang="en-CA" altLang="en-US" smtClean="0">
                <a:latin typeface="Arial" charset="0"/>
                <a:cs typeface="Arial" charset="0"/>
              </a:rPr>
              <a:t> is visited is fast:  </a:t>
            </a:r>
            <a:r>
              <a:rPr lang="en-US" altLang="en-US" smtClean="0">
                <a:latin typeface="Symbol" pitchFamily="18" charset="2"/>
                <a:cs typeface="Arial" charset="0"/>
              </a:rPr>
              <a:t>Q</a:t>
            </a:r>
            <a:r>
              <a:rPr lang="en-US" altLang="en-US" smtClean="0">
                <a:latin typeface="Times New Roman" pitchFamily="18" charset="0"/>
                <a:cs typeface="Times New Roman" pitchFamily="18" charset="0"/>
              </a:rPr>
              <a:t>(1)</a:t>
            </a:r>
            <a:r>
              <a:rPr lang="en-US" altLang="en-US" smtClean="0">
                <a:latin typeface="Arial" charset="0"/>
                <a:cs typeface="Arial" charset="0"/>
              </a:rPr>
              <a:t> </a:t>
            </a:r>
            <a:endParaRPr lang="en-CA" altLang="en-US" smtClean="0">
              <a:latin typeface="Arial" charset="0"/>
              <a:cs typeface="Arial" charset="0"/>
            </a:endParaRPr>
          </a:p>
          <a:p>
            <a:pPr lvl="1">
              <a:buFont typeface="Arial" charset="0"/>
              <a:buNone/>
            </a:pPr>
            <a:endParaRPr lang="en-CA" altLang="en-US" smtClean="0">
              <a:latin typeface="Arial" charset="0"/>
              <a:cs typeface="Arial" charset="0"/>
            </a:endParaRPr>
          </a:p>
          <a:p>
            <a:pPr lvl="1">
              <a:buFont typeface="Arial" charset="0"/>
              <a:buNone/>
            </a:pPr>
            <a:r>
              <a:rPr lang="en-CA" altLang="en-US" sz="1400" smtClean="0">
                <a:latin typeface="Consolas" pitchFamily="49" charset="0"/>
                <a:cs typeface="Consolas" pitchFamily="49" charset="0"/>
              </a:rPr>
              <a:t>	bool is_unvisited( int k ) const {</a:t>
            </a:r>
          </a:p>
          <a:p>
            <a:pPr lvl="1">
              <a:buFont typeface="Arial" charset="0"/>
              <a:buNone/>
            </a:pPr>
            <a:r>
              <a:rPr lang="en-CA" altLang="en-US" sz="1400" smtClean="0">
                <a:latin typeface="Consolas" pitchFamily="49" charset="0"/>
                <a:cs typeface="Consolas" pitchFamily="49" charset="0"/>
              </a:rPr>
              <a:t>	    return loc_in_unvisited[k] &lt; count &amp;&amp;</a:t>
            </a:r>
          </a:p>
          <a:p>
            <a:pPr lvl="1">
              <a:buFont typeface="Arial" charset="0"/>
              <a:buNone/>
            </a:pPr>
            <a:r>
              <a:rPr lang="en-CA" altLang="en-US" sz="1400" smtClean="0">
                <a:latin typeface="Consolas" pitchFamily="49" charset="0"/>
                <a:cs typeface="Consolas" pitchFamily="49" charset="0"/>
              </a:rPr>
              <a:t>	           unvisited[ loc_in_unvisited[k] ] == k;</a:t>
            </a:r>
          </a:p>
          <a:p>
            <a:pPr lvl="1">
              <a:buFont typeface="Arial" charset="0"/>
              <a:buNone/>
            </a:pPr>
            <a:r>
              <a:rPr lang="en-CA" altLang="en-US" sz="1400" smtClean="0">
                <a:latin typeface="Consolas" pitchFamily="49" charset="0"/>
                <a:cs typeface="Consolas" pitchFamily="49" charset="0"/>
              </a:rPr>
              <a:t>	}</a:t>
            </a:r>
          </a:p>
        </p:txBody>
      </p:sp>
    </p:spTree>
    <p:extLst>
      <p:ext uri="{BB962C8B-B14F-4D97-AF65-F5344CB8AC3E}">
        <p14:creationId xmlns:p14="http://schemas.microsoft.com/office/powerpoint/2010/main" val="1643005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52227" name="Content Placeholder 2"/>
          <p:cNvSpPr>
            <a:spLocks noGrp="1"/>
          </p:cNvSpPr>
          <p:nvPr>
            <p:ph idx="1"/>
          </p:nvPr>
        </p:nvSpPr>
        <p:spPr/>
        <p:txBody>
          <a:bodyPr/>
          <a:lstStyle/>
          <a:p>
            <a:pPr>
              <a:buFont typeface="Arial" charset="0"/>
              <a:buNone/>
            </a:pPr>
            <a:r>
              <a:rPr lang="en-CA" altLang="en-US" smtClean="0">
                <a:latin typeface="Arial" charset="0"/>
                <a:cs typeface="Arial" charset="0"/>
              </a:rPr>
              <a:t>	The actual algorithm is exceptionally fast:</a:t>
            </a:r>
          </a:p>
          <a:p>
            <a:pPr lvl="1"/>
            <a:r>
              <a:rPr lang="en-CA" altLang="en-US" smtClean="0">
                <a:latin typeface="Arial" charset="0"/>
                <a:cs typeface="Arial" charset="0"/>
              </a:rPr>
              <a:t>Marking vertex </a:t>
            </a:r>
            <a:r>
              <a:rPr lang="en-CA" altLang="en-US" i="1" smtClean="0">
                <a:latin typeface="Times New Roman" pitchFamily="18" charset="0"/>
                <a:cs typeface="Times New Roman" pitchFamily="18" charset="0"/>
              </a:rPr>
              <a:t>v</a:t>
            </a:r>
            <a:r>
              <a:rPr lang="en-CA" altLang="en-US" i="1" baseline="-25000" smtClean="0">
                <a:latin typeface="Times New Roman" pitchFamily="18" charset="0"/>
                <a:cs typeface="Times New Roman" pitchFamily="18" charset="0"/>
              </a:rPr>
              <a:t>k</a:t>
            </a:r>
            <a:r>
              <a:rPr lang="en-CA" altLang="en-US" smtClean="0">
                <a:latin typeface="Arial" charset="0"/>
                <a:cs typeface="Arial" charset="0"/>
              </a:rPr>
              <a:t> as having been visited is also fast:  </a:t>
            </a:r>
            <a:r>
              <a:rPr lang="en-US" altLang="en-US" smtClean="0">
                <a:latin typeface="Symbol" pitchFamily="18" charset="2"/>
                <a:cs typeface="Arial" charset="0"/>
              </a:rPr>
              <a:t>Q</a:t>
            </a:r>
            <a:r>
              <a:rPr lang="en-US" altLang="en-US" smtClean="0">
                <a:latin typeface="Times New Roman" pitchFamily="18" charset="0"/>
                <a:cs typeface="Times New Roman" pitchFamily="18" charset="0"/>
              </a:rPr>
              <a:t>(1)</a:t>
            </a:r>
            <a:r>
              <a:rPr lang="en-US" altLang="en-US" smtClean="0">
                <a:latin typeface="Arial" charset="0"/>
                <a:cs typeface="Arial" charset="0"/>
              </a:rPr>
              <a:t> </a:t>
            </a:r>
            <a:endParaRPr lang="en-CA" altLang="en-US" smtClean="0">
              <a:latin typeface="Arial" charset="0"/>
              <a:cs typeface="Arial" charset="0"/>
            </a:endParaRPr>
          </a:p>
          <a:p>
            <a:pPr lvl="1">
              <a:buFont typeface="Arial" charset="0"/>
              <a:buNone/>
            </a:pPr>
            <a:endParaRPr lang="en-CA" altLang="en-US" smtClean="0">
              <a:latin typeface="Arial" charset="0"/>
              <a:cs typeface="Arial" charset="0"/>
            </a:endParaRPr>
          </a:p>
          <a:p>
            <a:pPr lvl="1">
              <a:buFont typeface="Arial" charset="0"/>
              <a:buNone/>
            </a:pPr>
            <a:r>
              <a:rPr lang="en-CA" altLang="en-US" sz="1400" smtClean="0">
                <a:latin typeface="Consolas" pitchFamily="49" charset="0"/>
                <a:cs typeface="Consolas" pitchFamily="49" charset="0"/>
              </a:rPr>
              <a:t>	void erase( int k ) {</a:t>
            </a:r>
          </a:p>
          <a:p>
            <a:pPr lvl="1">
              <a:buFont typeface="Arial" charset="0"/>
              <a:buNone/>
            </a:pPr>
            <a:r>
              <a:rPr lang="en-CA" altLang="en-US" sz="1400" smtClean="0">
                <a:latin typeface="Consolas" pitchFamily="49" charset="0"/>
                <a:cs typeface="Consolas" pitchFamily="49" charset="0"/>
              </a:rPr>
              <a:t>	    if ( !is_unvisited() ) {</a:t>
            </a:r>
          </a:p>
          <a:p>
            <a:pPr lvl="1">
              <a:buFont typeface="Arial" charset="0"/>
              <a:buNone/>
            </a:pPr>
            <a:r>
              <a:rPr lang="en-CA" altLang="en-US" sz="1400" smtClean="0">
                <a:latin typeface="Consolas" pitchFamily="49" charset="0"/>
                <a:cs typeface="Consolas" pitchFamily="49" charset="0"/>
              </a:rPr>
              <a:t>	        return;    // It has already been marked as visited</a:t>
            </a:r>
          </a:p>
          <a:p>
            <a:pPr lvl="1">
              <a:buFont typeface="Arial" charset="0"/>
              <a:buNone/>
            </a:pPr>
            <a:r>
              <a:rPr lang="en-CA" altLang="en-US" sz="1400" smtClean="0">
                <a:latin typeface="Consolas" pitchFamily="49" charset="0"/>
                <a:cs typeface="Consolas" pitchFamily="49" charset="0"/>
              </a:rPr>
              <a:t>	    }</a:t>
            </a:r>
          </a:p>
          <a:p>
            <a:pPr lvl="1">
              <a:buFont typeface="Arial" charset="0"/>
              <a:buNone/>
            </a:pPr>
            <a:endParaRPr lang="en-CA" altLang="en-US" sz="1400" smtClean="0">
              <a:latin typeface="Consolas" pitchFamily="49" charset="0"/>
              <a:cs typeface="Consolas" pitchFamily="49" charset="0"/>
            </a:endParaRPr>
          </a:p>
          <a:p>
            <a:pPr lvl="1">
              <a:buFont typeface="Arial" charset="0"/>
              <a:buNone/>
            </a:pPr>
            <a:r>
              <a:rPr lang="en-CA" altLang="en-US" sz="1400" smtClean="0">
                <a:latin typeface="Consolas" pitchFamily="49" charset="0"/>
                <a:cs typeface="Consolas" pitchFamily="49" charset="0"/>
              </a:rPr>
              <a:t>	    --count;</a:t>
            </a:r>
          </a:p>
          <a:p>
            <a:pPr lvl="1">
              <a:buFont typeface="Arial" charset="0"/>
              <a:buNone/>
            </a:pPr>
            <a:r>
              <a:rPr lang="en-CA" altLang="en-US" sz="1400" smtClean="0">
                <a:latin typeface="Consolas" pitchFamily="49" charset="0"/>
                <a:cs typeface="Consolas" pitchFamily="49" charset="0"/>
              </a:rPr>
              <a:t>	    int posn = loc_in_unvisited[k];</a:t>
            </a:r>
          </a:p>
          <a:p>
            <a:pPr lvl="1">
              <a:buFont typeface="Arial" charset="0"/>
              <a:buNone/>
            </a:pPr>
            <a:r>
              <a:rPr lang="en-CA" altLang="en-US" sz="1400" smtClean="0">
                <a:latin typeface="Consolas" pitchFamily="49" charset="0"/>
                <a:cs typeface="Consolas" pitchFamily="49" charset="0"/>
              </a:rPr>
              <a:t>	    unvisited[posn] = unvisited[count];</a:t>
            </a:r>
          </a:p>
          <a:p>
            <a:pPr lvl="1">
              <a:buFont typeface="Arial" charset="0"/>
              <a:buNone/>
            </a:pPr>
            <a:r>
              <a:rPr lang="en-CA" altLang="en-US" sz="1400" smtClean="0">
                <a:latin typeface="Consolas" pitchFamily="49" charset="0"/>
                <a:cs typeface="Consolas" pitchFamily="49" charset="0"/>
              </a:rPr>
              <a:t>	    loc_in_unvisited[unvisited[count]] = posn;</a:t>
            </a:r>
          </a:p>
          <a:p>
            <a:pPr lvl="1">
              <a:buFont typeface="Arial" charset="0"/>
              <a:buNone/>
            </a:pPr>
            <a:r>
              <a:rPr lang="en-CA" altLang="en-US" sz="1400" smtClean="0">
                <a:latin typeface="Consolas" pitchFamily="49" charset="0"/>
                <a:cs typeface="Consolas" pitchFamily="49" charset="0"/>
              </a:rPr>
              <a:t>	}</a:t>
            </a:r>
          </a:p>
        </p:txBody>
      </p:sp>
    </p:spTree>
    <p:extLst>
      <p:ext uri="{BB962C8B-B14F-4D97-AF65-F5344CB8AC3E}">
        <p14:creationId xmlns:p14="http://schemas.microsoft.com/office/powerpoint/2010/main" val="4167658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mtClean="0">
                <a:latin typeface="Arial" charset="0"/>
                <a:cs typeface="Arial" charset="0"/>
              </a:rPr>
              <a:t>Tracking Unvisited Vertices</a:t>
            </a:r>
            <a:endParaRPr lang="en-CA" altLang="en-US" smtClean="0">
              <a:latin typeface="Arial" charset="0"/>
              <a:cs typeface="Arial" charset="0"/>
            </a:endParaRPr>
          </a:p>
        </p:txBody>
      </p:sp>
      <p:sp>
        <p:nvSpPr>
          <p:cNvPr id="53251" name="Content Placeholder 2"/>
          <p:cNvSpPr>
            <a:spLocks noGrp="1"/>
          </p:cNvSpPr>
          <p:nvPr>
            <p:ph idx="1"/>
          </p:nvPr>
        </p:nvSpPr>
        <p:spPr/>
        <p:txBody>
          <a:bodyPr/>
          <a:lstStyle/>
          <a:p>
            <a:pPr>
              <a:buFont typeface="Arial" charset="0"/>
              <a:buNone/>
            </a:pPr>
            <a:r>
              <a:rPr lang="en-CA" altLang="en-US" smtClean="0">
                <a:latin typeface="Arial" charset="0"/>
                <a:cs typeface="Arial" charset="0"/>
              </a:rPr>
              <a:t>	The actual algorithm is exceptionally fast:</a:t>
            </a:r>
          </a:p>
          <a:p>
            <a:pPr lvl="1"/>
            <a:r>
              <a:rPr lang="en-CA" altLang="en-US" smtClean="0">
                <a:latin typeface="Arial" charset="0"/>
                <a:cs typeface="Arial" charset="0"/>
              </a:rPr>
              <a:t>Returning a vertex that is unvisited is also fast:  </a:t>
            </a:r>
            <a:r>
              <a:rPr lang="en-US" altLang="en-US" smtClean="0">
                <a:latin typeface="Symbol" pitchFamily="18" charset="2"/>
                <a:cs typeface="Arial" charset="0"/>
              </a:rPr>
              <a:t>Q</a:t>
            </a:r>
            <a:r>
              <a:rPr lang="en-US" altLang="en-US" smtClean="0">
                <a:latin typeface="Times New Roman" pitchFamily="18" charset="0"/>
                <a:cs typeface="Times New Roman" pitchFamily="18" charset="0"/>
              </a:rPr>
              <a:t>(1)</a:t>
            </a:r>
            <a:r>
              <a:rPr lang="en-US" altLang="en-US" smtClean="0">
                <a:latin typeface="Arial" charset="0"/>
                <a:cs typeface="Arial" charset="0"/>
              </a:rPr>
              <a:t> </a:t>
            </a:r>
            <a:endParaRPr lang="en-CA" altLang="en-US" smtClean="0">
              <a:latin typeface="Arial" charset="0"/>
              <a:cs typeface="Arial" charset="0"/>
            </a:endParaRPr>
          </a:p>
          <a:p>
            <a:pPr lvl="1">
              <a:buFont typeface="Arial" charset="0"/>
              <a:buNone/>
            </a:pPr>
            <a:endParaRPr lang="en-CA" altLang="en-US" smtClean="0">
              <a:latin typeface="Arial" charset="0"/>
              <a:cs typeface="Arial" charset="0"/>
            </a:endParaRPr>
          </a:p>
          <a:p>
            <a:pPr lvl="1">
              <a:buFont typeface="Arial" charset="0"/>
              <a:buNone/>
            </a:pPr>
            <a:r>
              <a:rPr lang="en-CA" altLang="en-US" sz="1400" smtClean="0">
                <a:latin typeface="Consolas" pitchFamily="49" charset="0"/>
                <a:cs typeface="Consolas" pitchFamily="49" charset="0"/>
              </a:rPr>
              <a:t>	int return unvisited() {</a:t>
            </a:r>
          </a:p>
          <a:p>
            <a:pPr lvl="1">
              <a:buFont typeface="Arial" charset="0"/>
              <a:buNone/>
            </a:pPr>
            <a:r>
              <a:rPr lang="en-CA" altLang="en-US" sz="1400" smtClean="0">
                <a:latin typeface="Consolas" pitchFamily="49" charset="0"/>
                <a:cs typeface="Consolas" pitchFamily="49" charset="0"/>
              </a:rPr>
              <a:t>	    if ( count == 0 ) {</a:t>
            </a:r>
          </a:p>
          <a:p>
            <a:pPr lvl="1">
              <a:buFont typeface="Arial" charset="0"/>
              <a:buNone/>
            </a:pPr>
            <a:r>
              <a:rPr lang="en-CA" altLang="en-US" sz="1400" smtClean="0">
                <a:latin typeface="Consolas" pitchFamily="49" charset="0"/>
                <a:cs typeface="Consolas" pitchFamily="49" charset="0"/>
              </a:rPr>
              <a:t>	        throw underflow();</a:t>
            </a:r>
          </a:p>
          <a:p>
            <a:pPr lvl="1">
              <a:buFont typeface="Arial" charset="0"/>
              <a:buNone/>
            </a:pPr>
            <a:r>
              <a:rPr lang="en-CA" altLang="en-US" sz="1400" smtClean="0">
                <a:latin typeface="Consolas" pitchFamily="49" charset="0"/>
                <a:cs typeface="Consolas" pitchFamily="49" charset="0"/>
              </a:rPr>
              <a:t>	    }</a:t>
            </a:r>
          </a:p>
          <a:p>
            <a:pPr lvl="1">
              <a:buFont typeface="Arial" charset="0"/>
              <a:buNone/>
            </a:pPr>
            <a:endParaRPr lang="en-CA" altLang="en-US" sz="1400" smtClean="0">
              <a:latin typeface="Consolas" pitchFamily="49" charset="0"/>
              <a:cs typeface="Consolas" pitchFamily="49" charset="0"/>
            </a:endParaRPr>
          </a:p>
          <a:p>
            <a:pPr lvl="1">
              <a:buFont typeface="Arial" charset="0"/>
              <a:buNone/>
            </a:pPr>
            <a:r>
              <a:rPr lang="en-CA" altLang="en-US" sz="1400" smtClean="0">
                <a:latin typeface="Consolas" pitchFamily="49" charset="0"/>
                <a:cs typeface="Consolas" pitchFamily="49" charset="0"/>
              </a:rPr>
              <a:t>	    --count;</a:t>
            </a:r>
          </a:p>
          <a:p>
            <a:pPr lvl="1">
              <a:buFont typeface="Arial" charset="0"/>
              <a:buNone/>
            </a:pPr>
            <a:r>
              <a:rPr lang="en-CA" altLang="en-US" sz="1400" smtClean="0">
                <a:latin typeface="Consolas" pitchFamily="49" charset="0"/>
                <a:cs typeface="Consolas" pitchFamily="49" charset="0"/>
              </a:rPr>
              <a:t>	    return unvisited[count];</a:t>
            </a:r>
          </a:p>
          <a:p>
            <a:pPr lvl="1">
              <a:buFont typeface="Arial" charset="0"/>
              <a:buNone/>
            </a:pPr>
            <a:r>
              <a:rPr lang="en-CA" altLang="en-US" sz="1400" smtClean="0">
                <a:latin typeface="Consolas" pitchFamily="49" charset="0"/>
                <a:cs typeface="Consolas" pitchFamily="49" charset="0"/>
              </a:rPr>
              <a:t>	}</a:t>
            </a:r>
          </a:p>
        </p:txBody>
      </p:sp>
    </p:spTree>
    <p:extLst>
      <p:ext uri="{BB962C8B-B14F-4D97-AF65-F5344CB8AC3E}">
        <p14:creationId xmlns:p14="http://schemas.microsoft.com/office/powerpoint/2010/main" val="255610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pPr marL="355600" indent="-355600">
              <a:buNone/>
            </a:pPr>
            <a:r>
              <a:rPr lang="en-CA" dirty="0" smtClean="0"/>
              <a:t>	This topic covered connectedness</a:t>
            </a:r>
          </a:p>
          <a:p>
            <a:pPr lvl="1"/>
            <a:r>
              <a:rPr lang="en-CA" dirty="0" smtClean="0"/>
              <a:t>Determining if two vertices are connected</a:t>
            </a:r>
          </a:p>
          <a:p>
            <a:pPr lvl="1"/>
            <a:r>
              <a:rPr lang="en-CA" dirty="0" smtClean="0"/>
              <a:t>Determining the connected sub-graphs of a graph</a:t>
            </a:r>
          </a:p>
          <a:p>
            <a:pPr lvl="1"/>
            <a:r>
              <a:rPr lang="en-CA" dirty="0" smtClean="0"/>
              <a:t>Tracking unvisited vertices</a:t>
            </a:r>
          </a:p>
          <a:p>
            <a:pPr lvl="1"/>
            <a:endParaRPr lang="en-CA" dirty="0"/>
          </a:p>
        </p:txBody>
      </p:sp>
    </p:spTree>
    <p:extLst>
      <p:ext uri="{BB962C8B-B14F-4D97-AF65-F5344CB8AC3E}">
        <p14:creationId xmlns:p14="http://schemas.microsoft.com/office/powerpoint/2010/main" val="2110724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None/>
            </a:pPr>
            <a:r>
              <a:rPr lang="en-US" altLang="en-US" dirty="0" smtClean="0">
                <a:latin typeface="Arial" charset="0"/>
                <a:cs typeface="Arial" charset="0"/>
              </a:rPr>
              <a:t>	The size of the queue is </a:t>
            </a:r>
            <a:r>
              <a:rPr lang="en-US" altLang="en-US" dirty="0" smtClean="0">
                <a:latin typeface="Times New Roman" panose="02020603050405020304" pitchFamily="18" charset="0"/>
                <a:cs typeface="Times New Roman" panose="02020603050405020304" pitchFamily="18" charset="0"/>
              </a:rPr>
              <a:t>O(</a:t>
            </a:r>
            <a:r>
              <a:rPr lang="en-US" altLang="en-US" i="1" dirty="0" smtClean="0">
                <a:latin typeface="Times New Roman" panose="02020603050405020304" pitchFamily="18" charset="0"/>
                <a:cs typeface="Times New Roman" panose="02020603050405020304" pitchFamily="18" charset="0"/>
              </a:rPr>
              <a:t>|V</a:t>
            </a:r>
            <a:r>
              <a:rPr lang="en-US" altLang="en-US" dirty="0" smtClean="0">
                <a:latin typeface="Times New Roman" panose="02020603050405020304" pitchFamily="18" charset="0"/>
                <a:cs typeface="Times New Roman" panose="02020603050405020304" pitchFamily="18" charset="0"/>
              </a:rPr>
              <a:t>|)</a:t>
            </a:r>
          </a:p>
          <a:p>
            <a:pPr lvl="1"/>
            <a:r>
              <a:rPr lang="en-US" altLang="en-US" dirty="0" smtClean="0">
                <a:latin typeface="Arial" charset="0"/>
                <a:cs typeface="Arial" charset="0"/>
              </a:rPr>
              <a:t>The actual size depends both on:</a:t>
            </a:r>
          </a:p>
          <a:p>
            <a:pPr lvl="2"/>
            <a:r>
              <a:rPr lang="en-US" altLang="en-US" dirty="0" smtClean="0">
                <a:latin typeface="Arial" charset="0"/>
                <a:cs typeface="Arial" charset="0"/>
              </a:rPr>
              <a:t>The number of edges, and</a:t>
            </a:r>
          </a:p>
          <a:p>
            <a:pPr lvl="2"/>
            <a:r>
              <a:rPr lang="en-US" altLang="en-US" dirty="0" smtClean="0">
                <a:latin typeface="Arial" charset="0"/>
                <a:cs typeface="Arial" charset="0"/>
              </a:rPr>
              <a:t>The out-degree of the vertices</a:t>
            </a:r>
          </a:p>
          <a:p>
            <a:pPr lvl="1"/>
            <a:endParaRPr lang="en-US" altLang="en-US" dirty="0" smtClean="0">
              <a:latin typeface="Arial" charset="0"/>
              <a:cs typeface="Arial" charset="0"/>
            </a:endParaRPr>
          </a:p>
          <a:p>
            <a:pPr marL="357188" indent="-357188">
              <a:buNone/>
            </a:pPr>
            <a:r>
              <a:rPr lang="en-US" altLang="en-US" dirty="0">
                <a:latin typeface="Arial" charset="0"/>
                <a:cs typeface="Arial" charset="0"/>
              </a:rPr>
              <a:t>	</a:t>
            </a:r>
          </a:p>
        </p:txBody>
      </p:sp>
    </p:spTree>
    <p:extLst>
      <p:ext uri="{BB962C8B-B14F-4D97-AF65-F5344CB8AC3E}">
        <p14:creationId xmlns:p14="http://schemas.microsoft.com/office/powerpoint/2010/main" val="3148568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smtClean="0">
                <a:latin typeface="Arial" charset="0"/>
                <a:cs typeface="Arial" charset="0"/>
              </a:rPr>
              <a:t>	Wikipedia, </a:t>
            </a:r>
            <a:r>
              <a:rPr lang="en-US" sz="1400" dirty="0">
                <a:latin typeface="Arial" charset="0"/>
                <a:cs typeface="Arial" charset="0"/>
              </a:rPr>
              <a:t>http://en.wikipedia.org/wiki/Connectivity_(graph_theory</a:t>
            </a:r>
            <a:r>
              <a:rPr lang="en-US" sz="1400" dirty="0" smtClean="0">
                <a:latin typeface="Arial" charset="0"/>
                <a:cs typeface="Arial" charset="0"/>
              </a:rPr>
              <a:t>)</a:t>
            </a:r>
          </a:p>
          <a:p>
            <a:pPr marL="533400" indent="-533400">
              <a:buFontTx/>
              <a:buNone/>
              <a:defRPr/>
            </a:pPr>
            <a:r>
              <a:rPr lang="en-US" sz="1400" dirty="0">
                <a:latin typeface="Arial" charset="0"/>
                <a:cs typeface="Arial" charset="0"/>
              </a:rPr>
              <a:t>	</a:t>
            </a:r>
            <a:r>
              <a:rPr lang="en-US" sz="1400" dirty="0" smtClean="0">
                <a:latin typeface="Arial" charset="0"/>
                <a:cs typeface="Arial" charset="0"/>
              </a:rPr>
              <a:t>	</a:t>
            </a: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682768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Graph traversal</a:t>
            </a:r>
          </a:p>
          <a:p>
            <a:pPr lvl="1"/>
            <a:r>
              <a:rPr lang="en-US" altLang="zh-CN" dirty="0" smtClean="0"/>
              <a:t>Breadth-first</a:t>
            </a:r>
          </a:p>
          <a:p>
            <a:pPr lvl="1"/>
            <a:r>
              <a:rPr lang="en-US" altLang="zh-CN" dirty="0" smtClean="0"/>
              <a:t>Depth-first</a:t>
            </a:r>
          </a:p>
          <a:p>
            <a:r>
              <a:rPr lang="en-US" altLang="zh-CN" dirty="0" smtClean="0"/>
              <a:t>Applications</a:t>
            </a:r>
          </a:p>
          <a:p>
            <a:pPr lvl="1"/>
            <a:r>
              <a:rPr lang="en-CA" altLang="zh-CN" dirty="0" smtClean="0"/>
              <a:t>Connectedness</a:t>
            </a:r>
            <a:endParaRPr lang="en-CA" altLang="zh-CN" dirty="0"/>
          </a:p>
          <a:p>
            <a:pPr lvl="1"/>
            <a:r>
              <a:rPr lang="en-CA" altLang="zh-CN" dirty="0" smtClean="0">
                <a:solidFill>
                  <a:srgbClr val="FF0000"/>
                </a:solidFill>
              </a:rPr>
              <a:t>Unweighted path length</a:t>
            </a:r>
            <a:endParaRPr lang="en-CA" altLang="zh-CN" dirty="0">
              <a:solidFill>
                <a:srgbClr val="FF0000"/>
              </a:solidFill>
            </a:endParaRP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25893787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CA" altLang="en-US" smtClean="0">
                <a:latin typeface="Arial" charset="0"/>
                <a:cs typeface="Arial" charset="0"/>
              </a:rPr>
              <a:t>Determining Distances</a:t>
            </a:r>
            <a:endParaRPr lang="en-US" altLang="en-US" smtClean="0">
              <a:latin typeface="Arial" charset="0"/>
              <a:cs typeface="Arial" charset="0"/>
            </a:endParaRPr>
          </a:p>
        </p:txBody>
      </p:sp>
      <p:sp>
        <p:nvSpPr>
          <p:cNvPr id="1843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Problem: in an unweighted graph, find the distances from one vertex </a:t>
            </a:r>
            <a:r>
              <a:rPr lang="en-US" altLang="en-US" i="1" dirty="0" smtClean="0">
                <a:latin typeface="Times New Roman" pitchFamily="18" charset="0"/>
                <a:cs typeface="Times New Roman" pitchFamily="18" charset="0"/>
              </a:rPr>
              <a:t>v</a:t>
            </a:r>
            <a:r>
              <a:rPr lang="en-US" altLang="en-US" dirty="0" smtClean="0">
                <a:latin typeface="Arial" charset="0"/>
                <a:cs typeface="Arial" charset="0"/>
              </a:rPr>
              <a:t> to all the other vertices</a:t>
            </a:r>
          </a:p>
          <a:p>
            <a:pPr lvl="1"/>
            <a:r>
              <a:rPr lang="en-US" altLang="en-US" dirty="0" smtClean="0">
                <a:latin typeface="Arial" charset="0"/>
                <a:cs typeface="Arial" charset="0"/>
              </a:rPr>
              <a:t>Distance: </a:t>
            </a:r>
            <a:r>
              <a:rPr lang="en-US" altLang="zh-CN" dirty="0"/>
              <a:t>the length of the shortest path between </a:t>
            </a:r>
            <a:r>
              <a:rPr lang="en-US" altLang="zh-CN" dirty="0" smtClean="0"/>
              <a:t>two vertices</a:t>
            </a:r>
            <a:endParaRPr lang="en-US" altLang="en-US" dirty="0" smtClean="0">
              <a:latin typeface="Arial" charset="0"/>
              <a:cs typeface="Arial" charset="0"/>
            </a:endParaRPr>
          </a:p>
          <a:p>
            <a:pPr>
              <a:buFont typeface="Arial" charset="0"/>
              <a:buNone/>
            </a:pPr>
            <a:r>
              <a:rPr lang="en-US" altLang="en-US" dirty="0">
                <a:latin typeface="Arial" charset="0"/>
                <a:cs typeface="Arial" charset="0"/>
              </a:rPr>
              <a:t>	</a:t>
            </a:r>
            <a:endParaRPr lang="en-US" altLang="en-US" dirty="0" smtClean="0">
              <a:latin typeface="Arial" charset="0"/>
              <a:cs typeface="Arial" charset="0"/>
            </a:endParaRPr>
          </a:p>
          <a:p>
            <a:pPr>
              <a:buFont typeface="Arial" charset="0"/>
              <a:buNone/>
            </a:pPr>
            <a:r>
              <a:rPr lang="en-US" altLang="en-US" dirty="0">
                <a:latin typeface="Arial" charset="0"/>
                <a:cs typeface="Arial" charset="0"/>
              </a:rPr>
              <a:t>	</a:t>
            </a:r>
            <a:r>
              <a:rPr lang="en-US" altLang="en-US" dirty="0" smtClean="0">
                <a:latin typeface="Arial" charset="0"/>
                <a:cs typeface="Arial" charset="0"/>
              </a:rPr>
              <a:t>Method:</a:t>
            </a:r>
          </a:p>
          <a:p>
            <a:pPr lvl="1"/>
            <a:r>
              <a:rPr lang="en-US" altLang="en-US" dirty="0" smtClean="0">
                <a:latin typeface="Arial" charset="0"/>
                <a:cs typeface="Arial" charset="0"/>
              </a:rPr>
              <a:t>Use a breadth-first traversal</a:t>
            </a:r>
          </a:p>
          <a:p>
            <a:pPr lvl="1"/>
            <a:r>
              <a:rPr lang="en-US" altLang="en-US" dirty="0" smtClean="0">
                <a:latin typeface="Arial" charset="0"/>
                <a:cs typeface="Arial" charset="0"/>
              </a:rPr>
              <a:t>Vertices are added in </a:t>
            </a:r>
            <a:r>
              <a:rPr lang="en-US" altLang="en-US" i="1" dirty="0" smtClean="0">
                <a:latin typeface="Arial" charset="0"/>
                <a:cs typeface="Arial" charset="0"/>
              </a:rPr>
              <a:t>layers</a:t>
            </a:r>
            <a:endParaRPr lang="en-US" altLang="en-US" dirty="0" smtClean="0">
              <a:latin typeface="Arial" charset="0"/>
              <a:cs typeface="Arial" charset="0"/>
            </a:endParaRPr>
          </a:p>
          <a:p>
            <a:pPr lvl="1"/>
            <a:r>
              <a:rPr lang="en-US" altLang="en-US" dirty="0" smtClean="0">
                <a:latin typeface="Arial" charset="0"/>
                <a:cs typeface="Arial" charset="0"/>
              </a:rPr>
              <a:t>The starting vertex </a:t>
            </a:r>
            <a:r>
              <a:rPr lang="en-US" altLang="en-US" i="1" dirty="0">
                <a:latin typeface="Times New Roman" pitchFamily="18" charset="0"/>
                <a:cs typeface="Times New Roman" pitchFamily="18" charset="0"/>
              </a:rPr>
              <a:t>v</a:t>
            </a:r>
            <a:r>
              <a:rPr lang="en-US" altLang="en-US" dirty="0" smtClean="0">
                <a:latin typeface="Arial" charset="0"/>
                <a:cs typeface="Arial" charset="0"/>
              </a:rPr>
              <a:t> is defined to be in the zeroth layer, </a:t>
            </a:r>
            <a:r>
              <a:rPr lang="en-US" altLang="en-US" i="1" dirty="0" smtClean="0">
                <a:latin typeface="Times New Roman" pitchFamily="18" charset="0"/>
                <a:cs typeface="Times New Roman" pitchFamily="18" charset="0"/>
              </a:rPr>
              <a:t>L</a:t>
            </a:r>
            <a:r>
              <a:rPr lang="en-US" altLang="en-US" baseline="-25000" dirty="0" smtClean="0">
                <a:latin typeface="Times New Roman" pitchFamily="18" charset="0"/>
                <a:cs typeface="Times New Roman" pitchFamily="18" charset="0"/>
              </a:rPr>
              <a:t>0</a:t>
            </a:r>
          </a:p>
          <a:p>
            <a:pPr lvl="1"/>
            <a:r>
              <a:rPr lang="en-US" altLang="en-US" dirty="0" smtClean="0">
                <a:latin typeface="Arial" charset="0"/>
                <a:cs typeface="Arial" charset="0"/>
              </a:rPr>
              <a:t>While the </a:t>
            </a:r>
            <a:r>
              <a:rPr lang="en-US" altLang="en-US" i="1" dirty="0" smtClean="0">
                <a:latin typeface="Times New Roman" pitchFamily="18" charset="0"/>
                <a:cs typeface="Times New Roman" pitchFamily="18" charset="0"/>
              </a:rPr>
              <a:t>k</a:t>
            </a:r>
            <a:r>
              <a:rPr lang="en-US" altLang="en-US" baseline="30000" dirty="0" smtClean="0">
                <a:latin typeface="Times New Roman" pitchFamily="18" charset="0"/>
                <a:cs typeface="Times New Roman" pitchFamily="18" charset="0"/>
              </a:rPr>
              <a:t>th</a:t>
            </a:r>
            <a:r>
              <a:rPr lang="en-US" altLang="en-US" dirty="0" smtClean="0">
                <a:latin typeface="Arial" charset="0"/>
                <a:cs typeface="Arial" charset="0"/>
              </a:rPr>
              <a:t> layer is not empty, all unvisited vertices adjacent to vertices in </a:t>
            </a:r>
            <a:r>
              <a:rPr lang="en-US" altLang="en-US" i="1" dirty="0" smtClean="0">
                <a:latin typeface="Times New Roman" pitchFamily="18" charset="0"/>
                <a:cs typeface="Times New Roman" pitchFamily="18" charset="0"/>
              </a:rPr>
              <a:t>L</a:t>
            </a:r>
            <a:r>
              <a:rPr lang="en-US" altLang="en-US" i="1" baseline="-25000" dirty="0" smtClean="0">
                <a:latin typeface="Times New Roman" pitchFamily="18" charset="0"/>
                <a:cs typeface="Times New Roman" pitchFamily="18" charset="0"/>
              </a:rPr>
              <a:t>k</a:t>
            </a:r>
            <a:r>
              <a:rPr lang="en-US" altLang="en-US" dirty="0" smtClean="0">
                <a:latin typeface="Arial" charset="0"/>
                <a:cs typeface="Arial" charset="0"/>
              </a:rPr>
              <a:t> are added to the </a:t>
            </a:r>
            <a:r>
              <a:rPr lang="en-US" altLang="en-US" dirty="0" smtClean="0">
                <a:latin typeface="Times New Roman" pitchFamily="18" charset="0"/>
                <a:cs typeface="Times New Roman" pitchFamily="18" charset="0"/>
              </a:rPr>
              <a:t>(</a:t>
            </a:r>
            <a:r>
              <a:rPr lang="en-US" altLang="en-US" i="1" dirty="0" smtClean="0">
                <a:latin typeface="Times New Roman" pitchFamily="18" charset="0"/>
                <a:cs typeface="Times New Roman" pitchFamily="18" charset="0"/>
              </a:rPr>
              <a:t>k</a:t>
            </a:r>
            <a:r>
              <a:rPr lang="en-US" altLang="en-US" dirty="0" smtClean="0">
                <a:latin typeface="Times New Roman" pitchFamily="18" charset="0"/>
                <a:cs typeface="Times New Roman" pitchFamily="18" charset="0"/>
              </a:rPr>
              <a:t> + 1)</a:t>
            </a:r>
            <a:r>
              <a:rPr lang="en-US" altLang="en-US" baseline="30000" dirty="0" err="1" smtClean="0">
                <a:latin typeface="Times New Roman" pitchFamily="18" charset="0"/>
                <a:cs typeface="Times New Roman" pitchFamily="18" charset="0"/>
              </a:rPr>
              <a:t>st</a:t>
            </a:r>
            <a:r>
              <a:rPr lang="en-US" altLang="en-US" dirty="0" smtClean="0">
                <a:latin typeface="Arial" charset="0"/>
                <a:cs typeface="Arial" charset="0"/>
              </a:rPr>
              <a:t> layer</a:t>
            </a:r>
          </a:p>
          <a:p>
            <a:pPr lvl="1"/>
            <a:endParaRPr lang="en-US" altLang="en-US" dirty="0" smtClean="0">
              <a:latin typeface="Arial" charset="0"/>
              <a:cs typeface="Arial" charset="0"/>
            </a:endParaRPr>
          </a:p>
          <a:p>
            <a:pPr>
              <a:buNone/>
            </a:pPr>
            <a:r>
              <a:rPr lang="en-US" altLang="en-US" dirty="0" smtClean="0">
                <a:latin typeface="Arial" charset="0"/>
                <a:cs typeface="Arial" charset="0"/>
              </a:rPr>
              <a:t>	</a:t>
            </a:r>
            <a:r>
              <a:rPr lang="en-US" altLang="en-US" dirty="0">
                <a:latin typeface="Arial" charset="0"/>
                <a:cs typeface="Arial" charset="0"/>
              </a:rPr>
              <a:t>The distance from </a:t>
            </a:r>
            <a:r>
              <a:rPr lang="en-US" altLang="en-US" i="1" dirty="0">
                <a:latin typeface="Times New Roman" pitchFamily="18" charset="0"/>
                <a:cs typeface="Times New Roman" pitchFamily="18" charset="0"/>
              </a:rPr>
              <a:t>v</a:t>
            </a:r>
            <a:r>
              <a:rPr lang="en-US" altLang="en-US" dirty="0" smtClean="0">
                <a:latin typeface="Arial" charset="0"/>
                <a:cs typeface="Arial" charset="0"/>
              </a:rPr>
              <a: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smtClean="0">
                <a:latin typeface="Arial" charset="0"/>
                <a:cs typeface="Arial" charset="0"/>
              </a:rPr>
              <a:t> is </a:t>
            </a:r>
            <a:r>
              <a:rPr lang="en-US" altLang="en-US" i="1" dirty="0" smtClean="0">
                <a:latin typeface="Times New Roman" pitchFamily="18" charset="0"/>
                <a:cs typeface="Times New Roman" pitchFamily="18" charset="0"/>
              </a:rPr>
              <a:t>k</a:t>
            </a: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Any unvisited vertices are said to have an infinite distance from </a:t>
            </a:r>
            <a:r>
              <a:rPr lang="en-US" altLang="en-US" i="1" dirty="0" smtClean="0">
                <a:latin typeface="Times New Roman" pitchFamily="18" charset="0"/>
                <a:cs typeface="Times New Roman" pitchFamily="18" charset="0"/>
              </a:rPr>
              <a:t>v</a:t>
            </a:r>
            <a:endParaRPr lang="en-US" alt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546862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CA" altLang="en-US" smtClean="0">
                <a:latin typeface="Arial" charset="0"/>
                <a:cs typeface="Arial" charset="0"/>
              </a:rPr>
              <a:t>Determining Distances</a:t>
            </a:r>
            <a:endParaRPr lang="en-US" altLang="en-US" smtClean="0">
              <a:latin typeface="Arial" charset="0"/>
              <a:cs typeface="Arial" charset="0"/>
            </a:endParaRPr>
          </a:p>
        </p:txBody>
      </p:sp>
      <p:sp>
        <p:nvSpPr>
          <p:cNvPr id="1945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Consider this graph:  find the distance from A to each other vertex</a:t>
            </a:r>
            <a:endParaRPr lang="en-US" altLang="en-US" sz="2800" dirty="0" smtClean="0">
              <a:latin typeface="Arial" charset="0"/>
              <a:cs typeface="Arial" charset="0"/>
            </a:endParaRPr>
          </a:p>
        </p:txBody>
      </p:sp>
      <p:pic>
        <p:nvPicPr>
          <p:cNvPr id="19460" name="Picture 4"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 name="Straight Connector 2"/>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83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smtClean="0">
                <a:latin typeface="Arial" charset="0"/>
                <a:cs typeface="Arial" charset="0"/>
              </a:rPr>
              <a:t>Determining Distances</a:t>
            </a:r>
          </a:p>
        </p:txBody>
      </p:sp>
      <p:sp>
        <p:nvSpPr>
          <p:cNvPr id="20483" name="Content Placeholder 2"/>
          <p:cNvSpPr>
            <a:spLocks noGrp="1"/>
          </p:cNvSpPr>
          <p:nvPr>
            <p:ph idx="1"/>
          </p:nvPr>
        </p:nvSpPr>
        <p:spPr/>
        <p:txBody>
          <a:bodyPr/>
          <a:lstStyle/>
          <a:p>
            <a:pPr>
              <a:buFont typeface="Arial" charset="0"/>
              <a:buNone/>
            </a:pPr>
            <a:r>
              <a:rPr lang="en-CA" altLang="en-US" smtClean="0">
                <a:latin typeface="Arial" charset="0"/>
                <a:cs typeface="Arial" charset="0"/>
              </a:rPr>
              <a:t>	A forms the zeroeth layer, </a:t>
            </a:r>
            <a:r>
              <a:rPr lang="en-CA" altLang="en-US" i="1" smtClean="0">
                <a:latin typeface="Times New Roman" pitchFamily="18" charset="0"/>
                <a:cs typeface="Times New Roman" pitchFamily="18" charset="0"/>
              </a:rPr>
              <a:t>L</a:t>
            </a:r>
            <a:r>
              <a:rPr lang="en-CA" altLang="en-US" baseline="-25000" smtClean="0">
                <a:latin typeface="Times New Roman" pitchFamily="18" charset="0"/>
                <a:cs typeface="Times New Roman" pitchFamily="18" charset="0"/>
              </a:rPr>
              <a:t>0</a:t>
            </a:r>
            <a:endParaRPr lang="en-CA" altLang="en-US" smtClean="0">
              <a:latin typeface="Arial" charset="0"/>
              <a:cs typeface="Arial" charset="0"/>
            </a:endParaRPr>
          </a:p>
        </p:txBody>
      </p:sp>
      <p:pic>
        <p:nvPicPr>
          <p:cNvPr id="20484" name="Picture 5"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A</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F7F">
                        <a:alpha val="92941"/>
                      </a:srgbClr>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35169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smtClean="0">
                <a:latin typeface="Arial" charset="0"/>
                <a:cs typeface="Arial" charset="0"/>
              </a:rPr>
              <a:t>Determining Distances</a:t>
            </a:r>
          </a:p>
        </p:txBody>
      </p:sp>
      <p:sp>
        <p:nvSpPr>
          <p:cNvPr id="21507" name="Content Placeholder 2"/>
          <p:cNvSpPr>
            <a:spLocks noGrp="1"/>
          </p:cNvSpPr>
          <p:nvPr>
            <p:ph idx="1"/>
          </p:nvPr>
        </p:nvSpPr>
        <p:spPr/>
        <p:txBody>
          <a:bodyPr/>
          <a:lstStyle/>
          <a:p>
            <a:pPr>
              <a:buFont typeface="Arial" charset="0"/>
              <a:buNone/>
            </a:pPr>
            <a:r>
              <a:rPr lang="en-CA" altLang="en-US" smtClean="0">
                <a:latin typeface="Arial" charset="0"/>
                <a:cs typeface="Arial" charset="0"/>
              </a:rPr>
              <a:t>	The unvisited vertices B, F and G are adjacent to A</a:t>
            </a:r>
          </a:p>
          <a:p>
            <a:pPr lvl="1"/>
            <a:r>
              <a:rPr lang="en-CA" altLang="en-US" smtClean="0">
                <a:latin typeface="Arial" charset="0"/>
                <a:cs typeface="Arial" charset="0"/>
              </a:rPr>
              <a:t>These form the first layer, </a:t>
            </a:r>
            <a:r>
              <a:rPr lang="en-CA" altLang="en-US" i="1" smtClean="0">
                <a:latin typeface="Times New Roman" pitchFamily="18" charset="0"/>
                <a:cs typeface="Times New Roman" pitchFamily="18" charset="0"/>
              </a:rPr>
              <a:t>L</a:t>
            </a:r>
            <a:r>
              <a:rPr lang="en-CA" altLang="en-US" baseline="-25000" smtClean="0">
                <a:latin typeface="Times New Roman" pitchFamily="18" charset="0"/>
                <a:cs typeface="Times New Roman" pitchFamily="18" charset="0"/>
              </a:rPr>
              <a:t>1</a:t>
            </a:r>
            <a:endParaRPr lang="en-CA" altLang="en-US" smtClean="0">
              <a:latin typeface="Times New Roman" pitchFamily="18" charset="0"/>
              <a:cs typeface="Times New Roman" pitchFamily="18" charset="0"/>
            </a:endParaRPr>
          </a:p>
        </p:txBody>
      </p:sp>
      <p:pic>
        <p:nvPicPr>
          <p:cNvPr id="21508" name="Picture 6"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B</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smtClean="0"/>
                        <a:t>F</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smtClean="0"/>
                        <a:t>G</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57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smtClean="0">
                <a:latin typeface="Arial" charset="0"/>
                <a:cs typeface="Arial" charset="0"/>
              </a:rPr>
              <a:t>Determining Distances</a:t>
            </a:r>
          </a:p>
        </p:txBody>
      </p:sp>
      <p:sp>
        <p:nvSpPr>
          <p:cNvPr id="22531"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We now begin popping </a:t>
            </a:r>
            <a:r>
              <a:rPr lang="en-CA" altLang="en-US" i="1" dirty="0" smtClean="0">
                <a:latin typeface="Times New Roman" pitchFamily="18" charset="0"/>
                <a:cs typeface="Times New Roman" pitchFamily="18" charset="0"/>
              </a:rPr>
              <a:t>L</a:t>
            </a:r>
            <a:r>
              <a:rPr lang="en-CA" altLang="en-US" baseline="-25000" dirty="0" smtClean="0">
                <a:latin typeface="Times New Roman" pitchFamily="18" charset="0"/>
                <a:cs typeface="Times New Roman" pitchFamily="18" charset="0"/>
              </a:rPr>
              <a:t>1</a:t>
            </a:r>
            <a:r>
              <a:rPr lang="en-CA" altLang="en-US" dirty="0" smtClean="0">
                <a:latin typeface="Arial" charset="0"/>
                <a:cs typeface="Arial" charset="0"/>
              </a:rPr>
              <a:t> vertices: pop B</a:t>
            </a:r>
          </a:p>
          <a:p>
            <a:pPr lvl="1"/>
            <a:r>
              <a:rPr lang="en-CA" altLang="en-US" dirty="0" smtClean="0">
                <a:latin typeface="Arial" charset="0"/>
                <a:cs typeface="Arial" charset="0"/>
              </a:rPr>
              <a:t>H is adjacent to B</a:t>
            </a:r>
          </a:p>
          <a:p>
            <a:pPr lvl="1"/>
            <a:r>
              <a:rPr lang="en-CA" altLang="en-US" dirty="0" smtClean="0">
                <a:latin typeface="Arial" charset="0"/>
                <a:cs typeface="Arial" charset="0"/>
              </a:rPr>
              <a:t>It is tagged </a:t>
            </a:r>
            <a:r>
              <a:rPr lang="en-CA" altLang="en-US" i="1" dirty="0" smtClean="0">
                <a:latin typeface="Times New Roman" pitchFamily="18" charset="0"/>
                <a:cs typeface="Times New Roman" pitchFamily="18" charset="0"/>
              </a:rPr>
              <a:t>L</a:t>
            </a:r>
            <a:r>
              <a:rPr lang="en-CA" altLang="en-US" baseline="-25000" dirty="0" smtClean="0">
                <a:latin typeface="Times New Roman" pitchFamily="18" charset="0"/>
                <a:cs typeface="Times New Roman" pitchFamily="18" charset="0"/>
              </a:rPr>
              <a:t>2</a:t>
            </a:r>
            <a:endParaRPr lang="en-CA" altLang="en-US" dirty="0" smtClean="0">
              <a:latin typeface="Arial" charset="0"/>
              <a:cs typeface="Arial" charset="0"/>
            </a:endParaRPr>
          </a:p>
        </p:txBody>
      </p:sp>
      <p:pic>
        <p:nvPicPr>
          <p:cNvPr id="22532" name="Picture 2" descr="C:\Users\dwharder\Desktop\x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F</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smtClean="0"/>
                        <a:t>G</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smtClean="0"/>
                        <a:t>H</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503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smtClean="0">
                <a:latin typeface="Arial" charset="0"/>
                <a:cs typeface="Arial" charset="0"/>
              </a:rPr>
              <a:t>Determining Distances</a:t>
            </a:r>
          </a:p>
        </p:txBody>
      </p:sp>
      <p:sp>
        <p:nvSpPr>
          <p:cNvPr id="23555"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Popping F pushes E onto the queue</a:t>
            </a:r>
          </a:p>
          <a:p>
            <a:pPr lvl="1"/>
            <a:r>
              <a:rPr lang="en-CA" altLang="en-US" dirty="0">
                <a:latin typeface="Arial" charset="0"/>
                <a:cs typeface="Arial" charset="0"/>
              </a:rPr>
              <a:t>It is </a:t>
            </a:r>
            <a:r>
              <a:rPr lang="en-CA" altLang="en-US" dirty="0" smtClean="0">
                <a:latin typeface="Arial" charset="0"/>
                <a:cs typeface="Arial" charset="0"/>
              </a:rPr>
              <a:t>also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a:p>
            <a:pPr lvl="1"/>
            <a:endParaRPr lang="en-CA" altLang="en-US" dirty="0" smtClean="0">
              <a:latin typeface="Arial" charset="0"/>
              <a:cs typeface="Arial" charset="0"/>
            </a:endParaRPr>
          </a:p>
        </p:txBody>
      </p:sp>
      <p:pic>
        <p:nvPicPr>
          <p:cNvPr id="23556"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G</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smtClean="0"/>
                        <a:t>H</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smtClean="0"/>
                        <a:t>E</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7" name="Straight Connector 6"/>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35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p:cNvSpPr>
            <a:spLocks noGrp="1"/>
          </p:cNvSpPr>
          <p:nvPr>
            <p:ph type="title"/>
          </p:nvPr>
        </p:nvSpPr>
        <p:spPr/>
        <p:txBody>
          <a:bodyPr/>
          <a:lstStyle/>
          <a:p>
            <a:r>
              <a:rPr lang="en-CA" altLang="en-US" smtClean="0">
                <a:latin typeface="Arial" charset="0"/>
                <a:cs typeface="Arial" charset="0"/>
              </a:rPr>
              <a:t>Determining Distances</a:t>
            </a:r>
          </a:p>
        </p:txBody>
      </p:sp>
      <p:sp>
        <p:nvSpPr>
          <p:cNvPr id="24580" name="Content Placeholder 2"/>
          <p:cNvSpPr>
            <a:spLocks noGrp="1"/>
          </p:cNvSpPr>
          <p:nvPr>
            <p:ph idx="1"/>
          </p:nvPr>
        </p:nvSpPr>
        <p:spPr/>
        <p:txBody>
          <a:bodyPr/>
          <a:lstStyle/>
          <a:p>
            <a:pPr>
              <a:buFont typeface="Arial" charset="0"/>
              <a:buNone/>
            </a:pPr>
            <a:r>
              <a:rPr lang="en-CA" altLang="en-US" smtClean="0">
                <a:latin typeface="Arial" charset="0"/>
                <a:cs typeface="Arial" charset="0"/>
              </a:rPr>
              <a:t>	We pop G which has no other unvisited neighbours</a:t>
            </a:r>
          </a:p>
          <a:p>
            <a:pPr lvl="1"/>
            <a:r>
              <a:rPr lang="en-CA" altLang="en-US" smtClean="0">
                <a:latin typeface="Arial" charset="0"/>
                <a:cs typeface="Arial" charset="0"/>
              </a:rPr>
              <a:t>G is the last </a:t>
            </a:r>
            <a:r>
              <a:rPr lang="en-CA" altLang="en-US" i="1" smtClean="0">
                <a:latin typeface="Times New Roman" pitchFamily="18" charset="0"/>
                <a:cs typeface="Times New Roman" pitchFamily="18" charset="0"/>
              </a:rPr>
              <a:t>L</a:t>
            </a:r>
            <a:r>
              <a:rPr lang="en-CA" altLang="en-US" baseline="-25000" smtClean="0">
                <a:latin typeface="Times New Roman" pitchFamily="18" charset="0"/>
                <a:cs typeface="Times New Roman" pitchFamily="18" charset="0"/>
              </a:rPr>
              <a:t>1</a:t>
            </a:r>
            <a:r>
              <a:rPr lang="en-CA" altLang="en-US" smtClean="0">
                <a:latin typeface="Arial" charset="0"/>
                <a:cs typeface="Arial" charset="0"/>
              </a:rPr>
              <a:t> vertex; thus H and E form the second layer, </a:t>
            </a:r>
            <a:r>
              <a:rPr lang="en-CA" altLang="en-US" i="1" smtClean="0">
                <a:latin typeface="Times New Roman" pitchFamily="18" charset="0"/>
                <a:cs typeface="Times New Roman" pitchFamily="18" charset="0"/>
              </a:rPr>
              <a:t>L</a:t>
            </a:r>
            <a:r>
              <a:rPr lang="en-CA" altLang="en-US" baseline="-25000" smtClean="0">
                <a:latin typeface="Times New Roman" pitchFamily="18" charset="0"/>
                <a:cs typeface="Times New Roman" pitchFamily="18" charset="0"/>
              </a:rPr>
              <a:t>2</a:t>
            </a:r>
            <a:endParaRPr lang="en-CA" altLang="en-US" smtClean="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H</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smtClean="0"/>
                        <a:t>E</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635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smtClean="0">
                <a:latin typeface="Arial" charset="0"/>
                <a:cs typeface="Arial" charset="0"/>
              </a:rPr>
              <a:t>Determining Distances</a:t>
            </a:r>
          </a:p>
        </p:txBody>
      </p:sp>
      <p:sp>
        <p:nvSpPr>
          <p:cNvPr id="25603" name="Content Placeholder 2"/>
          <p:cNvSpPr>
            <a:spLocks noGrp="1"/>
          </p:cNvSpPr>
          <p:nvPr>
            <p:ph idx="1"/>
          </p:nvPr>
        </p:nvSpPr>
        <p:spPr/>
        <p:txBody>
          <a:bodyPr/>
          <a:lstStyle/>
          <a:p>
            <a:pPr>
              <a:buFont typeface="Arial" charset="0"/>
              <a:buNone/>
            </a:pPr>
            <a:r>
              <a:rPr lang="en-CA" altLang="en-US" smtClean="0">
                <a:latin typeface="Arial" charset="0"/>
                <a:cs typeface="Arial" charset="0"/>
              </a:rPr>
              <a:t>	Popping H in </a:t>
            </a:r>
            <a:r>
              <a:rPr lang="en-CA" altLang="en-US" i="1" smtClean="0">
                <a:latin typeface="Times New Roman" pitchFamily="18" charset="0"/>
                <a:cs typeface="Times New Roman" pitchFamily="18" charset="0"/>
              </a:rPr>
              <a:t>L</a:t>
            </a:r>
            <a:r>
              <a:rPr lang="en-CA" altLang="en-US" baseline="-25000" smtClean="0">
                <a:latin typeface="Times New Roman" pitchFamily="18" charset="0"/>
                <a:cs typeface="Times New Roman" pitchFamily="18" charset="0"/>
              </a:rPr>
              <a:t>2</a:t>
            </a:r>
            <a:r>
              <a:rPr lang="en-CA" altLang="en-US" smtClean="0">
                <a:latin typeface="Arial" charset="0"/>
                <a:cs typeface="Arial" charset="0"/>
              </a:rPr>
              <a:t> adds C and I to the third layer </a:t>
            </a:r>
            <a:r>
              <a:rPr lang="en-CA" altLang="en-US" i="1" smtClean="0">
                <a:latin typeface="Times New Roman" pitchFamily="18" charset="0"/>
                <a:cs typeface="Times New Roman" pitchFamily="18" charset="0"/>
              </a:rPr>
              <a:t>L</a:t>
            </a:r>
            <a:r>
              <a:rPr lang="en-CA" altLang="en-US" baseline="-25000" smtClean="0">
                <a:latin typeface="Times New Roman" pitchFamily="18" charset="0"/>
                <a:cs typeface="Times New Roman" pitchFamily="18" charset="0"/>
              </a:rPr>
              <a:t>3</a:t>
            </a:r>
            <a:endParaRPr lang="en-CA" altLang="en-US" smtClean="0">
              <a:latin typeface="Times New Roman" pitchFamily="18" charset="0"/>
              <a:cs typeface="Times New Roman" pitchFamily="18" charset="0"/>
            </a:endParaRPr>
          </a:p>
          <a:p>
            <a:pPr>
              <a:buFont typeface="Arial" charset="0"/>
              <a:buNone/>
            </a:pPr>
            <a:endParaRPr lang="en-CA" altLang="en-US" smtClean="0">
              <a:latin typeface="Arial" charset="0"/>
              <a:cs typeface="Arial" charset="0"/>
            </a:endParaRPr>
          </a:p>
        </p:txBody>
      </p:sp>
      <p:pic>
        <p:nvPicPr>
          <p:cNvPr id="25604"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E</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smtClean="0"/>
                        <a:t>C</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smtClean="0"/>
                        <a:t>I</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78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pPr marL="357188" indent="-357188">
              <a:buNone/>
            </a:pPr>
            <a:r>
              <a:rPr lang="en-CA" dirty="0" smtClean="0"/>
              <a:t>	Consider this graph</a:t>
            </a:r>
          </a:p>
        </p:txBody>
      </p:sp>
    </p:spTree>
    <p:extLst>
      <p:ext uri="{BB962C8B-B14F-4D97-AF65-F5344CB8AC3E}">
        <p14:creationId xmlns:p14="http://schemas.microsoft.com/office/powerpoint/2010/main" val="39407821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smtClean="0">
                <a:latin typeface="Arial" charset="0"/>
                <a:cs typeface="Arial" charset="0"/>
              </a:rPr>
              <a:t>Determining Distances</a:t>
            </a:r>
          </a:p>
        </p:txBody>
      </p:sp>
      <p:sp>
        <p:nvSpPr>
          <p:cNvPr id="26627" name="Content Placeholder 2"/>
          <p:cNvSpPr>
            <a:spLocks noGrp="1"/>
          </p:cNvSpPr>
          <p:nvPr>
            <p:ph idx="1"/>
          </p:nvPr>
        </p:nvSpPr>
        <p:spPr/>
        <p:txBody>
          <a:bodyPr/>
          <a:lstStyle/>
          <a:p>
            <a:pPr>
              <a:buFont typeface="Arial" charset="0"/>
              <a:buNone/>
            </a:pPr>
            <a:r>
              <a:rPr lang="en-CA" altLang="en-US" smtClean="0">
                <a:latin typeface="Arial" charset="0"/>
                <a:cs typeface="Arial" charset="0"/>
              </a:rPr>
              <a:t>	E has no more adjacent unvisited vertices</a:t>
            </a:r>
          </a:p>
          <a:p>
            <a:pPr lvl="1"/>
            <a:r>
              <a:rPr lang="en-CA" altLang="en-US" smtClean="0">
                <a:latin typeface="Arial" charset="0"/>
                <a:cs typeface="Arial" charset="0"/>
              </a:rPr>
              <a:t>Thus C and I form the third layer, </a:t>
            </a:r>
            <a:r>
              <a:rPr lang="en-CA" altLang="en-US" i="1" smtClean="0">
                <a:latin typeface="Times New Roman" pitchFamily="18" charset="0"/>
                <a:cs typeface="Times New Roman" pitchFamily="18" charset="0"/>
              </a:rPr>
              <a:t>L</a:t>
            </a:r>
            <a:r>
              <a:rPr lang="en-CA" altLang="en-US" baseline="-25000" smtClean="0">
                <a:latin typeface="Times New Roman" pitchFamily="18" charset="0"/>
                <a:cs typeface="Times New Roman" pitchFamily="18" charset="0"/>
              </a:rPr>
              <a:t>3</a:t>
            </a:r>
            <a:endParaRPr lang="en-CA" altLang="en-US" smtClean="0">
              <a:latin typeface="Times New Roman" pitchFamily="18" charset="0"/>
              <a:cs typeface="Times New Roman" pitchFamily="18" charset="0"/>
            </a:endParaRPr>
          </a:p>
          <a:p>
            <a:pPr>
              <a:buFont typeface="Arial" charset="0"/>
              <a:buNone/>
            </a:pPr>
            <a:endParaRPr lang="en-CA" altLang="en-US" smtClean="0">
              <a:latin typeface="Arial" charset="0"/>
              <a:cs typeface="Arial" charset="0"/>
            </a:endParaRPr>
          </a:p>
        </p:txBody>
      </p:sp>
      <p:pic>
        <p:nvPicPr>
          <p:cNvPr id="26628"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gridCol w="336021"/>
                <a:gridCol w="336021"/>
                <a:gridCol w="336021"/>
                <a:gridCol w="336021"/>
                <a:gridCol w="336021"/>
              </a:tblGrid>
              <a:tr h="365125">
                <a:tc>
                  <a:txBody>
                    <a:bodyPr/>
                    <a:lstStyle/>
                    <a:p>
                      <a:pPr algn="ctr"/>
                      <a:r>
                        <a:rPr lang="en-CA" sz="1800" dirty="0" smtClean="0"/>
                        <a:t>C</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smtClean="0"/>
                        <a:t>I</a:t>
                      </a: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7497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smtClean="0">
                <a:latin typeface="Arial" charset="0"/>
                <a:cs typeface="Arial" charset="0"/>
              </a:rPr>
              <a:t>Determining Distances</a:t>
            </a:r>
          </a:p>
        </p:txBody>
      </p:sp>
      <p:sp>
        <p:nvSpPr>
          <p:cNvPr id="27651" name="Content Placeholder 2"/>
          <p:cNvSpPr>
            <a:spLocks noGrp="1"/>
          </p:cNvSpPr>
          <p:nvPr>
            <p:ph idx="1"/>
          </p:nvPr>
        </p:nvSpPr>
        <p:spPr/>
        <p:txBody>
          <a:bodyPr>
            <a:normAutofit/>
          </a:bodyPr>
          <a:lstStyle/>
          <a:p>
            <a:pPr>
              <a:buFont typeface="Arial" charset="0"/>
              <a:buNone/>
            </a:pPr>
            <a:r>
              <a:rPr lang="en-CA" altLang="en-US" dirty="0" smtClean="0">
                <a:latin typeface="Arial" charset="0"/>
                <a:cs typeface="Arial" charset="0"/>
              </a:rPr>
              <a:t>	The unvisited vertex D is adjacent to vertices in </a:t>
            </a:r>
            <a:r>
              <a:rPr lang="en-CA" altLang="en-US" i="1" dirty="0" smtClean="0">
                <a:latin typeface="Times New Roman" pitchFamily="18" charset="0"/>
                <a:cs typeface="Times New Roman" pitchFamily="18" charset="0"/>
              </a:rPr>
              <a:t>L</a:t>
            </a:r>
            <a:r>
              <a:rPr lang="en-CA" altLang="en-US" baseline="-25000" dirty="0" smtClean="0">
                <a:latin typeface="Times New Roman" pitchFamily="18" charset="0"/>
                <a:cs typeface="Times New Roman" pitchFamily="18" charset="0"/>
              </a:rPr>
              <a:t>3</a:t>
            </a:r>
            <a:endParaRPr lang="en-CA" altLang="en-US" dirty="0" smtClean="0">
              <a:latin typeface="Arial" charset="0"/>
              <a:cs typeface="Arial" charset="0"/>
            </a:endParaRPr>
          </a:p>
          <a:p>
            <a:pPr lvl="1"/>
            <a:r>
              <a:rPr lang="en-CA" altLang="en-US" dirty="0" smtClean="0">
                <a:latin typeface="Arial" charset="0"/>
                <a:cs typeface="Arial" charset="0"/>
              </a:rPr>
              <a:t>This vertex forms the fourth layer, </a:t>
            </a:r>
            <a:r>
              <a:rPr lang="en-CA" altLang="en-US" i="1" dirty="0" smtClean="0">
                <a:latin typeface="Times New Roman" pitchFamily="18" charset="0"/>
                <a:cs typeface="Times New Roman" pitchFamily="18" charset="0"/>
              </a:rPr>
              <a:t>L</a:t>
            </a:r>
            <a:r>
              <a:rPr lang="en-CA" altLang="en-US" baseline="-25000" dirty="0" smtClean="0">
                <a:latin typeface="Times New Roman" pitchFamily="18" charset="0"/>
                <a:cs typeface="Times New Roman" pitchFamily="18" charset="0"/>
              </a:rPr>
              <a:t>4</a:t>
            </a:r>
            <a:endParaRPr lang="en-CA" altLang="en-US" dirty="0" smtClean="0">
              <a:latin typeface="Times New Roman" pitchFamily="18" charset="0"/>
              <a:cs typeface="Times New Roman" pitchFamily="18"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a:latin typeface="Arial" charset="0"/>
              <a:cs typeface="Arial" charset="0"/>
            </a:endParaRPr>
          </a:p>
          <a:p>
            <a:pPr lvl="1"/>
            <a:r>
              <a:rPr lang="en-CA" altLang="en-US" dirty="0" smtClean="0">
                <a:latin typeface="Arial" charset="0"/>
                <a:cs typeface="Arial" charset="0"/>
              </a:rPr>
              <a:t>Distance 1: B, F, G</a:t>
            </a:r>
          </a:p>
          <a:p>
            <a:pPr lvl="1"/>
            <a:r>
              <a:rPr lang="en-CA" altLang="en-US" dirty="0" smtClean="0">
                <a:latin typeface="Arial" charset="0"/>
                <a:cs typeface="Arial" charset="0"/>
              </a:rPr>
              <a:t>Distance 2: H, E</a:t>
            </a:r>
          </a:p>
          <a:p>
            <a:pPr lvl="1"/>
            <a:r>
              <a:rPr lang="en-CA" altLang="en-US" dirty="0" smtClean="0">
                <a:latin typeface="Arial" charset="0"/>
                <a:cs typeface="Arial" charset="0"/>
              </a:rPr>
              <a:t>Distance 3: C, I</a:t>
            </a:r>
          </a:p>
          <a:p>
            <a:pPr lvl="1"/>
            <a:r>
              <a:rPr lang="en-CA" altLang="en-US" dirty="0" smtClean="0">
                <a:latin typeface="Arial" charset="0"/>
                <a:cs typeface="Arial" charset="0"/>
              </a:rPr>
              <a:t>Distance 4: D</a:t>
            </a:r>
          </a:p>
        </p:txBody>
      </p:sp>
      <p:pic>
        <p:nvPicPr>
          <p:cNvPr id="27652" name="Picture 9" descr="C:\Users\dwharder\Desktop\x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8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CA" altLang="en-US" smtClean="0">
                <a:latin typeface="Arial" charset="0"/>
                <a:cs typeface="Arial" charset="0"/>
              </a:rPr>
              <a:t>Determining Distances</a:t>
            </a:r>
            <a:endParaRPr lang="en-US" altLang="en-US" smtClean="0">
              <a:latin typeface="Arial" charset="0"/>
              <a:cs typeface="Arial" charset="0"/>
            </a:endParaRPr>
          </a:p>
        </p:txBody>
      </p:sp>
      <p:sp>
        <p:nvSpPr>
          <p:cNvPr id="2867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Theorem:</a:t>
            </a:r>
          </a:p>
          <a:p>
            <a:pPr lvl="1"/>
            <a:r>
              <a:rPr lang="en-US" altLang="en-US" smtClean="0">
                <a:latin typeface="Arial" charset="0"/>
                <a:cs typeface="Arial" charset="0"/>
              </a:rPr>
              <a:t>If, in a breadth-first traversal of a graph, two vertices </a:t>
            </a:r>
            <a:r>
              <a:rPr lang="en-US" altLang="en-US" i="1" smtClean="0">
                <a:latin typeface="Times New Roman" pitchFamily="18" charset="0"/>
                <a:cs typeface="Times New Roman" pitchFamily="18" charset="0"/>
              </a:rPr>
              <a:t>v</a:t>
            </a:r>
            <a:r>
              <a:rPr lang="en-US" altLang="en-US" smtClean="0">
                <a:latin typeface="Arial" charset="0"/>
                <a:cs typeface="Arial" charset="0"/>
              </a:rPr>
              <a:t> and </a:t>
            </a:r>
            <a:r>
              <a:rPr lang="en-US" altLang="en-US" i="1" smtClean="0">
                <a:latin typeface="Times New Roman" pitchFamily="18" charset="0"/>
                <a:cs typeface="Times New Roman" pitchFamily="18" charset="0"/>
              </a:rPr>
              <a:t>w</a:t>
            </a:r>
            <a:r>
              <a:rPr lang="en-US" altLang="en-US" smtClean="0">
                <a:latin typeface="Arial" charset="0"/>
                <a:cs typeface="Arial" charset="0"/>
              </a:rPr>
              <a:t> appear in layers </a:t>
            </a:r>
            <a:r>
              <a:rPr lang="en-US" altLang="en-US" i="1" smtClean="0">
                <a:latin typeface="Times New Roman" pitchFamily="18" charset="0"/>
                <a:cs typeface="Times New Roman" pitchFamily="18" charset="0"/>
              </a:rPr>
              <a:t>L</a:t>
            </a:r>
            <a:r>
              <a:rPr lang="en-US" altLang="en-US" i="1" baseline="-25000" smtClean="0">
                <a:latin typeface="Times New Roman" pitchFamily="18" charset="0"/>
                <a:cs typeface="Times New Roman" pitchFamily="18" charset="0"/>
              </a:rPr>
              <a:t>i</a:t>
            </a:r>
            <a:r>
              <a:rPr lang="en-US" altLang="en-US" smtClean="0">
                <a:latin typeface="Arial" charset="0"/>
                <a:cs typeface="Arial" charset="0"/>
              </a:rPr>
              <a:t> and </a:t>
            </a:r>
            <a:r>
              <a:rPr lang="en-US" altLang="en-US" i="1" smtClean="0">
                <a:latin typeface="Times New Roman" pitchFamily="18" charset="0"/>
                <a:cs typeface="Times New Roman" pitchFamily="18" charset="0"/>
              </a:rPr>
              <a:t>L</a:t>
            </a:r>
            <a:r>
              <a:rPr lang="en-US" altLang="en-US" i="1" baseline="-25000" smtClean="0">
                <a:latin typeface="Times New Roman" pitchFamily="18" charset="0"/>
                <a:cs typeface="Times New Roman" pitchFamily="18" charset="0"/>
              </a:rPr>
              <a:t>j</a:t>
            </a:r>
            <a:r>
              <a:rPr lang="en-US" altLang="en-US" smtClean="0">
                <a:latin typeface="Arial" charset="0"/>
                <a:cs typeface="Arial" charset="0"/>
              </a:rPr>
              <a:t>, respectively and </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v</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w</a:t>
            </a:r>
            <a:r>
              <a:rPr lang="en-US" altLang="en-US" smtClean="0">
                <a:latin typeface="Times New Roman" pitchFamily="18" charset="0"/>
                <a:cs typeface="Times New Roman" pitchFamily="18" charset="0"/>
              </a:rPr>
              <a:t>}</a:t>
            </a:r>
            <a:r>
              <a:rPr lang="en-US" altLang="en-US" smtClean="0">
                <a:latin typeface="Arial" charset="0"/>
                <a:cs typeface="Arial" charset="0"/>
              </a:rPr>
              <a:t> is an edge in the graph,</a:t>
            </a:r>
            <a:br>
              <a:rPr lang="en-US" altLang="en-US" smtClean="0">
                <a:latin typeface="Arial" charset="0"/>
                <a:cs typeface="Arial" charset="0"/>
              </a:rPr>
            </a:br>
            <a:r>
              <a:rPr lang="en-US" altLang="en-US" smtClean="0">
                <a:latin typeface="Arial" charset="0"/>
                <a:cs typeface="Arial" charset="0"/>
              </a:rPr>
              <a:t>then </a:t>
            </a:r>
            <a:r>
              <a:rPr lang="en-US" altLang="en-US" i="1" smtClean="0">
                <a:latin typeface="Times New Roman" pitchFamily="18" charset="0"/>
                <a:cs typeface="Times New Roman" pitchFamily="18" charset="0"/>
              </a:rPr>
              <a:t>i</a:t>
            </a:r>
            <a:r>
              <a:rPr lang="en-US" altLang="en-US" i="1" smtClean="0">
                <a:latin typeface="Arial" charset="0"/>
                <a:cs typeface="Arial" charset="0"/>
              </a:rPr>
              <a:t> </a:t>
            </a:r>
            <a:r>
              <a:rPr lang="en-US" altLang="en-US" smtClean="0">
                <a:latin typeface="Arial" charset="0"/>
                <a:cs typeface="Arial" charset="0"/>
              </a:rPr>
              <a:t>and </a:t>
            </a:r>
            <a:r>
              <a:rPr lang="en-US" altLang="en-US" i="1" smtClean="0">
                <a:latin typeface="Times New Roman" pitchFamily="18" charset="0"/>
                <a:cs typeface="Times New Roman" pitchFamily="18" charset="0"/>
              </a:rPr>
              <a:t>j</a:t>
            </a:r>
            <a:r>
              <a:rPr lang="en-US" altLang="en-US" i="1" smtClean="0">
                <a:latin typeface="Arial" charset="0"/>
                <a:cs typeface="Arial" charset="0"/>
              </a:rPr>
              <a:t> </a:t>
            </a:r>
            <a:r>
              <a:rPr lang="en-US" altLang="en-US" smtClean="0">
                <a:latin typeface="Arial" charset="0"/>
                <a:cs typeface="Arial" charset="0"/>
              </a:rPr>
              <a:t>differ by at most one</a:t>
            </a:r>
          </a:p>
          <a:p>
            <a:pPr lvl="1"/>
            <a:endParaRPr lang="en-US" altLang="en-US" smtClean="0">
              <a:latin typeface="Arial" charset="0"/>
              <a:cs typeface="Arial" charset="0"/>
            </a:endParaRPr>
          </a:p>
          <a:p>
            <a:pPr>
              <a:buFont typeface="Arial" charset="0"/>
              <a:buNone/>
            </a:pPr>
            <a:r>
              <a:rPr lang="en-US" altLang="en-US" smtClean="0">
                <a:latin typeface="Arial" charset="0"/>
                <a:cs typeface="Arial" charset="0"/>
              </a:rPr>
              <a:t>	Proof:</a:t>
            </a:r>
          </a:p>
          <a:p>
            <a:pPr lvl="1">
              <a:buFont typeface="Arial" charset="0"/>
              <a:buNone/>
            </a:pPr>
            <a:r>
              <a:rPr lang="en-US" altLang="en-US" smtClean="0">
                <a:latin typeface="Arial" charset="0"/>
                <a:cs typeface="Arial" charset="0"/>
              </a:rPr>
              <a:t>	If </a:t>
            </a:r>
            <a:r>
              <a:rPr lang="en-US" altLang="en-US" i="1" smtClean="0">
                <a:latin typeface="Times New Roman" pitchFamily="18" charset="0"/>
                <a:cs typeface="Times New Roman" pitchFamily="18" charset="0"/>
              </a:rPr>
              <a:t>i</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j</a:t>
            </a:r>
            <a:r>
              <a:rPr lang="en-US" altLang="en-US" smtClean="0">
                <a:latin typeface="Arial" charset="0"/>
                <a:cs typeface="Arial" charset="0"/>
              </a:rPr>
              <a:t>, we are done</a:t>
            </a:r>
          </a:p>
          <a:p>
            <a:pPr lvl="1">
              <a:buFont typeface="Arial" charset="0"/>
              <a:buNone/>
            </a:pPr>
            <a:r>
              <a:rPr lang="en-US" altLang="en-US" smtClean="0">
                <a:latin typeface="Arial" charset="0"/>
                <a:cs typeface="Arial" charset="0"/>
              </a:rPr>
              <a:t>	If </a:t>
            </a:r>
            <a:r>
              <a:rPr lang="en-US" altLang="en-US" i="1" smtClean="0">
                <a:latin typeface="Times New Roman" pitchFamily="18" charset="0"/>
                <a:cs typeface="Times New Roman" pitchFamily="18" charset="0"/>
              </a:rPr>
              <a:t>i</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j</a:t>
            </a:r>
            <a:r>
              <a:rPr lang="en-US" altLang="en-US" smtClean="0">
                <a:latin typeface="Arial" charset="0"/>
                <a:cs typeface="Arial" charset="0"/>
              </a:rPr>
              <a:t>, without loss of generality, assume </a:t>
            </a:r>
            <a:r>
              <a:rPr lang="en-US" altLang="en-US" i="1" smtClean="0">
                <a:latin typeface="Times New Roman" pitchFamily="18" charset="0"/>
                <a:cs typeface="Times New Roman" pitchFamily="18" charset="0"/>
              </a:rPr>
              <a:t>i</a:t>
            </a:r>
            <a:r>
              <a:rPr lang="en-US" altLang="en-US" smtClean="0">
                <a:latin typeface="Times New Roman" pitchFamily="18" charset="0"/>
                <a:cs typeface="Times New Roman" pitchFamily="18" charset="0"/>
              </a:rPr>
              <a:t> &lt; </a:t>
            </a:r>
            <a:r>
              <a:rPr lang="en-US" altLang="en-US" i="1" smtClean="0">
                <a:latin typeface="Times New Roman" pitchFamily="18" charset="0"/>
                <a:cs typeface="Times New Roman" pitchFamily="18" charset="0"/>
              </a:rPr>
              <a:t>j</a:t>
            </a:r>
            <a:endParaRPr lang="en-US" altLang="en-US" smtClean="0">
              <a:latin typeface="Arial" charset="0"/>
              <a:cs typeface="Arial" charset="0"/>
            </a:endParaRPr>
          </a:p>
          <a:p>
            <a:pPr lvl="2">
              <a:buFont typeface="Arial" charset="0"/>
              <a:buNone/>
            </a:pPr>
            <a:r>
              <a:rPr lang="en-US" altLang="en-US" smtClean="0">
                <a:latin typeface="Arial" charset="0"/>
                <a:cs typeface="Arial" charset="0"/>
              </a:rPr>
              <a:t>	Because </a:t>
            </a:r>
            <a:r>
              <a:rPr lang="en-US" altLang="en-US" i="1" smtClean="0">
                <a:latin typeface="Times New Roman" pitchFamily="18" charset="0"/>
                <a:cs typeface="Times New Roman" pitchFamily="18" charset="0"/>
              </a:rPr>
              <a:t>v </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L</a:t>
            </a:r>
            <a:r>
              <a:rPr lang="en-US" altLang="en-US" i="1" baseline="-25000" smtClean="0">
                <a:latin typeface="Times New Roman" pitchFamily="18" charset="0"/>
                <a:cs typeface="Times New Roman" pitchFamily="18" charset="0"/>
              </a:rPr>
              <a:t>i</a:t>
            </a:r>
            <a:r>
              <a:rPr lang="en-US" altLang="en-US" smtClean="0">
                <a:latin typeface="Arial" charset="0"/>
                <a:cs typeface="Arial" charset="0"/>
              </a:rPr>
              <a:t>, </a:t>
            </a:r>
            <a:r>
              <a:rPr lang="en-US" altLang="en-US" i="1" smtClean="0">
                <a:latin typeface="Times New Roman" pitchFamily="18" charset="0"/>
                <a:cs typeface="Times New Roman" pitchFamily="18" charset="0"/>
              </a:rPr>
              <a:t>w </a:t>
            </a:r>
            <a:r>
              <a:rPr lang="en-US" altLang="en-US" smtClean="0">
                <a:latin typeface="Arial" charset="0"/>
                <a:cs typeface="Arial" charset="0"/>
              </a:rPr>
              <a:t>does not appear in any previous layer, and </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v</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w</a:t>
            </a:r>
            <a:r>
              <a:rPr lang="en-US" altLang="en-US" smtClean="0">
                <a:latin typeface="Times New Roman" pitchFamily="18" charset="0"/>
                <a:cs typeface="Times New Roman" pitchFamily="18" charset="0"/>
              </a:rPr>
              <a:t>}</a:t>
            </a:r>
            <a:r>
              <a:rPr lang="en-US" altLang="en-US" smtClean="0">
                <a:latin typeface="Arial" charset="0"/>
                <a:cs typeface="Arial" charset="0"/>
              </a:rPr>
              <a:t> is an edge in the graph, it follows that </a:t>
            </a:r>
            <a:r>
              <a:rPr lang="en-US" altLang="en-US" i="1" smtClean="0">
                <a:latin typeface="Times New Roman" pitchFamily="18" charset="0"/>
                <a:cs typeface="Times New Roman" pitchFamily="18" charset="0"/>
              </a:rPr>
              <a:t>w </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L</a:t>
            </a:r>
            <a:r>
              <a:rPr lang="en-US" altLang="en-US" i="1" baseline="-25000" smtClean="0">
                <a:latin typeface="Times New Roman" pitchFamily="18" charset="0"/>
                <a:cs typeface="Times New Roman" pitchFamily="18" charset="0"/>
              </a:rPr>
              <a:t>i</a:t>
            </a:r>
            <a:r>
              <a:rPr lang="en-US" altLang="en-US" baseline="-25000" smtClean="0">
                <a:latin typeface="Times New Roman" pitchFamily="18" charset="0"/>
                <a:cs typeface="Times New Roman" pitchFamily="18" charset="0"/>
              </a:rPr>
              <a:t> + 1</a:t>
            </a:r>
          </a:p>
          <a:p>
            <a:pPr lvl="2">
              <a:buFont typeface="Arial" charset="0"/>
              <a:buNone/>
            </a:pPr>
            <a:r>
              <a:rPr lang="en-US" altLang="en-US" smtClean="0">
                <a:latin typeface="Arial" charset="0"/>
                <a:cs typeface="Arial" charset="0"/>
              </a:rPr>
              <a:t>	Thus</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j </a:t>
            </a:r>
            <a:r>
              <a:rPr lang="en-US" altLang="en-US" smtClean="0">
                <a:latin typeface="Times New Roman" pitchFamily="18" charset="0"/>
                <a:cs typeface="Times New Roman" pitchFamily="18" charset="0"/>
              </a:rPr>
              <a:t>= </a:t>
            </a:r>
            <a:r>
              <a:rPr lang="en-US" altLang="en-US" i="1" smtClean="0">
                <a:latin typeface="Times New Roman" pitchFamily="18" charset="0"/>
                <a:cs typeface="Times New Roman" pitchFamily="18" charset="0"/>
              </a:rPr>
              <a:t>i</a:t>
            </a:r>
            <a:r>
              <a:rPr lang="en-US" altLang="en-US" smtClean="0">
                <a:latin typeface="Times New Roman" pitchFamily="18" charset="0"/>
                <a:cs typeface="Times New Roman" pitchFamily="18" charset="0"/>
              </a:rPr>
              <a:t> + 1</a:t>
            </a:r>
          </a:p>
          <a:p>
            <a:pPr lvl="1">
              <a:buFont typeface="Arial" charset="0"/>
              <a:buNone/>
            </a:pPr>
            <a:r>
              <a:rPr lang="en-US" altLang="en-US" smtClean="0">
                <a:latin typeface="Arial" charset="0"/>
                <a:cs typeface="Arial" charset="0"/>
              </a:rPr>
              <a:t>	Therefore, </a:t>
            </a:r>
            <a:r>
              <a:rPr lang="en-US" altLang="en-US" i="1" smtClean="0">
                <a:latin typeface="Times New Roman" pitchFamily="18" charset="0"/>
                <a:cs typeface="Times New Roman" pitchFamily="18" charset="0"/>
              </a:rPr>
              <a:t>i</a:t>
            </a:r>
            <a:r>
              <a:rPr lang="en-US" altLang="en-US" i="1" smtClean="0">
                <a:latin typeface="Arial" charset="0"/>
                <a:cs typeface="Arial" charset="0"/>
              </a:rPr>
              <a:t> </a:t>
            </a:r>
            <a:r>
              <a:rPr lang="en-US" altLang="en-US" smtClean="0">
                <a:latin typeface="Arial" charset="0"/>
                <a:cs typeface="Arial" charset="0"/>
              </a:rPr>
              <a:t>and </a:t>
            </a:r>
            <a:r>
              <a:rPr lang="en-US" altLang="en-US" i="1" smtClean="0">
                <a:latin typeface="Times New Roman" pitchFamily="18" charset="0"/>
                <a:cs typeface="Times New Roman" pitchFamily="18" charset="0"/>
              </a:rPr>
              <a:t>j</a:t>
            </a:r>
            <a:r>
              <a:rPr lang="en-US" altLang="en-US" i="1" smtClean="0">
                <a:latin typeface="Arial" charset="0"/>
                <a:cs typeface="Arial" charset="0"/>
              </a:rPr>
              <a:t> </a:t>
            </a:r>
            <a:r>
              <a:rPr lang="en-US" altLang="en-US" smtClean="0">
                <a:latin typeface="Arial" charset="0"/>
                <a:cs typeface="Arial" charset="0"/>
              </a:rPr>
              <a:t>differ by at most one</a:t>
            </a:r>
          </a:p>
          <a:p>
            <a:pPr lvl="1"/>
            <a:endParaRPr lang="en-US" altLang="en-US" smtClean="0">
              <a:latin typeface="Arial" charset="0"/>
              <a:cs typeface="Arial" charset="0"/>
            </a:endParaRPr>
          </a:p>
          <a:p>
            <a:pPr lvl="1"/>
            <a:endParaRPr lang="en-US" altLang="en-US" smtClean="0">
              <a:latin typeface="Arial" charset="0"/>
              <a:cs typeface="Arial" charset="0"/>
            </a:endParaRPr>
          </a:p>
        </p:txBody>
      </p:sp>
    </p:spTree>
    <p:extLst>
      <p:ext uri="{BB962C8B-B14F-4D97-AF65-F5344CB8AC3E}">
        <p14:creationId xmlns:p14="http://schemas.microsoft.com/office/powerpoint/2010/main" val="427123802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smtClean="0">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This topic found the </a:t>
            </a:r>
            <a:r>
              <a:rPr lang="en-US" altLang="en-US" dirty="0" err="1" smtClean="0">
                <a:latin typeface="Arial" charset="0"/>
                <a:cs typeface="Arial" charset="0"/>
              </a:rPr>
              <a:t>unweighted</a:t>
            </a:r>
            <a:r>
              <a:rPr lang="en-US" altLang="en-US" dirty="0" smtClean="0">
                <a:latin typeface="Arial" charset="0"/>
                <a:cs typeface="Arial" charset="0"/>
              </a:rPr>
              <a:t> path length from a single vertex to all other vertices</a:t>
            </a:r>
          </a:p>
          <a:p>
            <a:pPr lvl="1"/>
            <a:r>
              <a:rPr lang="en-US" altLang="en-US" dirty="0" smtClean="0">
                <a:latin typeface="Arial" charset="0"/>
                <a:cs typeface="Arial" charset="0"/>
              </a:rPr>
              <a:t>A breadth-first traversal was used</a:t>
            </a:r>
          </a:p>
          <a:p>
            <a:pPr lvl="1"/>
            <a:r>
              <a:rPr lang="en-US" altLang="en-US" dirty="0" smtClean="0">
                <a:latin typeface="Arial" charset="0"/>
                <a:cs typeface="Arial" charset="0"/>
              </a:rPr>
              <a:t>The first vertex is marked as layer </a:t>
            </a:r>
            <a:r>
              <a:rPr lang="en-US" altLang="en-US" dirty="0" smtClean="0">
                <a:latin typeface="Times New Roman" panose="02020603050405020304" pitchFamily="18" charset="0"/>
                <a:cs typeface="Times New Roman" panose="02020603050405020304" pitchFamily="18" charset="0"/>
              </a:rPr>
              <a:t>0</a:t>
            </a:r>
          </a:p>
          <a:p>
            <a:pPr lvl="1"/>
            <a:r>
              <a:rPr lang="en-US" altLang="en-US" dirty="0" smtClean="0">
                <a:latin typeface="Arial" charset="0"/>
                <a:cs typeface="Arial" charset="0"/>
              </a:rPr>
              <a:t>Vertices added to the queue by one in layer </a:t>
            </a:r>
            <a:r>
              <a:rPr lang="en-US" altLang="en-US" i="1" dirty="0" smtClean="0">
                <a:latin typeface="Times New Roman" panose="02020603050405020304" pitchFamily="18" charset="0"/>
                <a:cs typeface="Times New Roman" panose="02020603050405020304" pitchFamily="18" charset="0"/>
              </a:rPr>
              <a:t>k</a:t>
            </a:r>
            <a:r>
              <a:rPr lang="en-US" altLang="en-US" dirty="0" smtClean="0">
                <a:latin typeface="Arial" charset="0"/>
                <a:cs typeface="Arial" charset="0"/>
              </a:rPr>
              <a:t> are marked as layer </a:t>
            </a:r>
            <a:r>
              <a:rPr lang="en-US" altLang="en-US" i="1" dirty="0" smtClean="0">
                <a:latin typeface="Times New Roman" panose="02020603050405020304" pitchFamily="18" charset="0"/>
                <a:cs typeface="Times New Roman" panose="02020603050405020304" pitchFamily="18" charset="0"/>
              </a:rPr>
              <a:t>k</a:t>
            </a:r>
            <a:r>
              <a:rPr lang="en-US" altLang="en-US" dirty="0" smtClean="0">
                <a:latin typeface="Times New Roman" panose="02020603050405020304" pitchFamily="18" charset="0"/>
                <a:cs typeface="Times New Roman" panose="02020603050405020304" pitchFamily="18" charset="0"/>
              </a:rPr>
              <a:t> + 1</a:t>
            </a:r>
          </a:p>
          <a:p>
            <a:pPr lvl="1"/>
            <a:r>
              <a:rPr lang="en-US" altLang="en-US" dirty="0" smtClean="0">
                <a:latin typeface="Arial" charset="0"/>
                <a:cs typeface="Arial" charset="0"/>
              </a:rPr>
              <a:t>Later, we will see different algorithms for finding the shortest path length </a:t>
            </a:r>
            <a:r>
              <a:rPr lang="en-US" altLang="en-US" smtClean="0">
                <a:latin typeface="Arial" charset="0"/>
                <a:cs typeface="Arial" charset="0"/>
              </a:rPr>
              <a:t>in weighted graphs</a:t>
            </a:r>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733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smtClean="0">
                <a:latin typeface="Arial" charset="0"/>
                <a:cs typeface="Arial" charset="0"/>
              </a:rPr>
              <a:t>	Wikipedia, </a:t>
            </a:r>
            <a:r>
              <a:rPr lang="en-US" sz="1400" dirty="0">
                <a:latin typeface="Arial" charset="0"/>
                <a:cs typeface="Arial" charset="0"/>
              </a:rPr>
              <a:t>http://en.wikipedia.org/wiki/Shortest_path</a:t>
            </a:r>
            <a:endParaRPr lang="en-US" sz="1400" dirty="0" smtClean="0">
              <a:latin typeface="Arial" charset="0"/>
              <a:cs typeface="Arial" charset="0"/>
            </a:endParaRPr>
          </a:p>
          <a:p>
            <a:pPr marL="533400" indent="-533400">
              <a:buNone/>
              <a:defRPr/>
            </a:pPr>
            <a:r>
              <a:rPr lang="en-US" sz="1400" dirty="0">
                <a:latin typeface="Arial" charset="0"/>
                <a:cs typeface="Arial" charset="0"/>
              </a:rPr>
              <a:t>		          http://</a:t>
            </a:r>
            <a:r>
              <a:rPr lang="en-US" sz="1400" dirty="0" smtClean="0">
                <a:latin typeface="Arial" charset="0"/>
                <a:cs typeface="Arial" charset="0"/>
              </a:rPr>
              <a:t>en.wikipedia.org/wiki/Breadth-first_search</a:t>
            </a:r>
            <a:endParaRPr lang="en-US" sz="1400" dirty="0">
              <a:latin typeface="Arial" charset="0"/>
              <a:cs typeface="Arial" charset="0"/>
            </a:endParaRPr>
          </a:p>
          <a:p>
            <a:pPr marL="533400" indent="-533400">
              <a:buNone/>
              <a:defRPr/>
            </a:pPr>
            <a:endParaRPr lang="en-US" altLang="en-US" sz="1400" dirty="0" smtClean="0">
              <a:latin typeface="Arial" charset="0"/>
              <a:cs typeface="Arial" charset="0"/>
            </a:endParaRPr>
          </a:p>
          <a:p>
            <a:pPr marL="533400" indent="-533400">
              <a:buNone/>
              <a:defRPr/>
            </a:pPr>
            <a:r>
              <a:rPr lang="en-US" altLang="en-US" sz="1400" dirty="0" smtClean="0">
                <a:latin typeface="Arial" charset="0"/>
                <a:cs typeface="Arial" charset="0"/>
              </a:rPr>
              <a:t>[</a:t>
            </a: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smtClean="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527757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This topic looks at another problem solved by breadth-first traversals</a:t>
            </a:r>
          </a:p>
          <a:p>
            <a:pPr lvl="1"/>
            <a:r>
              <a:rPr lang="en-US" altLang="en-US" dirty="0" smtClean="0">
                <a:latin typeface="Arial" charset="0"/>
                <a:cs typeface="Arial" charset="0"/>
              </a:rPr>
              <a:t>Determining if a graph is bipartite</a:t>
            </a:r>
          </a:p>
          <a:p>
            <a:pPr lvl="1"/>
            <a:r>
              <a:rPr lang="en-US" altLang="en-US" dirty="0" smtClean="0">
                <a:latin typeface="Arial" charset="0"/>
                <a:cs typeface="Arial" charset="0"/>
              </a:rPr>
              <a:t>Definition of a bipartite graph</a:t>
            </a:r>
          </a:p>
          <a:p>
            <a:pPr lvl="1"/>
            <a:r>
              <a:rPr lang="en-US" altLang="en-US" dirty="0" smtClean="0">
                <a:latin typeface="Arial" charset="0"/>
                <a:cs typeface="Arial" charset="0"/>
              </a:rPr>
              <a:t>The algorithm</a:t>
            </a:r>
          </a:p>
          <a:p>
            <a:pPr lvl="1"/>
            <a:r>
              <a:rPr lang="en-US" altLang="en-US" dirty="0" smtClean="0">
                <a:latin typeface="Arial" charset="0"/>
                <a:cs typeface="Arial" charset="0"/>
              </a:rPr>
              <a:t>An example</a:t>
            </a:r>
          </a:p>
        </p:txBody>
      </p:sp>
    </p:spTree>
    <p:extLst>
      <p:ext uri="{BB962C8B-B14F-4D97-AF65-F5344CB8AC3E}">
        <p14:creationId xmlns:p14="http://schemas.microsoft.com/office/powerpoint/2010/main" val="2167960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Graph traversal</a:t>
            </a:r>
          </a:p>
          <a:p>
            <a:pPr lvl="1"/>
            <a:r>
              <a:rPr lang="en-US" altLang="zh-CN" dirty="0" smtClean="0"/>
              <a:t>Breadth-first</a:t>
            </a:r>
          </a:p>
          <a:p>
            <a:pPr lvl="1"/>
            <a:r>
              <a:rPr lang="en-US" altLang="zh-CN" dirty="0" smtClean="0"/>
              <a:t>Depth-first</a:t>
            </a:r>
          </a:p>
          <a:p>
            <a:r>
              <a:rPr lang="en-US" altLang="zh-CN" dirty="0" smtClean="0"/>
              <a:t>Applications</a:t>
            </a:r>
          </a:p>
          <a:p>
            <a:pPr lvl="1"/>
            <a:r>
              <a:rPr lang="en-CA" altLang="zh-CN" dirty="0" smtClean="0"/>
              <a:t>Connectedness</a:t>
            </a:r>
            <a:endParaRPr lang="en-CA" altLang="zh-CN" dirty="0"/>
          </a:p>
          <a:p>
            <a:pPr lvl="1"/>
            <a:r>
              <a:rPr lang="en-CA" altLang="zh-CN" dirty="0" smtClean="0"/>
              <a:t>Unweighted path length</a:t>
            </a:r>
          </a:p>
          <a:p>
            <a:pPr lvl="1"/>
            <a:r>
              <a:rPr lang="en-CA" altLang="zh-CN" dirty="0" smtClean="0">
                <a:solidFill>
                  <a:srgbClr val="FF0000"/>
                </a:solidFill>
              </a:rPr>
              <a:t>Identifying bipartite graphs</a:t>
            </a:r>
            <a:endParaRPr lang="en-CA" altLang="zh-CN" dirty="0">
              <a:solidFill>
                <a:srgbClr val="FF0000"/>
              </a:solidFill>
            </a:endParaRPr>
          </a:p>
          <a:p>
            <a:pPr lvl="1"/>
            <a:endParaRPr lang="zh-CN" altLang="en-US" dirty="0"/>
          </a:p>
        </p:txBody>
      </p:sp>
    </p:spTree>
    <p:extLst>
      <p:ext uri="{BB962C8B-B14F-4D97-AF65-F5344CB8AC3E}">
        <p14:creationId xmlns:p14="http://schemas.microsoft.com/office/powerpoint/2010/main" val="12545935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smtClean="0">
                <a:latin typeface="Arial" charset="0"/>
                <a:cs typeface="Arial" charset="0"/>
              </a:rPr>
              <a:t>Definition</a:t>
            </a:r>
          </a:p>
        </p:txBody>
      </p:sp>
      <p:sp>
        <p:nvSpPr>
          <p:cNvPr id="5427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Definition</a:t>
            </a:r>
          </a:p>
          <a:p>
            <a:pPr lvl="1"/>
            <a:r>
              <a:rPr lang="en-US" altLang="en-US" dirty="0" smtClean="0">
                <a:latin typeface="Arial" charset="0"/>
                <a:cs typeface="Arial" charset="0"/>
              </a:rPr>
              <a:t>A </a:t>
            </a:r>
            <a:r>
              <a:rPr lang="en-US" altLang="en-US" i="1" dirty="0" smtClean="0">
                <a:latin typeface="Arial" charset="0"/>
                <a:cs typeface="Arial" charset="0"/>
              </a:rPr>
              <a:t>bipartite graph</a:t>
            </a:r>
            <a:r>
              <a:rPr lang="en-US" altLang="en-US" dirty="0" smtClean="0">
                <a:latin typeface="Arial" charset="0"/>
                <a:cs typeface="Arial" charset="0"/>
              </a:rPr>
              <a:t> is a graph where the vertices </a:t>
            </a:r>
            <a:r>
              <a:rPr lang="en-US" altLang="en-US" i="1" dirty="0" smtClean="0">
                <a:latin typeface="Times New Roman" pitchFamily="18" charset="0"/>
                <a:cs typeface="Times New Roman" pitchFamily="18" charset="0"/>
              </a:rPr>
              <a:t>V</a:t>
            </a:r>
            <a:r>
              <a:rPr lang="en-US" altLang="en-US" dirty="0" smtClean="0">
                <a:latin typeface="Arial" charset="0"/>
                <a:cs typeface="Arial" charset="0"/>
              </a:rPr>
              <a:t> can be divided into two disjoint sets </a:t>
            </a:r>
            <a:r>
              <a:rPr lang="en-US" altLang="en-US" i="1" dirty="0" smtClean="0">
                <a:latin typeface="Times New Roman" pitchFamily="18" charset="0"/>
                <a:cs typeface="Times New Roman" pitchFamily="18" charset="0"/>
              </a:rPr>
              <a:t>V</a:t>
            </a:r>
            <a:r>
              <a:rPr lang="en-US" altLang="en-US" baseline="-25000" dirty="0" smtClean="0">
                <a:latin typeface="Times New Roman" pitchFamily="18" charset="0"/>
                <a:cs typeface="Times New Roman" pitchFamily="18" charset="0"/>
              </a:rPr>
              <a:t>1</a:t>
            </a:r>
            <a:r>
              <a:rPr lang="en-US" altLang="en-US" dirty="0" smtClean="0">
                <a:latin typeface="Arial" charset="0"/>
                <a:cs typeface="Arial" charset="0"/>
              </a:rPr>
              <a:t> and </a:t>
            </a:r>
            <a:r>
              <a:rPr lang="en-US" altLang="en-US" i="1" dirty="0" smtClean="0">
                <a:latin typeface="Times New Roman" pitchFamily="18" charset="0"/>
                <a:cs typeface="Times New Roman" pitchFamily="18" charset="0"/>
              </a:rPr>
              <a:t>V</a:t>
            </a:r>
            <a:r>
              <a:rPr lang="en-US" altLang="en-US" baseline="-25000" dirty="0" smtClean="0">
                <a:latin typeface="Times New Roman" pitchFamily="18" charset="0"/>
                <a:cs typeface="Times New Roman" pitchFamily="18" charset="0"/>
              </a:rPr>
              <a:t>2</a:t>
            </a:r>
            <a:r>
              <a:rPr lang="en-US" altLang="en-US" dirty="0" smtClean="0">
                <a:latin typeface="Arial" charset="0"/>
                <a:cs typeface="Arial" charset="0"/>
              </a:rPr>
              <a:t> such that </a:t>
            </a:r>
            <a:r>
              <a:rPr lang="en-US" altLang="en-US" b="1" dirty="0" smtClean="0">
                <a:latin typeface="Arial" charset="0"/>
                <a:cs typeface="Arial" charset="0"/>
              </a:rPr>
              <a:t>every</a:t>
            </a:r>
            <a:r>
              <a:rPr lang="en-US" altLang="en-US" dirty="0" smtClean="0">
                <a:latin typeface="Arial" charset="0"/>
                <a:cs typeface="Arial" charset="0"/>
              </a:rPr>
              <a:t> edge has one vertex in </a:t>
            </a:r>
            <a:r>
              <a:rPr lang="en-US" altLang="en-US" i="1" dirty="0" smtClean="0">
                <a:latin typeface="Times New Roman" pitchFamily="18" charset="0"/>
                <a:cs typeface="Times New Roman" pitchFamily="18" charset="0"/>
              </a:rPr>
              <a:t>V</a:t>
            </a:r>
            <a:r>
              <a:rPr lang="en-US" altLang="en-US" baseline="-25000" dirty="0" smtClean="0">
                <a:latin typeface="Times New Roman" pitchFamily="18" charset="0"/>
                <a:cs typeface="Times New Roman" pitchFamily="18" charset="0"/>
              </a:rPr>
              <a:t>1</a:t>
            </a:r>
            <a:r>
              <a:rPr lang="en-US" altLang="en-US" dirty="0" smtClean="0">
                <a:latin typeface="Arial" charset="0"/>
                <a:cs typeface="Arial" charset="0"/>
              </a:rPr>
              <a:t> and the other in </a:t>
            </a:r>
            <a:r>
              <a:rPr lang="en-US" altLang="en-US" i="1" dirty="0" smtClean="0">
                <a:latin typeface="Times New Roman" pitchFamily="18" charset="0"/>
                <a:cs typeface="Times New Roman" pitchFamily="18" charset="0"/>
              </a:rPr>
              <a:t>V</a:t>
            </a:r>
            <a:r>
              <a:rPr lang="en-US" altLang="en-US" baseline="-25000" dirty="0" smtClean="0">
                <a:latin typeface="Times New Roman" pitchFamily="18" charset="0"/>
                <a:cs typeface="Times New Roman" pitchFamily="18" charset="0"/>
              </a:rPr>
              <a:t>2</a:t>
            </a:r>
            <a:r>
              <a:rPr lang="en-US" altLang="en-US" dirty="0" smtClean="0">
                <a:latin typeface="Arial" charset="0"/>
                <a:cs typeface="Arial" charset="0"/>
              </a:rPr>
              <a:t> </a:t>
            </a:r>
          </a:p>
          <a:p>
            <a:pPr lvl="1"/>
            <a:endParaRPr lang="en-US" altLang="en-US" dirty="0" smtClean="0">
              <a:latin typeface="Arial" charset="0"/>
              <a:cs typeface="Arial" charset="0"/>
            </a:endParaRPr>
          </a:p>
        </p:txBody>
      </p:sp>
    </p:spTree>
    <p:extLst>
      <p:ext uri="{BB962C8B-B14F-4D97-AF65-F5344CB8AC3E}">
        <p14:creationId xmlns:p14="http://schemas.microsoft.com/office/powerpoint/2010/main" val="404511345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mtClean="0">
                <a:latin typeface="Arial" charset="0"/>
                <a:cs typeface="Arial" charset="0"/>
              </a:rPr>
              <a:t>Bipartite Graphs</a:t>
            </a:r>
          </a:p>
        </p:txBody>
      </p:sp>
      <p:sp>
        <p:nvSpPr>
          <p:cNvPr id="5529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Consider this graph:  is it bipartite?</a:t>
            </a:r>
          </a:p>
        </p:txBody>
      </p:sp>
      <p:pic>
        <p:nvPicPr>
          <p:cNvPr id="55300"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57729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CA" altLang="en-US" smtClean="0">
                <a:latin typeface="Arial" charset="0"/>
                <a:cs typeface="Arial" charset="0"/>
              </a:rPr>
              <a:t>Bipartite Graphs</a:t>
            </a:r>
          </a:p>
        </p:txBody>
      </p:sp>
      <p:sp>
        <p:nvSpPr>
          <p:cNvPr id="56323" name="Content Placeholder 2"/>
          <p:cNvSpPr>
            <a:spLocks noGrp="1"/>
          </p:cNvSpPr>
          <p:nvPr>
            <p:ph idx="1"/>
          </p:nvPr>
        </p:nvSpPr>
        <p:spPr/>
        <p:txBody>
          <a:bodyPr/>
          <a:lstStyle/>
          <a:p>
            <a:pPr>
              <a:buFont typeface="Arial" charset="0"/>
              <a:buNone/>
            </a:pPr>
            <a:r>
              <a:rPr lang="en-CA" altLang="en-US" smtClean="0">
                <a:latin typeface="Arial" charset="0"/>
                <a:cs typeface="Arial" charset="0"/>
              </a:rPr>
              <a:t>	Yes:  With a little work, it is possible to determine that we can decompose the vertices into two disjoint sets </a:t>
            </a:r>
          </a:p>
        </p:txBody>
      </p:sp>
      <p:pic>
        <p:nvPicPr>
          <p:cNvPr id="56324" name="Picture 3" descr="C:\Users\dwharder\Desktop\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138"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360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17714</TotalTime>
  <Words>1106</Words>
  <Application>Microsoft Macintosh PowerPoint</Application>
  <PresentationFormat>On-screen Show (4:3)</PresentationFormat>
  <Paragraphs>1389</Paragraphs>
  <Slides>124</Slides>
  <Notes>28</Notes>
  <HiddenSlides>21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124</vt:i4>
      </vt:variant>
    </vt:vector>
  </HeadingPairs>
  <TitlesOfParts>
    <vt:vector size="131" baseType="lpstr">
      <vt:lpstr>Calibri</vt:lpstr>
      <vt:lpstr>Consolas</vt:lpstr>
      <vt:lpstr>Symbol</vt:lpstr>
      <vt:lpstr>Times New Roman</vt:lpstr>
      <vt:lpstr>宋体</vt:lpstr>
      <vt:lpstr>Arial</vt:lpstr>
      <vt:lpstr>Custom Design</vt:lpstr>
      <vt:lpstr>CS101 Data Structuers</vt:lpstr>
      <vt:lpstr>Outline</vt:lpstr>
      <vt:lpstr>Outline</vt:lpstr>
      <vt:lpstr>Graph Traversal</vt:lpstr>
      <vt:lpstr>Graph Traversal</vt:lpstr>
      <vt:lpstr>Breadth-first traversal</vt:lpstr>
      <vt:lpstr>Iterative depth-first traversal</vt:lpstr>
      <vt:lpstr>Breadth-first traversal</vt:lpstr>
      <vt:lpstr>Example</vt:lpstr>
      <vt:lpstr>Example</vt:lpstr>
      <vt:lpstr>Example</vt:lpstr>
      <vt:lpstr>Example</vt:lpstr>
      <vt:lpstr>Example</vt:lpstr>
      <vt:lpstr>Example</vt:lpstr>
      <vt:lpstr>Example</vt:lpstr>
      <vt:lpstr>Example</vt:lpstr>
      <vt:lpstr>Example</vt:lpstr>
      <vt:lpstr>Example</vt:lpstr>
      <vt:lpstr>Example</vt:lpstr>
      <vt:lpstr>Example</vt:lpstr>
      <vt:lpstr>Depth-first traversal</vt:lpstr>
      <vt:lpstr>Recursive depth-first traversal</vt:lpstr>
      <vt:lpstr>Depth-first traversal</vt:lpstr>
      <vt:lpstr>Iterative depth-first traversal</vt:lpstr>
      <vt:lpstr>Depth-first traversal</vt:lpstr>
      <vt:lpstr>Example</vt:lpstr>
      <vt:lpstr>Example</vt:lpstr>
      <vt:lpstr>Example</vt:lpstr>
      <vt:lpstr>Example</vt:lpstr>
      <vt:lpstr>Example</vt:lpstr>
      <vt:lpstr>Example</vt:lpstr>
      <vt:lpstr>Example</vt:lpstr>
      <vt:lpstr>Example</vt:lpstr>
      <vt:lpstr>Example</vt:lpstr>
      <vt:lpstr>Example</vt:lpstr>
      <vt:lpstr>Example</vt:lpstr>
      <vt:lpstr>Comparison</vt:lpstr>
      <vt:lpstr>Applications</vt:lpstr>
      <vt:lpstr>Summary</vt:lpstr>
      <vt:lpstr>References</vt:lpstr>
      <vt:lpstr>Outline</vt:lpstr>
      <vt:lpstr>Outline</vt:lpstr>
      <vt:lpstr>Connected</vt:lpstr>
      <vt:lpstr>Connected</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Summary</vt:lpstr>
      <vt:lpstr>References</vt:lpstr>
      <vt:lpstr>Outline</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Sumary</vt:lpstr>
      <vt:lpstr>References</vt:lpstr>
      <vt:lpstr>Outline</vt:lpstr>
      <vt:lpstr>Outline</vt:lpstr>
      <vt:lpstr>Definition</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Sumary</vt:lpstr>
      <vt:lpstr>References</vt:lpstr>
      <vt:lpstr>Outline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Dengji Dengji</cp:lastModifiedBy>
  <cp:revision>1344</cp:revision>
  <dcterms:created xsi:type="dcterms:W3CDTF">2009-09-11T23:00:44Z</dcterms:created>
  <dcterms:modified xsi:type="dcterms:W3CDTF">2018-05-04T02:09:34Z</dcterms:modified>
</cp:coreProperties>
</file>