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6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559" r:id="rId44"/>
    <p:sldId id="445" r:id="rId45"/>
    <p:sldId id="433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555" r:id="rId59"/>
    <p:sldId id="463" r:id="rId60"/>
    <p:sldId id="464" r:id="rId61"/>
    <p:sldId id="465" r:id="rId62"/>
    <p:sldId id="466" r:id="rId63"/>
    <p:sldId id="467" r:id="rId64"/>
    <p:sldId id="468" r:id="rId65"/>
    <p:sldId id="551" r:id="rId66"/>
    <p:sldId id="476" r:id="rId67"/>
    <p:sldId id="469" r:id="rId68"/>
    <p:sldId id="470" r:id="rId69"/>
    <p:sldId id="472" r:id="rId70"/>
    <p:sldId id="473" r:id="rId71"/>
    <p:sldId id="474" r:id="rId72"/>
    <p:sldId id="475" r:id="rId73"/>
    <p:sldId id="478" r:id="rId74"/>
    <p:sldId id="479" r:id="rId75"/>
    <p:sldId id="480" r:id="rId76"/>
    <p:sldId id="481" r:id="rId77"/>
    <p:sldId id="482" r:id="rId78"/>
    <p:sldId id="483" r:id="rId79"/>
    <p:sldId id="484" r:id="rId80"/>
    <p:sldId id="489" r:id="rId81"/>
    <p:sldId id="490" r:id="rId82"/>
    <p:sldId id="491" r:id="rId83"/>
    <p:sldId id="492" r:id="rId84"/>
    <p:sldId id="493" r:id="rId85"/>
    <p:sldId id="494" r:id="rId86"/>
    <p:sldId id="495" r:id="rId87"/>
    <p:sldId id="496" r:id="rId88"/>
    <p:sldId id="498" r:id="rId89"/>
    <p:sldId id="503" r:id="rId90"/>
    <p:sldId id="504" r:id="rId91"/>
    <p:sldId id="505" r:id="rId92"/>
    <p:sldId id="506" r:id="rId93"/>
    <p:sldId id="507" r:id="rId94"/>
    <p:sldId id="508" r:id="rId95"/>
    <p:sldId id="509" r:id="rId96"/>
    <p:sldId id="510" r:id="rId97"/>
    <p:sldId id="511" r:id="rId98"/>
    <p:sldId id="512" r:id="rId99"/>
    <p:sldId id="513" r:id="rId100"/>
    <p:sldId id="514" r:id="rId101"/>
    <p:sldId id="515" r:id="rId102"/>
    <p:sldId id="516" r:id="rId103"/>
    <p:sldId id="517" r:id="rId104"/>
    <p:sldId id="519" r:id="rId105"/>
    <p:sldId id="520" r:id="rId106"/>
    <p:sldId id="521" r:id="rId107"/>
    <p:sldId id="522" r:id="rId108"/>
    <p:sldId id="560" r:id="rId109"/>
    <p:sldId id="523" r:id="rId110"/>
    <p:sldId id="524" r:id="rId111"/>
    <p:sldId id="525" r:id="rId112"/>
    <p:sldId id="526" r:id="rId113"/>
    <p:sldId id="556" r:id="rId114"/>
    <p:sldId id="528" r:id="rId115"/>
    <p:sldId id="529" r:id="rId116"/>
    <p:sldId id="530" r:id="rId117"/>
    <p:sldId id="531" r:id="rId118"/>
    <p:sldId id="532" r:id="rId119"/>
    <p:sldId id="533" r:id="rId120"/>
    <p:sldId id="534" r:id="rId121"/>
    <p:sldId id="535" r:id="rId122"/>
    <p:sldId id="536" r:id="rId123"/>
    <p:sldId id="537" r:id="rId124"/>
    <p:sldId id="557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95545" autoAdjust="0"/>
  </p:normalViewPr>
  <p:slideViewPr>
    <p:cSldViewPr>
      <p:cViewPr varScale="1">
        <p:scale>
          <a:sx n="99" d="100"/>
          <a:sy n="99" d="100"/>
        </p:scale>
        <p:origin x="1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wmf"/><Relationship Id="rId8" Type="http://schemas.openxmlformats.org/officeDocument/2006/relationships/image" Target="../media/image28.wmf"/><Relationship Id="rId9" Type="http://schemas.openxmlformats.org/officeDocument/2006/relationships/image" Target="../media/image29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Relationship Id="rId3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1" Type="http://schemas.openxmlformats.org/officeDocument/2006/relationships/image" Target="../media/image14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2/28/18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  <a:endParaRPr lang="zh-CN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1200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 smtClean="0"/>
              <a:t>Note that for small values of </a:t>
            </a:r>
            <a:r>
              <a:rPr lang="en-CA" altLang="zh-CN" i="1" dirty="0" smtClean="0"/>
              <a:t>n</a:t>
            </a:r>
            <a:r>
              <a:rPr lang="en-CA" altLang="zh-CN" dirty="0" smtClean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Defining</a:t>
            </a:r>
            <a:r>
              <a:rPr lang="en-CA" baseline="0" dirty="0" smtClean="0"/>
              <a:t> big-O with multiple variables is tricky. Ref: http://people.cs.ksu.edu/~rhowell/asymptotic.pdf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5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5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5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59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60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6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6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67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6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69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70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20" Type="http://schemas.openxmlformats.org/officeDocument/2006/relationships/oleObject" Target="../embeddings/oleObject27.bin"/><Relationship Id="rId21" Type="http://schemas.openxmlformats.org/officeDocument/2006/relationships/image" Target="../media/image29.wmf"/><Relationship Id="rId22" Type="http://schemas.openxmlformats.org/officeDocument/2006/relationships/oleObject" Target="../embeddings/oleObject28.bin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26.w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18" Type="http://schemas.openxmlformats.org/officeDocument/2006/relationships/oleObject" Target="../embeddings/oleObject26.bin"/><Relationship Id="rId19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go-visualizer.jasonpark.me/#path=search/binary_search/recursiv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4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 smtClean="0"/>
              <a:t>CS101 Data Structures</a:t>
            </a:r>
            <a:endParaRPr lang="en-US" altLang="zh-CN" sz="4400" dirty="0"/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Instructor: Dengji Zhao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Textbook </a:t>
            </a:r>
            <a:r>
              <a:rPr lang="en-US" altLang="zh-CN" dirty="0" err="1" smtClean="0">
                <a:ea typeface="宋体" panose="02010600030101010101" pitchFamily="2" charset="-122"/>
              </a:rPr>
              <a:t>Ch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/>
              <a:t>2,3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7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mtClean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 smtClean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8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Assume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Arial" charset="0"/>
                <a:cs typeface="Arial" charset="0"/>
              </a:rPr>
              <a:t> where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 is an integer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 smtClean="0">
                <a:latin typeface="Arial" charset="0"/>
                <a:cs typeface="Arial" charset="0"/>
              </a:rPr>
              <a:t>–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2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5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0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Arial" charset="0"/>
                <a:cs typeface="Arial" charset="0"/>
              </a:rPr>
              <a:t> steps: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because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T(1) = 1</a:t>
            </a:r>
            <a:endParaRPr lang="en-US" sz="1800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3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, but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Therefore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63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64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65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Best-</a:t>
            </a:r>
            <a:r>
              <a:rPr lang="en-US" altLang="zh-CN" dirty="0">
                <a:solidFill>
                  <a:srgbClr val="FF0000"/>
                </a:solidFill>
              </a:rPr>
              <a:t>, worst-, and </a:t>
            </a:r>
            <a:r>
              <a:rPr lang="en-US" altLang="zh-CN" dirty="0" smtClean="0">
                <a:solidFill>
                  <a:srgbClr val="FF0000"/>
                </a:solidFill>
              </a:rPr>
              <a:t>average-case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search</a:t>
            </a:r>
          </a:p>
          <a:p>
            <a:pPr lvl="1"/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Binary search</a:t>
            </a:r>
          </a:p>
          <a:p>
            <a:pPr lvl="1"/>
            <a:r>
              <a:rPr lang="en-US" altLang="zh-CN" dirty="0" smtClean="0"/>
              <a:t>O(log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the list is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, then there is a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we sum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2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is </a:t>
            </a:r>
            <a:r>
              <a:rPr lang="en-US" altLang="zh-CN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6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</a:t>
            </a:r>
            <a:r>
              <a:rPr lang="en-US" altLang="zh-CN" dirty="0" smtClean="0"/>
              <a:t>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 smtClean="0"/>
              <a:t>Average-case </a:t>
            </a:r>
            <a:r>
              <a:rPr lang="en-US" altLang="zh-CN" dirty="0"/>
              <a:t>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 smtClean="0"/>
              <a:t>Most widely used to capture </a:t>
            </a:r>
            <a:r>
              <a:rPr lang="en-US" altLang="zh-CN" dirty="0"/>
              <a:t>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 smtClean="0"/>
              <a:t>Exceptions: some worst-case exponential-time algorithms </a:t>
            </a:r>
            <a:r>
              <a:rPr lang="en-US" altLang="zh-CN" dirty="0"/>
              <a:t>are widely used because the worst-case instances seem to be rare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E.g., the simplex algorithm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This example is taken from </a:t>
            </a:r>
            <a:r>
              <a:rPr lang="en-US" dirty="0" err="1" smtClean="0">
                <a:latin typeface="Arial" charset="0"/>
                <a:cs typeface="Arial" charset="0"/>
              </a:rPr>
              <a:t>Preiss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worst case was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given a value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, there are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dirty="0" smtClean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9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can approximate this by the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</a:t>
            </a:r>
            <a:r>
              <a:rPr lang="en-US" dirty="0" smtClean="0">
                <a:latin typeface="Arial" charset="0"/>
                <a:cs typeface="Arial" charset="0"/>
              </a:rPr>
              <a:t> integrated from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to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From calculus: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3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number of items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dimensions of an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Dealing with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objects stored in </a:t>
            </a: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Multiplying a </a:t>
            </a:r>
            <a:r>
              <a:rPr lang="en-US" i="1" smtClean="0">
                <a:latin typeface="Times New Roman" pitchFamily="18" charset="0"/>
                <a:cs typeface="Arial" charset="0"/>
              </a:rPr>
              <a:t>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m </a:t>
            </a:r>
            <a:r>
              <a:rPr lang="en-US" smtClean="0">
                <a:latin typeface="Arial" charset="0"/>
                <a:cs typeface="Arial" charset="0"/>
              </a:rPr>
              <a:t>and an </a:t>
            </a:r>
            <a:r>
              <a:rPr lang="en-US" i="1" smtClean="0">
                <a:latin typeface="Times New Roman" pitchFamily="18" charset="0"/>
                <a:cs typeface="Arial" charset="0"/>
              </a:rPr>
              <a:t>m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Dealing with sparse matrices of size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with </a:t>
            </a: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errors can be </a:t>
            </a:r>
            <a:r>
              <a:rPr lang="en-US" i="1" dirty="0" smtClean="0">
                <a:latin typeface="Arial" charset="0"/>
                <a:cs typeface="Arial" charset="0"/>
              </a:rPr>
              <a:t>fit</a:t>
            </a:r>
            <a:r>
              <a:rPr lang="en-US" dirty="0" smtClean="0">
                <a:latin typeface="Arial" charset="0"/>
                <a:cs typeface="Arial" charset="0"/>
              </a:rPr>
              <a:t> into the box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[0, 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Consequently, the error must be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fact, it converges to </a:t>
            </a:r>
            <a:r>
              <a:rPr lang="en-US" dirty="0" smtClean="0">
                <a:latin typeface="Symbol" pitchFamily="18" charset="2"/>
                <a:cs typeface="Arial" charset="0"/>
              </a:rPr>
              <a:t>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Therefore, the error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Cases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 smtClean="0"/>
              <a:t>	</a:t>
            </a:r>
            <a:r>
              <a:rPr lang="en-US" dirty="0" smtClean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is </a:t>
            </a:r>
            <a:endParaRPr lang="en-US" sz="1050" b="1" dirty="0" smtClean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/>
          </p:nvPr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7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cs typeface="Arial" charset="0"/>
              </a:rPr>
              <a:t>Summary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Justification for analysis</a:t>
            </a:r>
          </a:p>
          <a:p>
            <a:r>
              <a:rPr lang="en-US" smtClean="0"/>
              <a:t>Landau symbols</a:t>
            </a:r>
          </a:p>
          <a:p>
            <a:pPr lvl="1"/>
            <a:r>
              <a:rPr lang="en-US" altLang="zh-CN" b="1" smtClean="0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 smtClean="0">
                <a:latin typeface="Arial" charset="0"/>
                <a:cs typeface="Arial" charset="0"/>
              </a:rPr>
              <a:t> </a:t>
            </a:r>
            <a:r>
              <a:rPr lang="en-US" altLang="zh-CN" b="1" smtClean="0">
                <a:latin typeface="Symbol" pitchFamily="18" charset="2"/>
                <a:cs typeface="Arial" charset="0"/>
              </a:rPr>
              <a:t> Q  W  w</a:t>
            </a:r>
            <a:endParaRPr lang="en-US" smtClean="0"/>
          </a:p>
          <a:p>
            <a:r>
              <a:rPr lang="en-US" altLang="zh-CN" smtClean="0"/>
              <a:t>Run time of programs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Recursive functions</a:t>
            </a:r>
            <a:endParaRPr lang="en-US" altLang="zh-CN" smtClean="0"/>
          </a:p>
          <a:p>
            <a:r>
              <a:rPr lang="en-US" altLang="zh-CN" smtClean="0"/>
              <a:t>Best-, worst-, and average-case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      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Around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Yet on the range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 smtClean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dirty="0" smtClean="0">
                <a:latin typeface="Arial" charset="0"/>
                <a:cs typeface="Arial" charset="0"/>
              </a:rPr>
              <a:t>→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∞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9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mtClean="0">
                <a:latin typeface="Arial" charset="0"/>
                <a:cs typeface="Arial" charset="0"/>
              </a:rPr>
              <a:t>   and    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smtClean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Around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Still, around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1000</a:t>
            </a:r>
            <a:r>
              <a:rPr lang="en-US" dirty="0" smtClean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cs typeface="Arial" charset="0"/>
              </a:rPr>
              <a:t> in the first case,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6</a:t>
            </a:r>
            <a:r>
              <a:rPr lang="en-US" dirty="0" smtClean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What if the </a:t>
            </a:r>
            <a:r>
              <a:rPr lang="en-US" dirty="0">
                <a:latin typeface="Arial" charset="0"/>
                <a:cs typeface="Arial" charset="0"/>
              </a:rPr>
              <a:t>coefficients of the leading terms were </a:t>
            </a:r>
            <a:r>
              <a:rPr lang="en-US" dirty="0" smtClean="0">
                <a:latin typeface="Arial" charset="0"/>
                <a:cs typeface="Arial" charset="0"/>
              </a:rPr>
              <a:t>different?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</a:t>
            </a:r>
            <a:r>
              <a:rPr lang="en-US" dirty="0" smtClean="0">
                <a:latin typeface="Arial" charset="0"/>
                <a:cs typeface="Arial" charset="0"/>
              </a:rPr>
              <a:t>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</a:t>
            </a:r>
            <a:r>
              <a:rPr lang="en-US" dirty="0">
                <a:latin typeface="Arial" charset="0"/>
                <a:cs typeface="Arial" charset="0"/>
              </a:rPr>
              <a:t>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 ordering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 smtClean="0"/>
              <a:t>	Consider the following definitions:</a:t>
            </a:r>
          </a:p>
          <a:p>
            <a:pPr lvl="1"/>
            <a:r>
              <a:rPr lang="en-CA" dirty="0" smtClean="0"/>
              <a:t>We will consider two functions to be equivalent,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 smtClean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We will state that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 smtClean="0"/>
              <a:t> if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363538" indent="-363538">
              <a:buNone/>
            </a:pPr>
            <a:r>
              <a:rPr lang="en-CA" dirty="0" smtClean="0"/>
              <a:t>	For functions </a:t>
            </a:r>
            <a:r>
              <a:rPr lang="en-CA" dirty="0"/>
              <a:t>we are interested in, these </a:t>
            </a:r>
            <a:r>
              <a:rPr lang="en-CA" dirty="0" smtClean="0"/>
              <a:t>define </a:t>
            </a:r>
            <a:r>
              <a:rPr lang="en-CA" dirty="0"/>
              <a:t>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6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7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8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 ordering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 smtClean="0"/>
              <a:t>	</a:t>
            </a:r>
            <a:r>
              <a:rPr lang="en-CA" dirty="0"/>
              <a:t>Let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 </a:t>
            </a:r>
            <a:r>
              <a:rPr lang="en-CA" dirty="0"/>
              <a:t>and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 </a:t>
            </a:r>
            <a:r>
              <a:rPr lang="en-CA" dirty="0"/>
              <a:t>describe </a:t>
            </a:r>
            <a:r>
              <a:rPr lang="en-CA" dirty="0" smtClean="0"/>
              <a:t>the </a:t>
            </a:r>
            <a:r>
              <a:rPr lang="en-CA" dirty="0"/>
              <a:t>run-time </a:t>
            </a:r>
            <a:r>
              <a:rPr lang="en-CA" dirty="0" smtClean="0"/>
              <a:t>of two algorithms</a:t>
            </a:r>
          </a:p>
          <a:p>
            <a:pPr lvl="1"/>
            <a:r>
              <a:rPr lang="en-CA" dirty="0" smtClean="0"/>
              <a:t>If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, then it is always possible to improve the performance of one function over the other by purchasing a faster computer</a:t>
            </a:r>
          </a:p>
          <a:p>
            <a:pPr lvl="1"/>
            <a:r>
              <a:rPr lang="en-CA" dirty="0" smtClean="0"/>
              <a:t>If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, then you can </a:t>
            </a:r>
            <a:r>
              <a:rPr lang="en-CA" u="sng" dirty="0" smtClean="0"/>
              <a:t>never</a:t>
            </a:r>
            <a:r>
              <a:rPr lang="en-CA" dirty="0" smtClean="0"/>
              <a:t> 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cs typeface="Arial" charset="0"/>
              </a:rPr>
              <a:t>Some Assumptions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defined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dirty="0" smtClean="0">
                <a:latin typeface="Arial" charset="0"/>
                <a:cs typeface="Arial" charset="0"/>
              </a:rPr>
              <a:t>In fact,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Arial" charset="0"/>
                <a:cs typeface="Arial" charset="0"/>
              </a:rPr>
              <a:t> for some value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 smtClean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Better known as big O </a:t>
            </a:r>
            <a:r>
              <a:rPr lang="en-US" altLang="zh-CN" dirty="0">
                <a:latin typeface="Arial" charset="0"/>
                <a:cs typeface="Arial" charset="0"/>
              </a:rPr>
              <a:t>notation </a:t>
            </a: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there exists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 </a:t>
            </a:r>
            <a:r>
              <a:rPr lang="en-US" dirty="0" smtClean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whenever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Another Landau symbol is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 function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if there exist positive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i="1" smtClean="0">
                <a:latin typeface="Times New Roman" pitchFamily="18" charset="0"/>
                <a:cs typeface="Arial" charset="0"/>
              </a:rPr>
              <a:t>, </a:t>
            </a:r>
            <a:r>
              <a:rPr lang="en-US" smtClean="0">
                <a:latin typeface="Arial" charset="0"/>
                <a:cs typeface="Arial" charset="0"/>
              </a:rPr>
              <a:t>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&lt; 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&lt; </a:t>
            </a:r>
            <a:r>
              <a:rPr 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whenever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&gt;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endParaRPr lang="en-US" smtClean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function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</a:t>
            </a:r>
            <a:r>
              <a:rPr lang="en-US" smtClean="0">
                <a:latin typeface="Arial" charset="0"/>
                <a:cs typeface="Arial" charset="0"/>
              </a:rPr>
              <a:t>has a rate of growth equal to that of</a:t>
            </a:r>
            <a:r>
              <a:rPr lang="en-US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endParaRPr lang="en-US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are polynomials of the same degree with positive leading coefficients: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9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0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 smtClean="0">
                <a:latin typeface="Arial" charset="0"/>
                <a:cs typeface="Arial" charset="0"/>
              </a:rPr>
              <a:t> there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exists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 smtClean="0">
                <a:latin typeface="Arial" charset="0"/>
                <a:cs typeface="Arial" charset="0"/>
              </a:rPr>
              <a:t>such that                          whenever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1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2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3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9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0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sz="5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7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8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9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1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2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3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4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5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6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7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8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9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30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we have two algorithms, how can we tell which is better?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 smtClean="0">
                <a:latin typeface="Arial" charset="0"/>
                <a:cs typeface="Arial" charset="0"/>
              </a:rPr>
              <a:t>Algorithm analysis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smtClean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is equivalent to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endParaRPr lang="en-US" sz="28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is equivalent to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Q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Q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W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w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1.  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if and only if </a:t>
            </a:r>
            <a:r>
              <a:rPr lang="en-US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2.  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3.   If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, it follows that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 323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+ 43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+ 61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+ 7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3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+ 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are 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smtClean="0">
                <a:latin typeface="Arial" charset="0"/>
                <a:cs typeface="Arial" charset="0"/>
              </a:rPr>
              <a:t>	E.g</a:t>
            </a:r>
            <a:r>
              <a:rPr lang="en-US" smtClean="0">
                <a:latin typeface="Arial" charset="0"/>
                <a:cs typeface="Arial" charset="0"/>
              </a:rPr>
              <a:t>., </a:t>
            </a:r>
            <a:r>
              <a:rPr lang="en-US" smtClean="0">
                <a:latin typeface="Times New Roman" pitchFamily="18" charset="0"/>
                <a:cs typeface="Arial" charset="0"/>
              </a:rPr>
              <a:t>42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+ 32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( 323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+ 43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could chose any function, but this is the simplest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			</a:t>
            </a:r>
            <a:r>
              <a:rPr lang="en-US" dirty="0" smtClean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		</a:t>
            </a:r>
            <a:r>
              <a:rPr lang="en-US" dirty="0" smtClean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		</a:t>
            </a:r>
            <a:r>
              <a:rPr lang="en-US" dirty="0" smtClean="0">
                <a:latin typeface="Arial" charset="0"/>
                <a:cs typeface="Arial" charset="0"/>
              </a:rPr>
              <a:t>“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log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Arial" charset="0"/>
                <a:cs typeface="Arial" charset="0"/>
              </a:rPr>
              <a:t>”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...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dirty="0" smtClean="0">
                <a:latin typeface="Arial" charset="0"/>
                <a:cs typeface="Arial" charset="0"/>
              </a:rPr>
              <a:t>exponential</a:t>
            </a:r>
            <a:endParaRPr lang="en-US" baseline="30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that all logarithms are scalar multiples of each other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Therefore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b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 </a:t>
            </a:r>
            <a:r>
              <a:rPr lang="en-US" dirty="0" smtClean="0">
                <a:latin typeface="Arial" charset="0"/>
                <a:cs typeface="Arial" charset="0"/>
              </a:rPr>
              <a:t>for any base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b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</a:t>
            </a:r>
            <a:r>
              <a:rPr lang="en-US" altLang="zh-CN" dirty="0" smtClean="0">
                <a:latin typeface="Arial" charset="0"/>
                <a:cs typeface="Arial" charset="0"/>
              </a:rPr>
              <a:t>function</a:t>
            </a:r>
            <a:r>
              <a:rPr lang="en-US" dirty="0" smtClean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6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Plotting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</a:t>
            </a: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 and </a:t>
            </a:r>
            <a:r>
              <a:rPr lang="en-US" smtClean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on the range </a:t>
            </a:r>
            <a:r>
              <a:rPr lang="en-US" smtClean="0">
                <a:latin typeface="Times New Roman" pitchFamily="18" charset="0"/>
                <a:cs typeface="Arial" charset="0"/>
              </a:rPr>
              <a:t>[1, 10]</a:t>
            </a:r>
            <a:r>
              <a:rPr lang="en-US" smtClean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any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Proof:  Using </a:t>
            </a:r>
            <a:r>
              <a:rPr lang="en-US" dirty="0" err="1" smtClean="0">
                <a:latin typeface="Arial" charset="0"/>
                <a:cs typeface="Arial" charset="0"/>
              </a:rPr>
              <a:t>l’Hôpital’s</a:t>
            </a:r>
            <a:r>
              <a:rPr lang="en-US" dirty="0" smtClean="0">
                <a:latin typeface="Arial" charset="0"/>
                <a:cs typeface="Arial" charset="0"/>
              </a:rPr>
              <a:t> rule, we have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Conversely,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9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 smtClean="0"/>
              <a:t>Algorithm 1: Linear search (check each item from left to right)</a:t>
            </a:r>
          </a:p>
          <a:p>
            <a:pPr lvl="1"/>
            <a:r>
              <a:rPr lang="en-US" altLang="zh-CN" dirty="0" smtClean="0"/>
              <a:t>Do you use this approach when looking up a word in a dictionary?</a:t>
            </a:r>
          </a:p>
          <a:p>
            <a:r>
              <a:rPr lang="en-US" altLang="zh-CN" dirty="0" smtClean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	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q</a:t>
                </a:r>
                <a:endParaRPr lang="en-US" dirty="0" smtClean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t follows that  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 smtClean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smtClean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 smtClean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 smtClean="0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 smtClean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 smtClean="0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 smtClean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 smtClean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 smtClean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 smtClean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which are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It is never true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 </a:t>
            </a:r>
            <a:r>
              <a:rPr lang="en-US" dirty="0" smtClean="0">
                <a:latin typeface="Arial" charset="0"/>
                <a:cs typeface="Arial" charset="0"/>
              </a:rPr>
              <a:t>or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it follows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Run time of programs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</a:t>
            </a:r>
            <a:r>
              <a:rPr lang="en-CA" altLang="zh-CN" dirty="0" smtClean="0">
                <a:latin typeface="Arial" charset="0"/>
                <a:cs typeface="Arial" charset="0"/>
              </a:rPr>
              <a:t>algorithms. E.g.,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Given an array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Selection sort requires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Merge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Quick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Heap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 smtClean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 smtClean="0">
                <a:latin typeface="Arial" charset="0"/>
                <a:cs typeface="Arial" charset="0"/>
              </a:rPr>
              <a:t>polynomial time complexity</a:t>
            </a:r>
            <a:r>
              <a:rPr lang="en-CA" dirty="0" smtClean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 smtClean="0">
                <a:latin typeface="Arial" charset="0"/>
                <a:cs typeface="Arial" charset="0"/>
              </a:rPr>
              <a:t> for some fixed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 smtClean="0">
                <a:latin typeface="Arial" charset="0"/>
                <a:cs typeface="Arial" charset="0"/>
              </a:rPr>
              <a:t>efficient</a:t>
            </a:r>
            <a:endParaRPr lang="en-CA" dirty="0" smtClean="0">
              <a:latin typeface="Arial" charset="0"/>
              <a:cs typeface="Arial" charset="0"/>
            </a:endParaRP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 smtClean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 smtClean="0">
                <a:latin typeface="Arial" charset="0"/>
                <a:cs typeface="Arial" charset="0"/>
              </a:rPr>
              <a:t> </a:t>
            </a:r>
            <a:r>
              <a:rPr lang="en-CA" dirty="0" smtClean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Best run time:  </a:t>
            </a:r>
            <a:r>
              <a:rPr lang="en-CA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In </a:t>
            </a:r>
            <a:r>
              <a:rPr lang="en-US" altLang="zh-CN" dirty="0">
                <a:latin typeface="Arial" charset="0"/>
                <a:cs typeface="Arial" charset="0"/>
              </a:rPr>
              <a:t>general, you don’t want to implement exponential-time or exponential-memory 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Recursive functions</a:t>
            </a:r>
            <a:endParaRPr lang="en-CA" sz="1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These operations are called </a:t>
            </a:r>
            <a:r>
              <a:rPr lang="en-US" i="1" dirty="0" smtClean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 smtClean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MIPS, ARM, x86, 6800, 68k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 example on the </a:t>
            </a:r>
            <a:r>
              <a:rPr lang="en-US" dirty="0" err="1" smtClean="0">
                <a:latin typeface="Arial" charset="0"/>
                <a:cs typeface="Arial" charset="0"/>
              </a:rPr>
              <a:t>Coldfire</a:t>
            </a:r>
            <a:r>
              <a:rPr lang="en-US" dirty="0" smtClean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 smtClean="0">
                <a:latin typeface="Consolas" pitchFamily="49" charset="0"/>
                <a:cs typeface="Arial" charset="0"/>
              </a:rPr>
              <a:t>0x068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adds </a:t>
            </a:r>
            <a:r>
              <a:rPr lang="en-US" dirty="0" smtClean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 smtClean="0">
                <a:latin typeface="Arial" charset="0"/>
                <a:cs typeface="Arial" charset="0"/>
              </a:rPr>
              <a:t>to the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 smtClean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 smtClean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 smtClean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Fortran, Pascal, </a:t>
            </a:r>
            <a:r>
              <a:rPr lang="en-US" dirty="0" err="1" smtClean="0">
                <a:latin typeface="Arial" charset="0"/>
                <a:cs typeface="Arial" charset="0"/>
              </a:rPr>
              <a:t>Matlab</a:t>
            </a:r>
            <a:r>
              <a:rPr lang="en-US" dirty="0" smtClean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Matlab</a:t>
            </a:r>
            <a:r>
              <a:rPr lang="en-US" dirty="0" smtClean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Algorithm </a:t>
            </a:r>
            <a:r>
              <a:rPr lang="en-US" altLang="zh-CN" dirty="0" smtClean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smtClean="0">
                <a:latin typeface="Courier New" charset="0"/>
              </a:rPr>
              <a:t>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</a:t>
            </a:r>
            <a:r>
              <a:rPr lang="en-US" altLang="en-US" dirty="0" smtClean="0">
                <a:latin typeface="Courier New" charset="0"/>
              </a:rPr>
              <a:t>(key </a:t>
            </a:r>
            <a:r>
              <a:rPr lang="en-US" altLang="en-US" dirty="0">
                <a:latin typeface="Courier New" charset="0"/>
              </a:rPr>
              <a:t>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 smtClean="0">
                <a:latin typeface="Courier New" charset="0"/>
              </a:rPr>
              <a:t>lfind</a:t>
            </a:r>
            <a:r>
              <a:rPr lang="en-US" altLang="en-US" dirty="0" smtClean="0">
                <a:latin typeface="Courier New" charset="0"/>
              </a:rPr>
              <a:t>(key, </a:t>
            </a:r>
            <a:r>
              <a:rPr lang="en-US" altLang="en-US" dirty="0">
                <a:latin typeface="Courier New" charset="0"/>
              </a:rPr>
              <a:t>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Consider the operation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 in register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D1</a:t>
            </a:r>
            <a:r>
              <a:rPr lang="en-US" dirty="0" smtClean="0">
                <a:latin typeface="Arial" charset="0"/>
                <a:cs typeface="Arial" charset="0"/>
              </a:rPr>
              <a:t> and perhaps 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 smtClean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There is a </a:t>
            </a:r>
            <a:r>
              <a:rPr lang="en-US" dirty="0" smtClean="0">
                <a:latin typeface="Arial" charset="0"/>
                <a:cs typeface="Arial" charset="0"/>
              </a:rPr>
              <a:t>close </a:t>
            </a:r>
            <a:r>
              <a:rPr lang="en-US" dirty="0">
                <a:latin typeface="Arial" charset="0"/>
                <a:cs typeface="Arial" charset="0"/>
              </a:rPr>
              <a:t>relationship between </a:t>
            </a:r>
            <a:r>
              <a:rPr lang="en-US" dirty="0" smtClean="0">
                <a:latin typeface="Arial" charset="0"/>
                <a:cs typeface="Arial" charset="0"/>
              </a:rPr>
              <a:t>basic operations </a:t>
            </a:r>
            <a:r>
              <a:rPr lang="en-US" dirty="0">
                <a:latin typeface="Arial" charset="0"/>
                <a:cs typeface="Arial" charset="0"/>
              </a:rPr>
              <a:t>and machine </a:t>
            </a:r>
            <a:r>
              <a:rPr lang="en-US" dirty="0" smtClean="0">
                <a:latin typeface="Arial" charset="0"/>
                <a:cs typeface="Arial" charset="0"/>
              </a:rPr>
              <a:t>instructions, so we may assume each operation requires a fixed number of CPU cycles, i.e.,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Variable assignment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=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Integer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Logical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Bitwise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Relational operations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quick test on </a:t>
            </a:r>
            <a:r>
              <a:rPr lang="en-US" smtClean="0">
                <a:latin typeface="Consolas" pitchFamily="49" charset="0"/>
                <a:cs typeface="Arial" charset="0"/>
              </a:rPr>
              <a:t>eceunix</a:t>
            </a:r>
            <a:r>
              <a:rPr lang="en-US" smtClean="0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constructor may not run in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r>
              <a:rPr lang="en-US" smtClean="0">
                <a:latin typeface="Arial" charset="0"/>
                <a:cs typeface="Arial" charset="0"/>
              </a:rPr>
              <a:t> time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Each operation runs in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of operations also run in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dirty="0" smtClean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b =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dirty="0" smtClean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Run time: 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endParaRPr lang="en-US" b="1" smtClean="0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CA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CA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M,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if ( capacity !=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A.capacity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delete []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delete []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capacity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A.capacity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new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minMN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diagonal[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&lt;= M;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row_index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A.row_index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A.size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();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}</a:t>
            </a:r>
            <a:endParaRPr lang="en-US" sz="200" b="1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567063" y="194763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3563888" y="279218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567063" y="3662139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3567063" y="493531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567063" y="5435377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3567063" y="4292377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151422" y="1547589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1514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 smtClean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and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Total run time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and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Total run time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What if we have both big O and big Theta?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Next we will look at the following control statements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if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for i from 1 to 10 do ... end do;       # Maple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CA" b="1" smtClean="0">
                <a:latin typeface="Consolas" pitchFamily="49" charset="0"/>
                <a:cs typeface="Arial" charset="0"/>
              </a:rPr>
              <a:t>foreach ( int i in array ) { ... }</a:t>
            </a:r>
            <a:r>
              <a:rPr lang="en-US" b="1" smtClean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// create an 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arry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[0,1,2,</a:t>
            </a:r>
            <a:r>
              <a:rPr lang="is-I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// do something...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for(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j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=0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;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j&lt;m;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) 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{</a:t>
            </a: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}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}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 smtClean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}</a:t>
            </a: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Find the maximum entry in an array: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randomly distributed, then</a:t>
            </a:r>
            <a:r>
              <a:rPr lang="en-US" dirty="0">
                <a:latin typeface="Arial" charset="0"/>
                <a:cs typeface="Arial" charset="0"/>
              </a:rPr>
              <a:t>??? </a:t>
            </a:r>
            <a:r>
              <a:rPr lang="en-US" dirty="0" smtClean="0">
                <a:latin typeface="Arial" charset="0"/>
                <a:cs typeface="Arial" charset="0"/>
              </a:rPr>
              <a:t>We </a:t>
            </a:r>
            <a:r>
              <a:rPr lang="en-US" dirty="0">
                <a:latin typeface="Arial" charset="0"/>
                <a:cs typeface="Arial" charset="0"/>
              </a:rPr>
              <a:t>don’t </a:t>
            </a:r>
            <a:r>
              <a:rPr lang="en-US" dirty="0" smtClean="0">
                <a:latin typeface="Arial" charset="0"/>
                <a:cs typeface="Arial" charset="0"/>
              </a:rPr>
              <a:t>know.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</a:t>
            </a:r>
            <a:r>
              <a:rPr lang="en-US" altLang="zh-CN" dirty="0" smtClean="0"/>
              <a:t>big O analysis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    </a:t>
            </a: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 smtClean="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9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</a:t>
            </a:r>
            <a:r>
              <a:rPr lang="en-US" sz="1800" b="1" smtClean="0">
                <a:latin typeface="Consolas" pitchFamily="49" charset="0"/>
                <a:cs typeface="Arial" charset="0"/>
              </a:rPr>
              <a:t>	</a:t>
            </a:r>
            <a:r>
              <a:rPr lang="en-US" sz="1800" smtClean="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int i = 0;			// initialization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while ( i &lt; N ) {		// condition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    ++i;			// increment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</a:t>
            </a:r>
            <a:r>
              <a:rPr lang="en-US" sz="1800" b="1" smtClean="0">
                <a:latin typeface="Consolas" pitchFamily="49" charset="0"/>
                <a:cs typeface="Arial" charset="0"/>
              </a:rPr>
              <a:t>	</a:t>
            </a:r>
            <a:r>
              <a:rPr lang="en-US" sz="1800" smtClean="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endParaRPr lang="en-US" sz="18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smtClean="0">
                <a:latin typeface="Courier New" pitchFamily="49" charset="0"/>
                <a:cs typeface="Arial" charset="0"/>
              </a:rPr>
              <a:t>i</a:t>
            </a:r>
            <a:r>
              <a:rPr lang="en-US" smtClean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is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the body is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, then the run time of the loop is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6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)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n·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}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inner loop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inner loop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hence the outer is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9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j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 time where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 smtClean="0">
                <a:latin typeface="Arial" charset="0"/>
                <a:cs typeface="Arial" charset="0"/>
              </a:rPr>
              <a:t>not</a:t>
            </a:r>
            <a:r>
              <a:rPr lang="en-US" smtClean="0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0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We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will assume that the overhead 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required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to make a function call 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).</a:t>
            </a:r>
            <a:endParaRPr lang="en-US" altLang="zh-CN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</a:t>
            </a:r>
            <a:r>
              <a:rPr lang="en-US" dirty="0" smtClean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f</a:t>
            </a:r>
            <a:r>
              <a:rPr 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4800" dirty="0" smtClean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Given a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by some function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Arial" charset="0"/>
              </a:rPr>
              <a:t>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may write this as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Consider this function:</a:t>
            </a: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		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void Disjoint_sets::set_union( int m, int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--num_disjoint_sets;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tree_height[m] &gt;= tree_height[n]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tree_height[m] == tree_height[n]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tree_height[m]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max_height = std::max( max_height, tree_height[m]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Such a function is said to be </a:t>
            </a:r>
            <a:r>
              <a:rPr lang="en-US" i="1" smtClean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1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2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is called </a:t>
            </a:r>
            <a:r>
              <a:rPr lang="en-US" i="1" dirty="0" smtClean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4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 smtClean="0">
                <a:latin typeface="Arial" charset="0"/>
                <a:cs typeface="Arial" charset="0"/>
              </a:rPr>
              <a:t>–</a:t>
            </a:r>
            <a:r>
              <a:rPr lang="en-US" sz="1200" b="1" smtClean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}</a:t>
            </a:r>
            <a:endParaRPr lang="en-US" b="1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 smtClean="0">
                <a:latin typeface="Arial" charset="0"/>
                <a:cs typeface="Arial" charset="0"/>
              </a:rPr>
              <a:t>nd</a:t>
            </a:r>
            <a:r>
              <a:rPr lang="en-US" dirty="0" smtClean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 smtClean="0">
                <a:latin typeface="Arial" charset="0"/>
                <a:cs typeface="Arial" charset="0"/>
              </a:rPr>
              <a:t>rd</a:t>
            </a:r>
            <a:r>
              <a:rPr lang="en-US" dirty="0" smtClean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And the 4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the 5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Finally the 6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20632</TotalTime>
  <Words>1135</Words>
  <Application>Microsoft Macintosh PowerPoint</Application>
  <PresentationFormat>On-screen Show (4:3)</PresentationFormat>
  <Paragraphs>1113</Paragraphs>
  <Slides>124</Slides>
  <Notes>112</Notes>
  <HiddenSlides>42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36" baseType="lpstr"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宋体</vt:lpstr>
      <vt:lpstr>Arial</vt:lpstr>
      <vt:lpstr>Custom Design</vt:lpstr>
      <vt:lpstr>Chart</vt:lpstr>
      <vt:lpstr>Equation</vt:lpstr>
      <vt:lpstr>CS101 Data Structures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Presentation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1368</cp:revision>
  <dcterms:created xsi:type="dcterms:W3CDTF">2009-09-11T23:00:44Z</dcterms:created>
  <dcterms:modified xsi:type="dcterms:W3CDTF">2018-02-28T01:58:28Z</dcterms:modified>
</cp:coreProperties>
</file>