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96"/>
  </p:notesMasterIdLst>
  <p:sldIdLst>
    <p:sldId id="351"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59" autoAdjust="0"/>
    <p:restoredTop sz="86469" autoAdjust="0"/>
  </p:normalViewPr>
  <p:slideViewPr>
    <p:cSldViewPr>
      <p:cViewPr varScale="1">
        <p:scale>
          <a:sx n="89" d="100"/>
          <a:sy n="89" d="100"/>
        </p:scale>
        <p:origin x="1592" y="176"/>
      </p:cViewPr>
      <p:guideLst>
        <p:guide orient="horz" pos="2160"/>
        <p:guide pos="2880"/>
      </p:guideLst>
    </p:cSldViewPr>
  </p:slideViewPr>
  <p:notesTextViewPr>
    <p:cViewPr>
      <p:scale>
        <a:sx n="125" d="100"/>
        <a:sy n="125" d="100"/>
      </p:scale>
      <p:origin x="0" y="0"/>
    </p:cViewPr>
  </p:notesTextViewPr>
  <p:sorterViewPr>
    <p:cViewPr>
      <p:scale>
        <a:sx n="140" d="100"/>
        <a:sy n="140" d="100"/>
      </p:scale>
      <p:origin x="0" y="-77556"/>
    </p:cViewPr>
  </p:sorterViewPr>
  <p:notesViewPr>
    <p:cSldViewPr>
      <p:cViewPr varScale="1">
        <p:scale>
          <a:sx n="92" d="100"/>
          <a:sy n="92" d="100"/>
        </p:scale>
        <p:origin x="-37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notesMaster" Target="notesMasters/notesMaster1.xml"/><Relationship Id="rId97" Type="http://schemas.openxmlformats.org/officeDocument/2006/relationships/presProps" Target="presProps.xml"/><Relationship Id="rId98" Type="http://schemas.openxmlformats.org/officeDocument/2006/relationships/viewProps" Target="viewProps.xml"/><Relationship Id="rId9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tableStyles" Target="tableStyles.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4/3/18</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30715480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smtClean="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smtClean="0">
                <a:solidFill>
                  <a:srgbClr val="000000"/>
                </a:solidFill>
                <a:latin typeface="Arial"/>
                <a:cs typeface="+mn-cs"/>
              </a:rPr>
              <a:t>May also contain</a:t>
            </a:r>
            <a:r>
              <a:rPr lang="en-CA" altLang="zh-CN" sz="1200" baseline="0" dirty="0" smtClean="0">
                <a:solidFill>
                  <a:srgbClr val="000000"/>
                </a:solidFill>
                <a:latin typeface="Arial"/>
                <a:cs typeface="+mn-cs"/>
              </a:rPr>
              <a:t> material from the s</a:t>
            </a:r>
            <a:r>
              <a:rPr lang="en-US" altLang="zh-CN" dirty="0" err="1" smtClean="0"/>
              <a:t>lides</a:t>
            </a:r>
            <a:r>
              <a:rPr lang="en-US" altLang="zh-CN" dirty="0" smtClean="0"/>
              <a:t> at https://courses.cs.washington.edu/courses/cse326/03wi/326lecturesb.shtml (by Dan </a:t>
            </a:r>
            <a:r>
              <a:rPr lang="en-US" altLang="zh-CN" dirty="0" err="1" smtClean="0"/>
              <a:t>Suciu</a:t>
            </a:r>
            <a:r>
              <a:rPr lang="en-US" altLang="zh-CN" dirty="0" smtClean="0"/>
              <a:t> of U Washington)</a:t>
            </a:r>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solidFill>
                  <a:prstClr val="black"/>
                </a:solidFill>
              </a:rPr>
              <a:pPr fontAlgn="base">
                <a:spcBef>
                  <a:spcPct val="0"/>
                </a:spcBef>
                <a:spcAft>
                  <a:spcPct val="0"/>
                </a:spcAft>
                <a:defRPr/>
              </a:pPr>
              <a:t>1</a:t>
            </a:fld>
            <a:endParaRPr lang="en-CA" smtClean="0">
              <a:solidFill>
                <a:prstClr val="black"/>
              </a:solidFill>
            </a:endParaRPr>
          </a:p>
        </p:txBody>
      </p:sp>
    </p:spTree>
    <p:extLst>
      <p:ext uri="{BB962C8B-B14F-4D97-AF65-F5344CB8AC3E}">
        <p14:creationId xmlns:p14="http://schemas.microsoft.com/office/powerpoint/2010/main" val="1373512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BCD815F5-B98B-4843-A1FA-6D7A6BA472BB}" type="slidenum">
              <a:rPr lang="en-CA" smtClean="0"/>
              <a:pPr>
                <a:defRPr/>
              </a:pPr>
              <a:t>10</a:t>
            </a:fld>
            <a:endParaRPr lang="en-CA"/>
          </a:p>
        </p:txBody>
      </p:sp>
    </p:spTree>
    <p:extLst>
      <p:ext uri="{BB962C8B-B14F-4D97-AF65-F5344CB8AC3E}">
        <p14:creationId xmlns:p14="http://schemas.microsoft.com/office/powerpoint/2010/main" val="1515896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A83CD16A-D6B0-41F9-AF5B-A30BF951BADB}" type="slidenum">
              <a:rPr lang="en-CA" smtClean="0"/>
              <a:pPr>
                <a:defRPr/>
              </a:pPr>
              <a:t>11</a:t>
            </a:fld>
            <a:endParaRPr lang="en-CA"/>
          </a:p>
        </p:txBody>
      </p:sp>
    </p:spTree>
    <p:extLst>
      <p:ext uri="{BB962C8B-B14F-4D97-AF65-F5344CB8AC3E}">
        <p14:creationId xmlns:p14="http://schemas.microsoft.com/office/powerpoint/2010/main" val="1072109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3BEF95F6-18AC-4D1F-864F-FA160474A239}" type="slidenum">
              <a:rPr lang="en-CA" smtClean="0"/>
              <a:pPr>
                <a:defRPr/>
              </a:pPr>
              <a:t>12</a:t>
            </a:fld>
            <a:endParaRPr lang="en-CA"/>
          </a:p>
        </p:txBody>
      </p:sp>
    </p:spTree>
    <p:extLst>
      <p:ext uri="{BB962C8B-B14F-4D97-AF65-F5344CB8AC3E}">
        <p14:creationId xmlns:p14="http://schemas.microsoft.com/office/powerpoint/2010/main" val="1810794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0A250D09-CE89-43DD-AB2B-1331997D27A6}" type="slidenum">
              <a:rPr lang="en-CA" smtClean="0"/>
              <a:pPr>
                <a:defRPr/>
              </a:pPr>
              <a:t>13</a:t>
            </a:fld>
            <a:endParaRPr lang="en-CA"/>
          </a:p>
        </p:txBody>
      </p:sp>
    </p:spTree>
    <p:extLst>
      <p:ext uri="{BB962C8B-B14F-4D97-AF65-F5344CB8AC3E}">
        <p14:creationId xmlns:p14="http://schemas.microsoft.com/office/powerpoint/2010/main" val="1170002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016FC9B-5BA6-43BF-82EA-1C0CA644385E}" type="slidenum">
              <a:rPr lang="en-CA" smtClean="0"/>
              <a:pPr>
                <a:defRPr/>
              </a:pPr>
              <a:t>14</a:t>
            </a:fld>
            <a:endParaRPr lang="en-CA"/>
          </a:p>
        </p:txBody>
      </p:sp>
    </p:spTree>
    <p:extLst>
      <p:ext uri="{BB962C8B-B14F-4D97-AF65-F5344CB8AC3E}">
        <p14:creationId xmlns:p14="http://schemas.microsoft.com/office/powerpoint/2010/main" val="2073865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428B10CF-B418-4050-A76A-B1D92E20DCA3}" type="slidenum">
              <a:rPr lang="en-CA" smtClean="0"/>
              <a:pPr>
                <a:defRPr/>
              </a:pPr>
              <a:t>15</a:t>
            </a:fld>
            <a:endParaRPr lang="en-CA"/>
          </a:p>
        </p:txBody>
      </p:sp>
    </p:spTree>
    <p:extLst>
      <p:ext uri="{BB962C8B-B14F-4D97-AF65-F5344CB8AC3E}">
        <p14:creationId xmlns:p14="http://schemas.microsoft.com/office/powerpoint/2010/main" val="14830211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EC865E8E-344B-4375-8E81-F169480CC9F2}" type="slidenum">
              <a:rPr lang="en-CA" smtClean="0"/>
              <a:pPr>
                <a:defRPr/>
              </a:pPr>
              <a:t>16</a:t>
            </a:fld>
            <a:endParaRPr lang="en-CA"/>
          </a:p>
        </p:txBody>
      </p:sp>
    </p:spTree>
    <p:extLst>
      <p:ext uri="{BB962C8B-B14F-4D97-AF65-F5344CB8AC3E}">
        <p14:creationId xmlns:p14="http://schemas.microsoft.com/office/powerpoint/2010/main" val="1468079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8066C955-6230-4C66-A9F0-C79CDAE2CC64}" type="slidenum">
              <a:rPr lang="en-CA" smtClean="0"/>
              <a:pPr>
                <a:defRPr/>
              </a:pPr>
              <a:t>17</a:t>
            </a:fld>
            <a:endParaRPr lang="en-CA"/>
          </a:p>
        </p:txBody>
      </p:sp>
    </p:spTree>
    <p:extLst>
      <p:ext uri="{BB962C8B-B14F-4D97-AF65-F5344CB8AC3E}">
        <p14:creationId xmlns:p14="http://schemas.microsoft.com/office/powerpoint/2010/main" val="182884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6FF88D5-C01A-4FBC-A9E1-BC45DE53DC4D}" type="slidenum">
              <a:rPr lang="en-CA" smtClean="0"/>
              <a:pPr>
                <a:defRPr/>
              </a:pPr>
              <a:t>18</a:t>
            </a:fld>
            <a:endParaRPr lang="en-CA"/>
          </a:p>
        </p:txBody>
      </p:sp>
    </p:spTree>
    <p:extLst>
      <p:ext uri="{BB962C8B-B14F-4D97-AF65-F5344CB8AC3E}">
        <p14:creationId xmlns:p14="http://schemas.microsoft.com/office/powerpoint/2010/main" val="120964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630E0D4E-DC7F-4DDB-9420-E9B2591F620E}" type="slidenum">
              <a:rPr lang="en-CA" smtClean="0"/>
              <a:pPr>
                <a:defRPr/>
              </a:pPr>
              <a:t>19</a:t>
            </a:fld>
            <a:endParaRPr lang="en-CA"/>
          </a:p>
        </p:txBody>
      </p:sp>
    </p:spTree>
    <p:extLst>
      <p:ext uri="{BB962C8B-B14F-4D97-AF65-F5344CB8AC3E}">
        <p14:creationId xmlns:p14="http://schemas.microsoft.com/office/powerpoint/2010/main" val="1743167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A02BB648-A9C5-4355-87AC-918DDF5B7F82}" type="slidenum">
              <a:rPr lang="en-CA" smtClean="0"/>
              <a:pPr>
                <a:defRPr/>
              </a:pPr>
              <a:t>2</a:t>
            </a:fld>
            <a:endParaRPr lang="en-CA"/>
          </a:p>
        </p:txBody>
      </p:sp>
    </p:spTree>
    <p:extLst>
      <p:ext uri="{BB962C8B-B14F-4D97-AF65-F5344CB8AC3E}">
        <p14:creationId xmlns:p14="http://schemas.microsoft.com/office/powerpoint/2010/main" val="19512409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13368ACF-30CE-42AB-A209-28158F6A837E}" type="slidenum">
              <a:rPr lang="en-CA" smtClean="0"/>
              <a:pPr>
                <a:defRPr/>
              </a:pPr>
              <a:t>20</a:t>
            </a:fld>
            <a:endParaRPr lang="en-CA"/>
          </a:p>
        </p:txBody>
      </p:sp>
    </p:spTree>
    <p:extLst>
      <p:ext uri="{BB962C8B-B14F-4D97-AF65-F5344CB8AC3E}">
        <p14:creationId xmlns:p14="http://schemas.microsoft.com/office/powerpoint/2010/main" val="5083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6A4EAA55-6781-457A-A6D1-3ADDC55CB0D4}" type="slidenum">
              <a:rPr lang="en-CA" smtClean="0"/>
              <a:pPr>
                <a:defRPr/>
              </a:pPr>
              <a:t>21</a:t>
            </a:fld>
            <a:endParaRPr lang="en-CA"/>
          </a:p>
        </p:txBody>
      </p:sp>
    </p:spTree>
    <p:extLst>
      <p:ext uri="{BB962C8B-B14F-4D97-AF65-F5344CB8AC3E}">
        <p14:creationId xmlns:p14="http://schemas.microsoft.com/office/powerpoint/2010/main" val="2076730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0386E5C7-C917-44C1-9C2F-C63B878F1EAE}" type="slidenum">
              <a:rPr lang="en-CA" smtClean="0"/>
              <a:pPr>
                <a:defRPr/>
              </a:pPr>
              <a:t>22</a:t>
            </a:fld>
            <a:endParaRPr lang="en-CA"/>
          </a:p>
        </p:txBody>
      </p:sp>
    </p:spTree>
    <p:extLst>
      <p:ext uri="{BB962C8B-B14F-4D97-AF65-F5344CB8AC3E}">
        <p14:creationId xmlns:p14="http://schemas.microsoft.com/office/powerpoint/2010/main" val="6069483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544A5C75-ED9B-46A3-8BF7-D8080F440228}" type="slidenum">
              <a:rPr lang="en-CA" smtClean="0"/>
              <a:pPr>
                <a:defRPr/>
              </a:pPr>
              <a:t>23</a:t>
            </a:fld>
            <a:endParaRPr lang="en-CA"/>
          </a:p>
        </p:txBody>
      </p:sp>
    </p:spTree>
    <p:extLst>
      <p:ext uri="{BB962C8B-B14F-4D97-AF65-F5344CB8AC3E}">
        <p14:creationId xmlns:p14="http://schemas.microsoft.com/office/powerpoint/2010/main" val="348602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077C3156-24E0-4A22-8AB2-43A5F159C604}" type="slidenum">
              <a:rPr lang="en-CA" smtClean="0"/>
              <a:pPr>
                <a:defRPr/>
              </a:pPr>
              <a:t>24</a:t>
            </a:fld>
            <a:endParaRPr lang="en-CA"/>
          </a:p>
        </p:txBody>
      </p:sp>
    </p:spTree>
    <p:extLst>
      <p:ext uri="{BB962C8B-B14F-4D97-AF65-F5344CB8AC3E}">
        <p14:creationId xmlns:p14="http://schemas.microsoft.com/office/powerpoint/2010/main" val="16815087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85307114-CCAA-4FAD-89F7-94F203F6534F}" type="slidenum">
              <a:rPr lang="en-CA" smtClean="0"/>
              <a:pPr>
                <a:defRPr/>
              </a:pPr>
              <a:t>25</a:t>
            </a:fld>
            <a:endParaRPr lang="en-CA"/>
          </a:p>
        </p:txBody>
      </p:sp>
    </p:spTree>
    <p:extLst>
      <p:ext uri="{BB962C8B-B14F-4D97-AF65-F5344CB8AC3E}">
        <p14:creationId xmlns:p14="http://schemas.microsoft.com/office/powerpoint/2010/main" val="7497639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D524C18E-777B-47F4-93F5-FB5C98A62CB6}" type="slidenum">
              <a:rPr lang="en-CA" smtClean="0"/>
              <a:pPr>
                <a:defRPr/>
              </a:pPr>
              <a:t>26</a:t>
            </a:fld>
            <a:endParaRPr lang="en-CA"/>
          </a:p>
        </p:txBody>
      </p:sp>
    </p:spTree>
    <p:extLst>
      <p:ext uri="{BB962C8B-B14F-4D97-AF65-F5344CB8AC3E}">
        <p14:creationId xmlns:p14="http://schemas.microsoft.com/office/powerpoint/2010/main" val="4100339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E35416C6-D479-4259-A014-F0D7BA7F45F9}" type="slidenum">
              <a:rPr lang="en-CA" smtClean="0"/>
              <a:pPr>
                <a:defRPr/>
              </a:pPr>
              <a:t>27</a:t>
            </a:fld>
            <a:endParaRPr lang="en-CA"/>
          </a:p>
        </p:txBody>
      </p:sp>
    </p:spTree>
    <p:extLst>
      <p:ext uri="{BB962C8B-B14F-4D97-AF65-F5344CB8AC3E}">
        <p14:creationId xmlns:p14="http://schemas.microsoft.com/office/powerpoint/2010/main" val="1777000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5B32FACF-020E-4270-BA8F-13C4F18E487E}" type="slidenum">
              <a:rPr lang="en-CA" smtClean="0"/>
              <a:pPr>
                <a:defRPr/>
              </a:pPr>
              <a:t>28</a:t>
            </a:fld>
            <a:endParaRPr lang="en-CA"/>
          </a:p>
        </p:txBody>
      </p:sp>
    </p:spTree>
    <p:extLst>
      <p:ext uri="{BB962C8B-B14F-4D97-AF65-F5344CB8AC3E}">
        <p14:creationId xmlns:p14="http://schemas.microsoft.com/office/powerpoint/2010/main" val="1237922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D21B6728-C03E-48E5-AD06-807FB42EB1BD}" type="slidenum">
              <a:rPr lang="en-CA" smtClean="0"/>
              <a:pPr>
                <a:defRPr/>
              </a:pPr>
              <a:t>29</a:t>
            </a:fld>
            <a:endParaRPr lang="en-CA"/>
          </a:p>
        </p:txBody>
      </p:sp>
    </p:spTree>
    <p:extLst>
      <p:ext uri="{BB962C8B-B14F-4D97-AF65-F5344CB8AC3E}">
        <p14:creationId xmlns:p14="http://schemas.microsoft.com/office/powerpoint/2010/main" val="1677612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D157B4C3-FE9D-4568-82C6-4A011E4114A7}" type="slidenum">
              <a:rPr lang="en-CA" smtClean="0"/>
              <a:pPr>
                <a:defRPr/>
              </a:pPr>
              <a:t>3</a:t>
            </a:fld>
            <a:endParaRPr lang="en-CA"/>
          </a:p>
        </p:txBody>
      </p:sp>
    </p:spTree>
    <p:extLst>
      <p:ext uri="{BB962C8B-B14F-4D97-AF65-F5344CB8AC3E}">
        <p14:creationId xmlns:p14="http://schemas.microsoft.com/office/powerpoint/2010/main" val="4766501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EFF29EB1-3801-423D-AA49-2FD35405802A}" type="slidenum">
              <a:rPr lang="en-CA" smtClean="0"/>
              <a:pPr>
                <a:defRPr/>
              </a:pPr>
              <a:t>30</a:t>
            </a:fld>
            <a:endParaRPr lang="en-CA"/>
          </a:p>
        </p:txBody>
      </p:sp>
    </p:spTree>
    <p:extLst>
      <p:ext uri="{BB962C8B-B14F-4D97-AF65-F5344CB8AC3E}">
        <p14:creationId xmlns:p14="http://schemas.microsoft.com/office/powerpoint/2010/main" val="19624750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4092776D-58BA-4257-97E3-CB5C0B57D6AF}" type="slidenum">
              <a:rPr lang="en-CA" smtClean="0"/>
              <a:pPr>
                <a:defRPr/>
              </a:pPr>
              <a:t>31</a:t>
            </a:fld>
            <a:endParaRPr lang="en-CA"/>
          </a:p>
        </p:txBody>
      </p:sp>
    </p:spTree>
    <p:extLst>
      <p:ext uri="{BB962C8B-B14F-4D97-AF65-F5344CB8AC3E}">
        <p14:creationId xmlns:p14="http://schemas.microsoft.com/office/powerpoint/2010/main" val="1059477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FA86CCE5-867F-4041-BAE2-6A48BA45B735}" type="slidenum">
              <a:rPr lang="en-CA" smtClean="0"/>
              <a:pPr>
                <a:defRPr/>
              </a:pPr>
              <a:t>32</a:t>
            </a:fld>
            <a:endParaRPr lang="en-CA"/>
          </a:p>
        </p:txBody>
      </p:sp>
    </p:spTree>
    <p:extLst>
      <p:ext uri="{BB962C8B-B14F-4D97-AF65-F5344CB8AC3E}">
        <p14:creationId xmlns:p14="http://schemas.microsoft.com/office/powerpoint/2010/main" val="12106898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4B9A204F-A811-4077-9215-449C510AEC08}" type="slidenum">
              <a:rPr lang="en-CA" smtClean="0"/>
              <a:pPr>
                <a:defRPr/>
              </a:pPr>
              <a:t>33</a:t>
            </a:fld>
            <a:endParaRPr lang="en-CA"/>
          </a:p>
        </p:txBody>
      </p:sp>
    </p:spTree>
    <p:extLst>
      <p:ext uri="{BB962C8B-B14F-4D97-AF65-F5344CB8AC3E}">
        <p14:creationId xmlns:p14="http://schemas.microsoft.com/office/powerpoint/2010/main" val="13467674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84FBE9E6-F7AB-497E-8A8C-9F5A5A02861D}" type="slidenum">
              <a:rPr lang="en-CA" smtClean="0"/>
              <a:pPr>
                <a:defRPr/>
              </a:pPr>
              <a:t>34</a:t>
            </a:fld>
            <a:endParaRPr lang="en-CA"/>
          </a:p>
        </p:txBody>
      </p:sp>
    </p:spTree>
    <p:extLst>
      <p:ext uri="{BB962C8B-B14F-4D97-AF65-F5344CB8AC3E}">
        <p14:creationId xmlns:p14="http://schemas.microsoft.com/office/powerpoint/2010/main" val="12753554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C80C2862-2B75-4E40-A3AC-2A9AF23EFA37}" type="slidenum">
              <a:rPr lang="en-CA" smtClean="0"/>
              <a:pPr>
                <a:defRPr/>
              </a:pPr>
              <a:t>35</a:t>
            </a:fld>
            <a:endParaRPr lang="en-CA"/>
          </a:p>
        </p:txBody>
      </p:sp>
    </p:spTree>
    <p:extLst>
      <p:ext uri="{BB962C8B-B14F-4D97-AF65-F5344CB8AC3E}">
        <p14:creationId xmlns:p14="http://schemas.microsoft.com/office/powerpoint/2010/main" val="17842614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0D777731-8538-47D5-8DA9-1F26DDACFD36}" type="slidenum">
              <a:rPr lang="en-CA" smtClean="0"/>
              <a:pPr>
                <a:defRPr/>
              </a:pPr>
              <a:t>36</a:t>
            </a:fld>
            <a:endParaRPr lang="en-CA"/>
          </a:p>
        </p:txBody>
      </p:sp>
    </p:spTree>
    <p:extLst>
      <p:ext uri="{BB962C8B-B14F-4D97-AF65-F5344CB8AC3E}">
        <p14:creationId xmlns:p14="http://schemas.microsoft.com/office/powerpoint/2010/main" val="17456720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E5C9F0BA-2D99-454B-AF64-58370DB8137C}" type="slidenum">
              <a:rPr lang="en-CA" smtClean="0"/>
              <a:pPr>
                <a:defRPr/>
              </a:pPr>
              <a:t>37</a:t>
            </a:fld>
            <a:endParaRPr lang="en-CA"/>
          </a:p>
        </p:txBody>
      </p:sp>
    </p:spTree>
    <p:extLst>
      <p:ext uri="{BB962C8B-B14F-4D97-AF65-F5344CB8AC3E}">
        <p14:creationId xmlns:p14="http://schemas.microsoft.com/office/powerpoint/2010/main" val="14528244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3E17E474-FB16-408C-991E-D47D1F37D1D9}" type="slidenum">
              <a:rPr lang="en-CA" smtClean="0"/>
              <a:pPr>
                <a:defRPr/>
              </a:pPr>
              <a:t>38</a:t>
            </a:fld>
            <a:endParaRPr lang="en-CA"/>
          </a:p>
        </p:txBody>
      </p:sp>
    </p:spTree>
    <p:extLst>
      <p:ext uri="{BB962C8B-B14F-4D97-AF65-F5344CB8AC3E}">
        <p14:creationId xmlns:p14="http://schemas.microsoft.com/office/powerpoint/2010/main" val="20934176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E437B326-10A7-4DC5-8CB6-FAD4297B51E6}" type="slidenum">
              <a:rPr lang="en-CA" smtClean="0"/>
              <a:pPr>
                <a:defRPr/>
              </a:pPr>
              <a:t>39</a:t>
            </a:fld>
            <a:endParaRPr lang="en-CA"/>
          </a:p>
        </p:txBody>
      </p:sp>
    </p:spTree>
    <p:extLst>
      <p:ext uri="{BB962C8B-B14F-4D97-AF65-F5344CB8AC3E}">
        <p14:creationId xmlns:p14="http://schemas.microsoft.com/office/powerpoint/2010/main" val="253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2A1D85FE-4B53-41DE-A24B-8706244F0C99}" type="slidenum">
              <a:rPr lang="en-CA" smtClean="0"/>
              <a:pPr>
                <a:defRPr/>
              </a:pPr>
              <a:t>4</a:t>
            </a:fld>
            <a:endParaRPr lang="en-CA"/>
          </a:p>
        </p:txBody>
      </p:sp>
    </p:spTree>
    <p:extLst>
      <p:ext uri="{BB962C8B-B14F-4D97-AF65-F5344CB8AC3E}">
        <p14:creationId xmlns:p14="http://schemas.microsoft.com/office/powerpoint/2010/main" val="8487758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2484434E-A18B-421C-A978-49729C6DD473}" type="slidenum">
              <a:rPr lang="en-CA" smtClean="0"/>
              <a:pPr>
                <a:defRPr/>
              </a:pPr>
              <a:t>40</a:t>
            </a:fld>
            <a:endParaRPr lang="en-CA"/>
          </a:p>
        </p:txBody>
      </p:sp>
    </p:spTree>
    <p:extLst>
      <p:ext uri="{BB962C8B-B14F-4D97-AF65-F5344CB8AC3E}">
        <p14:creationId xmlns:p14="http://schemas.microsoft.com/office/powerpoint/2010/main" val="4465108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ED6058A1-0E4C-4854-ADD5-53276677A054}" type="slidenum">
              <a:rPr lang="en-CA" smtClean="0"/>
              <a:pPr>
                <a:defRPr/>
              </a:pPr>
              <a:t>41</a:t>
            </a:fld>
            <a:endParaRPr lang="en-CA"/>
          </a:p>
        </p:txBody>
      </p:sp>
    </p:spTree>
    <p:extLst>
      <p:ext uri="{BB962C8B-B14F-4D97-AF65-F5344CB8AC3E}">
        <p14:creationId xmlns:p14="http://schemas.microsoft.com/office/powerpoint/2010/main" val="1357421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295947DD-39EE-4638-8056-9D4BB672A817}" type="slidenum">
              <a:rPr lang="en-CA" smtClean="0"/>
              <a:pPr>
                <a:defRPr/>
              </a:pPr>
              <a:t>42</a:t>
            </a:fld>
            <a:endParaRPr lang="en-CA"/>
          </a:p>
        </p:txBody>
      </p:sp>
    </p:spTree>
    <p:extLst>
      <p:ext uri="{BB962C8B-B14F-4D97-AF65-F5344CB8AC3E}">
        <p14:creationId xmlns:p14="http://schemas.microsoft.com/office/powerpoint/2010/main" val="18293467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92C32BEA-6EC0-4564-AF58-4EAC7E5B7761}" type="slidenum">
              <a:rPr lang="en-CA" smtClean="0"/>
              <a:pPr>
                <a:defRPr/>
              </a:pPr>
              <a:t>43</a:t>
            </a:fld>
            <a:endParaRPr lang="en-CA"/>
          </a:p>
        </p:txBody>
      </p:sp>
    </p:spTree>
    <p:extLst>
      <p:ext uri="{BB962C8B-B14F-4D97-AF65-F5344CB8AC3E}">
        <p14:creationId xmlns:p14="http://schemas.microsoft.com/office/powerpoint/2010/main" val="18195120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161C6A3A-86D7-4520-999D-1B61764EB03B}" type="slidenum">
              <a:rPr lang="en-CA" smtClean="0"/>
              <a:pPr>
                <a:defRPr/>
              </a:pPr>
              <a:t>44</a:t>
            </a:fld>
            <a:endParaRPr lang="en-CA"/>
          </a:p>
        </p:txBody>
      </p:sp>
    </p:spTree>
    <p:extLst>
      <p:ext uri="{BB962C8B-B14F-4D97-AF65-F5344CB8AC3E}">
        <p14:creationId xmlns:p14="http://schemas.microsoft.com/office/powerpoint/2010/main" val="18152310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E73651A9-58E0-4EC0-8949-0256E5F222EE}" type="slidenum">
              <a:rPr lang="en-CA" smtClean="0"/>
              <a:pPr>
                <a:defRPr/>
              </a:pPr>
              <a:t>45</a:t>
            </a:fld>
            <a:endParaRPr lang="en-CA"/>
          </a:p>
        </p:txBody>
      </p:sp>
    </p:spTree>
    <p:extLst>
      <p:ext uri="{BB962C8B-B14F-4D97-AF65-F5344CB8AC3E}">
        <p14:creationId xmlns:p14="http://schemas.microsoft.com/office/powerpoint/2010/main" val="5047852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670E3FC5-8325-4CED-9459-3F905F424B73}" type="slidenum">
              <a:rPr lang="en-CA" smtClean="0"/>
              <a:pPr>
                <a:defRPr/>
              </a:pPr>
              <a:t>46</a:t>
            </a:fld>
            <a:endParaRPr lang="en-CA"/>
          </a:p>
        </p:txBody>
      </p:sp>
    </p:spTree>
    <p:extLst>
      <p:ext uri="{BB962C8B-B14F-4D97-AF65-F5344CB8AC3E}">
        <p14:creationId xmlns:p14="http://schemas.microsoft.com/office/powerpoint/2010/main" val="9795430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283E1BC1-E331-45FB-A579-7965E7D49E30}" type="slidenum">
              <a:rPr lang="en-CA" smtClean="0"/>
              <a:pPr>
                <a:defRPr/>
              </a:pPr>
              <a:t>47</a:t>
            </a:fld>
            <a:endParaRPr lang="en-CA"/>
          </a:p>
        </p:txBody>
      </p:sp>
    </p:spTree>
    <p:extLst>
      <p:ext uri="{BB962C8B-B14F-4D97-AF65-F5344CB8AC3E}">
        <p14:creationId xmlns:p14="http://schemas.microsoft.com/office/powerpoint/2010/main" val="13601356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02DDAFE-ED8B-43E1-A0D4-76278E6899D9}" type="slidenum">
              <a:rPr lang="en-CA" smtClean="0"/>
              <a:pPr>
                <a:defRPr/>
              </a:pPr>
              <a:t>48</a:t>
            </a:fld>
            <a:endParaRPr lang="en-CA"/>
          </a:p>
        </p:txBody>
      </p:sp>
    </p:spTree>
    <p:extLst>
      <p:ext uri="{BB962C8B-B14F-4D97-AF65-F5344CB8AC3E}">
        <p14:creationId xmlns:p14="http://schemas.microsoft.com/office/powerpoint/2010/main" val="12478047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B08B1BB0-800A-4501-8CA9-5E3FB1079EA9}" type="slidenum">
              <a:rPr lang="en-CA" smtClean="0"/>
              <a:pPr>
                <a:defRPr/>
              </a:pPr>
              <a:t>49</a:t>
            </a:fld>
            <a:endParaRPr lang="en-CA"/>
          </a:p>
        </p:txBody>
      </p:sp>
    </p:spTree>
    <p:extLst>
      <p:ext uri="{BB962C8B-B14F-4D97-AF65-F5344CB8AC3E}">
        <p14:creationId xmlns:p14="http://schemas.microsoft.com/office/powerpoint/2010/main" val="1997881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458F7FCB-ADDC-483F-ABEE-6930E3B3A695}" type="slidenum">
              <a:rPr lang="en-CA" smtClean="0"/>
              <a:pPr>
                <a:defRPr/>
              </a:pPr>
              <a:t>5</a:t>
            </a:fld>
            <a:endParaRPr lang="en-CA"/>
          </a:p>
        </p:txBody>
      </p:sp>
    </p:spTree>
    <p:extLst>
      <p:ext uri="{BB962C8B-B14F-4D97-AF65-F5344CB8AC3E}">
        <p14:creationId xmlns:p14="http://schemas.microsoft.com/office/powerpoint/2010/main" val="20150608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2C9EB9B8-5B68-45A2-AF89-DBB5F101C1F5}" type="slidenum">
              <a:rPr lang="en-CA" smtClean="0"/>
              <a:pPr>
                <a:defRPr/>
              </a:pPr>
              <a:t>50</a:t>
            </a:fld>
            <a:endParaRPr lang="en-CA"/>
          </a:p>
        </p:txBody>
      </p:sp>
    </p:spTree>
    <p:extLst>
      <p:ext uri="{BB962C8B-B14F-4D97-AF65-F5344CB8AC3E}">
        <p14:creationId xmlns:p14="http://schemas.microsoft.com/office/powerpoint/2010/main" val="12089274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A4E04BD5-4890-4E0C-AAEB-F3B997DED441}" type="slidenum">
              <a:rPr lang="en-CA" smtClean="0"/>
              <a:pPr>
                <a:defRPr/>
              </a:pPr>
              <a:t>51</a:t>
            </a:fld>
            <a:endParaRPr lang="en-CA"/>
          </a:p>
        </p:txBody>
      </p:sp>
    </p:spTree>
    <p:extLst>
      <p:ext uri="{BB962C8B-B14F-4D97-AF65-F5344CB8AC3E}">
        <p14:creationId xmlns:p14="http://schemas.microsoft.com/office/powerpoint/2010/main" val="19395273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E3E2099A-1B91-4E9D-9A65-0001CF61FECC}" type="slidenum">
              <a:rPr lang="en-CA" smtClean="0"/>
              <a:pPr>
                <a:defRPr/>
              </a:pPr>
              <a:t>52</a:t>
            </a:fld>
            <a:endParaRPr lang="en-CA"/>
          </a:p>
        </p:txBody>
      </p:sp>
    </p:spTree>
    <p:extLst>
      <p:ext uri="{BB962C8B-B14F-4D97-AF65-F5344CB8AC3E}">
        <p14:creationId xmlns:p14="http://schemas.microsoft.com/office/powerpoint/2010/main" val="16466502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F9469301-D417-4B27-BA9D-87E6BF559E09}" type="slidenum">
              <a:rPr lang="en-CA" smtClean="0"/>
              <a:pPr>
                <a:defRPr/>
              </a:pPr>
              <a:t>53</a:t>
            </a:fld>
            <a:endParaRPr lang="en-CA"/>
          </a:p>
        </p:txBody>
      </p:sp>
    </p:spTree>
    <p:extLst>
      <p:ext uri="{BB962C8B-B14F-4D97-AF65-F5344CB8AC3E}">
        <p14:creationId xmlns:p14="http://schemas.microsoft.com/office/powerpoint/2010/main" val="6121189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19588A32-8A15-442B-A236-53D0D920CDFC}" type="slidenum">
              <a:rPr lang="en-CA" smtClean="0"/>
              <a:pPr>
                <a:defRPr/>
              </a:pPr>
              <a:t>54</a:t>
            </a:fld>
            <a:endParaRPr lang="en-CA"/>
          </a:p>
        </p:txBody>
      </p:sp>
    </p:spTree>
    <p:extLst>
      <p:ext uri="{BB962C8B-B14F-4D97-AF65-F5344CB8AC3E}">
        <p14:creationId xmlns:p14="http://schemas.microsoft.com/office/powerpoint/2010/main" val="19765961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885DFA4F-ED4A-4646-AB6A-0E9C80A85B13}" type="slidenum">
              <a:rPr lang="en-CA" smtClean="0"/>
              <a:pPr>
                <a:defRPr/>
              </a:pPr>
              <a:t>55</a:t>
            </a:fld>
            <a:endParaRPr lang="en-CA"/>
          </a:p>
        </p:txBody>
      </p:sp>
    </p:spTree>
    <p:extLst>
      <p:ext uri="{BB962C8B-B14F-4D97-AF65-F5344CB8AC3E}">
        <p14:creationId xmlns:p14="http://schemas.microsoft.com/office/powerpoint/2010/main" val="3821370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5339CD1A-7EC3-41CC-BD12-FD15FCE20BD0}" type="slidenum">
              <a:rPr lang="en-CA" smtClean="0"/>
              <a:pPr>
                <a:defRPr/>
              </a:pPr>
              <a:t>56</a:t>
            </a:fld>
            <a:endParaRPr lang="en-CA"/>
          </a:p>
        </p:txBody>
      </p:sp>
    </p:spTree>
    <p:extLst>
      <p:ext uri="{BB962C8B-B14F-4D97-AF65-F5344CB8AC3E}">
        <p14:creationId xmlns:p14="http://schemas.microsoft.com/office/powerpoint/2010/main" val="10372893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A3448563-51F8-4FCA-84A0-4361C094792B}" type="slidenum">
              <a:rPr lang="en-CA" smtClean="0"/>
              <a:pPr>
                <a:defRPr/>
              </a:pPr>
              <a:t>57</a:t>
            </a:fld>
            <a:endParaRPr lang="en-CA"/>
          </a:p>
        </p:txBody>
      </p:sp>
    </p:spTree>
    <p:extLst>
      <p:ext uri="{BB962C8B-B14F-4D97-AF65-F5344CB8AC3E}">
        <p14:creationId xmlns:p14="http://schemas.microsoft.com/office/powerpoint/2010/main" val="20921556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B0D41575-460F-4035-9C37-72B3DA6999B9}" type="slidenum">
              <a:rPr lang="en-CA" smtClean="0"/>
              <a:pPr>
                <a:defRPr/>
              </a:pPr>
              <a:t>58</a:t>
            </a:fld>
            <a:endParaRPr lang="en-CA"/>
          </a:p>
        </p:txBody>
      </p:sp>
    </p:spTree>
    <p:extLst>
      <p:ext uri="{BB962C8B-B14F-4D97-AF65-F5344CB8AC3E}">
        <p14:creationId xmlns:p14="http://schemas.microsoft.com/office/powerpoint/2010/main" val="10058559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520D372-3430-48FD-90C7-D0B88DCAFDB3}" type="slidenum">
              <a:rPr lang="en-CA" smtClean="0"/>
              <a:pPr>
                <a:defRPr/>
              </a:pPr>
              <a:t>59</a:t>
            </a:fld>
            <a:endParaRPr lang="en-CA"/>
          </a:p>
        </p:txBody>
      </p:sp>
    </p:spTree>
    <p:extLst>
      <p:ext uri="{BB962C8B-B14F-4D97-AF65-F5344CB8AC3E}">
        <p14:creationId xmlns:p14="http://schemas.microsoft.com/office/powerpoint/2010/main" val="1608548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668C0A74-A0D2-4949-A005-6B93D8668F23}" type="slidenum">
              <a:rPr lang="en-CA" smtClean="0"/>
              <a:pPr>
                <a:defRPr/>
              </a:pPr>
              <a:t>6</a:t>
            </a:fld>
            <a:endParaRPr lang="en-CA"/>
          </a:p>
        </p:txBody>
      </p:sp>
    </p:spTree>
    <p:extLst>
      <p:ext uri="{BB962C8B-B14F-4D97-AF65-F5344CB8AC3E}">
        <p14:creationId xmlns:p14="http://schemas.microsoft.com/office/powerpoint/2010/main" val="12368170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14270CFA-2FD1-4467-A13D-D7728B2D4FC3}" type="slidenum">
              <a:rPr lang="en-CA" smtClean="0"/>
              <a:pPr>
                <a:defRPr/>
              </a:pPr>
              <a:t>60</a:t>
            </a:fld>
            <a:endParaRPr lang="en-CA"/>
          </a:p>
        </p:txBody>
      </p:sp>
    </p:spTree>
    <p:extLst>
      <p:ext uri="{BB962C8B-B14F-4D97-AF65-F5344CB8AC3E}">
        <p14:creationId xmlns:p14="http://schemas.microsoft.com/office/powerpoint/2010/main" val="17718550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D2B55BE2-3447-424D-A228-FD508BF2D9C5}" type="slidenum">
              <a:rPr lang="en-CA" smtClean="0"/>
              <a:pPr>
                <a:defRPr/>
              </a:pPr>
              <a:t>61</a:t>
            </a:fld>
            <a:endParaRPr lang="en-CA"/>
          </a:p>
        </p:txBody>
      </p:sp>
    </p:spTree>
    <p:extLst>
      <p:ext uri="{BB962C8B-B14F-4D97-AF65-F5344CB8AC3E}">
        <p14:creationId xmlns:p14="http://schemas.microsoft.com/office/powerpoint/2010/main" val="187243683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1D17F677-9F98-4393-9F85-BB7E8925DDEA}" type="slidenum">
              <a:rPr lang="en-CA" smtClean="0"/>
              <a:pPr>
                <a:defRPr/>
              </a:pPr>
              <a:t>62</a:t>
            </a:fld>
            <a:endParaRPr lang="en-CA"/>
          </a:p>
        </p:txBody>
      </p:sp>
    </p:spTree>
    <p:extLst>
      <p:ext uri="{BB962C8B-B14F-4D97-AF65-F5344CB8AC3E}">
        <p14:creationId xmlns:p14="http://schemas.microsoft.com/office/powerpoint/2010/main" val="181511441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1E189F15-822B-430E-AF73-D6334ACC82EA}" type="slidenum">
              <a:rPr lang="en-CA" smtClean="0"/>
              <a:pPr>
                <a:defRPr/>
              </a:pPr>
              <a:t>63</a:t>
            </a:fld>
            <a:endParaRPr lang="en-CA"/>
          </a:p>
        </p:txBody>
      </p:sp>
    </p:spTree>
    <p:extLst>
      <p:ext uri="{BB962C8B-B14F-4D97-AF65-F5344CB8AC3E}">
        <p14:creationId xmlns:p14="http://schemas.microsoft.com/office/powerpoint/2010/main" val="182477264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A61CE7D3-DE59-4A30-AF15-CD01767AFC35}" type="slidenum">
              <a:rPr lang="en-CA" smtClean="0"/>
              <a:pPr>
                <a:defRPr/>
              </a:pPr>
              <a:t>64</a:t>
            </a:fld>
            <a:endParaRPr lang="en-CA"/>
          </a:p>
        </p:txBody>
      </p:sp>
    </p:spTree>
    <p:extLst>
      <p:ext uri="{BB962C8B-B14F-4D97-AF65-F5344CB8AC3E}">
        <p14:creationId xmlns:p14="http://schemas.microsoft.com/office/powerpoint/2010/main" val="13164923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F7A848C8-7B50-4464-8D6B-6973C95BC30D}" type="slidenum">
              <a:rPr lang="en-CA" smtClean="0"/>
              <a:pPr>
                <a:defRPr/>
              </a:pPr>
              <a:t>65</a:t>
            </a:fld>
            <a:endParaRPr lang="en-CA"/>
          </a:p>
        </p:txBody>
      </p:sp>
    </p:spTree>
    <p:extLst>
      <p:ext uri="{BB962C8B-B14F-4D97-AF65-F5344CB8AC3E}">
        <p14:creationId xmlns:p14="http://schemas.microsoft.com/office/powerpoint/2010/main" val="112732361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E95EDDCA-41D7-47B5-BEDE-20DAEA6DB115}" type="slidenum">
              <a:rPr lang="en-CA" smtClean="0"/>
              <a:pPr>
                <a:defRPr/>
              </a:pPr>
              <a:t>66</a:t>
            </a:fld>
            <a:endParaRPr lang="en-CA"/>
          </a:p>
        </p:txBody>
      </p:sp>
    </p:spTree>
    <p:extLst>
      <p:ext uri="{BB962C8B-B14F-4D97-AF65-F5344CB8AC3E}">
        <p14:creationId xmlns:p14="http://schemas.microsoft.com/office/powerpoint/2010/main" val="151852974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C3CBAF68-AD2E-405C-BE43-8BD0AF4DA80A}" type="slidenum">
              <a:rPr lang="en-CA" smtClean="0"/>
              <a:pPr>
                <a:defRPr/>
              </a:pPr>
              <a:t>67</a:t>
            </a:fld>
            <a:endParaRPr lang="en-CA"/>
          </a:p>
        </p:txBody>
      </p:sp>
    </p:spTree>
    <p:extLst>
      <p:ext uri="{BB962C8B-B14F-4D97-AF65-F5344CB8AC3E}">
        <p14:creationId xmlns:p14="http://schemas.microsoft.com/office/powerpoint/2010/main" val="60455878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BAB8FB15-9F29-436A-915F-D98B177A8034}" type="slidenum">
              <a:rPr lang="en-CA" smtClean="0"/>
              <a:pPr>
                <a:defRPr/>
              </a:pPr>
              <a:t>68</a:t>
            </a:fld>
            <a:endParaRPr lang="en-CA"/>
          </a:p>
        </p:txBody>
      </p:sp>
    </p:spTree>
    <p:extLst>
      <p:ext uri="{BB962C8B-B14F-4D97-AF65-F5344CB8AC3E}">
        <p14:creationId xmlns:p14="http://schemas.microsoft.com/office/powerpoint/2010/main" val="5366179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66A96197-7D85-4ED8-BD4D-C05F132F0C6F}" type="slidenum">
              <a:rPr lang="en-CA" smtClean="0"/>
              <a:pPr>
                <a:defRPr/>
              </a:pPr>
              <a:t>69</a:t>
            </a:fld>
            <a:endParaRPr lang="en-CA"/>
          </a:p>
        </p:txBody>
      </p:sp>
    </p:spTree>
    <p:extLst>
      <p:ext uri="{BB962C8B-B14F-4D97-AF65-F5344CB8AC3E}">
        <p14:creationId xmlns:p14="http://schemas.microsoft.com/office/powerpoint/2010/main" val="79628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3C4B822-7C95-4A96-99AB-6A0556453E90}" type="slidenum">
              <a:rPr lang="en-CA" smtClean="0"/>
              <a:pPr>
                <a:defRPr/>
              </a:pPr>
              <a:t>7</a:t>
            </a:fld>
            <a:endParaRPr lang="en-CA"/>
          </a:p>
        </p:txBody>
      </p:sp>
    </p:spTree>
    <p:extLst>
      <p:ext uri="{BB962C8B-B14F-4D97-AF65-F5344CB8AC3E}">
        <p14:creationId xmlns:p14="http://schemas.microsoft.com/office/powerpoint/2010/main" val="105427115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5734031C-78E2-4C39-AA7E-F7FC3E865D36}" type="slidenum">
              <a:rPr lang="en-CA" smtClean="0"/>
              <a:pPr>
                <a:defRPr/>
              </a:pPr>
              <a:t>70</a:t>
            </a:fld>
            <a:endParaRPr lang="en-CA"/>
          </a:p>
        </p:txBody>
      </p:sp>
    </p:spTree>
    <p:extLst>
      <p:ext uri="{BB962C8B-B14F-4D97-AF65-F5344CB8AC3E}">
        <p14:creationId xmlns:p14="http://schemas.microsoft.com/office/powerpoint/2010/main" val="92801299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B7103C80-BA1C-4A19-B68F-417E4763AD5D}" type="slidenum">
              <a:rPr lang="en-CA" smtClean="0"/>
              <a:pPr>
                <a:defRPr/>
              </a:pPr>
              <a:t>71</a:t>
            </a:fld>
            <a:endParaRPr lang="en-CA"/>
          </a:p>
        </p:txBody>
      </p:sp>
    </p:spTree>
    <p:extLst>
      <p:ext uri="{BB962C8B-B14F-4D97-AF65-F5344CB8AC3E}">
        <p14:creationId xmlns:p14="http://schemas.microsoft.com/office/powerpoint/2010/main" val="156855468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F1DF59D3-FA08-4CB4-AACD-C30D509622C5}" type="slidenum">
              <a:rPr lang="en-CA" smtClean="0"/>
              <a:pPr>
                <a:defRPr/>
              </a:pPr>
              <a:t>72</a:t>
            </a:fld>
            <a:endParaRPr lang="en-CA"/>
          </a:p>
        </p:txBody>
      </p:sp>
    </p:spTree>
    <p:extLst>
      <p:ext uri="{BB962C8B-B14F-4D97-AF65-F5344CB8AC3E}">
        <p14:creationId xmlns:p14="http://schemas.microsoft.com/office/powerpoint/2010/main" val="125289625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FF65DCC4-1019-4579-A849-714DBFEBD62D}" type="slidenum">
              <a:rPr lang="en-CA" smtClean="0"/>
              <a:pPr>
                <a:defRPr/>
              </a:pPr>
              <a:t>73</a:t>
            </a:fld>
            <a:endParaRPr lang="en-CA"/>
          </a:p>
        </p:txBody>
      </p:sp>
    </p:spTree>
    <p:extLst>
      <p:ext uri="{BB962C8B-B14F-4D97-AF65-F5344CB8AC3E}">
        <p14:creationId xmlns:p14="http://schemas.microsoft.com/office/powerpoint/2010/main" val="61653005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3BDED34A-9209-4CED-A937-B29DA3D8D6EE}" type="slidenum">
              <a:rPr lang="en-CA" smtClean="0"/>
              <a:pPr>
                <a:defRPr/>
              </a:pPr>
              <a:t>74</a:t>
            </a:fld>
            <a:endParaRPr lang="en-CA"/>
          </a:p>
        </p:txBody>
      </p:sp>
    </p:spTree>
    <p:extLst>
      <p:ext uri="{BB962C8B-B14F-4D97-AF65-F5344CB8AC3E}">
        <p14:creationId xmlns:p14="http://schemas.microsoft.com/office/powerpoint/2010/main" val="21645709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A07F0026-337B-4013-8486-E79239A27D55}" type="slidenum">
              <a:rPr lang="en-CA" smtClean="0"/>
              <a:pPr>
                <a:defRPr/>
              </a:pPr>
              <a:t>75</a:t>
            </a:fld>
            <a:endParaRPr lang="en-CA"/>
          </a:p>
        </p:txBody>
      </p:sp>
    </p:spTree>
    <p:extLst>
      <p:ext uri="{BB962C8B-B14F-4D97-AF65-F5344CB8AC3E}">
        <p14:creationId xmlns:p14="http://schemas.microsoft.com/office/powerpoint/2010/main" val="164770146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C3A55E55-1087-4DBB-90D4-1C919596CFC9}" type="slidenum">
              <a:rPr lang="en-CA" smtClean="0"/>
              <a:pPr>
                <a:defRPr/>
              </a:pPr>
              <a:t>76</a:t>
            </a:fld>
            <a:endParaRPr lang="en-CA"/>
          </a:p>
        </p:txBody>
      </p:sp>
    </p:spTree>
    <p:extLst>
      <p:ext uri="{BB962C8B-B14F-4D97-AF65-F5344CB8AC3E}">
        <p14:creationId xmlns:p14="http://schemas.microsoft.com/office/powerpoint/2010/main" val="20361765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28513822-CFE2-4952-9813-644589C785E8}" type="slidenum">
              <a:rPr lang="en-CA" smtClean="0"/>
              <a:pPr>
                <a:defRPr/>
              </a:pPr>
              <a:t>77</a:t>
            </a:fld>
            <a:endParaRPr lang="en-CA"/>
          </a:p>
        </p:txBody>
      </p:sp>
    </p:spTree>
    <p:extLst>
      <p:ext uri="{BB962C8B-B14F-4D97-AF65-F5344CB8AC3E}">
        <p14:creationId xmlns:p14="http://schemas.microsoft.com/office/powerpoint/2010/main" val="179113134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81E46F39-04AD-4AF1-9CAD-6A37AB43DD69}" type="slidenum">
              <a:rPr lang="en-CA" smtClean="0"/>
              <a:pPr>
                <a:defRPr/>
              </a:pPr>
              <a:t>78</a:t>
            </a:fld>
            <a:endParaRPr lang="en-CA"/>
          </a:p>
        </p:txBody>
      </p:sp>
    </p:spTree>
    <p:extLst>
      <p:ext uri="{BB962C8B-B14F-4D97-AF65-F5344CB8AC3E}">
        <p14:creationId xmlns:p14="http://schemas.microsoft.com/office/powerpoint/2010/main" val="186625617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A82D3F1B-2F59-47AB-B126-A916FD0828EC}" type="slidenum">
              <a:rPr lang="en-CA" smtClean="0"/>
              <a:pPr>
                <a:defRPr/>
              </a:pPr>
              <a:t>79</a:t>
            </a:fld>
            <a:endParaRPr lang="en-CA"/>
          </a:p>
        </p:txBody>
      </p:sp>
    </p:spTree>
    <p:extLst>
      <p:ext uri="{BB962C8B-B14F-4D97-AF65-F5344CB8AC3E}">
        <p14:creationId xmlns:p14="http://schemas.microsoft.com/office/powerpoint/2010/main" val="1807912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98010A45-8DE4-4144-A02F-DCA9467528DA}" type="slidenum">
              <a:rPr lang="en-CA" smtClean="0"/>
              <a:pPr>
                <a:defRPr/>
              </a:pPr>
              <a:t>8</a:t>
            </a:fld>
            <a:endParaRPr lang="en-CA"/>
          </a:p>
        </p:txBody>
      </p:sp>
    </p:spTree>
    <p:extLst>
      <p:ext uri="{BB962C8B-B14F-4D97-AF65-F5344CB8AC3E}">
        <p14:creationId xmlns:p14="http://schemas.microsoft.com/office/powerpoint/2010/main" val="20383218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96C56D18-ABF4-4543-B60D-124F2281BBAA}" type="slidenum">
              <a:rPr lang="en-CA" smtClean="0"/>
              <a:pPr>
                <a:defRPr/>
              </a:pPr>
              <a:t>80</a:t>
            </a:fld>
            <a:endParaRPr lang="en-CA"/>
          </a:p>
        </p:txBody>
      </p:sp>
    </p:spTree>
    <p:extLst>
      <p:ext uri="{BB962C8B-B14F-4D97-AF65-F5344CB8AC3E}">
        <p14:creationId xmlns:p14="http://schemas.microsoft.com/office/powerpoint/2010/main" val="6893708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3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B1BDED85-756E-4F83-8742-A930A121676B}" type="slidenum">
              <a:rPr lang="en-CA" smtClean="0"/>
              <a:pPr>
                <a:defRPr/>
              </a:pPr>
              <a:t>81</a:t>
            </a:fld>
            <a:endParaRPr lang="en-CA"/>
          </a:p>
        </p:txBody>
      </p:sp>
    </p:spTree>
    <p:extLst>
      <p:ext uri="{BB962C8B-B14F-4D97-AF65-F5344CB8AC3E}">
        <p14:creationId xmlns:p14="http://schemas.microsoft.com/office/powerpoint/2010/main" val="146444950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2DBE3F14-091C-4A94-A45C-1AAEB3889BF4}" type="slidenum">
              <a:rPr lang="en-CA" smtClean="0"/>
              <a:pPr>
                <a:defRPr/>
              </a:pPr>
              <a:t>82</a:t>
            </a:fld>
            <a:endParaRPr lang="en-CA"/>
          </a:p>
        </p:txBody>
      </p:sp>
    </p:spTree>
    <p:extLst>
      <p:ext uri="{BB962C8B-B14F-4D97-AF65-F5344CB8AC3E}">
        <p14:creationId xmlns:p14="http://schemas.microsoft.com/office/powerpoint/2010/main" val="27845998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5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E44C0C7E-0D61-480B-A6AA-37E1477CEE25}" type="slidenum">
              <a:rPr lang="en-CA" smtClean="0"/>
              <a:pPr>
                <a:defRPr/>
              </a:pPr>
              <a:t>83</a:t>
            </a:fld>
            <a:endParaRPr lang="en-CA"/>
          </a:p>
        </p:txBody>
      </p:sp>
    </p:spTree>
    <p:extLst>
      <p:ext uri="{BB962C8B-B14F-4D97-AF65-F5344CB8AC3E}">
        <p14:creationId xmlns:p14="http://schemas.microsoft.com/office/powerpoint/2010/main" val="8467614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312EBA55-D6E4-45E2-9C73-850E2AB61568}" type="slidenum">
              <a:rPr lang="en-CA" smtClean="0"/>
              <a:pPr>
                <a:defRPr/>
              </a:pPr>
              <a:t>84</a:t>
            </a:fld>
            <a:endParaRPr lang="en-CA"/>
          </a:p>
        </p:txBody>
      </p:sp>
    </p:spTree>
    <p:extLst>
      <p:ext uri="{BB962C8B-B14F-4D97-AF65-F5344CB8AC3E}">
        <p14:creationId xmlns:p14="http://schemas.microsoft.com/office/powerpoint/2010/main" val="148230539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7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DAC64552-8A4C-4566-902D-63B3E1BA5A5B}" type="slidenum">
              <a:rPr lang="en-CA" smtClean="0"/>
              <a:pPr>
                <a:defRPr/>
              </a:pPr>
              <a:t>85</a:t>
            </a:fld>
            <a:endParaRPr lang="en-CA"/>
          </a:p>
        </p:txBody>
      </p:sp>
    </p:spTree>
    <p:extLst>
      <p:ext uri="{BB962C8B-B14F-4D97-AF65-F5344CB8AC3E}">
        <p14:creationId xmlns:p14="http://schemas.microsoft.com/office/powerpoint/2010/main" val="132364232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8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92CCAA9F-F481-42D2-B58B-40E14BF6EDAA}" type="slidenum">
              <a:rPr lang="en-CA" smtClean="0"/>
              <a:pPr>
                <a:defRPr/>
              </a:pPr>
              <a:t>86</a:t>
            </a:fld>
            <a:endParaRPr lang="en-CA"/>
          </a:p>
        </p:txBody>
      </p:sp>
    </p:spTree>
    <p:extLst>
      <p:ext uri="{BB962C8B-B14F-4D97-AF65-F5344CB8AC3E}">
        <p14:creationId xmlns:p14="http://schemas.microsoft.com/office/powerpoint/2010/main" val="127053767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9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11C7E919-F028-4FB5-B8BC-4D98288AAE54}" type="slidenum">
              <a:rPr lang="en-CA" smtClean="0"/>
              <a:pPr>
                <a:defRPr/>
              </a:pPr>
              <a:t>87</a:t>
            </a:fld>
            <a:endParaRPr lang="en-CA"/>
          </a:p>
        </p:txBody>
      </p:sp>
    </p:spTree>
    <p:extLst>
      <p:ext uri="{BB962C8B-B14F-4D97-AF65-F5344CB8AC3E}">
        <p14:creationId xmlns:p14="http://schemas.microsoft.com/office/powerpoint/2010/main" val="112111747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18F3DB0D-3B31-469B-AB84-2DBF2E2C91D2}" type="slidenum">
              <a:rPr lang="en-CA" smtClean="0"/>
              <a:pPr>
                <a:defRPr/>
              </a:pPr>
              <a:t>88</a:t>
            </a:fld>
            <a:endParaRPr lang="en-CA"/>
          </a:p>
        </p:txBody>
      </p:sp>
    </p:spTree>
    <p:extLst>
      <p:ext uri="{BB962C8B-B14F-4D97-AF65-F5344CB8AC3E}">
        <p14:creationId xmlns:p14="http://schemas.microsoft.com/office/powerpoint/2010/main" val="54215916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1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4808842-C342-4F93-A58B-BEB3B7A284DE}" type="slidenum">
              <a:rPr lang="en-CA" smtClean="0"/>
              <a:pPr>
                <a:defRPr/>
              </a:pPr>
              <a:t>89</a:t>
            </a:fld>
            <a:endParaRPr lang="en-CA"/>
          </a:p>
        </p:txBody>
      </p:sp>
    </p:spTree>
    <p:extLst>
      <p:ext uri="{BB962C8B-B14F-4D97-AF65-F5344CB8AC3E}">
        <p14:creationId xmlns:p14="http://schemas.microsoft.com/office/powerpoint/2010/main" val="1110643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F3FE3EC1-AB88-4A9A-A545-9CE46BD3610E}" type="slidenum">
              <a:rPr lang="en-CA" smtClean="0"/>
              <a:pPr>
                <a:defRPr/>
              </a:pPr>
              <a:t>9</a:t>
            </a:fld>
            <a:endParaRPr lang="en-CA"/>
          </a:p>
        </p:txBody>
      </p:sp>
    </p:spTree>
    <p:extLst>
      <p:ext uri="{BB962C8B-B14F-4D97-AF65-F5344CB8AC3E}">
        <p14:creationId xmlns:p14="http://schemas.microsoft.com/office/powerpoint/2010/main" val="51783887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2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BDD162AF-9695-4A44-BEA5-275A9CF79C39}" type="slidenum">
              <a:rPr lang="en-CA" smtClean="0"/>
              <a:pPr>
                <a:defRPr/>
              </a:pPr>
              <a:t>90</a:t>
            </a:fld>
            <a:endParaRPr lang="en-CA"/>
          </a:p>
        </p:txBody>
      </p:sp>
    </p:spTree>
    <p:extLst>
      <p:ext uri="{BB962C8B-B14F-4D97-AF65-F5344CB8AC3E}">
        <p14:creationId xmlns:p14="http://schemas.microsoft.com/office/powerpoint/2010/main" val="2020189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3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1E37BD63-459C-4D6D-8FF3-F9D57AA848F7}" type="slidenum">
              <a:rPr lang="en-CA" smtClean="0"/>
              <a:pPr>
                <a:defRPr/>
              </a:pPr>
              <a:t>91</a:t>
            </a:fld>
            <a:endParaRPr lang="en-CA"/>
          </a:p>
        </p:txBody>
      </p:sp>
    </p:spTree>
    <p:extLst>
      <p:ext uri="{BB962C8B-B14F-4D97-AF65-F5344CB8AC3E}">
        <p14:creationId xmlns:p14="http://schemas.microsoft.com/office/powerpoint/2010/main" val="182037048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2AFBC573-5C96-42F2-8480-873F149009D4}" type="slidenum">
              <a:rPr lang="en-CA" smtClean="0"/>
              <a:pPr>
                <a:defRPr/>
              </a:pPr>
              <a:t>92</a:t>
            </a:fld>
            <a:endParaRPr lang="en-CA"/>
          </a:p>
        </p:txBody>
      </p:sp>
    </p:spTree>
    <p:extLst>
      <p:ext uri="{BB962C8B-B14F-4D97-AF65-F5344CB8AC3E}">
        <p14:creationId xmlns:p14="http://schemas.microsoft.com/office/powerpoint/2010/main" val="155510873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5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219E58D7-ADE1-481A-8B18-A6B58FF31FDD}" type="slidenum">
              <a:rPr lang="en-CA" smtClean="0"/>
              <a:pPr>
                <a:defRPr/>
              </a:pPr>
              <a:t>93</a:t>
            </a:fld>
            <a:endParaRPr lang="en-CA"/>
          </a:p>
        </p:txBody>
      </p:sp>
    </p:spTree>
    <p:extLst>
      <p:ext uri="{BB962C8B-B14F-4D97-AF65-F5344CB8AC3E}">
        <p14:creationId xmlns:p14="http://schemas.microsoft.com/office/powerpoint/2010/main" val="199587965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94</a:t>
            </a:fld>
            <a:endParaRPr lang="en-CA"/>
          </a:p>
        </p:txBody>
      </p:sp>
    </p:spTree>
    <p:extLst>
      <p:ext uri="{BB962C8B-B14F-4D97-AF65-F5344CB8AC3E}">
        <p14:creationId xmlns:p14="http://schemas.microsoft.com/office/powerpoint/2010/main" val="187062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smtClean="0"/>
              <a:t>Click to edit Master title style</a:t>
            </a:r>
            <a:endParaRPr lang="en-CA" dirty="0"/>
          </a:p>
        </p:txBody>
      </p:sp>
      <p:pic>
        <p:nvPicPr>
          <p:cNvPr id="5" name="Picture 2" descr="C:\Users\dwharder\Desktop\cc.png"/>
          <p:cNvPicPr>
            <a:picLocks noChangeAspect="1" noChangeArrowheads="1"/>
          </p:cNvPicPr>
          <p:nvPr userDrawn="1"/>
        </p:nvPicPr>
        <p:blipFill>
          <a:blip r:embed="rId2"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smtClean="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CA" smtClean="0"/>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timing>
    <p:tnLst>
      <p:par>
        <p:cTn id="1" dur="indefinite" restart="never" nodeType="tmRoot"/>
      </p:par>
    </p:tnLst>
  </p:timing>
  <p:hf hdr="0" ft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3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4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4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4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4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4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4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4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4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3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4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3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4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5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5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5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5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5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5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5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57.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5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59.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6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80.xml.rels><?xml version="1.0" encoding="UTF-8" standalone="yes"?>
<Relationships xmlns="http://schemas.openxmlformats.org/package/2006/relationships"><Relationship Id="rId3" Type="http://schemas.openxmlformats.org/officeDocument/2006/relationships/image" Target="../media/image61.png"/><Relationship Id="rId4" Type="http://schemas.openxmlformats.org/officeDocument/2006/relationships/image" Target="../media/image62.png"/><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62.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63.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64.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65.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66.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67.png"/></Relationships>
</file>

<file path=ppt/slides/_rels/slide87.xml.rels><?xml version="1.0" encoding="UTF-8" standalone="yes"?>
<Relationships xmlns="http://schemas.openxmlformats.org/package/2006/relationships"><Relationship Id="rId3" Type="http://schemas.openxmlformats.org/officeDocument/2006/relationships/image" Target="../media/image68.png"/><Relationship Id="rId4" Type="http://schemas.openxmlformats.org/officeDocument/2006/relationships/image" Target="../media/image69.png"/><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3" Type="http://schemas.openxmlformats.org/officeDocument/2006/relationships/image" Target="../media/image70.png"/><Relationship Id="rId4" Type="http://schemas.openxmlformats.org/officeDocument/2006/relationships/image" Target="../media/image71.png"/><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normAutofit/>
          </a:bodyPr>
          <a:lstStyle/>
          <a:p>
            <a:pPr fontAlgn="auto">
              <a:spcBef>
                <a:spcPts val="0"/>
              </a:spcBef>
              <a:spcAft>
                <a:spcPts val="0"/>
              </a:spcAft>
              <a:defRPr/>
            </a:pPr>
            <a:r>
              <a:rPr lang="en-US" altLang="zh-CN" sz="4400" dirty="0" smtClean="0"/>
              <a:t>CS101 Data Structures</a:t>
            </a:r>
            <a:endParaRPr lang="en-US" altLang="zh-CN" sz="4400" dirty="0"/>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smtClean="0"/>
              <a:t>Red-Black</a:t>
            </a:r>
            <a:r>
              <a:rPr lang="en-US" altLang="zh-CN" dirty="0" smtClean="0"/>
              <a:t> </a:t>
            </a:r>
            <a:r>
              <a:rPr lang="en-US" altLang="zh-CN" dirty="0"/>
              <a:t>Trees</a:t>
            </a:r>
            <a:endParaRPr lang="en-US" altLang="zh-CN" dirty="0" smtClean="0">
              <a:solidFill>
                <a:prstClr val="black"/>
              </a:solidFill>
            </a:endParaRPr>
          </a:p>
          <a:p>
            <a:pPr marL="0" indent="0" algn="ctr" eaLnBrk="1" hangingPunct="1">
              <a:buFont typeface="Arial" charset="0"/>
              <a:buNone/>
            </a:pPr>
            <a:r>
              <a:rPr lang="en-US" altLang="zh-CN" dirty="0" smtClean="0">
                <a:solidFill>
                  <a:prstClr val="black"/>
                </a:solidFill>
              </a:rPr>
              <a:t>Textbook </a:t>
            </a:r>
            <a:r>
              <a:rPr lang="en-US" altLang="zh-CN" dirty="0" err="1" smtClean="0">
                <a:solidFill>
                  <a:prstClr val="black"/>
                </a:solidFill>
              </a:rPr>
              <a:t>Ch</a:t>
            </a:r>
            <a:r>
              <a:rPr lang="en-US" altLang="zh-CN" dirty="0" smtClean="0">
                <a:solidFill>
                  <a:prstClr val="black"/>
                </a:solidFill>
              </a:rPr>
              <a:t> </a:t>
            </a:r>
            <a:r>
              <a:rPr lang="en-US" altLang="zh-CN" dirty="0" smtClean="0">
                <a:solidFill>
                  <a:prstClr val="black"/>
                </a:solidFill>
              </a:rPr>
              <a:t>13</a:t>
            </a:r>
            <a:endParaRPr lang="zh-CN" altLang="en-US" dirty="0" smtClean="0">
              <a:solidFill>
                <a:prstClr val="black"/>
              </a:solidFill>
            </a:endParaRPr>
          </a:p>
        </p:txBody>
      </p:sp>
    </p:spTree>
    <p:extLst>
      <p:ext uri="{BB962C8B-B14F-4D97-AF65-F5344CB8AC3E}">
        <p14:creationId xmlns:p14="http://schemas.microsoft.com/office/powerpoint/2010/main" val="61668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smtClean="0">
                <a:latin typeface="Arial" charset="0"/>
                <a:cs typeface="Arial" charset="0"/>
              </a:rPr>
              <a:t>Red-Black Trees</a:t>
            </a:r>
          </a:p>
        </p:txBody>
      </p:sp>
      <p:sp>
        <p:nvSpPr>
          <p:cNvPr id="13315"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Another consequence is that if a node P has exactly one child:</a:t>
            </a:r>
          </a:p>
          <a:p>
            <a:pPr lvl="1"/>
            <a:r>
              <a:rPr lang="en-US" altLang="en-US" smtClean="0">
                <a:latin typeface="Arial" charset="0"/>
                <a:cs typeface="Arial" charset="0"/>
              </a:rPr>
              <a:t>The one child must be red,</a:t>
            </a:r>
          </a:p>
          <a:p>
            <a:pPr lvl="1"/>
            <a:r>
              <a:rPr lang="en-US" altLang="en-US" smtClean="0">
                <a:latin typeface="Arial" charset="0"/>
                <a:cs typeface="Arial" charset="0"/>
              </a:rPr>
              <a:t>The one child must be a leaf node, and</a:t>
            </a:r>
          </a:p>
          <a:p>
            <a:pPr lvl="1"/>
            <a:r>
              <a:rPr lang="en-US" altLang="en-US" smtClean="0">
                <a:latin typeface="Arial" charset="0"/>
                <a:cs typeface="Arial" charset="0"/>
              </a:rPr>
              <a:t>That node P must be black</a:t>
            </a:r>
          </a:p>
        </p:txBody>
      </p:sp>
      <p:pic>
        <p:nvPicPr>
          <p:cNvPr id="13316" name="Picture 5" descr="v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4450" y="4541838"/>
            <a:ext cx="1435100"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41672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descr="v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4450" y="4548188"/>
            <a:ext cx="1435100" cy="183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2"/>
          <p:cNvSpPr>
            <a:spLocks noGrp="1" noChangeArrowheads="1"/>
          </p:cNvSpPr>
          <p:nvPr>
            <p:ph type="title"/>
          </p:nvPr>
        </p:nvSpPr>
        <p:spPr/>
        <p:txBody>
          <a:bodyPr/>
          <a:lstStyle/>
          <a:p>
            <a:r>
              <a:rPr lang="en-US" altLang="en-US" smtClean="0">
                <a:latin typeface="Arial" charset="0"/>
                <a:cs typeface="Arial" charset="0"/>
              </a:rPr>
              <a:t>Red-Black Trees</a:t>
            </a:r>
          </a:p>
        </p:txBody>
      </p:sp>
      <p:sp>
        <p:nvSpPr>
          <p:cNvPr id="14340"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Suppose that the child is black</a:t>
            </a:r>
          </a:p>
          <a:p>
            <a:pPr lvl="1"/>
            <a:r>
              <a:rPr lang="en-US" altLang="en-US" smtClean="0">
                <a:latin typeface="Arial" charset="0"/>
                <a:cs typeface="Arial" charset="0"/>
              </a:rPr>
              <a:t>then the null path ending in P will have one fewer black nodes than the null path passing through C</a:t>
            </a:r>
          </a:p>
          <a:p>
            <a:pPr lvl="1"/>
            <a:r>
              <a:rPr lang="en-US" altLang="en-US" smtClean="0">
                <a:latin typeface="Arial" charset="0"/>
                <a:cs typeface="Arial" charset="0"/>
              </a:rPr>
              <a:t>this contradicts the requirement that each null path has the same number of black nodes</a:t>
            </a:r>
          </a:p>
          <a:p>
            <a:pPr lvl="1"/>
            <a:r>
              <a:rPr lang="en-US" altLang="en-US" smtClean="0">
                <a:latin typeface="Arial" charset="0"/>
                <a:cs typeface="Arial" charset="0"/>
              </a:rPr>
              <a:t>therefore the one</a:t>
            </a:r>
            <a:br>
              <a:rPr lang="en-US" altLang="en-US" smtClean="0">
                <a:latin typeface="Arial" charset="0"/>
                <a:cs typeface="Arial" charset="0"/>
              </a:rPr>
            </a:br>
            <a:r>
              <a:rPr lang="en-US" altLang="en-US" smtClean="0">
                <a:latin typeface="Arial" charset="0"/>
                <a:cs typeface="Arial" charset="0"/>
              </a:rPr>
              <a:t>child must be red</a:t>
            </a:r>
          </a:p>
        </p:txBody>
      </p:sp>
    </p:spTree>
    <p:extLst>
      <p:ext uri="{BB962C8B-B14F-4D97-AF65-F5344CB8AC3E}">
        <p14:creationId xmlns:p14="http://schemas.microsoft.com/office/powerpoint/2010/main" val="20767611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5" descr="v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7050" y="3970338"/>
            <a:ext cx="1833563" cy="248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2"/>
          <p:cNvSpPr>
            <a:spLocks noGrp="1" noChangeArrowheads="1"/>
          </p:cNvSpPr>
          <p:nvPr>
            <p:ph type="title"/>
          </p:nvPr>
        </p:nvSpPr>
        <p:spPr/>
        <p:txBody>
          <a:bodyPr/>
          <a:lstStyle/>
          <a:p>
            <a:r>
              <a:rPr lang="en-US" altLang="en-US" smtClean="0">
                <a:latin typeface="Arial" charset="0"/>
                <a:cs typeface="Arial" charset="0"/>
              </a:rPr>
              <a:t>Red-Black Trees</a:t>
            </a:r>
          </a:p>
        </p:txBody>
      </p:sp>
      <p:sp>
        <p:nvSpPr>
          <p:cNvPr id="15364"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Suppose the child is not a leaf node:</a:t>
            </a:r>
          </a:p>
          <a:p>
            <a:pPr lvl="1"/>
            <a:r>
              <a:rPr lang="en-US" altLang="en-US" smtClean="0">
                <a:latin typeface="Arial" charset="0"/>
                <a:cs typeface="Arial" charset="0"/>
              </a:rPr>
              <a:t>Since it is red, its children:</a:t>
            </a:r>
          </a:p>
          <a:p>
            <a:pPr lvl="2"/>
            <a:r>
              <a:rPr lang="en-US" altLang="en-US" smtClean="0">
                <a:latin typeface="Arial" charset="0"/>
                <a:cs typeface="Arial" charset="0"/>
              </a:rPr>
              <a:t>cannot be red because that would contradict the requirement that all children of a red node are black, and</a:t>
            </a:r>
          </a:p>
          <a:p>
            <a:pPr lvl="2"/>
            <a:r>
              <a:rPr lang="en-US" altLang="en-US" smtClean="0">
                <a:latin typeface="Arial" charset="0"/>
                <a:cs typeface="Arial" charset="0"/>
              </a:rPr>
              <a:t>cannot be black, as that would cause any</a:t>
            </a:r>
            <a:br>
              <a:rPr lang="en-US" altLang="en-US" smtClean="0">
                <a:latin typeface="Arial" charset="0"/>
                <a:cs typeface="Arial" charset="0"/>
              </a:rPr>
            </a:br>
            <a:r>
              <a:rPr lang="en-US" altLang="en-US" smtClean="0">
                <a:latin typeface="Arial" charset="0"/>
                <a:cs typeface="Arial" charset="0"/>
              </a:rPr>
              <a:t>leaf node under the child to have more</a:t>
            </a:r>
            <a:br>
              <a:rPr lang="en-US" altLang="en-US" smtClean="0">
                <a:latin typeface="Arial" charset="0"/>
                <a:cs typeface="Arial" charset="0"/>
              </a:rPr>
            </a:br>
            <a:r>
              <a:rPr lang="en-US" altLang="en-US" smtClean="0">
                <a:latin typeface="Arial" charset="0"/>
                <a:cs typeface="Arial" charset="0"/>
              </a:rPr>
              <a:t>black nodes than the null path ending in P</a:t>
            </a:r>
          </a:p>
          <a:p>
            <a:pPr lvl="1"/>
            <a:r>
              <a:rPr lang="en-US" altLang="en-US" smtClean="0">
                <a:latin typeface="Arial" charset="0"/>
                <a:cs typeface="Arial" charset="0"/>
              </a:rPr>
              <a:t>Contradiction, therefore the child</a:t>
            </a:r>
            <a:br>
              <a:rPr lang="en-US" altLang="en-US" smtClean="0">
                <a:latin typeface="Arial" charset="0"/>
                <a:cs typeface="Arial" charset="0"/>
              </a:rPr>
            </a:br>
            <a:r>
              <a:rPr lang="en-US" altLang="en-US" smtClean="0">
                <a:latin typeface="Arial" charset="0"/>
                <a:cs typeface="Arial" charset="0"/>
              </a:rPr>
              <a:t>must be a leaf node</a:t>
            </a:r>
          </a:p>
        </p:txBody>
      </p:sp>
    </p:spTree>
    <p:extLst>
      <p:ext uri="{BB962C8B-B14F-4D97-AF65-F5344CB8AC3E}">
        <p14:creationId xmlns:p14="http://schemas.microsoft.com/office/powerpoint/2010/main" val="15618791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smtClean="0">
                <a:latin typeface="Arial" charset="0"/>
                <a:cs typeface="Arial" charset="0"/>
              </a:rPr>
              <a:t>Red-Black Trees</a:t>
            </a:r>
          </a:p>
        </p:txBody>
      </p:sp>
      <p:sp>
        <p:nvSpPr>
          <p:cNvPr id="16387"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Since the one child is red and it must be a leaf node, the parent P must be black</a:t>
            </a:r>
          </a:p>
          <a:p>
            <a:pPr lvl="1"/>
            <a:r>
              <a:rPr lang="en-US" altLang="en-US" smtClean="0">
                <a:latin typeface="Arial" charset="0"/>
                <a:cs typeface="Arial" charset="0"/>
              </a:rPr>
              <a:t>otherwise, we would contradict the requirement that the child of a red node must be black</a:t>
            </a:r>
          </a:p>
        </p:txBody>
      </p:sp>
      <p:pic>
        <p:nvPicPr>
          <p:cNvPr id="16388" name="Picture 5" descr="v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275" y="3789040"/>
            <a:ext cx="14351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39629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bla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6225" y="3090863"/>
            <a:ext cx="5834063"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3"/>
          <p:cNvSpPr>
            <a:spLocks noGrp="1" noChangeArrowheads="1"/>
          </p:cNvSpPr>
          <p:nvPr>
            <p:ph type="title"/>
          </p:nvPr>
        </p:nvSpPr>
        <p:spPr/>
        <p:txBody>
          <a:bodyPr/>
          <a:lstStyle/>
          <a:p>
            <a:r>
              <a:rPr lang="en-US" altLang="en-US" smtClean="0">
                <a:latin typeface="Arial" charset="0"/>
                <a:cs typeface="Arial" charset="0"/>
              </a:rPr>
              <a:t>Red-Black Trees</a:t>
            </a:r>
          </a:p>
        </p:txBody>
      </p:sp>
      <p:sp>
        <p:nvSpPr>
          <p:cNvPr id="17412" name="Rectangle 4"/>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Again, in our examples, the only nodes with a single child are black and the corresponding children are red</a:t>
            </a:r>
          </a:p>
        </p:txBody>
      </p:sp>
      <p:sp>
        <p:nvSpPr>
          <p:cNvPr id="17413" name="Oval 5"/>
          <p:cNvSpPr>
            <a:spLocks noChangeArrowheads="1"/>
          </p:cNvSpPr>
          <p:nvPr/>
        </p:nvSpPr>
        <p:spPr bwMode="auto">
          <a:xfrm>
            <a:off x="5508625" y="3357563"/>
            <a:ext cx="1368425" cy="863600"/>
          </a:xfrm>
          <a:prstGeom prst="ellipse">
            <a:avLst/>
          </a:prstGeom>
          <a:noFill/>
          <a:ln w="19050">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7414" name="Oval 6"/>
          <p:cNvSpPr>
            <a:spLocks noChangeArrowheads="1"/>
          </p:cNvSpPr>
          <p:nvPr/>
        </p:nvSpPr>
        <p:spPr bwMode="auto">
          <a:xfrm>
            <a:off x="1692275" y="5229225"/>
            <a:ext cx="1008063" cy="863600"/>
          </a:xfrm>
          <a:prstGeom prst="ellipse">
            <a:avLst/>
          </a:prstGeom>
          <a:noFill/>
          <a:ln w="19050">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7415" name="Oval 7"/>
          <p:cNvSpPr>
            <a:spLocks noChangeArrowheads="1"/>
          </p:cNvSpPr>
          <p:nvPr/>
        </p:nvSpPr>
        <p:spPr bwMode="auto">
          <a:xfrm>
            <a:off x="3130550" y="5516563"/>
            <a:ext cx="720725" cy="863600"/>
          </a:xfrm>
          <a:prstGeom prst="ellipse">
            <a:avLst/>
          </a:prstGeom>
          <a:noFill/>
          <a:ln w="19050">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7416" name="Oval 8"/>
          <p:cNvSpPr>
            <a:spLocks noChangeArrowheads="1"/>
          </p:cNvSpPr>
          <p:nvPr/>
        </p:nvSpPr>
        <p:spPr bwMode="auto">
          <a:xfrm>
            <a:off x="5219700" y="5516563"/>
            <a:ext cx="720725" cy="863600"/>
          </a:xfrm>
          <a:prstGeom prst="ellipse">
            <a:avLst/>
          </a:prstGeom>
          <a:noFill/>
          <a:ln w="19050">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7417" name="Oval 9"/>
          <p:cNvSpPr>
            <a:spLocks noChangeArrowheads="1"/>
          </p:cNvSpPr>
          <p:nvPr/>
        </p:nvSpPr>
        <p:spPr bwMode="auto">
          <a:xfrm>
            <a:off x="5940425" y="5516563"/>
            <a:ext cx="720725" cy="863600"/>
          </a:xfrm>
          <a:prstGeom prst="ellipse">
            <a:avLst/>
          </a:prstGeom>
          <a:noFill/>
          <a:ln w="19050">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7418" name="Oval 10"/>
          <p:cNvSpPr>
            <a:spLocks noChangeArrowheads="1"/>
          </p:cNvSpPr>
          <p:nvPr/>
        </p:nvSpPr>
        <p:spPr bwMode="auto">
          <a:xfrm>
            <a:off x="6443663" y="5949950"/>
            <a:ext cx="504825" cy="792163"/>
          </a:xfrm>
          <a:prstGeom prst="ellipse">
            <a:avLst/>
          </a:prstGeom>
          <a:noFill/>
          <a:ln w="19050">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Tree>
    <p:extLst>
      <p:ext uri="{BB962C8B-B14F-4D97-AF65-F5344CB8AC3E}">
        <p14:creationId xmlns:p14="http://schemas.microsoft.com/office/powerpoint/2010/main" val="18743002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smtClean="0">
                <a:latin typeface="Arial" charset="0"/>
                <a:cs typeface="Arial" charset="0"/>
              </a:rPr>
              <a:t>Red-Black Trees</a:t>
            </a:r>
          </a:p>
        </p:txBody>
      </p:sp>
      <p:sp>
        <p:nvSpPr>
          <p:cNvPr id="18435"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All red-black trees with </a:t>
            </a:r>
            <a:r>
              <a:rPr lang="en-US" altLang="en-US" smtClean="0">
                <a:latin typeface="Times New Roman" pitchFamily="18" charset="0"/>
                <a:cs typeface="Arial" charset="0"/>
              </a:rPr>
              <a:t>1</a:t>
            </a:r>
            <a:r>
              <a:rPr lang="en-US" altLang="en-US" smtClean="0">
                <a:latin typeface="Arial" charset="0"/>
                <a:cs typeface="Arial" charset="0"/>
              </a:rPr>
              <a:t>, </a:t>
            </a:r>
            <a:r>
              <a:rPr lang="en-US" altLang="en-US" smtClean="0">
                <a:latin typeface="Times New Roman" pitchFamily="18" charset="0"/>
                <a:cs typeface="Arial" charset="0"/>
              </a:rPr>
              <a:t>2</a:t>
            </a:r>
            <a:r>
              <a:rPr lang="en-US" altLang="en-US" smtClean="0">
                <a:latin typeface="Arial" charset="0"/>
                <a:cs typeface="Arial" charset="0"/>
              </a:rPr>
              <a:t>, </a:t>
            </a:r>
            <a:r>
              <a:rPr lang="en-US" altLang="en-US" smtClean="0">
                <a:latin typeface="Times New Roman" pitchFamily="18" charset="0"/>
                <a:cs typeface="Arial" charset="0"/>
              </a:rPr>
              <a:t>3</a:t>
            </a:r>
            <a:r>
              <a:rPr lang="en-US" altLang="en-US" smtClean="0">
                <a:latin typeface="Arial" charset="0"/>
                <a:cs typeface="Arial" charset="0"/>
              </a:rPr>
              <a:t>, and </a:t>
            </a:r>
            <a:r>
              <a:rPr lang="en-US" altLang="en-US" smtClean="0">
                <a:latin typeface="Times New Roman" pitchFamily="18" charset="0"/>
                <a:cs typeface="Arial" charset="0"/>
              </a:rPr>
              <a:t>4</a:t>
            </a:r>
            <a:r>
              <a:rPr lang="en-US" altLang="en-US" smtClean="0">
                <a:latin typeface="Arial" charset="0"/>
                <a:cs typeface="Arial" charset="0"/>
              </a:rPr>
              <a:t> nodes:</a:t>
            </a:r>
          </a:p>
        </p:txBody>
      </p:sp>
      <p:pic>
        <p:nvPicPr>
          <p:cNvPr id="18436" name="Picture 4" descr="rb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2205038"/>
            <a:ext cx="5902325"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99347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smtClean="0">
                <a:latin typeface="Arial" charset="0"/>
                <a:cs typeface="Arial" charset="0"/>
              </a:rPr>
              <a:t>Red-Black Trees</a:t>
            </a:r>
          </a:p>
        </p:txBody>
      </p:sp>
      <p:sp>
        <p:nvSpPr>
          <p:cNvPr id="19459"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All red-black trees with </a:t>
            </a:r>
            <a:r>
              <a:rPr lang="en-US" altLang="en-US" smtClean="0">
                <a:latin typeface="Times New Roman" pitchFamily="18" charset="0"/>
                <a:cs typeface="Arial" charset="0"/>
              </a:rPr>
              <a:t>5</a:t>
            </a:r>
            <a:r>
              <a:rPr lang="en-US" altLang="en-US" smtClean="0">
                <a:latin typeface="Arial" charset="0"/>
                <a:cs typeface="Arial" charset="0"/>
              </a:rPr>
              <a:t> and </a:t>
            </a:r>
            <a:r>
              <a:rPr lang="en-US" altLang="en-US" smtClean="0">
                <a:latin typeface="Times New Roman" pitchFamily="18" charset="0"/>
                <a:cs typeface="Arial" charset="0"/>
              </a:rPr>
              <a:t>6</a:t>
            </a:r>
            <a:r>
              <a:rPr lang="en-US" altLang="en-US" smtClean="0">
                <a:latin typeface="Arial" charset="0"/>
                <a:cs typeface="Arial" charset="0"/>
              </a:rPr>
              <a:t> nodes:</a:t>
            </a:r>
          </a:p>
        </p:txBody>
      </p:sp>
      <p:pic>
        <p:nvPicPr>
          <p:cNvPr id="19460" name="Picture 5" descr="rb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1989138"/>
            <a:ext cx="4389437"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6" descr="rb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3721100"/>
            <a:ext cx="4535488"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08576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smtClean="0">
                <a:latin typeface="Arial" charset="0"/>
                <a:cs typeface="Arial" charset="0"/>
              </a:rPr>
              <a:t>Red-Black Trees</a:t>
            </a:r>
          </a:p>
        </p:txBody>
      </p:sp>
      <p:sp>
        <p:nvSpPr>
          <p:cNvPr id="20483"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All red-black trees with seven nodes—most are shallow:</a:t>
            </a:r>
          </a:p>
        </p:txBody>
      </p:sp>
      <p:pic>
        <p:nvPicPr>
          <p:cNvPr id="20484" name="Picture 15" descr="rb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2060575"/>
            <a:ext cx="6765925"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4687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latin typeface="Arial" charset="0"/>
                <a:cs typeface="Arial" charset="0"/>
              </a:rPr>
              <a:t>Red-Black Trees</a:t>
            </a:r>
          </a:p>
        </p:txBody>
      </p:sp>
      <p:sp>
        <p:nvSpPr>
          <p:cNvPr id="21507"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Every perfect tree is a red-black tree if each node is coloured black</a:t>
            </a:r>
          </a:p>
          <a:p>
            <a:pPr>
              <a:buFont typeface="Arial" charset="0"/>
              <a:buNone/>
            </a:pPr>
            <a:endParaRPr lang="en-US" altLang="en-US" smtClean="0">
              <a:latin typeface="Arial" charset="0"/>
              <a:cs typeface="Arial" charset="0"/>
            </a:endParaRPr>
          </a:p>
          <a:p>
            <a:pPr>
              <a:buFont typeface="Arial" charset="0"/>
              <a:buNone/>
            </a:pPr>
            <a:r>
              <a:rPr lang="en-US" altLang="en-US" smtClean="0">
                <a:latin typeface="Arial" charset="0"/>
                <a:cs typeface="Arial" charset="0"/>
              </a:rPr>
              <a:t>	A complete tree is a red-black tree if:</a:t>
            </a:r>
          </a:p>
          <a:p>
            <a:pPr lvl="1"/>
            <a:r>
              <a:rPr lang="en-US" altLang="en-US" smtClean="0">
                <a:latin typeface="Arial" charset="0"/>
                <a:cs typeface="Arial" charset="0"/>
              </a:rPr>
              <a:t>each node at the lowest depth is coloured red, and</a:t>
            </a:r>
          </a:p>
          <a:p>
            <a:pPr lvl="1"/>
            <a:r>
              <a:rPr lang="en-US" altLang="en-US" smtClean="0">
                <a:latin typeface="Arial" charset="0"/>
                <a:cs typeface="Arial" charset="0"/>
              </a:rPr>
              <a:t>all other nodes are coloured black</a:t>
            </a:r>
          </a:p>
          <a:p>
            <a:pPr>
              <a:buFont typeface="Arial" charset="0"/>
              <a:buNone/>
            </a:pPr>
            <a:endParaRPr lang="en-US" altLang="en-US" smtClean="0">
              <a:latin typeface="Arial" charset="0"/>
              <a:cs typeface="Arial" charset="0"/>
            </a:endParaRPr>
          </a:p>
          <a:p>
            <a:pPr>
              <a:buFont typeface="Arial" charset="0"/>
              <a:buNone/>
            </a:pPr>
            <a:r>
              <a:rPr lang="en-US" altLang="en-US" smtClean="0">
                <a:latin typeface="Arial" charset="0"/>
                <a:cs typeface="Arial" charset="0"/>
              </a:rPr>
              <a:t>	What is the worst case?</a:t>
            </a:r>
          </a:p>
        </p:txBody>
      </p:sp>
    </p:spTree>
    <p:extLst>
      <p:ext uri="{BB962C8B-B14F-4D97-AF65-F5344CB8AC3E}">
        <p14:creationId xmlns:p14="http://schemas.microsoft.com/office/powerpoint/2010/main" val="6934321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smtClean="0">
                <a:latin typeface="Arial" charset="0"/>
                <a:cs typeface="Arial" charset="0"/>
              </a:rPr>
              <a:t>Red-Black Trees</a:t>
            </a:r>
          </a:p>
        </p:txBody>
      </p:sp>
      <p:sp>
        <p:nvSpPr>
          <p:cNvPr id="22531"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a:t>
            </a:r>
            <a:r>
              <a:rPr lang="en-US" altLang="en-US" dirty="0" smtClean="0">
                <a:solidFill>
                  <a:srgbClr val="FF0000"/>
                </a:solidFill>
                <a:latin typeface="Arial" charset="0"/>
                <a:cs typeface="Arial" charset="0"/>
              </a:rPr>
              <a:t>Any worst-case red-black tree must have an alternating red-black pattern down one side</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The following are the worst-case red-black trees with 1 and 2 black nodes per null path (</a:t>
            </a:r>
            <a:r>
              <a:rPr lang="en-US" altLang="en-US" i="1" dirty="0" smtClean="0">
                <a:latin typeface="Arial" charset="0"/>
                <a:cs typeface="Arial" charset="0"/>
              </a:rPr>
              <a:t>i</a:t>
            </a:r>
            <a:r>
              <a:rPr lang="en-US" altLang="en-US" dirty="0" smtClean="0">
                <a:latin typeface="Arial" charset="0"/>
                <a:cs typeface="Arial" charset="0"/>
              </a:rPr>
              <a:t>.</a:t>
            </a:r>
            <a:r>
              <a:rPr lang="en-US" altLang="en-US" i="1" dirty="0" smtClean="0">
                <a:latin typeface="Arial" charset="0"/>
                <a:cs typeface="Arial" charset="0"/>
              </a:rPr>
              <a:t>e</a:t>
            </a:r>
            <a:r>
              <a:rPr lang="en-US" altLang="en-US" dirty="0" smtClean="0">
                <a:latin typeface="Arial" charset="0"/>
                <a:cs typeface="Arial" charset="0"/>
              </a:rPr>
              <a:t>., heights 1 and 3)</a:t>
            </a:r>
          </a:p>
        </p:txBody>
      </p:sp>
      <p:pic>
        <p:nvPicPr>
          <p:cNvPr id="22532" name="Picture 4" descr="rbb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3725" y="4872038"/>
            <a:ext cx="287655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6098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smtClean="0">
                <a:latin typeface="Arial" charset="0"/>
                <a:cs typeface="Arial" charset="0"/>
              </a:rPr>
              <a:t>Outline</a:t>
            </a:r>
          </a:p>
        </p:txBody>
      </p:sp>
      <p:sp>
        <p:nvSpPr>
          <p:cNvPr id="5123"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In this topic, we will cover:</a:t>
            </a:r>
          </a:p>
          <a:p>
            <a:pPr lvl="1"/>
            <a:r>
              <a:rPr lang="en-US" altLang="en-US" smtClean="0">
                <a:latin typeface="Arial" charset="0"/>
                <a:cs typeface="Arial" charset="0"/>
              </a:rPr>
              <a:t>The idea behind a red-black tree</a:t>
            </a:r>
          </a:p>
          <a:p>
            <a:pPr lvl="1"/>
            <a:r>
              <a:rPr lang="en-US" altLang="en-US" smtClean="0">
                <a:latin typeface="Arial" charset="0"/>
                <a:cs typeface="Arial" charset="0"/>
              </a:rPr>
              <a:t>Defining balance</a:t>
            </a:r>
          </a:p>
          <a:p>
            <a:pPr lvl="1"/>
            <a:r>
              <a:rPr lang="en-US" altLang="en-US" smtClean="0">
                <a:latin typeface="Arial" charset="0"/>
                <a:cs typeface="Arial" charset="0"/>
              </a:rPr>
              <a:t>Insertions and deletions</a:t>
            </a:r>
          </a:p>
          <a:p>
            <a:pPr lvl="1"/>
            <a:r>
              <a:rPr lang="en-US" altLang="en-US" smtClean="0">
                <a:latin typeface="Arial" charset="0"/>
                <a:cs typeface="Arial" charset="0"/>
              </a:rPr>
              <a:t>The benefits of red-black trees over AVL trees</a:t>
            </a:r>
          </a:p>
        </p:txBody>
      </p:sp>
    </p:spTree>
    <p:extLst>
      <p:ext uri="{BB962C8B-B14F-4D97-AF65-F5344CB8AC3E}">
        <p14:creationId xmlns:p14="http://schemas.microsoft.com/office/powerpoint/2010/main" val="7960151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mtClean="0">
                <a:latin typeface="Arial" charset="0"/>
                <a:cs typeface="Arial" charset="0"/>
              </a:rPr>
              <a:t>Red-Black Trees</a:t>
            </a:r>
          </a:p>
        </p:txBody>
      </p:sp>
      <p:sp>
        <p:nvSpPr>
          <p:cNvPr id="23555"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To create the worst-case for paths with 3 black nodes per path, start with a black and red node and add the previous worst-case for paths with 2 nodes </a:t>
            </a:r>
          </a:p>
        </p:txBody>
      </p:sp>
      <p:pic>
        <p:nvPicPr>
          <p:cNvPr id="23556" name="Picture 4" descr="rbb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5288" y="3790950"/>
            <a:ext cx="3273425"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21760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4" descr="rbb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5288" y="3790950"/>
            <a:ext cx="3273425"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2"/>
          <p:cNvSpPr>
            <a:spLocks noGrp="1" noChangeArrowheads="1"/>
          </p:cNvSpPr>
          <p:nvPr>
            <p:ph type="title"/>
          </p:nvPr>
        </p:nvSpPr>
        <p:spPr/>
        <p:txBody>
          <a:bodyPr/>
          <a:lstStyle/>
          <a:p>
            <a:r>
              <a:rPr lang="en-US" altLang="en-US" smtClean="0">
                <a:latin typeface="Arial" charset="0"/>
                <a:cs typeface="Arial" charset="0"/>
              </a:rPr>
              <a:t>Red-Black Trees</a:t>
            </a:r>
          </a:p>
        </p:txBody>
      </p:sp>
      <p:sp>
        <p:nvSpPr>
          <p:cNvPr id="24580"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This, however, is not a red-black tree because the two top nodes do not have paths with three black nodes</a:t>
            </a:r>
          </a:p>
          <a:p>
            <a:pPr lvl="1"/>
            <a:r>
              <a:rPr lang="en-US" altLang="en-US" smtClean="0">
                <a:latin typeface="Arial" charset="0"/>
                <a:cs typeface="Arial" charset="0"/>
              </a:rPr>
              <a:t>To solve this, add the optimal red-black trees with two black nodes</a:t>
            </a:r>
            <a:br>
              <a:rPr lang="en-US" altLang="en-US" smtClean="0">
                <a:latin typeface="Arial" charset="0"/>
                <a:cs typeface="Arial" charset="0"/>
              </a:rPr>
            </a:br>
            <a:r>
              <a:rPr lang="en-US" altLang="en-US" smtClean="0">
                <a:latin typeface="Arial" charset="0"/>
                <a:cs typeface="Arial" charset="0"/>
              </a:rPr>
              <a:t>per path</a:t>
            </a:r>
          </a:p>
        </p:txBody>
      </p:sp>
    </p:spTree>
    <p:extLst>
      <p:ext uri="{BB962C8B-B14F-4D97-AF65-F5344CB8AC3E}">
        <p14:creationId xmlns:p14="http://schemas.microsoft.com/office/powerpoint/2010/main" val="16800851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smtClean="0">
                <a:latin typeface="Arial" charset="0"/>
                <a:cs typeface="Arial" charset="0"/>
              </a:rPr>
              <a:t>Red-Black Trees</a:t>
            </a:r>
          </a:p>
        </p:txBody>
      </p:sp>
      <p:sp>
        <p:nvSpPr>
          <p:cNvPr id="25603"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That is, add two perfect trees with height 1 to each of the missing sub-trees</a:t>
            </a:r>
          </a:p>
        </p:txBody>
      </p:sp>
      <p:pic>
        <p:nvPicPr>
          <p:cNvPr id="25604" name="Picture 6" descr="rbb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5288" y="3790950"/>
            <a:ext cx="3273425"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52105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smtClean="0">
                <a:latin typeface="Arial" charset="0"/>
                <a:cs typeface="Arial" charset="0"/>
              </a:rPr>
              <a:t>Red-Black Trees</a:t>
            </a:r>
          </a:p>
        </p:txBody>
      </p:sp>
      <p:sp>
        <p:nvSpPr>
          <p:cNvPr id="26627"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Thus, we have the worst-case for a red-black tree with three black nodes per path (or a red-black tree of height 5)</a:t>
            </a:r>
          </a:p>
        </p:txBody>
      </p:sp>
      <p:pic>
        <p:nvPicPr>
          <p:cNvPr id="26628" name="Picture 5" descr="rbb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5288" y="3790950"/>
            <a:ext cx="3273425"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27884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smtClean="0">
                <a:latin typeface="Arial" charset="0"/>
                <a:cs typeface="Arial" charset="0"/>
              </a:rPr>
              <a:t>Red-Black Trees</a:t>
            </a:r>
          </a:p>
        </p:txBody>
      </p:sp>
      <p:sp>
        <p:nvSpPr>
          <p:cNvPr id="27651"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Note that the left sub-tree of the root has height 4 while the right has height 1</a:t>
            </a:r>
          </a:p>
          <a:p>
            <a:pPr lvl="1"/>
            <a:r>
              <a:rPr lang="en-US" altLang="en-US" dirty="0" smtClean="0">
                <a:latin typeface="Arial" charset="0"/>
                <a:cs typeface="Arial" charset="0"/>
              </a:rPr>
              <a:t>Thus suggests that AVL trees may be better...</a:t>
            </a:r>
          </a:p>
        </p:txBody>
      </p:sp>
      <p:pic>
        <p:nvPicPr>
          <p:cNvPr id="27652" name="Picture 4" descr="rbb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5288" y="3790950"/>
            <a:ext cx="3273425"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94165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6" descr="rbb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388" y="3644900"/>
            <a:ext cx="8785225" cy="243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Rectangle 2"/>
          <p:cNvSpPr>
            <a:spLocks noGrp="1" noChangeArrowheads="1"/>
          </p:cNvSpPr>
          <p:nvPr>
            <p:ph type="title"/>
          </p:nvPr>
        </p:nvSpPr>
        <p:spPr/>
        <p:txBody>
          <a:bodyPr/>
          <a:lstStyle/>
          <a:p>
            <a:r>
              <a:rPr lang="en-US" altLang="en-US" smtClean="0">
                <a:latin typeface="Arial" charset="0"/>
                <a:cs typeface="Arial" charset="0"/>
              </a:rPr>
              <a:t>Red-Black Trees</a:t>
            </a:r>
          </a:p>
        </p:txBody>
      </p:sp>
      <p:sp>
        <p:nvSpPr>
          <p:cNvPr id="28676"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To create the worst-case scenario for red-black trees with 4 black nodes per null path (</a:t>
            </a:r>
            <a:r>
              <a:rPr lang="en-US" altLang="en-US" i="1" smtClean="0">
                <a:latin typeface="Arial" charset="0"/>
                <a:cs typeface="Arial" charset="0"/>
              </a:rPr>
              <a:t>i</a:t>
            </a:r>
            <a:r>
              <a:rPr lang="en-US" altLang="en-US" smtClean="0">
                <a:latin typeface="Arial" charset="0"/>
                <a:cs typeface="Arial" charset="0"/>
              </a:rPr>
              <a:t>.</a:t>
            </a:r>
            <a:r>
              <a:rPr lang="en-US" altLang="en-US" i="1" smtClean="0">
                <a:latin typeface="Arial" charset="0"/>
                <a:cs typeface="Arial" charset="0"/>
              </a:rPr>
              <a:t>e</a:t>
            </a:r>
            <a:r>
              <a:rPr lang="en-US" altLang="en-US" smtClean="0">
                <a:latin typeface="Arial" charset="0"/>
                <a:cs typeface="Arial" charset="0"/>
              </a:rPr>
              <a:t>., height 7), again, start with two nodes and add the previous worst-case tree:</a:t>
            </a:r>
          </a:p>
        </p:txBody>
      </p:sp>
    </p:spTree>
    <p:extLst>
      <p:ext uri="{BB962C8B-B14F-4D97-AF65-F5344CB8AC3E}">
        <p14:creationId xmlns:p14="http://schemas.microsoft.com/office/powerpoint/2010/main" val="2331028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smtClean="0">
                <a:latin typeface="Arial" charset="0"/>
                <a:cs typeface="Arial" charset="0"/>
              </a:rPr>
              <a:t>Red-Black Trees</a:t>
            </a:r>
          </a:p>
        </p:txBody>
      </p:sp>
      <p:sp>
        <p:nvSpPr>
          <p:cNvPr id="29699"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To satisfy the definition of the red-black tree, add two perfect trees of height 2:</a:t>
            </a:r>
          </a:p>
        </p:txBody>
      </p:sp>
      <p:pic>
        <p:nvPicPr>
          <p:cNvPr id="29700" name="Picture 4" descr="rbb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388" y="3644900"/>
            <a:ext cx="8786812" cy="243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63523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5" descr="rbb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388" y="3644900"/>
            <a:ext cx="8786812" cy="243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2"/>
          <p:cNvSpPr>
            <a:spLocks noGrp="1" noChangeArrowheads="1"/>
          </p:cNvSpPr>
          <p:nvPr>
            <p:ph type="title"/>
          </p:nvPr>
        </p:nvSpPr>
        <p:spPr/>
        <p:txBody>
          <a:bodyPr/>
          <a:lstStyle/>
          <a:p>
            <a:r>
              <a:rPr lang="en-US" altLang="en-US" smtClean="0">
                <a:latin typeface="Arial" charset="0"/>
                <a:cs typeface="Arial" charset="0"/>
              </a:rPr>
              <a:t>Red-Black Trees</a:t>
            </a:r>
          </a:p>
        </p:txBody>
      </p:sp>
      <p:sp>
        <p:nvSpPr>
          <p:cNvPr id="30724"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Thus, with 30 nodes, the worst case red-black tree has height 7</a:t>
            </a:r>
          </a:p>
          <a:p>
            <a:pPr lvl="1"/>
            <a:r>
              <a:rPr lang="en-US" altLang="en-US" smtClean="0">
                <a:latin typeface="Arial" charset="0"/>
                <a:cs typeface="Arial" charset="0"/>
              </a:rPr>
              <a:t>The worst-case AVL tree with 33 nodes has height 6...</a:t>
            </a:r>
          </a:p>
        </p:txBody>
      </p:sp>
    </p:spTree>
    <p:extLst>
      <p:ext uri="{BB962C8B-B14F-4D97-AF65-F5344CB8AC3E}">
        <p14:creationId xmlns:p14="http://schemas.microsoft.com/office/powerpoint/2010/main" val="1658601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smtClean="0">
                <a:latin typeface="Arial" charset="0"/>
                <a:cs typeface="Arial" charset="0"/>
              </a:rPr>
              <a:t>Red-Black Trees</a:t>
            </a:r>
          </a:p>
        </p:txBody>
      </p:sp>
      <p:sp>
        <p:nvSpPr>
          <p:cNvPr id="31747"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Let </a:t>
            </a:r>
            <a:r>
              <a:rPr lang="en-US" altLang="en-US" i="1" smtClean="0">
                <a:latin typeface="Times New Roman" pitchFamily="18" charset="0"/>
                <a:cs typeface="Arial" charset="0"/>
              </a:rPr>
              <a:t>k</a:t>
            </a:r>
            <a:r>
              <a:rPr lang="en-US" altLang="en-US" smtClean="0">
                <a:latin typeface="Arial" charset="0"/>
                <a:cs typeface="Arial" charset="0"/>
              </a:rPr>
              <a:t> represent the number of black nodes per null path and</a:t>
            </a:r>
            <a:br>
              <a:rPr lang="en-US" altLang="en-US" smtClean="0">
                <a:latin typeface="Arial" charset="0"/>
                <a:cs typeface="Arial" charset="0"/>
              </a:rPr>
            </a:br>
            <a:r>
              <a:rPr lang="en-US" altLang="en-US" i="1" smtClean="0">
                <a:latin typeface="Times New Roman" pitchFamily="18" charset="0"/>
                <a:cs typeface="Arial" charset="0"/>
              </a:rPr>
              <a:t>h</a:t>
            </a:r>
            <a:r>
              <a:rPr lang="en-US" altLang="en-US" smtClean="0">
                <a:latin typeface="Times New Roman" pitchFamily="18" charset="0"/>
                <a:cs typeface="Arial" charset="0"/>
              </a:rPr>
              <a:t> = 2</a:t>
            </a:r>
            <a:r>
              <a:rPr lang="en-US" altLang="en-US" i="1" smtClean="0">
                <a:latin typeface="Times New Roman" pitchFamily="18" charset="0"/>
                <a:cs typeface="Arial" charset="0"/>
              </a:rPr>
              <a:t>k</a:t>
            </a:r>
            <a:r>
              <a:rPr lang="en-US" altLang="en-US" smtClean="0">
                <a:latin typeface="Times New Roman" pitchFamily="18" charset="0"/>
                <a:cs typeface="Arial" charset="0"/>
              </a:rPr>
              <a:t> – 1</a:t>
            </a:r>
            <a:r>
              <a:rPr lang="en-US" altLang="en-US" smtClean="0">
                <a:latin typeface="Arial" charset="0"/>
                <a:cs typeface="Arial" charset="0"/>
              </a:rPr>
              <a:t> represent the height of the worst-case tree</a:t>
            </a:r>
          </a:p>
          <a:p>
            <a:endParaRPr lang="en-US" altLang="en-US" smtClean="0">
              <a:latin typeface="Arial" charset="0"/>
              <a:cs typeface="Arial" charset="0"/>
            </a:endParaRPr>
          </a:p>
          <a:p>
            <a:pPr>
              <a:buFont typeface="Arial" charset="0"/>
              <a:buNone/>
            </a:pPr>
            <a:r>
              <a:rPr lang="en-US" altLang="en-US" smtClean="0">
                <a:latin typeface="Arial" charset="0"/>
                <a:cs typeface="Arial" charset="0"/>
              </a:rPr>
              <a:t>	To determine </a:t>
            </a:r>
            <a:r>
              <a:rPr lang="en-US" altLang="en-US" smtClean="0">
                <a:latin typeface="Times New Roman" pitchFamily="18" charset="0"/>
                <a:cs typeface="Arial" charset="0"/>
              </a:rPr>
              <a:t>F(</a:t>
            </a:r>
            <a:r>
              <a:rPr lang="en-US" altLang="en-US" i="1" smtClean="0">
                <a:latin typeface="Times New Roman" pitchFamily="18" charset="0"/>
                <a:cs typeface="Arial" charset="0"/>
              </a:rPr>
              <a:t>k</a:t>
            </a:r>
            <a:r>
              <a:rPr lang="en-US" altLang="en-US" smtClean="0">
                <a:latin typeface="Times New Roman" pitchFamily="18" charset="0"/>
                <a:cs typeface="Arial" charset="0"/>
              </a:rPr>
              <a:t>)</a:t>
            </a:r>
            <a:r>
              <a:rPr lang="en-US" altLang="en-US" smtClean="0">
                <a:latin typeface="Arial" charset="0"/>
                <a:cs typeface="Arial" charset="0"/>
              </a:rPr>
              <a:t>, the number of nodes in the worst-case tree, we note that </a:t>
            </a:r>
            <a:r>
              <a:rPr lang="en-US" altLang="en-US" smtClean="0">
                <a:latin typeface="Times New Roman" pitchFamily="18" charset="0"/>
                <a:cs typeface="Arial" charset="0"/>
              </a:rPr>
              <a:t>F(1) = 2</a:t>
            </a:r>
            <a:r>
              <a:rPr lang="en-US" altLang="en-US" smtClean="0">
                <a:latin typeface="Arial" charset="0"/>
                <a:cs typeface="Arial" charset="0"/>
              </a:rPr>
              <a:t> and:</a:t>
            </a:r>
          </a:p>
          <a:p>
            <a:pPr algn="ctr">
              <a:buFontTx/>
              <a:buNone/>
            </a:pPr>
            <a:r>
              <a:rPr lang="en-US" altLang="en-US" smtClean="0">
                <a:latin typeface="Times New Roman" pitchFamily="18" charset="0"/>
                <a:cs typeface="Arial" charset="0"/>
              </a:rPr>
              <a:t>F(</a:t>
            </a:r>
            <a:r>
              <a:rPr lang="en-US" altLang="en-US" i="1" smtClean="0">
                <a:latin typeface="Times New Roman" pitchFamily="18" charset="0"/>
                <a:cs typeface="Arial" charset="0"/>
              </a:rPr>
              <a:t>k</a:t>
            </a:r>
            <a:r>
              <a:rPr lang="en-US" altLang="en-US" smtClean="0">
                <a:latin typeface="Times New Roman" pitchFamily="18" charset="0"/>
                <a:cs typeface="Arial" charset="0"/>
              </a:rPr>
              <a:t>) = F(</a:t>
            </a:r>
            <a:r>
              <a:rPr lang="en-US" altLang="en-US" i="1" smtClean="0">
                <a:latin typeface="Times New Roman" pitchFamily="18" charset="0"/>
                <a:cs typeface="Arial" charset="0"/>
              </a:rPr>
              <a:t>k</a:t>
            </a:r>
            <a:r>
              <a:rPr lang="en-US" altLang="en-US" smtClean="0">
                <a:latin typeface="Times New Roman" pitchFamily="18" charset="0"/>
                <a:cs typeface="Arial" charset="0"/>
              </a:rPr>
              <a:t> – 1) + 2 + 2(2</a:t>
            </a:r>
            <a:r>
              <a:rPr lang="en-US" altLang="en-US" i="1" baseline="30000" smtClean="0">
                <a:latin typeface="Times New Roman" pitchFamily="18" charset="0"/>
                <a:cs typeface="Arial" charset="0"/>
              </a:rPr>
              <a:t>k</a:t>
            </a:r>
            <a:r>
              <a:rPr lang="en-US" altLang="en-US" baseline="30000" smtClean="0">
                <a:latin typeface="Times New Roman" pitchFamily="18" charset="0"/>
                <a:cs typeface="Arial" charset="0"/>
              </a:rPr>
              <a:t> – 1</a:t>
            </a:r>
            <a:r>
              <a:rPr lang="en-US" altLang="en-US" smtClean="0">
                <a:latin typeface="Times New Roman" pitchFamily="18" charset="0"/>
                <a:cs typeface="Arial" charset="0"/>
              </a:rPr>
              <a:t> – 1)</a:t>
            </a:r>
          </a:p>
          <a:p>
            <a:endParaRPr lang="en-US" altLang="en-US" sz="2800" smtClean="0">
              <a:latin typeface="Arial" charset="0"/>
              <a:cs typeface="Arial" charset="0"/>
            </a:endParaRPr>
          </a:p>
        </p:txBody>
      </p:sp>
      <p:sp>
        <p:nvSpPr>
          <p:cNvPr id="31748" name="Text Box 4"/>
          <p:cNvSpPr txBox="1">
            <a:spLocks noChangeArrowheads="1"/>
          </p:cNvSpPr>
          <p:nvPr/>
        </p:nvSpPr>
        <p:spPr bwMode="auto">
          <a:xfrm>
            <a:off x="5435600" y="4365625"/>
            <a:ext cx="3352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two perfect trees of height </a:t>
            </a:r>
            <a:r>
              <a:rPr lang="en-US" altLang="en-US" i="1">
                <a:latin typeface="Times New Roman" pitchFamily="18" charset="0"/>
                <a:cs typeface="Times New Roman" pitchFamily="18" charset="0"/>
              </a:rPr>
              <a:t>k</a:t>
            </a:r>
            <a:r>
              <a:rPr lang="en-US" altLang="en-US">
                <a:latin typeface="Times New Roman" pitchFamily="18" charset="0"/>
                <a:cs typeface="Times New Roman" pitchFamily="18" charset="0"/>
              </a:rPr>
              <a:t> – 2</a:t>
            </a:r>
          </a:p>
        </p:txBody>
      </p:sp>
      <p:sp>
        <p:nvSpPr>
          <p:cNvPr id="31749" name="Line 5"/>
          <p:cNvSpPr>
            <a:spLocks noChangeShapeType="1"/>
          </p:cNvSpPr>
          <p:nvPr/>
        </p:nvSpPr>
        <p:spPr bwMode="auto">
          <a:xfrm flipH="1" flipV="1">
            <a:off x="5867400" y="3862388"/>
            <a:ext cx="144463" cy="57626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31750" name="Text Box 6"/>
          <p:cNvSpPr txBox="1">
            <a:spLocks noChangeArrowheads="1"/>
          </p:cNvSpPr>
          <p:nvPr/>
        </p:nvSpPr>
        <p:spPr bwMode="auto">
          <a:xfrm>
            <a:off x="3540125" y="4789488"/>
            <a:ext cx="1968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the two extra nodes</a:t>
            </a:r>
          </a:p>
        </p:txBody>
      </p:sp>
      <p:sp>
        <p:nvSpPr>
          <p:cNvPr id="31751" name="Line 7"/>
          <p:cNvSpPr>
            <a:spLocks noChangeShapeType="1"/>
          </p:cNvSpPr>
          <p:nvPr/>
        </p:nvSpPr>
        <p:spPr bwMode="auto">
          <a:xfrm flipV="1">
            <a:off x="4548188" y="3860800"/>
            <a:ext cx="144462" cy="8636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31752" name="Text Box 8"/>
          <p:cNvSpPr txBox="1">
            <a:spLocks noChangeArrowheads="1"/>
          </p:cNvSpPr>
          <p:nvPr/>
        </p:nvSpPr>
        <p:spPr bwMode="auto">
          <a:xfrm>
            <a:off x="250825" y="3933825"/>
            <a:ext cx="32480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dirty="0"/>
              <a:t>the number of nodes in the</a:t>
            </a:r>
          </a:p>
          <a:p>
            <a:pPr algn="ctr" eaLnBrk="1" hangingPunct="1"/>
            <a:r>
              <a:rPr lang="en-US" altLang="en-US" dirty="0"/>
              <a:t>worst-case red-black tree with</a:t>
            </a:r>
          </a:p>
          <a:p>
            <a:pPr algn="ctr" eaLnBrk="1" hangingPunct="1"/>
            <a:r>
              <a:rPr lang="en-US" altLang="en-US" i="1" dirty="0">
                <a:latin typeface="Times New Roman" pitchFamily="18" charset="0"/>
                <a:cs typeface="Times New Roman" pitchFamily="18" charset="0"/>
              </a:rPr>
              <a:t>k</a:t>
            </a:r>
            <a:r>
              <a:rPr lang="en-US" altLang="en-US" dirty="0">
                <a:latin typeface="Times New Roman" pitchFamily="18" charset="0"/>
                <a:cs typeface="Times New Roman" pitchFamily="18" charset="0"/>
              </a:rPr>
              <a:t> – 1</a:t>
            </a:r>
            <a:r>
              <a:rPr lang="en-US" altLang="en-US" dirty="0"/>
              <a:t> </a:t>
            </a:r>
            <a:r>
              <a:rPr lang="en-US" altLang="en-US" dirty="0" smtClean="0"/>
              <a:t>black nodes </a:t>
            </a:r>
            <a:r>
              <a:rPr lang="en-US" altLang="en-US" dirty="0"/>
              <a:t>per null path</a:t>
            </a:r>
          </a:p>
        </p:txBody>
      </p:sp>
      <p:sp>
        <p:nvSpPr>
          <p:cNvPr id="31753" name="Line 9"/>
          <p:cNvSpPr>
            <a:spLocks noChangeShapeType="1"/>
          </p:cNvSpPr>
          <p:nvPr/>
        </p:nvSpPr>
        <p:spPr bwMode="auto">
          <a:xfrm flipV="1">
            <a:off x="3419475" y="3709988"/>
            <a:ext cx="215900" cy="28733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Tree>
    <p:extLst>
      <p:ext uri="{BB962C8B-B14F-4D97-AF65-F5344CB8AC3E}">
        <p14:creationId xmlns:p14="http://schemas.microsoft.com/office/powerpoint/2010/main" val="16018995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smtClean="0">
                <a:latin typeface="Arial" charset="0"/>
                <a:cs typeface="Arial" charset="0"/>
              </a:rPr>
              <a:t>Red-Black Trees</a:t>
            </a:r>
          </a:p>
        </p:txBody>
      </p:sp>
      <p:sp>
        <p:nvSpPr>
          <p:cNvPr id="32771" name="Rectangle 3"/>
          <p:cNvSpPr>
            <a:spLocks noGrp="1" noChangeArrowheads="1"/>
          </p:cNvSpPr>
          <p:nvPr>
            <p:ph type="body" idx="1"/>
          </p:nvPr>
        </p:nvSpPr>
        <p:spPr>
          <a:xfrm>
            <a:off x="457200" y="1600200"/>
            <a:ext cx="8147050" cy="4525963"/>
          </a:xfrm>
        </p:spPr>
        <p:txBody>
          <a:bodyPr/>
          <a:lstStyle/>
          <a:p>
            <a:pPr>
              <a:buFont typeface="Arial" charset="0"/>
              <a:buNone/>
            </a:pPr>
            <a:r>
              <a:rPr lang="en-US" altLang="en-US" smtClean="0">
                <a:latin typeface="Arial" charset="0"/>
                <a:cs typeface="Arial" charset="0"/>
              </a:rPr>
              <a:t>	Use Maple:</a:t>
            </a:r>
          </a:p>
          <a:p>
            <a:pPr>
              <a:buFontTx/>
              <a:buNone/>
            </a:pPr>
            <a:r>
              <a:rPr lang="en-US" altLang="en-US" sz="1600" b="1" smtClean="0">
                <a:latin typeface="Courier New" pitchFamily="49" charset="0"/>
                <a:cs typeface="Arial" charset="0"/>
              </a:rPr>
              <a:t>&gt; </a:t>
            </a:r>
            <a:r>
              <a:rPr lang="en-US" altLang="en-US" sz="1600" b="1" smtClean="0">
                <a:solidFill>
                  <a:srgbClr val="FF0000"/>
                </a:solidFill>
                <a:latin typeface="Courier New" pitchFamily="49" charset="0"/>
                <a:cs typeface="Arial" charset="0"/>
              </a:rPr>
              <a:t>rsolve( {F(1) = 2, F(k) = 2 + F(k-1) + 2*(2^(k–1)–1)}, F(k) );</a:t>
            </a:r>
          </a:p>
          <a:p>
            <a:pPr algn="ctr">
              <a:buFontTx/>
              <a:buNone/>
            </a:pPr>
            <a:r>
              <a:rPr lang="en-US" altLang="en-US" sz="1600" smtClean="0">
                <a:solidFill>
                  <a:srgbClr val="3333CC"/>
                </a:solidFill>
                <a:latin typeface="Times New Roman" pitchFamily="18" charset="0"/>
                <a:cs typeface="Arial" charset="0"/>
              </a:rPr>
              <a:t>2 2</a:t>
            </a:r>
            <a:r>
              <a:rPr lang="en-US" altLang="en-US" sz="1600" i="1" baseline="30000" smtClean="0">
                <a:solidFill>
                  <a:srgbClr val="3333CC"/>
                </a:solidFill>
                <a:latin typeface="Times New Roman" pitchFamily="18" charset="0"/>
                <a:cs typeface="Arial" charset="0"/>
              </a:rPr>
              <a:t>k</a:t>
            </a:r>
            <a:r>
              <a:rPr lang="en-US" altLang="en-US" sz="1600" smtClean="0">
                <a:solidFill>
                  <a:srgbClr val="3333CC"/>
                </a:solidFill>
                <a:latin typeface="Times New Roman" pitchFamily="18" charset="0"/>
                <a:cs typeface="Arial" charset="0"/>
              </a:rPr>
              <a:t> – 2</a:t>
            </a:r>
          </a:p>
          <a:p>
            <a:pPr>
              <a:buFontTx/>
              <a:buNone/>
            </a:pPr>
            <a:r>
              <a:rPr lang="en-US" altLang="en-US" sz="1600" b="1" smtClean="0">
                <a:latin typeface="Courier New" pitchFamily="49" charset="0"/>
                <a:cs typeface="Arial" charset="0"/>
              </a:rPr>
              <a:t>&gt;</a:t>
            </a:r>
            <a:r>
              <a:rPr lang="en-US" altLang="en-US" sz="1600" b="1" smtClean="0">
                <a:solidFill>
                  <a:schemeClr val="accent2"/>
                </a:solidFill>
                <a:latin typeface="Courier New" pitchFamily="49" charset="0"/>
                <a:cs typeface="Arial" charset="0"/>
              </a:rPr>
              <a:t> </a:t>
            </a:r>
            <a:r>
              <a:rPr lang="en-US" altLang="en-US" sz="1600" b="1" smtClean="0">
                <a:solidFill>
                  <a:srgbClr val="FF0000"/>
                </a:solidFill>
                <a:latin typeface="Courier New" pitchFamily="49" charset="0"/>
                <a:cs typeface="Arial" charset="0"/>
              </a:rPr>
              <a:t>solve( {h = 2*k - 1}, k );   # solve equation for k</a:t>
            </a:r>
          </a:p>
          <a:p>
            <a:pPr>
              <a:buFontTx/>
              <a:buNone/>
            </a:pPr>
            <a:endParaRPr lang="en-US" altLang="en-US" sz="1600" b="1" smtClean="0">
              <a:latin typeface="Courier New" pitchFamily="49" charset="0"/>
              <a:cs typeface="Arial" charset="0"/>
            </a:endParaRPr>
          </a:p>
          <a:p>
            <a:pPr>
              <a:buFontTx/>
              <a:buNone/>
            </a:pPr>
            <a:endParaRPr lang="en-US" altLang="en-US" sz="1600" b="1" smtClean="0">
              <a:latin typeface="Courier New" pitchFamily="49" charset="0"/>
              <a:cs typeface="Arial" charset="0"/>
            </a:endParaRPr>
          </a:p>
          <a:p>
            <a:pPr>
              <a:buFontTx/>
              <a:buNone/>
            </a:pPr>
            <a:r>
              <a:rPr lang="en-US" altLang="en-US" sz="1600" b="1" smtClean="0">
                <a:latin typeface="Courier New" pitchFamily="49" charset="0"/>
                <a:cs typeface="Arial" charset="0"/>
              </a:rPr>
              <a:t>&gt;</a:t>
            </a:r>
            <a:r>
              <a:rPr lang="en-US" altLang="en-US" sz="1600" b="1" smtClean="0">
                <a:solidFill>
                  <a:schemeClr val="accent2"/>
                </a:solidFill>
                <a:latin typeface="Courier New" pitchFamily="49" charset="0"/>
                <a:cs typeface="Arial" charset="0"/>
              </a:rPr>
              <a:t> </a:t>
            </a:r>
            <a:r>
              <a:rPr lang="en-US" altLang="en-US" sz="1600" b="1" smtClean="0">
                <a:solidFill>
                  <a:srgbClr val="FF0000"/>
                </a:solidFill>
                <a:latin typeface="Courier New" pitchFamily="49" charset="0"/>
                <a:cs typeface="Arial" charset="0"/>
              </a:rPr>
              <a:t>eval( 2*2^k - 2, % );        # evaluate at k = h/2 – 1/2 </a:t>
            </a:r>
          </a:p>
          <a:p>
            <a:pPr>
              <a:buFontTx/>
              <a:buNone/>
            </a:pPr>
            <a:endParaRPr lang="en-US" altLang="en-US" sz="1600" smtClean="0">
              <a:latin typeface="Courier New" pitchFamily="49" charset="0"/>
              <a:cs typeface="Arial" charset="0"/>
            </a:endParaRPr>
          </a:p>
          <a:p>
            <a:pPr>
              <a:buFontTx/>
              <a:buNone/>
            </a:pPr>
            <a:endParaRPr lang="en-US" altLang="en-US" sz="1600" smtClean="0">
              <a:latin typeface="Courier New" pitchFamily="49" charset="0"/>
              <a:cs typeface="Arial" charset="0"/>
            </a:endParaRPr>
          </a:p>
          <a:p>
            <a:pPr>
              <a:buFontTx/>
              <a:buNone/>
            </a:pPr>
            <a:endParaRPr lang="en-US" altLang="en-US" sz="1600" b="1" smtClean="0">
              <a:latin typeface="Courier New" pitchFamily="49" charset="0"/>
              <a:cs typeface="Arial" charset="0"/>
            </a:endParaRPr>
          </a:p>
          <a:p>
            <a:pPr>
              <a:buFontTx/>
              <a:buNone/>
            </a:pPr>
            <a:r>
              <a:rPr lang="en-US" altLang="en-US" sz="1600" b="1" smtClean="0">
                <a:latin typeface="Courier New" pitchFamily="49" charset="0"/>
                <a:cs typeface="Arial" charset="0"/>
              </a:rPr>
              <a:t>&gt;</a:t>
            </a:r>
            <a:r>
              <a:rPr lang="en-US" altLang="en-US" sz="1600" smtClean="0">
                <a:solidFill>
                  <a:schemeClr val="accent2"/>
                </a:solidFill>
                <a:latin typeface="Courier New" pitchFamily="49" charset="0"/>
                <a:cs typeface="Arial" charset="0"/>
              </a:rPr>
              <a:t> </a:t>
            </a:r>
            <a:r>
              <a:rPr lang="en-US" altLang="en-US" sz="1600" b="1" smtClean="0">
                <a:solidFill>
                  <a:srgbClr val="FF0000"/>
                </a:solidFill>
                <a:latin typeface="Courier New" pitchFamily="49" charset="0"/>
                <a:cs typeface="Arial" charset="0"/>
              </a:rPr>
              <a:t>solve( {n = %}, h );         # solve for h</a:t>
            </a:r>
          </a:p>
          <a:p>
            <a:pPr>
              <a:buFontTx/>
              <a:buNone/>
            </a:pPr>
            <a:r>
              <a:rPr lang="en-US" altLang="en-US" smtClean="0">
                <a:solidFill>
                  <a:schemeClr val="accent2"/>
                </a:solidFill>
                <a:latin typeface="Times New Roman" pitchFamily="18" charset="0"/>
                <a:cs typeface="Arial" charset="0"/>
              </a:rPr>
              <a:t>                                </a:t>
            </a:r>
            <a:endParaRPr lang="en-US" altLang="en-US" b="1" smtClean="0">
              <a:solidFill>
                <a:srgbClr val="FF0000"/>
              </a:solidFill>
              <a:latin typeface="Courier New" pitchFamily="49" charset="0"/>
              <a:cs typeface="Arial" charset="0"/>
            </a:endParaRPr>
          </a:p>
        </p:txBody>
      </p:sp>
      <p:pic>
        <p:nvPicPr>
          <p:cNvPr id="32772" name="Picture 7" descr="x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3363" y="2852738"/>
            <a:ext cx="1104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8" descr="x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0188" y="3789363"/>
            <a:ext cx="13239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9" descr="x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9500" y="4941888"/>
            <a:ext cx="22479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19233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smtClean="0">
                <a:latin typeface="Arial" charset="0"/>
                <a:cs typeface="Arial" charset="0"/>
              </a:rPr>
              <a:t>Red-Black Trees</a:t>
            </a:r>
          </a:p>
        </p:txBody>
      </p:sp>
      <p:sp>
        <p:nvSpPr>
          <p:cNvPr id="6147"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A red black tree “colours” each node within a tree either red or black</a:t>
            </a:r>
          </a:p>
          <a:p>
            <a:pPr lvl="1"/>
            <a:r>
              <a:rPr lang="en-US" altLang="en-US" smtClean="0">
                <a:latin typeface="Arial" charset="0"/>
                <a:cs typeface="Arial" charset="0"/>
              </a:rPr>
              <a:t>This can be represented by a single bit</a:t>
            </a:r>
          </a:p>
          <a:p>
            <a:pPr lvl="1"/>
            <a:r>
              <a:rPr lang="en-US" altLang="en-US" smtClean="0">
                <a:latin typeface="Arial" charset="0"/>
                <a:cs typeface="Arial" charset="0"/>
              </a:rPr>
              <a:t>In AVL trees, balancing restricts the difference in heights to at most one</a:t>
            </a:r>
          </a:p>
          <a:p>
            <a:pPr lvl="1"/>
            <a:r>
              <a:rPr lang="en-US" altLang="en-US" smtClean="0">
                <a:latin typeface="Arial" charset="0"/>
                <a:cs typeface="Arial" charset="0"/>
              </a:rPr>
              <a:t>For red-black trees, we have a different set of rules related to the colours of the nodes</a:t>
            </a:r>
          </a:p>
        </p:txBody>
      </p:sp>
    </p:spTree>
    <p:extLst>
      <p:ext uri="{BB962C8B-B14F-4D97-AF65-F5344CB8AC3E}">
        <p14:creationId xmlns:p14="http://schemas.microsoft.com/office/powerpoint/2010/main" val="2845792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smtClean="0">
                <a:latin typeface="Arial" charset="0"/>
                <a:cs typeface="Arial" charset="0"/>
              </a:rPr>
              <a:t>Red-Black Trees</a:t>
            </a:r>
          </a:p>
        </p:txBody>
      </p:sp>
      <p:sp>
        <p:nvSpPr>
          <p:cNvPr id="33795"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A little manipulation shows that the worst-case height simplifies to</a:t>
            </a:r>
          </a:p>
          <a:p>
            <a:pPr algn="ctr">
              <a:buFontTx/>
              <a:buNone/>
            </a:pPr>
            <a:r>
              <a:rPr lang="en-US" altLang="en-US" i="1" smtClean="0">
                <a:latin typeface="Times New Roman" pitchFamily="18" charset="0"/>
                <a:cs typeface="Arial" charset="0"/>
              </a:rPr>
              <a:t>   h</a:t>
            </a:r>
            <a:r>
              <a:rPr lang="en-US" altLang="en-US" baseline="-25000" smtClean="0">
                <a:latin typeface="Times New Roman" pitchFamily="18" charset="0"/>
                <a:cs typeface="Arial" charset="0"/>
              </a:rPr>
              <a:t>worst</a:t>
            </a:r>
            <a:r>
              <a:rPr lang="en-US" altLang="en-US" smtClean="0">
                <a:latin typeface="Times New Roman" pitchFamily="18" charset="0"/>
                <a:cs typeface="Arial" charset="0"/>
              </a:rPr>
              <a:t> = 2 lg(</a:t>
            </a:r>
            <a:r>
              <a:rPr lang="en-US" altLang="en-US" i="1" smtClean="0">
                <a:latin typeface="Times New Roman" pitchFamily="18" charset="0"/>
                <a:cs typeface="Arial" charset="0"/>
              </a:rPr>
              <a:t>n</a:t>
            </a:r>
            <a:r>
              <a:rPr lang="en-US" altLang="en-US" smtClean="0">
                <a:latin typeface="Times New Roman" pitchFamily="18" charset="0"/>
                <a:cs typeface="Arial" charset="0"/>
              </a:rPr>
              <a:t> + 2) – 3</a:t>
            </a:r>
          </a:p>
          <a:p>
            <a:pPr>
              <a:buFont typeface="Arial" charset="0"/>
              <a:buNone/>
            </a:pPr>
            <a:endParaRPr lang="en-US" altLang="en-US" smtClean="0">
              <a:latin typeface="Arial" charset="0"/>
              <a:cs typeface="Arial" charset="0"/>
            </a:endParaRPr>
          </a:p>
          <a:p>
            <a:pPr>
              <a:buFont typeface="Arial" charset="0"/>
              <a:buNone/>
            </a:pPr>
            <a:r>
              <a:rPr lang="en-US" altLang="en-US" smtClean="0">
                <a:latin typeface="Arial" charset="0"/>
                <a:cs typeface="Arial" charset="0"/>
              </a:rPr>
              <a:t>	This grows quicker than the worst-case height for an AVL tree</a:t>
            </a:r>
          </a:p>
          <a:p>
            <a:pPr lvl="1" algn="ctr">
              <a:buFontTx/>
              <a:buNone/>
            </a:pPr>
            <a:r>
              <a:rPr lang="en-US" altLang="en-US" i="1" smtClean="0">
                <a:latin typeface="Times New Roman" pitchFamily="18" charset="0"/>
                <a:cs typeface="Arial" charset="0"/>
              </a:rPr>
              <a:t>h</a:t>
            </a:r>
            <a:r>
              <a:rPr lang="en-US" altLang="en-US" baseline="-25000" smtClean="0">
                <a:latin typeface="Times New Roman" pitchFamily="18" charset="0"/>
                <a:cs typeface="Arial" charset="0"/>
              </a:rPr>
              <a:t>worst</a:t>
            </a:r>
            <a:r>
              <a:rPr lang="en-US" altLang="en-US" smtClean="0">
                <a:latin typeface="Times New Roman" pitchFamily="18" charset="0"/>
                <a:cs typeface="Arial" charset="0"/>
              </a:rPr>
              <a:t> = log</a:t>
            </a:r>
            <a:r>
              <a:rPr lang="en-US" altLang="en-US" i="1" baseline="-25000" smtClean="0">
                <a:latin typeface="Symbol" pitchFamily="18" charset="2"/>
                <a:cs typeface="Arial" charset="0"/>
              </a:rPr>
              <a:t>f</a:t>
            </a:r>
            <a:r>
              <a:rPr lang="en-US" altLang="en-US" smtClean="0">
                <a:latin typeface="Times New Roman" pitchFamily="18" charset="0"/>
                <a:cs typeface="Arial" charset="0"/>
              </a:rPr>
              <a:t>( </a:t>
            </a:r>
            <a:r>
              <a:rPr lang="en-US" altLang="en-US" i="1" smtClean="0">
                <a:latin typeface="Times New Roman" pitchFamily="18" charset="0"/>
                <a:cs typeface="Arial" charset="0"/>
              </a:rPr>
              <a:t>n</a:t>
            </a:r>
            <a:r>
              <a:rPr lang="en-US" altLang="en-US" smtClean="0">
                <a:latin typeface="Times New Roman" pitchFamily="18" charset="0"/>
                <a:cs typeface="Arial" charset="0"/>
              </a:rPr>
              <a:t> ) – 1.3277</a:t>
            </a:r>
            <a:endParaRPr lang="en-US" altLang="en-US" smtClean="0">
              <a:solidFill>
                <a:srgbClr val="000000"/>
              </a:solidFill>
              <a:latin typeface="Times New Roman" pitchFamily="18" charset="0"/>
              <a:cs typeface="Arial" charset="0"/>
            </a:endParaRPr>
          </a:p>
          <a:p>
            <a:endParaRPr lang="en-US" altLang="en-US" smtClean="0">
              <a:latin typeface="Arial" charset="0"/>
              <a:cs typeface="Arial" charset="0"/>
            </a:endParaRPr>
          </a:p>
        </p:txBody>
      </p:sp>
    </p:spTree>
    <p:extLst>
      <p:ext uri="{BB962C8B-B14F-4D97-AF65-F5344CB8AC3E}">
        <p14:creationId xmlns:p14="http://schemas.microsoft.com/office/powerpoint/2010/main" val="13151582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smtClean="0">
                <a:latin typeface="Arial" charset="0"/>
                <a:cs typeface="Arial" charset="0"/>
              </a:rPr>
              <a:t>Red-Black Trees</a:t>
            </a:r>
          </a:p>
        </p:txBody>
      </p:sp>
      <p:sp>
        <p:nvSpPr>
          <p:cNvPr id="34819"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Plotting the growth of the height of the worst-case red-black tree (</a:t>
            </a:r>
            <a:r>
              <a:rPr lang="en-US" altLang="en-US" smtClean="0">
                <a:solidFill>
                  <a:srgbClr val="FF0000"/>
                </a:solidFill>
                <a:latin typeface="Arial" charset="0"/>
                <a:cs typeface="Arial" charset="0"/>
              </a:rPr>
              <a:t>red</a:t>
            </a:r>
            <a:r>
              <a:rPr lang="en-US" altLang="en-US" smtClean="0">
                <a:latin typeface="Arial" charset="0"/>
                <a:cs typeface="Arial" charset="0"/>
              </a:rPr>
              <a:t>) versus the worst-case AVL tree (</a:t>
            </a:r>
            <a:r>
              <a:rPr lang="en-US" altLang="en-US" smtClean="0">
                <a:solidFill>
                  <a:srgbClr val="3333CC"/>
                </a:solidFill>
                <a:latin typeface="Arial" charset="0"/>
                <a:cs typeface="Arial" charset="0"/>
              </a:rPr>
              <a:t>blue</a:t>
            </a:r>
            <a:r>
              <a:rPr lang="en-US" altLang="en-US" smtClean="0">
                <a:latin typeface="Arial" charset="0"/>
                <a:cs typeface="Arial" charset="0"/>
              </a:rPr>
              <a:t>) demonstrates this:</a:t>
            </a:r>
          </a:p>
        </p:txBody>
      </p:sp>
      <p:pic>
        <p:nvPicPr>
          <p:cNvPr id="34820" name="Picture 4" descr="bla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3644900"/>
            <a:ext cx="7874000" cy="29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0243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7"/>
          <p:cNvSpPr>
            <a:spLocks noGrp="1"/>
          </p:cNvSpPr>
          <p:nvPr>
            <p:ph idx="1"/>
          </p:nvPr>
        </p:nvSpPr>
        <p:spPr/>
        <p:txBody>
          <a:bodyPr/>
          <a:lstStyle/>
          <a:p>
            <a:pPr>
              <a:buFont typeface="Arial" charset="0"/>
              <a:buNone/>
            </a:pPr>
            <a:r>
              <a:rPr lang="pt-BR" altLang="en-US" smtClean="0">
                <a:latin typeface="Arial" charset="0"/>
                <a:cs typeface="Arial" charset="0"/>
              </a:rPr>
              <a:t>	This table shows the number of nodes</a:t>
            </a:r>
            <a:br>
              <a:rPr lang="pt-BR" altLang="en-US" smtClean="0">
                <a:latin typeface="Arial" charset="0"/>
                <a:cs typeface="Arial" charset="0"/>
              </a:rPr>
            </a:br>
            <a:r>
              <a:rPr lang="pt-BR" altLang="en-US" smtClean="0">
                <a:latin typeface="Arial" charset="0"/>
                <a:cs typeface="Arial" charset="0"/>
              </a:rPr>
              <a:t>in a worst-case trees for the given</a:t>
            </a:r>
            <a:br>
              <a:rPr lang="pt-BR" altLang="en-US" smtClean="0">
                <a:latin typeface="Arial" charset="0"/>
                <a:cs typeface="Arial" charset="0"/>
              </a:rPr>
            </a:br>
            <a:r>
              <a:rPr lang="pt-BR" altLang="en-US" smtClean="0">
                <a:latin typeface="Arial" charset="0"/>
                <a:cs typeface="Arial" charset="0"/>
              </a:rPr>
              <a:t>heights</a:t>
            </a:r>
          </a:p>
          <a:p>
            <a:pPr>
              <a:buFont typeface="Arial" charset="0"/>
              <a:buNone/>
            </a:pPr>
            <a:endParaRPr lang="pt-BR" altLang="en-US" smtClean="0">
              <a:latin typeface="Arial" charset="0"/>
              <a:cs typeface="Arial" charset="0"/>
            </a:endParaRPr>
          </a:p>
          <a:p>
            <a:pPr>
              <a:buFont typeface="Arial" charset="0"/>
              <a:buNone/>
            </a:pPr>
            <a:r>
              <a:rPr lang="pt-BR" altLang="en-US" smtClean="0">
                <a:latin typeface="Arial" charset="0"/>
                <a:cs typeface="Arial" charset="0"/>
              </a:rPr>
              <a:t>	Thus, an AVL tree with 131070 nodes has</a:t>
            </a:r>
            <a:br>
              <a:rPr lang="pt-BR" altLang="en-US" smtClean="0">
                <a:latin typeface="Arial" charset="0"/>
                <a:cs typeface="Arial" charset="0"/>
              </a:rPr>
            </a:br>
            <a:r>
              <a:rPr lang="pt-BR" altLang="en-US" smtClean="0">
                <a:latin typeface="Arial" charset="0"/>
                <a:cs typeface="Arial" charset="0"/>
              </a:rPr>
              <a:t>a height of 23 while a red-black tree could</a:t>
            </a:r>
            <a:br>
              <a:rPr lang="pt-BR" altLang="en-US" smtClean="0">
                <a:latin typeface="Arial" charset="0"/>
                <a:cs typeface="Arial" charset="0"/>
              </a:rPr>
            </a:br>
            <a:r>
              <a:rPr lang="pt-BR" altLang="en-US" smtClean="0">
                <a:latin typeface="Arial" charset="0"/>
                <a:cs typeface="Arial" charset="0"/>
              </a:rPr>
              <a:t>have a height as large as 31</a:t>
            </a:r>
          </a:p>
          <a:p>
            <a:endParaRPr lang="en-US" altLang="en-US" sz="1400" smtClean="0">
              <a:latin typeface="Arial" charset="0"/>
              <a:cs typeface="Arial" charset="0"/>
            </a:endParaRPr>
          </a:p>
        </p:txBody>
      </p:sp>
      <p:graphicFrame>
        <p:nvGraphicFramePr>
          <p:cNvPr id="228461" name="Group 109"/>
          <p:cNvGraphicFramePr>
            <a:graphicFrameLocks noGrp="1"/>
          </p:cNvGraphicFramePr>
          <p:nvPr/>
        </p:nvGraphicFramePr>
        <p:xfrm>
          <a:off x="5580063" y="1125538"/>
          <a:ext cx="3240088" cy="5121275"/>
        </p:xfrm>
        <a:graphic>
          <a:graphicData uri="http://schemas.openxmlformats.org/drawingml/2006/table">
            <a:tbl>
              <a:tblPr/>
              <a:tblGrid>
                <a:gridCol w="879475"/>
                <a:gridCol w="1136650"/>
                <a:gridCol w="1223963"/>
              </a:tblGrid>
              <a:tr h="45725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Height</a:t>
                      </a:r>
                    </a:p>
                  </a:txBody>
                  <a:tcPr marT="45726" marB="45726" anchor="ct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AVL Tree</a:t>
                      </a:r>
                    </a:p>
                  </a:txBody>
                  <a:tcPr marT="45726" marB="45726"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Red-Black Tree</a:t>
                      </a:r>
                    </a:p>
                  </a:txBody>
                  <a:tcPr marT="45726" marB="45726"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  1</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2</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2</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  3</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7</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  5</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20</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14</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  7</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54</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30</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  9</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143</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62</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11</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376</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126</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13</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986</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254</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15</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2583</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510</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17</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6764</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1022</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19</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17710</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2046</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21</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46367</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4094</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23</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FF0000"/>
                          </a:solidFill>
                          <a:effectLst/>
                          <a:latin typeface="Arial" charset="0"/>
                        </a:rPr>
                        <a:t>121492</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8190</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25</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317810</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16382</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27</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832039</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32766</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29</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2178308</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65534</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31</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5702886</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FF0000"/>
                          </a:solidFill>
                          <a:effectLst/>
                          <a:latin typeface="Arial" charset="0"/>
                        </a:rPr>
                        <a:t>131070</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33</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14930351</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262142</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r>
            </a:tbl>
          </a:graphicData>
        </a:graphic>
      </p:graphicFrame>
      <p:sp>
        <p:nvSpPr>
          <p:cNvPr id="35899" name="Rectangle 2"/>
          <p:cNvSpPr>
            <a:spLocks noGrp="1" noChangeArrowheads="1"/>
          </p:cNvSpPr>
          <p:nvPr>
            <p:ph type="title"/>
          </p:nvPr>
        </p:nvSpPr>
        <p:spPr/>
        <p:txBody>
          <a:bodyPr/>
          <a:lstStyle/>
          <a:p>
            <a:r>
              <a:rPr lang="en-US" altLang="en-US" smtClean="0">
                <a:latin typeface="Arial" charset="0"/>
                <a:cs typeface="Arial" charset="0"/>
              </a:rPr>
              <a:t>Red-Black Trees</a:t>
            </a:r>
          </a:p>
        </p:txBody>
      </p:sp>
    </p:spTree>
    <p:extLst>
      <p:ext uri="{BB962C8B-B14F-4D97-AF65-F5344CB8AC3E}">
        <p14:creationId xmlns:p14="http://schemas.microsoft.com/office/powerpoint/2010/main" val="3992354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smtClean="0">
                <a:latin typeface="Arial" charset="0"/>
                <a:cs typeface="Arial" charset="0"/>
              </a:rPr>
              <a:t>Red-Black Trees</a:t>
            </a:r>
          </a:p>
        </p:txBody>
      </p:sp>
      <p:sp>
        <p:nvSpPr>
          <p:cNvPr id="36867"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Comparing red-black trees with AVL trees, we note that:</a:t>
            </a:r>
          </a:p>
          <a:p>
            <a:pPr lvl="1"/>
            <a:r>
              <a:rPr lang="en-US" altLang="en-US" smtClean="0">
                <a:latin typeface="Arial" charset="0"/>
                <a:cs typeface="Arial" charset="0"/>
              </a:rPr>
              <a:t>Red-black trees require one extra bit per node</a:t>
            </a:r>
          </a:p>
          <a:p>
            <a:pPr lvl="1"/>
            <a:r>
              <a:rPr lang="en-US" altLang="en-US" smtClean="0">
                <a:latin typeface="Arial" charset="0"/>
                <a:cs typeface="Arial" charset="0"/>
              </a:rPr>
              <a:t>AVL trees require one byte per node (assuming the height will never exceed 255)</a:t>
            </a:r>
          </a:p>
          <a:p>
            <a:pPr lvl="2"/>
            <a:r>
              <a:rPr lang="en-US" altLang="en-US" smtClean="0">
                <a:latin typeface="Arial" charset="0"/>
                <a:cs typeface="Arial" charset="0"/>
              </a:rPr>
              <a:t>aside: we can reduce this to two bits, storing one of </a:t>
            </a:r>
            <a:r>
              <a:rPr lang="en-US" altLang="en-US" smtClean="0">
                <a:latin typeface="Times New Roman" pitchFamily="18" charset="0"/>
                <a:cs typeface="Arial" charset="0"/>
              </a:rPr>
              <a:t>–1</a:t>
            </a:r>
            <a:r>
              <a:rPr lang="en-US" altLang="en-US" smtClean="0">
                <a:latin typeface="Arial" charset="0"/>
                <a:cs typeface="Arial" charset="0"/>
              </a:rPr>
              <a:t>, </a:t>
            </a:r>
            <a:r>
              <a:rPr lang="en-US" altLang="en-US" smtClean="0">
                <a:latin typeface="Times New Roman" pitchFamily="18" charset="0"/>
                <a:cs typeface="Arial" charset="0"/>
              </a:rPr>
              <a:t>0</a:t>
            </a:r>
            <a:r>
              <a:rPr lang="en-US" altLang="en-US" smtClean="0">
                <a:latin typeface="Arial" charset="0"/>
                <a:cs typeface="Arial" charset="0"/>
              </a:rPr>
              <a:t>, or </a:t>
            </a:r>
            <a:r>
              <a:rPr lang="en-US" altLang="en-US" smtClean="0">
                <a:latin typeface="Times New Roman" pitchFamily="18" charset="0"/>
                <a:cs typeface="Arial" charset="0"/>
              </a:rPr>
              <a:t>1</a:t>
            </a:r>
            <a:r>
              <a:rPr lang="en-US" altLang="en-US" smtClean="0">
                <a:latin typeface="Arial" charset="0"/>
                <a:cs typeface="Arial" charset="0"/>
              </a:rPr>
              <a:t> indicating that the node is left heavy, balanced, or right heavy, respectively</a:t>
            </a:r>
          </a:p>
        </p:txBody>
      </p:sp>
    </p:spTree>
    <p:extLst>
      <p:ext uri="{BB962C8B-B14F-4D97-AF65-F5344CB8AC3E}">
        <p14:creationId xmlns:p14="http://schemas.microsoft.com/office/powerpoint/2010/main" val="6570897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smtClean="0">
                <a:latin typeface="Arial" charset="0"/>
                <a:cs typeface="Arial" charset="0"/>
              </a:rPr>
              <a:t>Red-Black Trees</a:t>
            </a:r>
          </a:p>
        </p:txBody>
      </p:sp>
      <p:sp>
        <p:nvSpPr>
          <p:cNvPr id="37891"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AVL trees are not as deep in the worst case as are red-black trees</a:t>
            </a:r>
          </a:p>
          <a:p>
            <a:pPr lvl="1"/>
            <a:r>
              <a:rPr lang="en-US" altLang="en-US" dirty="0" smtClean="0">
                <a:latin typeface="Arial" charset="0"/>
                <a:cs typeface="Arial" charset="0"/>
              </a:rPr>
              <a:t>therefore AVL trees will perform better when numerous searches are being performed,</a:t>
            </a:r>
          </a:p>
          <a:p>
            <a:pPr lvl="1"/>
            <a:r>
              <a:rPr lang="en-US" altLang="en-US" dirty="0" smtClean="0">
                <a:latin typeface="Arial" charset="0"/>
                <a:cs typeface="Arial" charset="0"/>
              </a:rPr>
              <a:t>however, insertions and deletions will require:</a:t>
            </a:r>
          </a:p>
          <a:p>
            <a:pPr lvl="2"/>
            <a:r>
              <a:rPr lang="en-US" altLang="en-US" dirty="0" smtClean="0">
                <a:latin typeface="Arial" charset="0"/>
                <a:cs typeface="Arial" charset="0"/>
              </a:rPr>
              <a:t>more rotations with AVL trees, and</a:t>
            </a:r>
          </a:p>
          <a:p>
            <a:pPr lvl="2"/>
            <a:r>
              <a:rPr lang="en-US" altLang="en-US" dirty="0" smtClean="0">
                <a:latin typeface="Arial" charset="0"/>
                <a:cs typeface="Arial" charset="0"/>
              </a:rPr>
              <a:t>require recursions from and back to the root</a:t>
            </a:r>
          </a:p>
          <a:p>
            <a:pPr lvl="1"/>
            <a:r>
              <a:rPr lang="en-US" altLang="en-US" dirty="0" smtClean="0">
                <a:latin typeface="Arial" charset="0"/>
                <a:cs typeface="Arial" charset="0"/>
              </a:rPr>
              <a:t>thus </a:t>
            </a:r>
            <a:r>
              <a:rPr lang="en-US" altLang="en-US" dirty="0" smtClean="0">
                <a:solidFill>
                  <a:srgbClr val="FF0000"/>
                </a:solidFill>
                <a:latin typeface="Arial" charset="0"/>
                <a:cs typeface="Arial" charset="0"/>
              </a:rPr>
              <a:t>AVL trees will perform worse in situations where there are numerous insertions and deletions</a:t>
            </a:r>
          </a:p>
        </p:txBody>
      </p:sp>
    </p:spTree>
    <p:extLst>
      <p:ext uri="{BB962C8B-B14F-4D97-AF65-F5344CB8AC3E}">
        <p14:creationId xmlns:p14="http://schemas.microsoft.com/office/powerpoint/2010/main" val="6434137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smtClean="0">
                <a:latin typeface="Arial" charset="0"/>
                <a:cs typeface="Arial" charset="0"/>
              </a:rPr>
              <a:t>Insertions</a:t>
            </a:r>
          </a:p>
        </p:txBody>
      </p:sp>
      <p:sp>
        <p:nvSpPr>
          <p:cNvPr id="38915"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We will consider two types of insertions:</a:t>
            </a:r>
          </a:p>
          <a:p>
            <a:pPr lvl="1"/>
            <a:r>
              <a:rPr lang="en-US" altLang="en-US" smtClean="0">
                <a:latin typeface="Arial" charset="0"/>
                <a:cs typeface="Arial" charset="0"/>
              </a:rPr>
              <a:t>bottom-up (insertion at the leaves), and</a:t>
            </a:r>
          </a:p>
          <a:p>
            <a:pPr lvl="1"/>
            <a:r>
              <a:rPr lang="en-US" altLang="en-US" smtClean="0">
                <a:latin typeface="Arial" charset="0"/>
                <a:cs typeface="Arial" charset="0"/>
              </a:rPr>
              <a:t>top-down (insertion at the root)</a:t>
            </a:r>
          </a:p>
          <a:p>
            <a:pPr>
              <a:buFont typeface="Arial" charset="0"/>
              <a:buNone/>
            </a:pPr>
            <a:endParaRPr lang="en-US" altLang="en-US" smtClean="0">
              <a:latin typeface="Arial" charset="0"/>
              <a:cs typeface="Arial" charset="0"/>
            </a:endParaRPr>
          </a:p>
          <a:p>
            <a:pPr>
              <a:buFont typeface="Arial" charset="0"/>
              <a:buNone/>
            </a:pPr>
            <a:r>
              <a:rPr lang="en-US" altLang="en-US" smtClean="0">
                <a:latin typeface="Arial" charset="0"/>
                <a:cs typeface="Arial" charset="0"/>
              </a:rPr>
              <a:t>	The first will be instructional and we will use it to derive the second case</a:t>
            </a:r>
          </a:p>
        </p:txBody>
      </p:sp>
    </p:spTree>
    <p:extLst>
      <p:ext uri="{BB962C8B-B14F-4D97-AF65-F5344CB8AC3E}">
        <p14:creationId xmlns:p14="http://schemas.microsoft.com/office/powerpoint/2010/main" val="8650027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smtClean="0">
                <a:latin typeface="Arial" charset="0"/>
                <a:cs typeface="Arial" charset="0"/>
              </a:rPr>
              <a:t>Bottom-Up Insertions</a:t>
            </a:r>
          </a:p>
        </p:txBody>
      </p:sp>
      <p:sp>
        <p:nvSpPr>
          <p:cNvPr id="39939"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After an insertion is performed, we must satisfy all the rules of a red-black tree:</a:t>
            </a:r>
          </a:p>
          <a:p>
            <a:pPr lvl="1">
              <a:buFontTx/>
              <a:buNone/>
            </a:pPr>
            <a:r>
              <a:rPr lang="en-US" altLang="en-US" dirty="0" smtClean="0">
                <a:latin typeface="Arial" charset="0"/>
                <a:cs typeface="Arial" charset="0"/>
              </a:rPr>
              <a:t>1. The root must be black,</a:t>
            </a:r>
          </a:p>
          <a:p>
            <a:pPr lvl="1">
              <a:buFontTx/>
              <a:buNone/>
            </a:pPr>
            <a:r>
              <a:rPr lang="en-US" altLang="en-US" dirty="0" smtClean="0">
                <a:latin typeface="Arial" charset="0"/>
                <a:cs typeface="Arial" charset="0"/>
              </a:rPr>
              <a:t>2.  If a node is red, its children must be black, and</a:t>
            </a:r>
          </a:p>
          <a:p>
            <a:pPr lvl="1">
              <a:buFontTx/>
              <a:buNone/>
            </a:pPr>
            <a:r>
              <a:rPr lang="en-US" altLang="en-US" dirty="0" smtClean="0">
                <a:latin typeface="Arial" charset="0"/>
                <a:cs typeface="Arial" charset="0"/>
              </a:rPr>
              <a:t>3.  Each path from a node to any of its descendants</a:t>
            </a:r>
            <a:br>
              <a:rPr lang="en-US" altLang="en-US" dirty="0" smtClean="0">
                <a:latin typeface="Arial" charset="0"/>
                <a:cs typeface="Arial" charset="0"/>
              </a:rPr>
            </a:br>
            <a:r>
              <a:rPr lang="en-US" altLang="en-US" dirty="0" smtClean="0">
                <a:latin typeface="Arial" charset="0"/>
                <a:cs typeface="Arial" charset="0"/>
              </a:rPr>
              <a:t>  which are </a:t>
            </a:r>
            <a:r>
              <a:rPr lang="en-US" altLang="en-US" dirty="0" smtClean="0">
                <a:latin typeface="Arial" charset="0"/>
                <a:cs typeface="Arial" charset="0"/>
              </a:rPr>
              <a:t>not </a:t>
            </a:r>
            <a:r>
              <a:rPr lang="en-US" altLang="en-US" dirty="0" smtClean="0">
                <a:latin typeface="Arial" charset="0"/>
                <a:cs typeface="Arial" charset="0"/>
              </a:rPr>
              <a:t>a full node (</a:t>
            </a:r>
            <a:r>
              <a:rPr lang="en-US" altLang="en-US" i="1" dirty="0" smtClean="0">
                <a:latin typeface="Arial" charset="0"/>
                <a:cs typeface="Arial" charset="0"/>
              </a:rPr>
              <a:t>i.e</a:t>
            </a:r>
            <a:r>
              <a:rPr lang="en-US" altLang="en-US" dirty="0" smtClean="0">
                <a:latin typeface="Arial" charset="0"/>
                <a:cs typeface="Arial" charset="0"/>
              </a:rPr>
              <a:t>., two children) must</a:t>
            </a:r>
            <a:br>
              <a:rPr lang="en-US" altLang="en-US" dirty="0" smtClean="0">
                <a:latin typeface="Arial" charset="0"/>
                <a:cs typeface="Arial" charset="0"/>
              </a:rPr>
            </a:br>
            <a:r>
              <a:rPr lang="en-US" altLang="en-US" dirty="0" smtClean="0">
                <a:latin typeface="Arial" charset="0"/>
                <a:cs typeface="Arial" charset="0"/>
              </a:rPr>
              <a:t>  have the same number of black nodes</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The first and second rules are local:  they affect a node and its </a:t>
            </a:r>
            <a:r>
              <a:rPr lang="en-US" altLang="en-US" dirty="0" err="1" smtClean="0">
                <a:latin typeface="Arial" charset="0"/>
                <a:cs typeface="Arial" charset="0"/>
              </a:rPr>
              <a:t>neighbours</a:t>
            </a:r>
            <a:endParaRPr lang="en-US" altLang="en-US" dirty="0" smtClean="0">
              <a:latin typeface="Arial" charset="0"/>
              <a:cs typeface="Arial" charset="0"/>
            </a:endParaRP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The third rule is global: adding a new black node anywhere will cause all of its ancestors to become unbalanced </a:t>
            </a:r>
            <a:endParaRPr lang="en-US" altLang="en-US" sz="1600" dirty="0" smtClean="0">
              <a:latin typeface="Arial" charset="0"/>
              <a:cs typeface="Arial" charset="0"/>
            </a:endParaRPr>
          </a:p>
        </p:txBody>
      </p:sp>
    </p:spTree>
    <p:extLst>
      <p:ext uri="{BB962C8B-B14F-4D97-AF65-F5344CB8AC3E}">
        <p14:creationId xmlns:p14="http://schemas.microsoft.com/office/powerpoint/2010/main" val="6204426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smtClean="0">
                <a:latin typeface="Arial" charset="0"/>
                <a:cs typeface="Arial" charset="0"/>
              </a:rPr>
              <a:t>Bottom-Up Insertions</a:t>
            </a:r>
          </a:p>
        </p:txBody>
      </p:sp>
      <p:sp>
        <p:nvSpPr>
          <p:cNvPr id="40963"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Thus, when we add a new node, we will add a node so as </a:t>
            </a:r>
            <a:r>
              <a:rPr lang="en-US" altLang="en-US" dirty="0" smtClean="0">
                <a:latin typeface="Arial" charset="0"/>
                <a:cs typeface="Arial" charset="0"/>
              </a:rPr>
              <a:t>to not </a:t>
            </a:r>
            <a:r>
              <a:rPr lang="en-US" altLang="en-US" dirty="0" smtClean="0">
                <a:latin typeface="Arial" charset="0"/>
                <a:cs typeface="Arial" charset="0"/>
              </a:rPr>
              <a:t>break the global rule:</a:t>
            </a:r>
          </a:p>
          <a:p>
            <a:pPr lvl="1"/>
            <a:r>
              <a:rPr lang="en-US" altLang="en-US" dirty="0" smtClean="0">
                <a:latin typeface="Arial" charset="0"/>
                <a:cs typeface="Arial" charset="0"/>
              </a:rPr>
              <a:t>the new node must be red</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We will then travel up the tree to the root fixing the requirement that the children of a red node must be black</a:t>
            </a:r>
          </a:p>
        </p:txBody>
      </p:sp>
    </p:spTree>
    <p:extLst>
      <p:ext uri="{BB962C8B-B14F-4D97-AF65-F5344CB8AC3E}">
        <p14:creationId xmlns:p14="http://schemas.microsoft.com/office/powerpoint/2010/main" val="5879707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smtClean="0">
                <a:latin typeface="Arial" charset="0"/>
                <a:cs typeface="Arial" charset="0"/>
              </a:rPr>
              <a:t>Bottom-Up Insertions</a:t>
            </a:r>
          </a:p>
        </p:txBody>
      </p:sp>
      <p:sp>
        <p:nvSpPr>
          <p:cNvPr id="41987"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If the parent of the inserted node is already black, we are done</a:t>
            </a:r>
          </a:p>
          <a:p>
            <a:pPr lvl="1"/>
            <a:r>
              <a:rPr lang="en-US" altLang="en-US" smtClean="0">
                <a:latin typeface="Arial" charset="0"/>
                <a:cs typeface="Arial" charset="0"/>
              </a:rPr>
              <a:t>Otherwise, we must correct the problem</a:t>
            </a:r>
          </a:p>
          <a:p>
            <a:pPr>
              <a:buFont typeface="Arial" charset="0"/>
              <a:buNone/>
            </a:pPr>
            <a:endParaRPr lang="en-US" altLang="en-US" smtClean="0">
              <a:latin typeface="Arial" charset="0"/>
              <a:cs typeface="Arial" charset="0"/>
            </a:endParaRPr>
          </a:p>
          <a:p>
            <a:pPr>
              <a:buFont typeface="Arial" charset="0"/>
              <a:buNone/>
            </a:pPr>
            <a:r>
              <a:rPr lang="en-US" altLang="en-US" smtClean="0">
                <a:latin typeface="Arial" charset="0"/>
                <a:cs typeface="Arial" charset="0"/>
              </a:rPr>
              <a:t>	We will look at two cases:</a:t>
            </a:r>
          </a:p>
          <a:p>
            <a:pPr lvl="1"/>
            <a:r>
              <a:rPr lang="en-US" altLang="en-US" smtClean="0">
                <a:latin typeface="Arial" charset="0"/>
                <a:cs typeface="Arial" charset="0"/>
              </a:rPr>
              <a:t>the initial insertion, and</a:t>
            </a:r>
          </a:p>
          <a:p>
            <a:pPr lvl="1"/>
            <a:r>
              <a:rPr lang="en-US" altLang="en-US" smtClean="0">
                <a:latin typeface="Arial" charset="0"/>
                <a:cs typeface="Arial" charset="0"/>
              </a:rPr>
              <a:t>the recursive steps back to the root</a:t>
            </a:r>
          </a:p>
          <a:p>
            <a:pPr lvl="1"/>
            <a:endParaRPr lang="en-US" altLang="en-US" smtClean="0">
              <a:latin typeface="Arial" charset="0"/>
              <a:cs typeface="Arial" charset="0"/>
            </a:endParaRPr>
          </a:p>
        </p:txBody>
      </p:sp>
    </p:spTree>
    <p:extLst>
      <p:ext uri="{BB962C8B-B14F-4D97-AF65-F5344CB8AC3E}">
        <p14:creationId xmlns:p14="http://schemas.microsoft.com/office/powerpoint/2010/main" val="7321370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7" descr="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5663" y="3070225"/>
            <a:ext cx="5541962"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Rectangle 2"/>
          <p:cNvSpPr>
            <a:spLocks noGrp="1" noChangeArrowheads="1"/>
          </p:cNvSpPr>
          <p:nvPr>
            <p:ph type="title"/>
          </p:nvPr>
        </p:nvSpPr>
        <p:spPr/>
        <p:txBody>
          <a:bodyPr/>
          <a:lstStyle/>
          <a:p>
            <a:r>
              <a:rPr lang="en-US" altLang="en-US" smtClean="0">
                <a:latin typeface="Arial" charset="0"/>
                <a:cs typeface="Arial" charset="0"/>
              </a:rPr>
              <a:t>Bottom-Up Insertions</a:t>
            </a:r>
          </a:p>
        </p:txBody>
      </p:sp>
      <p:sp>
        <p:nvSpPr>
          <p:cNvPr id="43012"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For the initial insertion, there are two possible cases:</a:t>
            </a:r>
          </a:p>
          <a:p>
            <a:pPr lvl="1"/>
            <a:r>
              <a:rPr lang="en-US" altLang="en-US" dirty="0" smtClean="0">
                <a:latin typeface="Arial" charset="0"/>
                <a:cs typeface="Arial" charset="0"/>
              </a:rPr>
              <a:t>the grandparent has one child (the parent), or</a:t>
            </a:r>
          </a:p>
          <a:p>
            <a:pPr lvl="1"/>
            <a:r>
              <a:rPr lang="en-US" altLang="en-US" dirty="0" smtClean="0">
                <a:latin typeface="Arial" charset="0"/>
                <a:cs typeface="Arial" charset="0"/>
              </a:rPr>
              <a:t>the grandparent has two children (both red)</a:t>
            </a:r>
          </a:p>
          <a:p>
            <a:pPr>
              <a:buFont typeface="Arial" charset="0"/>
              <a:buNone/>
            </a:pPr>
            <a:r>
              <a:rPr lang="en-US" altLang="en-US" dirty="0" smtClean="0">
                <a:latin typeface="Arial" charset="0"/>
                <a:cs typeface="Arial" charset="0"/>
              </a:rPr>
              <a:t>	Inserting A, the first case can be fixed with a rotation:</a:t>
            </a:r>
          </a:p>
          <a:p>
            <a:endParaRPr lang="en-US" altLang="en-US" dirty="0" smtClean="0">
              <a:latin typeface="Arial" charset="0"/>
              <a:cs typeface="Arial" charset="0"/>
            </a:endParaRPr>
          </a:p>
          <a:p>
            <a:endParaRPr lang="en-US" altLang="en-US" dirty="0" smtClean="0">
              <a:latin typeface="Arial" charset="0"/>
              <a:cs typeface="Arial" charset="0"/>
            </a:endParaRPr>
          </a:p>
          <a:p>
            <a:pPr>
              <a:buFont typeface="Arial" charset="0"/>
              <a:buNone/>
            </a:pPr>
            <a:endParaRPr lang="en-US" altLang="en-US" dirty="0" smtClean="0">
              <a:latin typeface="Arial" charset="0"/>
              <a:cs typeface="Arial" charset="0"/>
            </a:endParaRP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Consequently, we are finished...</a:t>
            </a:r>
          </a:p>
        </p:txBody>
      </p:sp>
    </p:spTree>
    <p:extLst>
      <p:ext uri="{BB962C8B-B14F-4D97-AF65-F5344CB8AC3E}">
        <p14:creationId xmlns:p14="http://schemas.microsoft.com/office/powerpoint/2010/main" val="18453001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smtClean="0">
                <a:latin typeface="Arial" charset="0"/>
                <a:cs typeface="Arial" charset="0"/>
              </a:rPr>
              <a:t>Red-Black Trees</a:t>
            </a:r>
          </a:p>
        </p:txBody>
      </p:sp>
      <p:sp>
        <p:nvSpPr>
          <p:cNvPr id="7171"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Define a </a:t>
            </a:r>
            <a:r>
              <a:rPr lang="en-US" altLang="en-US" i="1" dirty="0" smtClean="0">
                <a:solidFill>
                  <a:srgbClr val="FF0000"/>
                </a:solidFill>
                <a:latin typeface="Arial" charset="0"/>
                <a:cs typeface="Arial" charset="0"/>
              </a:rPr>
              <a:t>null path</a:t>
            </a:r>
            <a:r>
              <a:rPr lang="en-US" altLang="en-US" dirty="0" smtClean="0">
                <a:solidFill>
                  <a:srgbClr val="FF0000"/>
                </a:solidFill>
                <a:latin typeface="Arial" charset="0"/>
                <a:cs typeface="Arial" charset="0"/>
              </a:rPr>
              <a:t> </a:t>
            </a:r>
            <a:r>
              <a:rPr lang="en-US" altLang="en-US" dirty="0" smtClean="0">
                <a:latin typeface="Arial" charset="0"/>
                <a:cs typeface="Arial" charset="0"/>
              </a:rPr>
              <a:t>within a binary tree as any path starting from the root where the last node is not a full node</a:t>
            </a:r>
          </a:p>
          <a:p>
            <a:pPr lvl="1"/>
            <a:r>
              <a:rPr lang="en-US" altLang="en-US" dirty="0" smtClean="0">
                <a:latin typeface="Arial" charset="0"/>
                <a:cs typeface="Arial" charset="0"/>
              </a:rPr>
              <a:t>Consider the following binary tree:</a:t>
            </a:r>
          </a:p>
        </p:txBody>
      </p:sp>
      <p:pic>
        <p:nvPicPr>
          <p:cNvPr id="7172" name="Picture 5" descr="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838" y="3001814"/>
            <a:ext cx="5902325"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55719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smtClean="0">
                <a:latin typeface="Arial" charset="0"/>
                <a:cs typeface="Arial" charset="0"/>
              </a:rPr>
              <a:t>Bottom-Up Insertions</a:t>
            </a:r>
          </a:p>
        </p:txBody>
      </p:sp>
      <p:sp>
        <p:nvSpPr>
          <p:cNvPr id="44035"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The second case can be fixed more easily, just swap the </a:t>
            </a:r>
            <a:r>
              <a:rPr lang="en-US" altLang="en-US" dirty="0" err="1" smtClean="0">
                <a:latin typeface="Arial" charset="0"/>
                <a:cs typeface="Arial" charset="0"/>
              </a:rPr>
              <a:t>colours</a:t>
            </a:r>
            <a:r>
              <a:rPr lang="en-US" altLang="en-US" dirty="0" smtClean="0">
                <a:latin typeface="Arial" charset="0"/>
                <a:cs typeface="Arial" charset="0"/>
              </a:rPr>
              <a:t>:</a:t>
            </a:r>
          </a:p>
          <a:p>
            <a:endParaRPr lang="en-US" altLang="en-US" dirty="0" smtClean="0">
              <a:latin typeface="Arial" charset="0"/>
              <a:cs typeface="Arial" charset="0"/>
            </a:endParaRPr>
          </a:p>
          <a:p>
            <a:endParaRPr lang="en-US" altLang="en-US" dirty="0" smtClean="0">
              <a:latin typeface="Arial" charset="0"/>
              <a:cs typeface="Arial" charset="0"/>
            </a:endParaRPr>
          </a:p>
          <a:p>
            <a:endParaRPr lang="en-US" altLang="en-US" dirty="0" smtClean="0">
              <a:latin typeface="Arial" charset="0"/>
              <a:cs typeface="Arial" charset="0"/>
            </a:endParaRP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Unfortunately, we now may cause a problem between the </a:t>
            </a:r>
            <a:r>
              <a:rPr lang="en-US" altLang="en-US" dirty="0" smtClean="0">
                <a:latin typeface="Arial" charset="0"/>
                <a:cs typeface="Arial" charset="0"/>
              </a:rPr>
              <a:t>grandparent </a:t>
            </a:r>
            <a:r>
              <a:rPr lang="en-US" altLang="en-US" dirty="0" smtClean="0">
                <a:latin typeface="Arial" charset="0"/>
                <a:cs typeface="Arial" charset="0"/>
              </a:rPr>
              <a:t>and </a:t>
            </a:r>
            <a:r>
              <a:rPr lang="en-US" altLang="en-US" dirty="0" smtClean="0">
                <a:latin typeface="Arial" charset="0"/>
                <a:cs typeface="Arial" charset="0"/>
              </a:rPr>
              <a:t>the </a:t>
            </a:r>
            <a:r>
              <a:rPr lang="en-US" altLang="en-US" dirty="0" smtClean="0">
                <a:latin typeface="Arial" charset="0"/>
                <a:cs typeface="Arial" charset="0"/>
              </a:rPr>
              <a:t>great </a:t>
            </a:r>
            <a:r>
              <a:rPr lang="en-US" altLang="en-US" dirty="0" smtClean="0">
                <a:latin typeface="Arial" charset="0"/>
                <a:cs typeface="Arial" charset="0"/>
              </a:rPr>
              <a:t>grandparent</a:t>
            </a:r>
            <a:r>
              <a:rPr lang="en-US" altLang="en-US" dirty="0" smtClean="0">
                <a:latin typeface="Arial" charset="0"/>
                <a:cs typeface="Arial" charset="0"/>
              </a:rPr>
              <a:t>....</a:t>
            </a:r>
          </a:p>
        </p:txBody>
      </p:sp>
      <p:pic>
        <p:nvPicPr>
          <p:cNvPr id="44036" name="Picture 4" desc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2060575"/>
            <a:ext cx="2806700"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89227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smtClean="0">
                <a:latin typeface="Arial" charset="0"/>
                <a:cs typeface="Arial" charset="0"/>
              </a:rPr>
              <a:t>Bottom-Up Insertions</a:t>
            </a:r>
          </a:p>
        </p:txBody>
      </p:sp>
      <p:sp>
        <p:nvSpPr>
          <p:cNvPr id="45059"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Fortunately, dealing with problems caused within the tree are identical to the problems at the leaf nodes</a:t>
            </a:r>
          </a:p>
          <a:p>
            <a:pPr>
              <a:buFont typeface="Arial" charset="0"/>
              <a:buNone/>
            </a:pPr>
            <a:endParaRPr lang="en-US" altLang="en-US" smtClean="0">
              <a:latin typeface="Arial" charset="0"/>
              <a:cs typeface="Arial" charset="0"/>
            </a:endParaRPr>
          </a:p>
          <a:p>
            <a:pPr>
              <a:buFont typeface="Arial" charset="0"/>
              <a:buNone/>
            </a:pPr>
            <a:r>
              <a:rPr lang="en-US" altLang="en-US" smtClean="0">
                <a:latin typeface="Arial" charset="0"/>
                <a:cs typeface="Arial" charset="0"/>
              </a:rPr>
              <a:t>	Like before, there are two cases:</a:t>
            </a:r>
          </a:p>
          <a:p>
            <a:pPr lvl="1"/>
            <a:r>
              <a:rPr lang="en-US" altLang="en-US" smtClean="0">
                <a:latin typeface="Arial" charset="0"/>
                <a:cs typeface="Arial" charset="0"/>
              </a:rPr>
              <a:t>the grandparent has one child (the parent), or</a:t>
            </a:r>
          </a:p>
          <a:p>
            <a:pPr lvl="1"/>
            <a:r>
              <a:rPr lang="en-US" altLang="en-US" smtClean="0">
                <a:latin typeface="Arial" charset="0"/>
                <a:cs typeface="Arial" charset="0"/>
              </a:rPr>
              <a:t>the grandparent has two children (both red)</a:t>
            </a:r>
          </a:p>
        </p:txBody>
      </p:sp>
    </p:spTree>
    <p:extLst>
      <p:ext uri="{BB962C8B-B14F-4D97-AF65-F5344CB8AC3E}">
        <p14:creationId xmlns:p14="http://schemas.microsoft.com/office/powerpoint/2010/main" val="12005647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smtClean="0">
                <a:latin typeface="Arial" charset="0"/>
                <a:cs typeface="Arial" charset="0"/>
              </a:rPr>
              <a:t>Bottom-Up Insertions</a:t>
            </a:r>
          </a:p>
        </p:txBody>
      </p:sp>
      <p:sp>
        <p:nvSpPr>
          <p:cNvPr id="46083"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Suppose that A and D, respectively were swapped</a:t>
            </a:r>
          </a:p>
          <a:p>
            <a:pPr>
              <a:buFont typeface="Arial" charset="0"/>
              <a:buNone/>
            </a:pPr>
            <a:endParaRPr lang="en-US" altLang="en-US" smtClean="0">
              <a:latin typeface="Arial" charset="0"/>
              <a:cs typeface="Arial" charset="0"/>
            </a:endParaRPr>
          </a:p>
          <a:p>
            <a:pPr>
              <a:buFont typeface="Arial" charset="0"/>
              <a:buNone/>
            </a:pPr>
            <a:r>
              <a:rPr lang="en-US" altLang="en-US" smtClean="0">
                <a:latin typeface="Arial" charset="0"/>
                <a:cs typeface="Arial" charset="0"/>
              </a:rPr>
              <a:t>	In both these cases, we perform similar rotations as before, and we are finished</a:t>
            </a:r>
          </a:p>
        </p:txBody>
      </p:sp>
      <p:pic>
        <p:nvPicPr>
          <p:cNvPr id="46084" name="Picture 4" descr="a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538" y="3068638"/>
            <a:ext cx="3886200"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5" descr="b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3068638"/>
            <a:ext cx="4316412"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11525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smtClean="0">
                <a:latin typeface="Arial" charset="0"/>
                <a:cs typeface="Arial" charset="0"/>
              </a:rPr>
              <a:t>Bottom-Up Insertions</a:t>
            </a:r>
          </a:p>
        </p:txBody>
      </p:sp>
      <p:sp>
        <p:nvSpPr>
          <p:cNvPr id="47107"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In the other case, where both children of the grandparent are red, we simply swap </a:t>
            </a:r>
            <a:r>
              <a:rPr lang="en-US" altLang="en-US" dirty="0" err="1" smtClean="0">
                <a:latin typeface="Arial" charset="0"/>
                <a:cs typeface="Arial" charset="0"/>
              </a:rPr>
              <a:t>colours</a:t>
            </a:r>
            <a:r>
              <a:rPr lang="en-US" altLang="en-US" dirty="0" smtClean="0">
                <a:latin typeface="Arial" charset="0"/>
                <a:cs typeface="Arial" charset="0"/>
              </a:rPr>
              <a:t>, and </a:t>
            </a:r>
            <a:r>
              <a:rPr lang="en-US" altLang="en-US" dirty="0" smtClean="0">
                <a:solidFill>
                  <a:srgbClr val="FF0000"/>
                </a:solidFill>
                <a:latin typeface="Arial" charset="0"/>
                <a:cs typeface="Arial" charset="0"/>
              </a:rPr>
              <a:t>recurs back to the root</a:t>
            </a:r>
          </a:p>
        </p:txBody>
      </p:sp>
      <p:pic>
        <p:nvPicPr>
          <p:cNvPr id="47108" name="Picture 4" descr="c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2492375"/>
            <a:ext cx="3132137" cy="190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4027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smtClean="0">
                <a:latin typeface="Arial" charset="0"/>
                <a:cs typeface="Arial" charset="0"/>
              </a:rPr>
              <a:t>Bottom-Up Insertions</a:t>
            </a:r>
          </a:p>
        </p:txBody>
      </p:sp>
      <p:sp>
        <p:nvSpPr>
          <p:cNvPr id="48131"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If, at the end, the root is red, it can be coloured black</a:t>
            </a:r>
          </a:p>
        </p:txBody>
      </p:sp>
      <p:pic>
        <p:nvPicPr>
          <p:cNvPr id="48132" name="Picture 4" descr="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2205038"/>
            <a:ext cx="6981825"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3112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1" descr="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20938"/>
            <a:ext cx="6692900"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Rectangle 2"/>
          <p:cNvSpPr>
            <a:spLocks noGrp="1" noChangeArrowheads="1"/>
          </p:cNvSpPr>
          <p:nvPr>
            <p:ph type="title"/>
          </p:nvPr>
        </p:nvSpPr>
        <p:spPr/>
        <p:txBody>
          <a:bodyPr/>
          <a:lstStyle/>
          <a:p>
            <a:r>
              <a:rPr lang="en-US" altLang="en-US" smtClean="0">
                <a:latin typeface="Arial" charset="0"/>
                <a:cs typeface="Arial" charset="0"/>
              </a:rPr>
              <a:t>Examples of Insertions</a:t>
            </a:r>
          </a:p>
        </p:txBody>
      </p:sp>
      <p:sp>
        <p:nvSpPr>
          <p:cNvPr id="49156"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Given the following red-black tree, we will make a number of insertions</a:t>
            </a:r>
          </a:p>
        </p:txBody>
      </p:sp>
    </p:spTree>
    <p:extLst>
      <p:ext uri="{BB962C8B-B14F-4D97-AF65-F5344CB8AC3E}">
        <p14:creationId xmlns:p14="http://schemas.microsoft.com/office/powerpoint/2010/main" val="14347949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6" descr="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22525"/>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Rectangle 2"/>
          <p:cNvSpPr>
            <a:spLocks noGrp="1" noChangeArrowheads="1"/>
          </p:cNvSpPr>
          <p:nvPr>
            <p:ph type="title"/>
          </p:nvPr>
        </p:nvSpPr>
        <p:spPr/>
        <p:txBody>
          <a:bodyPr/>
          <a:lstStyle/>
          <a:p>
            <a:r>
              <a:rPr lang="en-US" altLang="en-US" smtClean="0">
                <a:latin typeface="Arial" charset="0"/>
                <a:cs typeface="Arial" charset="0"/>
              </a:rPr>
              <a:t>Examples of Insertions</a:t>
            </a:r>
          </a:p>
        </p:txBody>
      </p:sp>
      <p:sp>
        <p:nvSpPr>
          <p:cNvPr id="50180"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Adding 46 creates a red-red pair which can be corrected with a single rotation</a:t>
            </a:r>
          </a:p>
        </p:txBody>
      </p:sp>
    </p:spTree>
    <p:extLst>
      <p:ext uri="{BB962C8B-B14F-4D97-AF65-F5344CB8AC3E}">
        <p14:creationId xmlns:p14="http://schemas.microsoft.com/office/powerpoint/2010/main" val="13654423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7" descr="d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20938"/>
            <a:ext cx="6692900"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Rectangle 2"/>
          <p:cNvSpPr>
            <a:spLocks noGrp="1" noChangeArrowheads="1"/>
          </p:cNvSpPr>
          <p:nvPr>
            <p:ph type="title"/>
          </p:nvPr>
        </p:nvSpPr>
        <p:spPr/>
        <p:txBody>
          <a:bodyPr/>
          <a:lstStyle/>
          <a:p>
            <a:r>
              <a:rPr lang="en-US" altLang="en-US" smtClean="0">
                <a:latin typeface="Arial" charset="0"/>
                <a:cs typeface="Arial" charset="0"/>
              </a:rPr>
              <a:t>Examples of Insertions</a:t>
            </a:r>
          </a:p>
        </p:txBody>
      </p:sp>
      <p:sp>
        <p:nvSpPr>
          <p:cNvPr id="51204"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Because the pivot is still black, we are finished</a:t>
            </a:r>
          </a:p>
        </p:txBody>
      </p:sp>
    </p:spTree>
    <p:extLst>
      <p:ext uri="{BB962C8B-B14F-4D97-AF65-F5344CB8AC3E}">
        <p14:creationId xmlns:p14="http://schemas.microsoft.com/office/powerpoint/2010/main" val="5712269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8" descr="d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20938"/>
            <a:ext cx="6692900"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Rectangle 2"/>
          <p:cNvSpPr>
            <a:spLocks noGrp="1" noChangeArrowheads="1"/>
          </p:cNvSpPr>
          <p:nvPr>
            <p:ph type="title"/>
          </p:nvPr>
        </p:nvSpPr>
        <p:spPr/>
        <p:txBody>
          <a:bodyPr/>
          <a:lstStyle/>
          <a:p>
            <a:r>
              <a:rPr lang="en-US" altLang="en-US" smtClean="0">
                <a:latin typeface="Arial" charset="0"/>
                <a:cs typeface="Arial" charset="0"/>
              </a:rPr>
              <a:t>Examples of Insertions</a:t>
            </a:r>
          </a:p>
        </p:txBody>
      </p:sp>
      <p:sp>
        <p:nvSpPr>
          <p:cNvPr id="52228"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Similarly, adding 5 requires a single rotation</a:t>
            </a:r>
          </a:p>
        </p:txBody>
      </p:sp>
    </p:spTree>
    <p:extLst>
      <p:ext uri="{BB962C8B-B14F-4D97-AF65-F5344CB8AC3E}">
        <p14:creationId xmlns:p14="http://schemas.microsoft.com/office/powerpoint/2010/main" val="19838804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9" descr="d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20938"/>
            <a:ext cx="6692900"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Rectangle 2"/>
          <p:cNvSpPr>
            <a:spLocks noGrp="1" noChangeArrowheads="1"/>
          </p:cNvSpPr>
          <p:nvPr>
            <p:ph type="title"/>
          </p:nvPr>
        </p:nvSpPr>
        <p:spPr/>
        <p:txBody>
          <a:bodyPr/>
          <a:lstStyle/>
          <a:p>
            <a:r>
              <a:rPr lang="en-US" altLang="en-US" smtClean="0">
                <a:latin typeface="Arial" charset="0"/>
                <a:cs typeface="Arial" charset="0"/>
              </a:rPr>
              <a:t>Examples of Insertions</a:t>
            </a:r>
          </a:p>
        </p:txBody>
      </p:sp>
      <p:sp>
        <p:nvSpPr>
          <p:cNvPr id="53252"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Which again, does not require any additional work</a:t>
            </a:r>
          </a:p>
        </p:txBody>
      </p:sp>
    </p:spTree>
    <p:extLst>
      <p:ext uri="{BB962C8B-B14F-4D97-AF65-F5344CB8AC3E}">
        <p14:creationId xmlns:p14="http://schemas.microsoft.com/office/powerpoint/2010/main" val="16758639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6" descr="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838" y="2997200"/>
            <a:ext cx="5902325" cy="20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2"/>
          <p:cNvSpPr>
            <a:spLocks noGrp="1" noChangeArrowheads="1"/>
          </p:cNvSpPr>
          <p:nvPr>
            <p:ph type="title"/>
          </p:nvPr>
        </p:nvSpPr>
        <p:spPr/>
        <p:txBody>
          <a:bodyPr/>
          <a:lstStyle/>
          <a:p>
            <a:r>
              <a:rPr lang="en-US" altLang="en-US" smtClean="0">
                <a:latin typeface="Arial" charset="0"/>
                <a:cs typeface="Arial" charset="0"/>
              </a:rPr>
              <a:t>Red-Black Trees</a:t>
            </a:r>
          </a:p>
        </p:txBody>
      </p:sp>
      <p:sp>
        <p:nvSpPr>
          <p:cNvPr id="8196"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All null paths include:</a:t>
            </a:r>
          </a:p>
          <a:p>
            <a:pPr lvl="1">
              <a:buFontTx/>
              <a:buNone/>
            </a:pPr>
            <a:r>
              <a:rPr lang="en-US" altLang="en-US" smtClean="0">
                <a:latin typeface="Arial" charset="0"/>
                <a:cs typeface="Arial" charset="0"/>
              </a:rPr>
              <a:t>(H, C, </a:t>
            </a:r>
            <a:r>
              <a:rPr lang="en-US" altLang="en-US" b="1" smtClean="0">
                <a:solidFill>
                  <a:srgbClr val="FF0000"/>
                </a:solidFill>
                <a:latin typeface="Arial" charset="0"/>
                <a:cs typeface="Arial" charset="0"/>
              </a:rPr>
              <a:t>B</a:t>
            </a:r>
            <a:r>
              <a:rPr lang="en-US" altLang="en-US" smtClean="0">
                <a:latin typeface="Arial" charset="0"/>
                <a:cs typeface="Arial" charset="0"/>
              </a:rPr>
              <a:t>)	      (H, C, F, </a:t>
            </a:r>
            <a:r>
              <a:rPr lang="en-US" altLang="en-US" b="1" smtClean="0">
                <a:solidFill>
                  <a:srgbClr val="FF0000"/>
                </a:solidFill>
                <a:latin typeface="Arial" charset="0"/>
                <a:cs typeface="Arial" charset="0"/>
              </a:rPr>
              <a:t>D</a:t>
            </a:r>
            <a:r>
              <a:rPr lang="en-US" altLang="en-US" smtClean="0">
                <a:latin typeface="Arial" charset="0"/>
                <a:cs typeface="Arial" charset="0"/>
              </a:rPr>
              <a:t>)		(H, L, J, </a:t>
            </a:r>
            <a:r>
              <a:rPr lang="en-US" altLang="en-US" b="1" smtClean="0">
                <a:solidFill>
                  <a:srgbClr val="FF0000"/>
                </a:solidFill>
                <a:latin typeface="Arial" charset="0"/>
                <a:cs typeface="Arial" charset="0"/>
              </a:rPr>
              <a:t>I</a:t>
            </a:r>
            <a:r>
              <a:rPr lang="en-US" altLang="en-US" smtClean="0">
                <a:latin typeface="Arial" charset="0"/>
                <a:cs typeface="Arial" charset="0"/>
              </a:rPr>
              <a:t>)	(H, L, </a:t>
            </a:r>
            <a:r>
              <a:rPr lang="en-US" altLang="en-US" b="1" smtClean="0">
                <a:solidFill>
                  <a:srgbClr val="FF0000"/>
                </a:solidFill>
                <a:latin typeface="Arial" charset="0"/>
                <a:cs typeface="Arial" charset="0"/>
              </a:rPr>
              <a:t>P</a:t>
            </a:r>
            <a:r>
              <a:rPr lang="en-US" altLang="en-US" smtClean="0">
                <a:latin typeface="Arial" charset="0"/>
                <a:cs typeface="Arial" charset="0"/>
              </a:rPr>
              <a:t>)</a:t>
            </a:r>
          </a:p>
          <a:p>
            <a:pPr lvl="1">
              <a:buFontTx/>
              <a:buNone/>
            </a:pPr>
            <a:r>
              <a:rPr lang="en-US" altLang="en-US" smtClean="0">
                <a:latin typeface="Arial" charset="0"/>
                <a:cs typeface="Arial" charset="0"/>
              </a:rPr>
              <a:t>(H, C, B, </a:t>
            </a:r>
            <a:r>
              <a:rPr lang="en-US" altLang="en-US" b="1" smtClean="0">
                <a:solidFill>
                  <a:srgbClr val="FF0000"/>
                </a:solidFill>
                <a:latin typeface="Arial" charset="0"/>
                <a:cs typeface="Arial" charset="0"/>
              </a:rPr>
              <a:t>A</a:t>
            </a:r>
            <a:r>
              <a:rPr lang="en-US" altLang="en-US" smtClean="0">
                <a:latin typeface="Arial" charset="0"/>
                <a:cs typeface="Arial" charset="0"/>
              </a:rPr>
              <a:t>)	      (H, C, F, D, </a:t>
            </a:r>
            <a:r>
              <a:rPr lang="en-US" altLang="en-US" b="1" smtClean="0">
                <a:solidFill>
                  <a:srgbClr val="FF0000"/>
                </a:solidFill>
                <a:latin typeface="Arial" charset="0"/>
                <a:cs typeface="Arial" charset="0"/>
              </a:rPr>
              <a:t>E</a:t>
            </a:r>
            <a:r>
              <a:rPr lang="en-US" altLang="en-US" smtClean="0">
                <a:latin typeface="Arial" charset="0"/>
                <a:cs typeface="Arial" charset="0"/>
              </a:rPr>
              <a:t>)		(H, L, J, </a:t>
            </a:r>
            <a:r>
              <a:rPr lang="en-US" altLang="en-US" b="1" smtClean="0">
                <a:solidFill>
                  <a:srgbClr val="FF0000"/>
                </a:solidFill>
                <a:latin typeface="Arial" charset="0"/>
                <a:cs typeface="Arial" charset="0"/>
              </a:rPr>
              <a:t>K</a:t>
            </a:r>
            <a:r>
              <a:rPr lang="en-US" altLang="en-US" smtClean="0">
                <a:latin typeface="Arial" charset="0"/>
                <a:cs typeface="Arial" charset="0"/>
              </a:rPr>
              <a:t>)	(H, L, P, N, </a:t>
            </a:r>
            <a:r>
              <a:rPr lang="en-US" altLang="en-US" b="1" smtClean="0">
                <a:solidFill>
                  <a:srgbClr val="FF0000"/>
                </a:solidFill>
                <a:latin typeface="Arial" charset="0"/>
                <a:cs typeface="Arial" charset="0"/>
              </a:rPr>
              <a:t>M</a:t>
            </a:r>
            <a:r>
              <a:rPr lang="en-US" altLang="en-US" smtClean="0">
                <a:latin typeface="Arial" charset="0"/>
                <a:cs typeface="Arial" charset="0"/>
              </a:rPr>
              <a:t>)</a:t>
            </a:r>
          </a:p>
          <a:p>
            <a:pPr lvl="1">
              <a:buFontTx/>
              <a:buNone/>
            </a:pPr>
            <a:r>
              <a:rPr lang="en-US" altLang="en-US" smtClean="0">
                <a:latin typeface="Arial" charset="0"/>
                <a:cs typeface="Arial" charset="0"/>
              </a:rPr>
              <a:t>			      (H, C, F, </a:t>
            </a:r>
            <a:r>
              <a:rPr lang="en-US" altLang="en-US" b="1" smtClean="0">
                <a:solidFill>
                  <a:srgbClr val="FF0000"/>
                </a:solidFill>
                <a:latin typeface="Arial" charset="0"/>
                <a:cs typeface="Arial" charset="0"/>
              </a:rPr>
              <a:t>G</a:t>
            </a:r>
            <a:r>
              <a:rPr lang="en-US" altLang="en-US" smtClean="0">
                <a:latin typeface="Arial" charset="0"/>
                <a:cs typeface="Arial" charset="0"/>
              </a:rPr>
              <a:t>) 				(H, L, P, N, </a:t>
            </a:r>
            <a:r>
              <a:rPr lang="en-US" altLang="en-US" b="1" smtClean="0">
                <a:solidFill>
                  <a:srgbClr val="FF0000"/>
                </a:solidFill>
                <a:latin typeface="Arial" charset="0"/>
                <a:cs typeface="Arial" charset="0"/>
              </a:rPr>
              <a:t>O</a:t>
            </a:r>
            <a:r>
              <a:rPr lang="en-US" altLang="en-US" smtClean="0">
                <a:latin typeface="Arial" charset="0"/>
                <a:cs typeface="Arial" charset="0"/>
              </a:rPr>
              <a:t>)</a:t>
            </a:r>
          </a:p>
          <a:p>
            <a:pPr lvl="1">
              <a:buFontTx/>
              <a:buNone/>
            </a:pPr>
            <a:endParaRPr lang="en-US" altLang="en-US" smtClean="0">
              <a:latin typeface="Arial" charset="0"/>
              <a:cs typeface="Arial" charset="0"/>
            </a:endParaRPr>
          </a:p>
          <a:p>
            <a:pPr lvl="1">
              <a:buFontTx/>
              <a:buNone/>
            </a:pPr>
            <a:endParaRPr lang="en-US" altLang="en-US" smtClean="0">
              <a:latin typeface="Arial" charset="0"/>
              <a:cs typeface="Arial" charset="0"/>
            </a:endParaRPr>
          </a:p>
        </p:txBody>
      </p:sp>
    </p:spTree>
    <p:extLst>
      <p:ext uri="{BB962C8B-B14F-4D97-AF65-F5344CB8AC3E}">
        <p14:creationId xmlns:p14="http://schemas.microsoft.com/office/powerpoint/2010/main" val="17893275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4" descr="d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20938"/>
            <a:ext cx="6692900"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Rectangle 2"/>
          <p:cNvSpPr>
            <a:spLocks noGrp="1" noChangeArrowheads="1"/>
          </p:cNvSpPr>
          <p:nvPr>
            <p:ph type="title"/>
          </p:nvPr>
        </p:nvSpPr>
        <p:spPr/>
        <p:txBody>
          <a:bodyPr/>
          <a:lstStyle/>
          <a:p>
            <a:r>
              <a:rPr lang="en-US" altLang="en-US" smtClean="0">
                <a:latin typeface="Arial" charset="0"/>
                <a:cs typeface="Arial" charset="0"/>
              </a:rPr>
              <a:t>Examples of Insertions</a:t>
            </a:r>
          </a:p>
        </p:txBody>
      </p:sp>
      <p:sp>
        <p:nvSpPr>
          <p:cNvPr id="54276"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Adding 10 allows us to simply swap the colour of the grand parent and the parent and the parent’s sibling</a:t>
            </a:r>
          </a:p>
        </p:txBody>
      </p:sp>
    </p:spTree>
    <p:extLst>
      <p:ext uri="{BB962C8B-B14F-4D97-AF65-F5344CB8AC3E}">
        <p14:creationId xmlns:p14="http://schemas.microsoft.com/office/powerpoint/2010/main" val="3393096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smtClean="0">
                <a:latin typeface="Arial" charset="0"/>
                <a:cs typeface="Arial" charset="0"/>
              </a:rPr>
              <a:t>Examples of Insertions</a:t>
            </a:r>
          </a:p>
        </p:txBody>
      </p:sp>
      <p:sp>
        <p:nvSpPr>
          <p:cNvPr id="55299"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Because the parent of 5 is black, we are finished</a:t>
            </a:r>
          </a:p>
        </p:txBody>
      </p:sp>
      <p:pic>
        <p:nvPicPr>
          <p:cNvPr id="55300" name="Picture 14" descr="d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20938"/>
            <a:ext cx="6692900"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11367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n-US" smtClean="0">
                <a:latin typeface="Arial" charset="0"/>
                <a:cs typeface="Arial" charset="0"/>
              </a:rPr>
              <a:t>Examples of Insertions</a:t>
            </a:r>
          </a:p>
        </p:txBody>
      </p:sp>
      <p:sp>
        <p:nvSpPr>
          <p:cNvPr id="56323"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Adding 90 again requires us to swap the colours of the grandparent and its two children</a:t>
            </a:r>
          </a:p>
        </p:txBody>
      </p:sp>
      <p:pic>
        <p:nvPicPr>
          <p:cNvPr id="56324" name="Picture 4" descr="d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420938"/>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21625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smtClean="0">
                <a:latin typeface="Arial" charset="0"/>
                <a:cs typeface="Arial" charset="0"/>
              </a:rPr>
              <a:t>Examples of Insertions</a:t>
            </a:r>
          </a:p>
        </p:txBody>
      </p:sp>
      <p:sp>
        <p:nvSpPr>
          <p:cNvPr id="57347"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This causes a red-red parent-child pair, which now requires a rotation</a:t>
            </a:r>
          </a:p>
        </p:txBody>
      </p:sp>
      <p:pic>
        <p:nvPicPr>
          <p:cNvPr id="57348" name="Picture 4" descr="d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788" y="2420938"/>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81693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en-US" smtClean="0">
                <a:latin typeface="Arial" charset="0"/>
                <a:cs typeface="Arial" charset="0"/>
              </a:rPr>
              <a:t>Examples of Insertions</a:t>
            </a:r>
          </a:p>
        </p:txBody>
      </p:sp>
      <p:sp>
        <p:nvSpPr>
          <p:cNvPr id="58371"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A rotation does not require any subsequent modifications, so we are finished</a:t>
            </a:r>
          </a:p>
        </p:txBody>
      </p:sp>
      <p:pic>
        <p:nvPicPr>
          <p:cNvPr id="58372" name="Picture 4" descr="d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788" y="2420938"/>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69268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smtClean="0">
                <a:latin typeface="Arial" charset="0"/>
                <a:cs typeface="Arial" charset="0"/>
              </a:rPr>
              <a:t>Examples of Insertions</a:t>
            </a:r>
          </a:p>
        </p:txBody>
      </p:sp>
      <p:sp>
        <p:nvSpPr>
          <p:cNvPr id="59395"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Inserting 95 requires a single rotation</a:t>
            </a:r>
          </a:p>
        </p:txBody>
      </p:sp>
      <p:pic>
        <p:nvPicPr>
          <p:cNvPr id="59396" name="Picture 4" descr="d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788" y="2420938"/>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613406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smtClean="0">
                <a:latin typeface="Arial" charset="0"/>
                <a:cs typeface="Arial" charset="0"/>
              </a:rPr>
              <a:t>Examples of Insertions</a:t>
            </a:r>
          </a:p>
        </p:txBody>
      </p:sp>
      <p:sp>
        <p:nvSpPr>
          <p:cNvPr id="60419"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And consequently, we are finished</a:t>
            </a:r>
          </a:p>
        </p:txBody>
      </p:sp>
      <p:pic>
        <p:nvPicPr>
          <p:cNvPr id="60420" name="Picture 5" descr="d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375" y="2420938"/>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105952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en-US" smtClean="0">
                <a:latin typeface="Arial" charset="0"/>
                <a:cs typeface="Arial" charset="0"/>
              </a:rPr>
              <a:t>Examples of Insertions</a:t>
            </a:r>
          </a:p>
        </p:txBody>
      </p:sp>
      <p:sp>
        <p:nvSpPr>
          <p:cNvPr id="61443"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Adding 99 requires us to swap the colours of its grandparent and the grandparent’s children </a:t>
            </a:r>
          </a:p>
        </p:txBody>
      </p:sp>
      <p:pic>
        <p:nvPicPr>
          <p:cNvPr id="61444" name="Picture 4" descr="d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375" y="2416175"/>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97582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en-US" smtClean="0">
                <a:latin typeface="Arial" charset="0"/>
                <a:cs typeface="Arial" charset="0"/>
              </a:rPr>
              <a:t>Examples of Insertions</a:t>
            </a:r>
          </a:p>
        </p:txBody>
      </p:sp>
      <p:sp>
        <p:nvSpPr>
          <p:cNvPr id="62467"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This causes another red-red child-parent conflict between 85 and 90 which must be fixed, again by swapping colours </a:t>
            </a:r>
          </a:p>
        </p:txBody>
      </p:sp>
      <p:pic>
        <p:nvPicPr>
          <p:cNvPr id="62468" name="Picture 4" descr="d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375" y="2416175"/>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01059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en-US" smtClean="0">
                <a:latin typeface="Arial" charset="0"/>
                <a:cs typeface="Arial" charset="0"/>
              </a:rPr>
              <a:t>Examples of Insertions</a:t>
            </a:r>
          </a:p>
        </p:txBody>
      </p:sp>
      <p:sp>
        <p:nvSpPr>
          <p:cNvPr id="63491"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This results in another red-red parent-child conflict, this time, requiring a rotation</a:t>
            </a:r>
          </a:p>
        </p:txBody>
      </p:sp>
      <p:pic>
        <p:nvPicPr>
          <p:cNvPr id="63492" name="Picture 4" descr="d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375" y="2420938"/>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4135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smtClean="0">
                <a:latin typeface="Arial" charset="0"/>
                <a:cs typeface="Arial" charset="0"/>
              </a:rPr>
              <a:t>Red-Black Trees</a:t>
            </a:r>
          </a:p>
        </p:txBody>
      </p:sp>
      <p:sp>
        <p:nvSpPr>
          <p:cNvPr id="9219"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The three rules which define a red-black tree are</a:t>
            </a:r>
          </a:p>
          <a:p>
            <a:pPr lvl="1">
              <a:buFontTx/>
              <a:buNone/>
            </a:pPr>
            <a:r>
              <a:rPr lang="en-US" altLang="en-US" smtClean="0">
                <a:latin typeface="Arial" charset="0"/>
                <a:cs typeface="Arial" charset="0"/>
              </a:rPr>
              <a:t>1.	The root must be black,</a:t>
            </a:r>
          </a:p>
          <a:p>
            <a:pPr lvl="1">
              <a:buFontTx/>
              <a:buNone/>
            </a:pPr>
            <a:r>
              <a:rPr lang="en-US" altLang="en-US" smtClean="0">
                <a:latin typeface="Arial" charset="0"/>
                <a:cs typeface="Arial" charset="0"/>
              </a:rPr>
              <a:t>2.	If a node is red, its children must be black,</a:t>
            </a:r>
            <a:br>
              <a:rPr lang="en-US" altLang="en-US" smtClean="0">
                <a:latin typeface="Arial" charset="0"/>
                <a:cs typeface="Arial" charset="0"/>
              </a:rPr>
            </a:br>
            <a:r>
              <a:rPr lang="en-US" altLang="en-US" smtClean="0">
                <a:latin typeface="Arial" charset="0"/>
                <a:cs typeface="Arial" charset="0"/>
              </a:rPr>
              <a:t>	and</a:t>
            </a:r>
          </a:p>
          <a:p>
            <a:pPr lvl="1">
              <a:buFontTx/>
              <a:buNone/>
            </a:pPr>
            <a:r>
              <a:rPr lang="en-US" altLang="en-US" smtClean="0">
                <a:latin typeface="Arial" charset="0"/>
                <a:cs typeface="Arial" charset="0"/>
              </a:rPr>
              <a:t>3.	Each null path must have the same</a:t>
            </a:r>
            <a:br>
              <a:rPr lang="en-US" altLang="en-US" smtClean="0">
                <a:latin typeface="Arial" charset="0"/>
                <a:cs typeface="Arial" charset="0"/>
              </a:rPr>
            </a:br>
            <a:r>
              <a:rPr lang="en-US" altLang="en-US" smtClean="0">
                <a:latin typeface="Arial" charset="0"/>
                <a:cs typeface="Arial" charset="0"/>
              </a:rPr>
              <a:t>	number of black nodes</a:t>
            </a:r>
          </a:p>
        </p:txBody>
      </p:sp>
    </p:spTree>
    <p:extLst>
      <p:ext uri="{BB962C8B-B14F-4D97-AF65-F5344CB8AC3E}">
        <p14:creationId xmlns:p14="http://schemas.microsoft.com/office/powerpoint/2010/main" val="131128184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en-US" smtClean="0">
                <a:latin typeface="Arial" charset="0"/>
                <a:cs typeface="Arial" charset="0"/>
              </a:rPr>
              <a:t>Examples of Insertions</a:t>
            </a:r>
          </a:p>
        </p:txBody>
      </p:sp>
      <p:sp>
        <p:nvSpPr>
          <p:cNvPr id="64515"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Thus, the rotation solves the problem</a:t>
            </a:r>
          </a:p>
        </p:txBody>
      </p:sp>
      <p:pic>
        <p:nvPicPr>
          <p:cNvPr id="64516" name="Picture 5" descr="d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300" y="2420938"/>
            <a:ext cx="7196138"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2594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en-US" smtClean="0">
                <a:latin typeface="Arial" charset="0"/>
                <a:cs typeface="Arial" charset="0"/>
              </a:rPr>
              <a:t>Top-Down Insertions and Deletions</a:t>
            </a:r>
          </a:p>
        </p:txBody>
      </p:sp>
      <p:sp>
        <p:nvSpPr>
          <p:cNvPr id="65539"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With a bottom-up insertion, it is first necessary to search the tree for the appropriate location, and only then recurs back to the root correcting any problems</a:t>
            </a:r>
          </a:p>
          <a:p>
            <a:pPr lvl="1"/>
            <a:r>
              <a:rPr lang="en-US" altLang="en-US" dirty="0" smtClean="0">
                <a:solidFill>
                  <a:srgbClr val="FF0000"/>
                </a:solidFill>
                <a:latin typeface="Arial" charset="0"/>
                <a:cs typeface="Arial" charset="0"/>
              </a:rPr>
              <a:t>This is similar to AVL trees</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With red-black trees, it is possible to perform both insertions and deletions strictly by starting at the root, but not requiring the recurs back to the root</a:t>
            </a:r>
          </a:p>
        </p:txBody>
      </p:sp>
    </p:spTree>
    <p:extLst>
      <p:ext uri="{BB962C8B-B14F-4D97-AF65-F5344CB8AC3E}">
        <p14:creationId xmlns:p14="http://schemas.microsoft.com/office/powerpoint/2010/main" val="41192433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en-US" smtClean="0">
                <a:latin typeface="Arial" charset="0"/>
                <a:cs typeface="Arial" charset="0"/>
              </a:rPr>
              <a:t>Top-Down Insertions</a:t>
            </a:r>
          </a:p>
        </p:txBody>
      </p:sp>
      <p:sp>
        <p:nvSpPr>
          <p:cNvPr id="66563"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The important observation is:</a:t>
            </a:r>
          </a:p>
          <a:p>
            <a:pPr lvl="1"/>
            <a:r>
              <a:rPr lang="en-US" altLang="en-US" dirty="0" smtClean="0">
                <a:latin typeface="Arial" charset="0"/>
                <a:cs typeface="Arial" charset="0"/>
              </a:rPr>
              <a:t>swapping may require recursive corrections going back all the way to the root</a:t>
            </a:r>
          </a:p>
          <a:p>
            <a:pPr lvl="1"/>
            <a:r>
              <a:rPr lang="en-US" altLang="en-US" dirty="0" smtClean="0">
                <a:latin typeface="Arial" charset="0"/>
                <a:cs typeface="Arial" charset="0"/>
              </a:rPr>
              <a:t>rotations do not require recursive steps back to the root</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Therefore, while moving down from the root, </a:t>
            </a:r>
            <a:r>
              <a:rPr lang="en-US" altLang="en-US" dirty="0" smtClean="0">
                <a:solidFill>
                  <a:srgbClr val="FF0000"/>
                </a:solidFill>
                <a:latin typeface="Arial" charset="0"/>
                <a:cs typeface="Arial" charset="0"/>
              </a:rPr>
              <a:t>automatically swap the </a:t>
            </a:r>
            <a:r>
              <a:rPr lang="en-US" altLang="en-US" dirty="0" err="1" smtClean="0">
                <a:solidFill>
                  <a:srgbClr val="FF0000"/>
                </a:solidFill>
                <a:latin typeface="Arial" charset="0"/>
                <a:cs typeface="Arial" charset="0"/>
              </a:rPr>
              <a:t>colours</a:t>
            </a:r>
            <a:r>
              <a:rPr lang="en-US" altLang="en-US" dirty="0" smtClean="0">
                <a:solidFill>
                  <a:srgbClr val="FF0000"/>
                </a:solidFill>
                <a:latin typeface="Arial" charset="0"/>
                <a:cs typeface="Arial" charset="0"/>
              </a:rPr>
              <a:t> of any black node with two red children</a:t>
            </a:r>
          </a:p>
          <a:p>
            <a:pPr lvl="1"/>
            <a:r>
              <a:rPr lang="en-US" altLang="en-US" dirty="0" smtClean="0">
                <a:latin typeface="Arial" charset="0"/>
                <a:cs typeface="Arial" charset="0"/>
              </a:rPr>
              <a:t>this may require at most one rotation at the parent of the now-red node</a:t>
            </a:r>
          </a:p>
        </p:txBody>
      </p:sp>
    </p:spTree>
    <p:extLst>
      <p:ext uri="{BB962C8B-B14F-4D97-AF65-F5344CB8AC3E}">
        <p14:creationId xmlns:p14="http://schemas.microsoft.com/office/powerpoint/2010/main" val="8205395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tLang="en-US" smtClean="0">
                <a:latin typeface="Arial" charset="0"/>
                <a:cs typeface="Arial" charset="0"/>
              </a:rPr>
              <a:t>Examples of Top-Down Insertions</a:t>
            </a:r>
          </a:p>
        </p:txBody>
      </p:sp>
      <p:sp>
        <p:nvSpPr>
          <p:cNvPr id="67587"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We will start with the same red-black tree as before, but make top-down insertions (no recursion):</a:t>
            </a:r>
          </a:p>
        </p:txBody>
      </p:sp>
      <p:pic>
        <p:nvPicPr>
          <p:cNvPr id="67588" name="Picture 4" descr="d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92375"/>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9" name="Picture 5" descr="d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5550" y="2492375"/>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270004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en-US" smtClean="0">
                <a:latin typeface="Arial" charset="0"/>
                <a:cs typeface="Arial" charset="0"/>
              </a:rPr>
              <a:t>Examples of Top-Down Insertions</a:t>
            </a:r>
          </a:p>
        </p:txBody>
      </p:sp>
      <p:sp>
        <p:nvSpPr>
          <p:cNvPr id="68611"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Adding 46 does not find any (necessarily black) parent with two red children</a:t>
            </a:r>
          </a:p>
        </p:txBody>
      </p:sp>
      <p:pic>
        <p:nvPicPr>
          <p:cNvPr id="68612" name="Picture 4" descr="d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95550"/>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981448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en-US" smtClean="0">
                <a:latin typeface="Arial" charset="0"/>
                <a:cs typeface="Arial" charset="0"/>
              </a:rPr>
              <a:t>Examples of Top-Down Insertions</a:t>
            </a:r>
          </a:p>
        </p:txBody>
      </p:sp>
      <p:sp>
        <p:nvSpPr>
          <p:cNvPr id="69635"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However, it does require one rotation at the end</a:t>
            </a:r>
          </a:p>
        </p:txBody>
      </p:sp>
      <p:pic>
        <p:nvPicPr>
          <p:cNvPr id="69636" name="Picture 4" descr="d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92375"/>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045220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en-US" smtClean="0">
                <a:latin typeface="Arial" charset="0"/>
                <a:cs typeface="Arial" charset="0"/>
              </a:rPr>
              <a:t>Examples of Top-Down Insertions</a:t>
            </a:r>
          </a:p>
        </p:txBody>
      </p:sp>
      <p:sp>
        <p:nvSpPr>
          <p:cNvPr id="70659"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Similarly, adding 5 does not meet any parent with two red children:</a:t>
            </a:r>
          </a:p>
        </p:txBody>
      </p:sp>
      <p:pic>
        <p:nvPicPr>
          <p:cNvPr id="70660" name="Picture 4" descr="d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92375"/>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24666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en-US" smtClean="0">
                <a:latin typeface="Arial" charset="0"/>
                <a:cs typeface="Arial" charset="0"/>
              </a:rPr>
              <a:t>Examples of Top-Down Insertions</a:t>
            </a:r>
          </a:p>
        </p:txBody>
      </p:sp>
      <p:sp>
        <p:nvSpPr>
          <p:cNvPr id="71683"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A rotation solves the last problem</a:t>
            </a:r>
          </a:p>
        </p:txBody>
      </p:sp>
      <p:pic>
        <p:nvPicPr>
          <p:cNvPr id="71684" name="Picture 4" descr="d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92375"/>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381368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en-US" smtClean="0">
                <a:latin typeface="Arial" charset="0"/>
                <a:cs typeface="Arial" charset="0"/>
              </a:rPr>
              <a:t>Examples of Top-Down Insertions</a:t>
            </a:r>
          </a:p>
        </p:txBody>
      </p:sp>
      <p:sp>
        <p:nvSpPr>
          <p:cNvPr id="72707"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Adding 10 causes us to search down two edges before we meet node 5 with two red children</a:t>
            </a:r>
          </a:p>
        </p:txBody>
      </p:sp>
      <p:pic>
        <p:nvPicPr>
          <p:cNvPr id="72708" name="Picture 4" descr="d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92375"/>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434873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en-US" smtClean="0">
                <a:latin typeface="Arial" charset="0"/>
                <a:cs typeface="Arial" charset="0"/>
              </a:rPr>
              <a:t>Examples of Top-Down Insertions</a:t>
            </a:r>
          </a:p>
        </p:txBody>
      </p:sp>
      <p:sp>
        <p:nvSpPr>
          <p:cNvPr id="73731"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We swap the colours, and this does not cause a problem between 5 and 11</a:t>
            </a:r>
          </a:p>
        </p:txBody>
      </p:sp>
      <p:pic>
        <p:nvPicPr>
          <p:cNvPr id="73732" name="Picture 4" descr="d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92375"/>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39006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7" descr="bla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989138"/>
            <a:ext cx="7054850"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2"/>
          <p:cNvSpPr>
            <a:spLocks noGrp="1" noChangeArrowheads="1"/>
          </p:cNvSpPr>
          <p:nvPr>
            <p:ph type="title"/>
          </p:nvPr>
        </p:nvSpPr>
        <p:spPr/>
        <p:txBody>
          <a:bodyPr/>
          <a:lstStyle/>
          <a:p>
            <a:r>
              <a:rPr lang="en-US" altLang="en-US" smtClean="0">
                <a:latin typeface="Arial" charset="0"/>
                <a:cs typeface="Arial" charset="0"/>
              </a:rPr>
              <a:t>Red-Black Trees</a:t>
            </a:r>
          </a:p>
        </p:txBody>
      </p:sp>
      <p:sp>
        <p:nvSpPr>
          <p:cNvPr id="10244"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These are two examples of red-black trees:</a:t>
            </a:r>
          </a:p>
        </p:txBody>
      </p:sp>
    </p:spTree>
    <p:extLst>
      <p:ext uri="{BB962C8B-B14F-4D97-AF65-F5344CB8AC3E}">
        <p14:creationId xmlns:p14="http://schemas.microsoft.com/office/powerpoint/2010/main" val="168935179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en-US" smtClean="0">
                <a:latin typeface="Arial" charset="0"/>
                <a:cs typeface="Arial" charset="0"/>
              </a:rPr>
              <a:t>Examples of Top-Down Insertions</a:t>
            </a:r>
          </a:p>
        </p:txBody>
      </p:sp>
      <p:sp>
        <p:nvSpPr>
          <p:cNvPr id="74755"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We continue and place 10 in the appropriate location</a:t>
            </a:r>
          </a:p>
          <a:p>
            <a:pPr lvl="1"/>
            <a:r>
              <a:rPr lang="en-US" altLang="en-US" smtClean="0">
                <a:latin typeface="Arial" charset="0"/>
                <a:cs typeface="Arial" charset="0"/>
              </a:rPr>
              <a:t>No further rotations are required</a:t>
            </a:r>
          </a:p>
        </p:txBody>
      </p:sp>
      <p:pic>
        <p:nvPicPr>
          <p:cNvPr id="74756" name="Picture 4" descr="d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92375"/>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010600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en-US" smtClean="0">
                <a:latin typeface="Arial" charset="0"/>
                <a:cs typeface="Arial" charset="0"/>
              </a:rPr>
              <a:t>Examples of Top-Down Insertions</a:t>
            </a:r>
          </a:p>
        </p:txBody>
      </p:sp>
      <p:sp>
        <p:nvSpPr>
          <p:cNvPr id="75779"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To add the node 90, we traverse down the right tree until we reach 85 which has two red children</a:t>
            </a:r>
          </a:p>
        </p:txBody>
      </p:sp>
      <p:pic>
        <p:nvPicPr>
          <p:cNvPr id="75780" name="Picture 4" descr="d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138" y="2492375"/>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816245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en-US" smtClean="0">
                <a:latin typeface="Arial" charset="0"/>
                <a:cs typeface="Arial" charset="0"/>
              </a:rPr>
              <a:t>Examples of Top-Down Insertions</a:t>
            </a:r>
          </a:p>
        </p:txBody>
      </p:sp>
      <p:sp>
        <p:nvSpPr>
          <p:cNvPr id="76803"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We swap the colours, however this creates a red-red pair between 85 and its parent</a:t>
            </a:r>
          </a:p>
        </p:txBody>
      </p:sp>
      <p:pic>
        <p:nvPicPr>
          <p:cNvPr id="76804" name="Picture 4" descr="d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138" y="2492375"/>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30660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en-US" smtClean="0">
                <a:latin typeface="Arial" charset="0"/>
                <a:cs typeface="Arial" charset="0"/>
              </a:rPr>
              <a:t>Examples of Top-Down Insertions</a:t>
            </a:r>
          </a:p>
        </p:txBody>
      </p:sp>
      <p:sp>
        <p:nvSpPr>
          <p:cNvPr id="77827"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We require only one rotation to solve this problem, and we are guaranteed that this will not cause any problem for its parents</a:t>
            </a:r>
          </a:p>
        </p:txBody>
      </p:sp>
      <p:pic>
        <p:nvPicPr>
          <p:cNvPr id="77828" name="Picture 4" descr="d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138" y="2492375"/>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021575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4" descr="d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138" y="2492375"/>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1" name="Rectangle 2"/>
          <p:cNvSpPr>
            <a:spLocks noGrp="1" noChangeArrowheads="1"/>
          </p:cNvSpPr>
          <p:nvPr>
            <p:ph type="title"/>
          </p:nvPr>
        </p:nvSpPr>
        <p:spPr/>
        <p:txBody>
          <a:bodyPr/>
          <a:lstStyle/>
          <a:p>
            <a:r>
              <a:rPr lang="en-US" altLang="en-US" smtClean="0">
                <a:latin typeface="Arial" charset="0"/>
                <a:cs typeface="Arial" charset="0"/>
              </a:rPr>
              <a:t>Examples of Top-Down Insertions</a:t>
            </a:r>
          </a:p>
        </p:txBody>
      </p:sp>
      <p:sp>
        <p:nvSpPr>
          <p:cNvPr id="78852"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We continue to search down the right path and add 90 in the appropriate location—no further corrections are required</a:t>
            </a:r>
          </a:p>
        </p:txBody>
      </p:sp>
    </p:spTree>
    <p:extLst>
      <p:ext uri="{BB962C8B-B14F-4D97-AF65-F5344CB8AC3E}">
        <p14:creationId xmlns:p14="http://schemas.microsoft.com/office/powerpoint/2010/main" val="41195357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en-US" smtClean="0">
                <a:latin typeface="Arial" charset="0"/>
                <a:cs typeface="Arial" charset="0"/>
              </a:rPr>
              <a:t>Examples of Top-Down Insertions</a:t>
            </a:r>
          </a:p>
        </p:txBody>
      </p:sp>
      <p:sp>
        <p:nvSpPr>
          <p:cNvPr id="79875"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Next, adding 95, we traverse down the right-hand until we reach node 77 which has two red children</a:t>
            </a:r>
          </a:p>
        </p:txBody>
      </p:sp>
      <p:pic>
        <p:nvPicPr>
          <p:cNvPr id="79876" name="Picture 4" descr="d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138" y="2492375"/>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13126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ltLang="en-US" smtClean="0">
                <a:latin typeface="Arial" charset="0"/>
                <a:cs typeface="Arial" charset="0"/>
              </a:rPr>
              <a:t>Examples of Top-Down Insertions</a:t>
            </a:r>
          </a:p>
        </p:txBody>
      </p:sp>
      <p:sp>
        <p:nvSpPr>
          <p:cNvPr id="80899"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We swap the colours, which causes a red-red parent-child combination which must be fixed by a rotation</a:t>
            </a:r>
          </a:p>
        </p:txBody>
      </p:sp>
      <p:pic>
        <p:nvPicPr>
          <p:cNvPr id="80900" name="Picture 4" descr="d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138" y="2492375"/>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687738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en-US" smtClean="0">
                <a:latin typeface="Arial" charset="0"/>
                <a:cs typeface="Arial" charset="0"/>
              </a:rPr>
              <a:t>Examples of Top-Down Insertions</a:t>
            </a:r>
          </a:p>
        </p:txBody>
      </p:sp>
      <p:sp>
        <p:nvSpPr>
          <p:cNvPr id="81923"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The rotation is around the root</a:t>
            </a:r>
          </a:p>
          <a:p>
            <a:pPr lvl="1"/>
            <a:r>
              <a:rPr lang="en-US" altLang="en-US" smtClean="0">
                <a:latin typeface="Arial" charset="0"/>
                <a:cs typeface="Arial" charset="0"/>
              </a:rPr>
              <a:t>Note this rotation was not necessary with the bottom-up insertion of 95</a:t>
            </a:r>
          </a:p>
        </p:txBody>
      </p:sp>
      <p:pic>
        <p:nvPicPr>
          <p:cNvPr id="81924" name="Picture 4" descr="d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238" y="2492375"/>
            <a:ext cx="7196137"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046110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en-US" smtClean="0">
                <a:latin typeface="Arial" charset="0"/>
                <a:cs typeface="Arial" charset="0"/>
              </a:rPr>
              <a:t>Examples of Top-Down Insertions</a:t>
            </a:r>
          </a:p>
        </p:txBody>
      </p:sp>
      <p:sp>
        <p:nvSpPr>
          <p:cNvPr id="82947"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We can now proceed to add 95 by following the right-hand branch, and the insertion causes a red-red parent-child combination</a:t>
            </a:r>
          </a:p>
        </p:txBody>
      </p:sp>
      <p:pic>
        <p:nvPicPr>
          <p:cNvPr id="82948" name="Picture 5" descr="d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238" y="2492375"/>
            <a:ext cx="7196137"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68454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en-US" smtClean="0">
                <a:latin typeface="Arial" charset="0"/>
                <a:cs typeface="Arial" charset="0"/>
              </a:rPr>
              <a:t>Examples of Top-Down Insertions</a:t>
            </a:r>
          </a:p>
        </p:txBody>
      </p:sp>
      <p:sp>
        <p:nvSpPr>
          <p:cNvPr id="83971"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This is fixed with a single rotation</a:t>
            </a:r>
          </a:p>
          <a:p>
            <a:pPr lvl="1"/>
            <a:r>
              <a:rPr lang="en-US" altLang="en-US" smtClean="0">
                <a:latin typeface="Arial" charset="0"/>
                <a:cs typeface="Arial" charset="0"/>
              </a:rPr>
              <a:t>We are guaranteed that this will not cause any further problems</a:t>
            </a:r>
          </a:p>
        </p:txBody>
      </p:sp>
      <p:pic>
        <p:nvPicPr>
          <p:cNvPr id="83972" name="Picture 4" descr="d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238" y="2492375"/>
            <a:ext cx="7196137"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179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r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3500438"/>
            <a:ext cx="2232025"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3"/>
          <p:cNvSpPr>
            <a:spLocks noGrp="1" noChangeArrowheads="1"/>
          </p:cNvSpPr>
          <p:nvPr>
            <p:ph type="title"/>
          </p:nvPr>
        </p:nvSpPr>
        <p:spPr/>
        <p:txBody>
          <a:bodyPr/>
          <a:lstStyle/>
          <a:p>
            <a:r>
              <a:rPr lang="en-US" altLang="en-US" smtClean="0">
                <a:latin typeface="Arial" charset="0"/>
                <a:cs typeface="Arial" charset="0"/>
              </a:rPr>
              <a:t>Red-Black Trees</a:t>
            </a:r>
          </a:p>
        </p:txBody>
      </p:sp>
      <p:sp>
        <p:nvSpPr>
          <p:cNvPr id="11268" name="Rectangle 4"/>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Theorem:</a:t>
            </a:r>
          </a:p>
          <a:p>
            <a:pPr lvl="1">
              <a:buFont typeface="Arial" charset="0"/>
              <a:buNone/>
            </a:pPr>
            <a:r>
              <a:rPr lang="en-US" altLang="en-US" dirty="0" smtClean="0">
                <a:latin typeface="Arial" charset="0"/>
                <a:cs typeface="Arial" charset="0"/>
              </a:rPr>
              <a:t>	</a:t>
            </a:r>
            <a:r>
              <a:rPr lang="en-US" altLang="en-US" dirty="0" smtClean="0">
                <a:solidFill>
                  <a:srgbClr val="FF0000"/>
                </a:solidFill>
                <a:latin typeface="Arial" charset="0"/>
                <a:cs typeface="Arial" charset="0"/>
              </a:rPr>
              <a:t>Every red node must be either</a:t>
            </a:r>
          </a:p>
          <a:p>
            <a:pPr lvl="2"/>
            <a:r>
              <a:rPr lang="en-US" altLang="en-US" dirty="0" smtClean="0">
                <a:solidFill>
                  <a:srgbClr val="FF0000"/>
                </a:solidFill>
                <a:latin typeface="Arial" charset="0"/>
                <a:cs typeface="Arial" charset="0"/>
              </a:rPr>
              <a:t>A full node (with two black children), or</a:t>
            </a:r>
          </a:p>
          <a:p>
            <a:pPr lvl="2"/>
            <a:r>
              <a:rPr lang="en-US" altLang="en-US" dirty="0" smtClean="0">
                <a:solidFill>
                  <a:srgbClr val="FF0000"/>
                </a:solidFill>
                <a:latin typeface="Arial" charset="0"/>
                <a:cs typeface="Arial" charset="0"/>
              </a:rPr>
              <a:t>A leaf node</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Proof:</a:t>
            </a:r>
          </a:p>
          <a:p>
            <a:pPr lvl="1">
              <a:buFont typeface="Arial" charset="0"/>
              <a:buNone/>
            </a:pPr>
            <a:r>
              <a:rPr lang="en-US" altLang="en-US" dirty="0" smtClean="0">
                <a:latin typeface="Arial" charset="0"/>
                <a:cs typeface="Arial" charset="0"/>
              </a:rPr>
              <a:t>	Suppose node </a:t>
            </a:r>
            <a:r>
              <a:rPr lang="en-US" altLang="en-US" dirty="0" smtClean="0">
                <a:solidFill>
                  <a:srgbClr val="FF0000"/>
                </a:solidFill>
                <a:latin typeface="Arial" charset="0"/>
                <a:cs typeface="Arial" charset="0"/>
              </a:rPr>
              <a:t>S</a:t>
            </a:r>
            <a:r>
              <a:rPr lang="en-US" altLang="en-US" dirty="0" smtClean="0">
                <a:latin typeface="Arial" charset="0"/>
                <a:cs typeface="Arial" charset="0"/>
              </a:rPr>
              <a:t> has one child:</a:t>
            </a:r>
          </a:p>
          <a:p>
            <a:pPr lvl="2"/>
            <a:r>
              <a:rPr lang="en-US" altLang="en-US" dirty="0" smtClean="0">
                <a:latin typeface="Arial" charset="0"/>
                <a:cs typeface="Arial" charset="0"/>
              </a:rPr>
              <a:t>The one child L must be black</a:t>
            </a:r>
          </a:p>
          <a:p>
            <a:pPr lvl="2"/>
            <a:r>
              <a:rPr lang="en-US" altLang="en-US" dirty="0" smtClean="0">
                <a:latin typeface="Arial" charset="0"/>
                <a:cs typeface="Arial" charset="0"/>
              </a:rPr>
              <a:t>The null path ending at </a:t>
            </a:r>
            <a:r>
              <a:rPr lang="en-US" altLang="en-US" dirty="0" smtClean="0">
                <a:solidFill>
                  <a:srgbClr val="FF0000"/>
                </a:solidFill>
                <a:latin typeface="Arial" charset="0"/>
                <a:cs typeface="Arial" charset="0"/>
              </a:rPr>
              <a:t>S</a:t>
            </a:r>
            <a:r>
              <a:rPr lang="en-US" altLang="en-US" dirty="0" smtClean="0">
                <a:latin typeface="Arial" charset="0"/>
                <a:cs typeface="Arial" charset="0"/>
              </a:rPr>
              <a:t> has </a:t>
            </a:r>
            <a:r>
              <a:rPr lang="en-US" altLang="en-US" i="1" dirty="0" smtClean="0">
                <a:latin typeface="Times New Roman" pitchFamily="18" charset="0"/>
                <a:cs typeface="Arial" charset="0"/>
              </a:rPr>
              <a:t>k</a:t>
            </a:r>
            <a:r>
              <a:rPr lang="en-US" altLang="en-US" dirty="0" smtClean="0">
                <a:latin typeface="Arial" charset="0"/>
                <a:cs typeface="Arial" charset="0"/>
              </a:rPr>
              <a:t> black nodes</a:t>
            </a:r>
          </a:p>
          <a:p>
            <a:pPr lvl="2"/>
            <a:r>
              <a:rPr lang="en-US" altLang="en-US" dirty="0" smtClean="0">
                <a:latin typeface="Arial" charset="0"/>
                <a:cs typeface="Arial" charset="0"/>
              </a:rPr>
              <a:t>Any null path containing the node L will</a:t>
            </a:r>
            <a:br>
              <a:rPr lang="en-US" altLang="en-US" dirty="0" smtClean="0">
                <a:latin typeface="Arial" charset="0"/>
                <a:cs typeface="Arial" charset="0"/>
              </a:rPr>
            </a:br>
            <a:r>
              <a:rPr lang="en-US" altLang="en-US" dirty="0" smtClean="0">
                <a:latin typeface="Arial" charset="0"/>
                <a:cs typeface="Arial" charset="0"/>
              </a:rPr>
              <a:t>therefore have at least </a:t>
            </a:r>
            <a:r>
              <a:rPr lang="en-US" altLang="en-US" i="1" dirty="0" smtClean="0">
                <a:latin typeface="Times New Roman" pitchFamily="18" charset="0"/>
                <a:cs typeface="Arial" charset="0"/>
              </a:rPr>
              <a:t>k </a:t>
            </a:r>
            <a:r>
              <a:rPr lang="en-US" altLang="en-US" dirty="0" smtClean="0">
                <a:latin typeface="Times New Roman" pitchFamily="18" charset="0"/>
                <a:cs typeface="Arial" charset="0"/>
              </a:rPr>
              <a:t>+ 1</a:t>
            </a:r>
            <a:r>
              <a:rPr lang="en-US" altLang="en-US" dirty="0" smtClean="0">
                <a:latin typeface="Arial" charset="0"/>
                <a:cs typeface="Arial" charset="0"/>
              </a:rPr>
              <a:t> black nodes</a:t>
            </a:r>
          </a:p>
        </p:txBody>
      </p:sp>
    </p:spTree>
    <p:extLst>
      <p:ext uri="{BB962C8B-B14F-4D97-AF65-F5344CB8AC3E}">
        <p14:creationId xmlns:p14="http://schemas.microsoft.com/office/powerpoint/2010/main" val="24776430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en-US" smtClean="0">
                <a:latin typeface="Arial" charset="0"/>
                <a:cs typeface="Arial" charset="0"/>
              </a:rPr>
              <a:t>Examples of Top-Down Insertions</a:t>
            </a:r>
          </a:p>
        </p:txBody>
      </p:sp>
      <p:sp>
        <p:nvSpPr>
          <p:cNvPr id="84995"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If we compare the result of doing bottom-up insertions (left, seen previously) and top-down insertions (right), we note the resulting trees are different, but both are still valid red-black trees</a:t>
            </a:r>
          </a:p>
        </p:txBody>
      </p:sp>
      <p:pic>
        <p:nvPicPr>
          <p:cNvPr id="84996" name="Picture 4" descr="d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350" y="3011488"/>
            <a:ext cx="4367213"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997" name="Picture 5" descr="d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0563" y="2997200"/>
            <a:ext cx="4643437" cy="185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091301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en-US" smtClean="0">
                <a:latin typeface="Arial" charset="0"/>
                <a:cs typeface="Arial" charset="0"/>
              </a:rPr>
              <a:t>Examples of Top-Down Insertions</a:t>
            </a:r>
          </a:p>
        </p:txBody>
      </p:sp>
      <p:sp>
        <p:nvSpPr>
          <p:cNvPr id="86019"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If we add 99, the first thing we note is that the root has two red children, and therefore we swap the colours</a:t>
            </a:r>
          </a:p>
        </p:txBody>
      </p:sp>
      <p:pic>
        <p:nvPicPr>
          <p:cNvPr id="86020" name="Picture 4" descr="d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492375"/>
            <a:ext cx="7196138"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190186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4" descr="d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492375"/>
            <a:ext cx="7196138"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3" name="Rectangle 2"/>
          <p:cNvSpPr>
            <a:spLocks noGrp="1" noChangeArrowheads="1"/>
          </p:cNvSpPr>
          <p:nvPr>
            <p:ph type="title"/>
          </p:nvPr>
        </p:nvSpPr>
        <p:spPr/>
        <p:txBody>
          <a:bodyPr/>
          <a:lstStyle/>
          <a:p>
            <a:r>
              <a:rPr lang="en-US" altLang="en-US" smtClean="0">
                <a:latin typeface="Arial" charset="0"/>
                <a:cs typeface="Arial" charset="0"/>
              </a:rPr>
              <a:t>Examples of Top-Down Insertions</a:t>
            </a:r>
          </a:p>
        </p:txBody>
      </p:sp>
      <p:sp>
        <p:nvSpPr>
          <p:cNvPr id="87044"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At this point, each path to a non-full node still has the same number of  black nodes, however, we violate the requirement that the root is black</a:t>
            </a:r>
          </a:p>
        </p:txBody>
      </p:sp>
    </p:spTree>
    <p:extLst>
      <p:ext uri="{BB962C8B-B14F-4D97-AF65-F5344CB8AC3E}">
        <p14:creationId xmlns:p14="http://schemas.microsoft.com/office/powerpoint/2010/main" val="69280268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en-US" smtClean="0">
                <a:latin typeface="Arial" charset="0"/>
                <a:cs typeface="Arial" charset="0"/>
              </a:rPr>
              <a:t>Examples of Top-Down Insertions</a:t>
            </a:r>
          </a:p>
        </p:txBody>
      </p:sp>
      <p:sp>
        <p:nvSpPr>
          <p:cNvPr id="88067"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We change the colour of the root to black</a:t>
            </a:r>
          </a:p>
          <a:p>
            <a:pPr lvl="1"/>
            <a:r>
              <a:rPr lang="en-US" altLang="en-US" smtClean="0">
                <a:latin typeface="Arial" charset="0"/>
                <a:cs typeface="Arial" charset="0"/>
              </a:rPr>
              <a:t>This adds one more black node to each path</a:t>
            </a:r>
          </a:p>
        </p:txBody>
      </p:sp>
      <p:pic>
        <p:nvPicPr>
          <p:cNvPr id="88068" name="Picture 4" descr="d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492375"/>
            <a:ext cx="7196138"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016831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en-US" smtClean="0">
                <a:latin typeface="Arial" charset="0"/>
                <a:cs typeface="Arial" charset="0"/>
              </a:rPr>
              <a:t>Examples of Top-Down Insertions</a:t>
            </a:r>
          </a:p>
        </p:txBody>
      </p:sp>
      <p:sp>
        <p:nvSpPr>
          <p:cNvPr id="89091"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Moving to the right, we now reach node 90 which has two red children and therefore we swap the colours</a:t>
            </a:r>
          </a:p>
        </p:txBody>
      </p:sp>
      <p:pic>
        <p:nvPicPr>
          <p:cNvPr id="89092" name="Picture 4" descr="d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492375"/>
            <a:ext cx="7196138"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777789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en-US" smtClean="0">
                <a:latin typeface="Arial" charset="0"/>
                <a:cs typeface="Arial" charset="0"/>
              </a:rPr>
              <a:t>Examples of Top-Down Insertions</a:t>
            </a:r>
          </a:p>
        </p:txBody>
      </p:sp>
      <p:sp>
        <p:nvSpPr>
          <p:cNvPr id="90115"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We continue down the right to add 99</a:t>
            </a:r>
          </a:p>
        </p:txBody>
      </p:sp>
      <p:pic>
        <p:nvPicPr>
          <p:cNvPr id="90116" name="Picture 4" descr="d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492375"/>
            <a:ext cx="7196138"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93449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en-US" smtClean="0">
                <a:latin typeface="Arial" charset="0"/>
                <a:cs typeface="Arial" charset="0"/>
              </a:rPr>
              <a:t>Examples of Top-Down Insertions</a:t>
            </a:r>
          </a:p>
        </p:txBody>
      </p:sp>
      <p:sp>
        <p:nvSpPr>
          <p:cNvPr id="91139"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This does not violate any of the rules of the red-black tree and therefore we are finished</a:t>
            </a:r>
          </a:p>
        </p:txBody>
      </p:sp>
      <p:pic>
        <p:nvPicPr>
          <p:cNvPr id="91140" name="Picture 4" descr="d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492375"/>
            <a:ext cx="7196138"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344019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ltLang="en-US" smtClean="0">
                <a:latin typeface="Arial" charset="0"/>
                <a:cs typeface="Arial" charset="0"/>
              </a:rPr>
              <a:t>Examples of Top-Down Insertions</a:t>
            </a:r>
          </a:p>
        </p:txBody>
      </p:sp>
      <p:sp>
        <p:nvSpPr>
          <p:cNvPr id="92163" name="Rectangle 3"/>
          <p:cNvSpPr>
            <a:spLocks noGrp="1" noChangeArrowheads="1"/>
          </p:cNvSpPr>
          <p:nvPr>
            <p:ph type="body" idx="1"/>
          </p:nvPr>
        </p:nvSpPr>
        <p:spPr/>
        <p:txBody>
          <a:bodyPr/>
          <a:lstStyle/>
          <a:p>
            <a:pPr marL="360363" indent="-360363">
              <a:buNone/>
            </a:pPr>
            <a:r>
              <a:rPr lang="en-US" altLang="en-US" dirty="0" smtClean="0">
                <a:latin typeface="Arial" charset="0"/>
                <a:cs typeface="Arial" charset="0"/>
              </a:rPr>
              <a:t>	Again, comparing the result of doing bottom-up insertions (left) and top-down insertions (right), we note the resulting trees are different, but both are still valid red-black trees</a:t>
            </a:r>
          </a:p>
          <a:p>
            <a:endParaRPr lang="en-US" altLang="en-US" dirty="0" smtClean="0">
              <a:latin typeface="Arial" charset="0"/>
              <a:cs typeface="Arial" charset="0"/>
            </a:endParaRPr>
          </a:p>
        </p:txBody>
      </p:sp>
      <p:pic>
        <p:nvPicPr>
          <p:cNvPr id="92164" name="Picture 4" descr="d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8" y="4667250"/>
            <a:ext cx="4645026"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5" name="Picture 5" descr="d2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0563" y="4652963"/>
            <a:ext cx="4645025"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680160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4" descr="z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3625" y="2133600"/>
            <a:ext cx="2619375"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7" name="Rectangle 2"/>
          <p:cNvSpPr>
            <a:spLocks noGrp="1" noChangeArrowheads="1"/>
          </p:cNvSpPr>
          <p:nvPr>
            <p:ph type="title"/>
          </p:nvPr>
        </p:nvSpPr>
        <p:spPr/>
        <p:txBody>
          <a:bodyPr/>
          <a:lstStyle/>
          <a:p>
            <a:r>
              <a:rPr lang="en-US" altLang="en-US" smtClean="0">
                <a:latin typeface="Arial" charset="0"/>
                <a:cs typeface="Arial" charset="0"/>
              </a:rPr>
              <a:t>Top-Down Deletions</a:t>
            </a:r>
          </a:p>
        </p:txBody>
      </p:sp>
      <p:sp>
        <p:nvSpPr>
          <p:cNvPr id="93188"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If we are deleting a red leaf node X, then we are finished</a:t>
            </a:r>
          </a:p>
          <a:p>
            <a:endParaRPr lang="en-US" altLang="en-US" smtClean="0">
              <a:latin typeface="Arial" charset="0"/>
              <a:cs typeface="Arial" charset="0"/>
            </a:endParaRPr>
          </a:p>
          <a:p>
            <a:endParaRPr lang="en-US" altLang="en-US" smtClean="0">
              <a:latin typeface="Arial" charset="0"/>
              <a:cs typeface="Arial" charset="0"/>
            </a:endParaRPr>
          </a:p>
          <a:p>
            <a:endParaRPr lang="en-US" altLang="en-US" smtClean="0">
              <a:latin typeface="Arial" charset="0"/>
              <a:cs typeface="Arial" charset="0"/>
            </a:endParaRPr>
          </a:p>
          <a:p>
            <a:endParaRPr lang="en-US" altLang="en-US" smtClean="0">
              <a:latin typeface="Arial" charset="0"/>
              <a:cs typeface="Arial" charset="0"/>
            </a:endParaRPr>
          </a:p>
          <a:p>
            <a:pPr>
              <a:buFont typeface="Arial" charset="0"/>
              <a:buNone/>
            </a:pPr>
            <a:r>
              <a:rPr lang="en-US" altLang="en-US" smtClean="0">
                <a:latin typeface="Arial" charset="0"/>
                <a:cs typeface="Arial" charset="0"/>
              </a:rPr>
              <a:t>	If we are deleting a node X with one child, we only need to replace the value of the deleted node with the</a:t>
            </a:r>
            <a:br>
              <a:rPr lang="en-US" altLang="en-US" smtClean="0">
                <a:latin typeface="Arial" charset="0"/>
                <a:cs typeface="Arial" charset="0"/>
              </a:rPr>
            </a:br>
            <a:r>
              <a:rPr lang="en-US" altLang="en-US" smtClean="0">
                <a:latin typeface="Arial" charset="0"/>
                <a:cs typeface="Arial" charset="0"/>
              </a:rPr>
              <a:t>value of the leaf node  </a:t>
            </a:r>
          </a:p>
        </p:txBody>
      </p:sp>
      <p:pic>
        <p:nvPicPr>
          <p:cNvPr id="93189" name="Picture 5" descr="z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2500" y="4508500"/>
            <a:ext cx="2735263"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90" name="Line 6"/>
          <p:cNvSpPr>
            <a:spLocks noChangeShapeType="1"/>
          </p:cNvSpPr>
          <p:nvPr/>
        </p:nvSpPr>
        <p:spPr bwMode="auto">
          <a:xfrm>
            <a:off x="4787900" y="2492375"/>
            <a:ext cx="5762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93191" name="Line 7"/>
          <p:cNvSpPr>
            <a:spLocks noChangeShapeType="1"/>
          </p:cNvSpPr>
          <p:nvPr/>
        </p:nvSpPr>
        <p:spPr bwMode="auto">
          <a:xfrm>
            <a:off x="4859338" y="4940300"/>
            <a:ext cx="5762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Tree>
    <p:extLst>
      <p:ext uri="{BB962C8B-B14F-4D97-AF65-F5344CB8AC3E}">
        <p14:creationId xmlns:p14="http://schemas.microsoft.com/office/powerpoint/2010/main" val="59979951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ltLang="en-US" smtClean="0">
                <a:latin typeface="Arial" charset="0"/>
                <a:cs typeface="Arial" charset="0"/>
              </a:rPr>
              <a:t>Top-Down Deletions</a:t>
            </a:r>
          </a:p>
        </p:txBody>
      </p:sp>
      <p:sp>
        <p:nvSpPr>
          <p:cNvPr id="94211"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If we are deleting a full node, we use the same strategy used in standard binary search trees:</a:t>
            </a:r>
          </a:p>
          <a:p>
            <a:pPr lvl="1"/>
            <a:r>
              <a:rPr lang="en-US" altLang="en-US" smtClean="0">
                <a:latin typeface="Arial" charset="0"/>
                <a:cs typeface="Arial" charset="0"/>
              </a:rPr>
              <a:t>replace the node with the minimum element in the right sub-tree</a:t>
            </a:r>
          </a:p>
          <a:p>
            <a:pPr lvl="1"/>
            <a:r>
              <a:rPr lang="en-US" altLang="en-US" smtClean="0">
                <a:latin typeface="Arial" charset="0"/>
                <a:cs typeface="Arial" charset="0"/>
              </a:rPr>
              <a:t>then delete that element from the right sub-tree</a:t>
            </a:r>
          </a:p>
        </p:txBody>
      </p:sp>
    </p:spTree>
    <p:extLst>
      <p:ext uri="{BB962C8B-B14F-4D97-AF65-F5344CB8AC3E}">
        <p14:creationId xmlns:p14="http://schemas.microsoft.com/office/powerpoint/2010/main" val="2959887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7" descr="bla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989138"/>
            <a:ext cx="7054850"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3"/>
          <p:cNvSpPr>
            <a:spLocks noGrp="1" noChangeArrowheads="1"/>
          </p:cNvSpPr>
          <p:nvPr>
            <p:ph type="title"/>
          </p:nvPr>
        </p:nvSpPr>
        <p:spPr/>
        <p:txBody>
          <a:bodyPr/>
          <a:lstStyle/>
          <a:p>
            <a:r>
              <a:rPr lang="en-US" altLang="en-US" smtClean="0">
                <a:latin typeface="Arial" charset="0"/>
                <a:cs typeface="Arial" charset="0"/>
              </a:rPr>
              <a:t>Red-Black Trees</a:t>
            </a:r>
          </a:p>
        </p:txBody>
      </p:sp>
      <p:sp>
        <p:nvSpPr>
          <p:cNvPr id="12292" name="Rectangle 4"/>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In our two examples, you will note that all red nodes are either full or leaf nodes</a:t>
            </a:r>
          </a:p>
        </p:txBody>
      </p:sp>
    </p:spTree>
    <p:extLst>
      <p:ext uri="{BB962C8B-B14F-4D97-AF65-F5344CB8AC3E}">
        <p14:creationId xmlns:p14="http://schemas.microsoft.com/office/powerpoint/2010/main" val="57104910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ltLang="en-US" smtClean="0">
                <a:latin typeface="Arial" charset="0"/>
                <a:cs typeface="Arial" charset="0"/>
              </a:rPr>
              <a:t>Top-Down Deletions</a:t>
            </a:r>
          </a:p>
        </p:txBody>
      </p:sp>
      <p:sp>
        <p:nvSpPr>
          <p:cNvPr id="95235"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That minimum element must be either:</a:t>
            </a:r>
          </a:p>
          <a:p>
            <a:pPr lvl="1"/>
            <a:r>
              <a:rPr lang="en-US" altLang="en-US" dirty="0" smtClean="0">
                <a:solidFill>
                  <a:srgbClr val="FF0000"/>
                </a:solidFill>
                <a:latin typeface="Arial" charset="0"/>
                <a:cs typeface="Arial" charset="0"/>
              </a:rPr>
              <a:t>a red leaf node,</a:t>
            </a:r>
          </a:p>
          <a:p>
            <a:pPr lvl="1"/>
            <a:r>
              <a:rPr lang="en-US" altLang="en-US" dirty="0" smtClean="0">
                <a:solidFill>
                  <a:srgbClr val="FF0000"/>
                </a:solidFill>
                <a:latin typeface="Arial" charset="0"/>
                <a:cs typeface="Arial" charset="0"/>
              </a:rPr>
              <a:t>a black node with a single red leaf node, or</a:t>
            </a:r>
          </a:p>
          <a:p>
            <a:pPr lvl="1"/>
            <a:r>
              <a:rPr lang="en-US" altLang="en-US" dirty="0" smtClean="0">
                <a:solidFill>
                  <a:srgbClr val="FF0000"/>
                </a:solidFill>
                <a:latin typeface="Arial" charset="0"/>
                <a:cs typeface="Arial" charset="0"/>
              </a:rPr>
              <a:t>a black leaf node</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The first two cases are solved, consequently, </a:t>
            </a:r>
            <a:r>
              <a:rPr lang="en-US" altLang="en-US" dirty="0" smtClean="0">
                <a:solidFill>
                  <a:srgbClr val="FF0000"/>
                </a:solidFill>
                <a:latin typeface="Arial" charset="0"/>
                <a:cs typeface="Arial" charset="0"/>
              </a:rPr>
              <a:t>we need only deal with the possibility that the leaf node we are deleting is black</a:t>
            </a:r>
          </a:p>
        </p:txBody>
      </p:sp>
    </p:spTree>
    <p:extLst>
      <p:ext uri="{BB962C8B-B14F-4D97-AF65-F5344CB8AC3E}">
        <p14:creationId xmlns:p14="http://schemas.microsoft.com/office/powerpoint/2010/main" val="65803302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en-US" smtClean="0">
                <a:latin typeface="Arial" charset="0"/>
                <a:cs typeface="Arial" charset="0"/>
              </a:rPr>
              <a:t>Top-Down Deletions</a:t>
            </a:r>
          </a:p>
        </p:txBody>
      </p:sp>
      <p:sp>
        <p:nvSpPr>
          <p:cNvPr id="96259"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Similar to top-down insertions, we will adopt a strategy which ensures that the leaf node being deleted is not </a:t>
            </a:r>
            <a:r>
              <a:rPr lang="en-US" altLang="en-US" dirty="0" smtClean="0">
                <a:latin typeface="Arial" charset="0"/>
                <a:cs typeface="Arial" charset="0"/>
              </a:rPr>
              <a:t>black</a:t>
            </a:r>
            <a:r>
              <a:rPr lang="en-US" altLang="en-US" dirty="0">
                <a:latin typeface="Arial" charset="0"/>
                <a:cs typeface="Arial" charset="0"/>
              </a:rPr>
              <a:t> </a:t>
            </a:r>
            <a:r>
              <a:rPr lang="en-US" altLang="en-US" dirty="0" smtClean="0">
                <a:latin typeface="Arial" charset="0"/>
                <a:cs typeface="Arial" charset="0"/>
              </a:rPr>
              <a:t>(check textbook Ch13)</a:t>
            </a:r>
            <a:endParaRPr lang="en-US" altLang="en-US" dirty="0" smtClean="0">
              <a:latin typeface="Arial" charset="0"/>
              <a:cs typeface="Arial" charset="0"/>
            </a:endParaRPr>
          </a:p>
        </p:txBody>
      </p:sp>
    </p:spTree>
    <p:extLst>
      <p:ext uri="{BB962C8B-B14F-4D97-AF65-F5344CB8AC3E}">
        <p14:creationId xmlns:p14="http://schemas.microsoft.com/office/powerpoint/2010/main" val="23086665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en-US" smtClean="0">
                <a:latin typeface="Arial" charset="0"/>
                <a:cs typeface="Arial" charset="0"/>
              </a:rPr>
              <a:t>Red-Black Trees</a:t>
            </a:r>
          </a:p>
        </p:txBody>
      </p:sp>
      <p:sp>
        <p:nvSpPr>
          <p:cNvPr id="97283"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In this topic, we have covered red-black trees</a:t>
            </a:r>
          </a:p>
          <a:p>
            <a:pPr lvl="1"/>
            <a:r>
              <a:rPr lang="en-US" altLang="en-US" smtClean="0">
                <a:latin typeface="Arial" charset="0"/>
                <a:cs typeface="Arial" charset="0"/>
              </a:rPr>
              <a:t>simple rules govern how nodes must be distributed based on giving each node a colour of either red or black</a:t>
            </a:r>
          </a:p>
          <a:p>
            <a:pPr lvl="1"/>
            <a:r>
              <a:rPr lang="en-US" altLang="en-US" smtClean="0">
                <a:latin typeface="Arial" charset="0"/>
                <a:cs typeface="Arial" charset="0"/>
              </a:rPr>
              <a:t>insertions and deletions may be performed without recursing back to the root</a:t>
            </a:r>
          </a:p>
          <a:p>
            <a:pPr lvl="1"/>
            <a:r>
              <a:rPr lang="en-US" altLang="en-US" smtClean="0">
                <a:latin typeface="Arial" charset="0"/>
                <a:cs typeface="Arial" charset="0"/>
              </a:rPr>
              <a:t>only one bit is required for the “colour”</a:t>
            </a:r>
          </a:p>
          <a:p>
            <a:pPr lvl="1"/>
            <a:r>
              <a:rPr lang="en-US" altLang="en-US" smtClean="0">
                <a:latin typeface="Arial" charset="0"/>
                <a:cs typeface="Arial" charset="0"/>
              </a:rPr>
              <a:t>this makes them, under some circumstances, more suited than AVL trees</a:t>
            </a:r>
          </a:p>
        </p:txBody>
      </p:sp>
    </p:spTree>
    <p:extLst>
      <p:ext uri="{BB962C8B-B14F-4D97-AF65-F5344CB8AC3E}">
        <p14:creationId xmlns:p14="http://schemas.microsoft.com/office/powerpoint/2010/main" val="191477346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en-US" smtClean="0">
                <a:latin typeface="Arial" charset="0"/>
                <a:cs typeface="Arial" charset="0"/>
              </a:rPr>
              <a:t>References</a:t>
            </a:r>
          </a:p>
        </p:txBody>
      </p:sp>
      <p:sp>
        <p:nvSpPr>
          <p:cNvPr id="98307" name="Rectangle 3"/>
          <p:cNvSpPr>
            <a:spLocks noGrp="1" noChangeArrowheads="1"/>
          </p:cNvSpPr>
          <p:nvPr>
            <p:ph type="body" idx="1"/>
          </p:nvPr>
        </p:nvSpPr>
        <p:spPr/>
        <p:txBody>
          <a:bodyPr/>
          <a:lstStyle/>
          <a:p>
            <a:pPr marL="533400" indent="-533400">
              <a:buFontTx/>
              <a:buNone/>
            </a:pPr>
            <a:r>
              <a:rPr lang="en-US" altLang="en-US" sz="1600" dirty="0" smtClean="0">
                <a:latin typeface="Arial" charset="0"/>
                <a:cs typeface="Arial" charset="0"/>
              </a:rPr>
              <a:t>[1]	</a:t>
            </a:r>
            <a:r>
              <a:rPr lang="en-US" altLang="en-US" sz="1600" dirty="0" err="1" smtClean="0">
                <a:latin typeface="Arial" charset="0"/>
                <a:cs typeface="Arial" charset="0"/>
              </a:rPr>
              <a:t>Cormen</a:t>
            </a:r>
            <a:r>
              <a:rPr lang="en-US" altLang="en-US" sz="1600" dirty="0" smtClean="0">
                <a:latin typeface="Arial" charset="0"/>
                <a:cs typeface="Arial" charset="0"/>
              </a:rPr>
              <a:t>, </a:t>
            </a:r>
            <a:r>
              <a:rPr lang="en-US" altLang="en-US" sz="1600" dirty="0" err="1" smtClean="0">
                <a:latin typeface="Arial" charset="0"/>
                <a:cs typeface="Arial" charset="0"/>
              </a:rPr>
              <a:t>Leiserson</a:t>
            </a:r>
            <a:r>
              <a:rPr lang="en-US" altLang="en-US" sz="1600" dirty="0" smtClean="0">
                <a:latin typeface="Arial" charset="0"/>
                <a:cs typeface="Arial" charset="0"/>
              </a:rPr>
              <a:t>, and </a:t>
            </a:r>
            <a:r>
              <a:rPr lang="en-US" altLang="en-US" sz="1600" dirty="0" err="1" smtClean="0">
                <a:latin typeface="Arial" charset="0"/>
                <a:cs typeface="Arial" charset="0"/>
              </a:rPr>
              <a:t>Rivest</a:t>
            </a:r>
            <a:r>
              <a:rPr lang="en-US" altLang="en-US" sz="1600" dirty="0" smtClean="0">
                <a:latin typeface="Arial" charset="0"/>
                <a:cs typeface="Arial" charset="0"/>
              </a:rPr>
              <a:t>, </a:t>
            </a:r>
            <a:r>
              <a:rPr lang="en-US" altLang="en-US" sz="1600" i="1" dirty="0" smtClean="0">
                <a:latin typeface="Arial" charset="0"/>
                <a:cs typeface="Arial" charset="0"/>
              </a:rPr>
              <a:t>Introduction to Algorithms</a:t>
            </a:r>
            <a:r>
              <a:rPr lang="en-US" altLang="en-US" sz="1600" dirty="0" smtClean="0">
                <a:latin typeface="Arial" charset="0"/>
                <a:cs typeface="Arial" charset="0"/>
              </a:rPr>
              <a:t>, McGraw Hill, </a:t>
            </a:r>
            <a:r>
              <a:rPr lang="en-US" altLang="en-US" sz="1600" dirty="0" smtClean="0">
                <a:latin typeface="Arial" charset="0"/>
                <a:cs typeface="Arial" charset="0"/>
              </a:rPr>
              <a:t>2009</a:t>
            </a:r>
            <a:r>
              <a:rPr lang="en-US" altLang="en-US" sz="1600" dirty="0" smtClean="0">
                <a:latin typeface="Arial" charset="0"/>
                <a:cs typeface="Arial" charset="0"/>
              </a:rPr>
              <a:t>, Ch.13, p.308-338.</a:t>
            </a:r>
            <a:endParaRPr lang="en-US" altLang="en-US" sz="1600" dirty="0" smtClean="0">
              <a:latin typeface="Arial" charset="0"/>
              <a:cs typeface="Arial" charset="0"/>
            </a:endParaRPr>
          </a:p>
          <a:p>
            <a:pPr marL="533400" indent="-533400">
              <a:buFontTx/>
              <a:buNone/>
            </a:pPr>
            <a:r>
              <a:rPr lang="en-US" altLang="en-US" sz="1600" dirty="0" smtClean="0">
                <a:latin typeface="Arial" charset="0"/>
                <a:cs typeface="Arial" charset="0"/>
              </a:rPr>
              <a:t>[2]	Weiss, Data Structures and Algorithm Analysis in C++, 3</a:t>
            </a:r>
            <a:r>
              <a:rPr lang="en-US" altLang="en-US" sz="1600" baseline="30000" dirty="0" smtClean="0">
                <a:latin typeface="Arial" charset="0"/>
                <a:cs typeface="Arial" charset="0"/>
              </a:rPr>
              <a:t>rd</a:t>
            </a:r>
            <a:r>
              <a:rPr lang="en-US" altLang="en-US" sz="1600" dirty="0" smtClean="0">
                <a:latin typeface="Arial" charset="0"/>
                <a:cs typeface="Arial" charset="0"/>
              </a:rPr>
              <a:t> Ed., Addison Wesley, §12.2, p.525-34.</a:t>
            </a:r>
          </a:p>
          <a:p>
            <a:pPr marL="533400" indent="-533400"/>
            <a:endParaRPr lang="en-US" altLang="en-US" dirty="0" smtClean="0">
              <a:latin typeface="Arial" charset="0"/>
              <a:cs typeface="Arial" charset="0"/>
            </a:endParaRPr>
          </a:p>
        </p:txBody>
      </p:sp>
    </p:spTree>
    <p:extLst>
      <p:ext uri="{BB962C8B-B14F-4D97-AF65-F5344CB8AC3E}">
        <p14:creationId xmlns:p14="http://schemas.microsoft.com/office/powerpoint/2010/main" val="18364747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smtClean="0">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None/>
              <a:defRPr/>
            </a:pPr>
            <a:r>
              <a:rPr lang="en-US" sz="1400" dirty="0" smtClean="0">
                <a:latin typeface="Arial" charset="0"/>
                <a:cs typeface="Arial" charset="0"/>
              </a:rPr>
              <a:t>	Wikipedia, </a:t>
            </a:r>
            <a:r>
              <a:rPr lang="en-US" sz="1400" dirty="0">
                <a:latin typeface="Arial" charset="0"/>
                <a:cs typeface="Arial" charset="0"/>
              </a:rPr>
              <a:t>http://en.wikipedia.org/wiki/Hash_function</a:t>
            </a:r>
            <a:r>
              <a:rPr lang="en-US" sz="1400" dirty="0" smtClean="0">
                <a:latin typeface="Arial" charset="0"/>
                <a:cs typeface="Arial" charset="0"/>
              </a:rPr>
              <a:t/>
            </a:r>
            <a:br>
              <a:rPr lang="en-US" sz="1400" dirty="0" smtClean="0">
                <a:latin typeface="Arial" charset="0"/>
                <a:cs typeface="Arial" charset="0"/>
              </a:rPr>
            </a:br>
            <a:r>
              <a:rPr lang="en-US" sz="1400" dirty="0" smtClean="0">
                <a:latin typeface="Arial" charset="0"/>
                <a:cs typeface="Arial" charset="0"/>
              </a:rPr>
              <a:t>	</a:t>
            </a:r>
          </a:p>
          <a:p>
            <a:pPr marL="533400" indent="-533400">
              <a:buNone/>
            </a:pPr>
            <a:r>
              <a:rPr lang="en-US" altLang="en-US" sz="1400" dirty="0">
                <a:latin typeface="Arial" charset="0"/>
                <a:cs typeface="Arial" charset="0"/>
              </a:rPr>
              <a:t>[1]	</a:t>
            </a:r>
            <a:r>
              <a:rPr lang="en-US" altLang="en-US" sz="1400" dirty="0" err="1">
                <a:latin typeface="Arial" charset="0"/>
                <a:cs typeface="Arial" charset="0"/>
              </a:rPr>
              <a:t>Cormen</a:t>
            </a:r>
            <a:r>
              <a:rPr lang="en-US" altLang="en-US" sz="1400" dirty="0">
                <a:latin typeface="Arial" charset="0"/>
                <a:cs typeface="Arial" charset="0"/>
              </a:rPr>
              <a:t>, </a:t>
            </a:r>
            <a:r>
              <a:rPr lang="en-US" altLang="en-US" sz="1400" dirty="0" err="1">
                <a:latin typeface="Arial" charset="0"/>
                <a:cs typeface="Arial" charset="0"/>
              </a:rPr>
              <a:t>Leiserson</a:t>
            </a:r>
            <a:r>
              <a:rPr lang="en-US" altLang="en-US" sz="1400" dirty="0">
                <a:latin typeface="Arial" charset="0"/>
                <a:cs typeface="Arial" charset="0"/>
              </a:rPr>
              <a:t>, and </a:t>
            </a:r>
            <a:r>
              <a:rPr lang="en-US" altLang="en-US" sz="1400" dirty="0" err="1">
                <a:latin typeface="Arial" charset="0"/>
                <a:cs typeface="Arial" charset="0"/>
              </a:rPr>
              <a:t>Rivest</a:t>
            </a:r>
            <a:r>
              <a:rPr lang="en-US" altLang="en-US" sz="1400" dirty="0">
                <a:latin typeface="Arial" charset="0"/>
                <a:cs typeface="Arial" charset="0"/>
              </a:rPr>
              <a:t>, </a:t>
            </a:r>
            <a:r>
              <a:rPr lang="en-US" altLang="en-US" sz="1400" i="1" dirty="0">
                <a:latin typeface="Arial" charset="0"/>
                <a:cs typeface="Arial" charset="0"/>
              </a:rPr>
              <a:t>Introduction to Algorithms</a:t>
            </a:r>
            <a:r>
              <a:rPr lang="en-US" altLang="en-US" sz="1400" dirty="0">
                <a:latin typeface="Arial" charset="0"/>
                <a:cs typeface="Arial" charset="0"/>
              </a:rPr>
              <a:t>, McGraw Hill, </a:t>
            </a:r>
            <a:r>
              <a:rPr lang="en-US" altLang="en-US" sz="1400" dirty="0" smtClean="0">
                <a:latin typeface="Arial" charset="0"/>
                <a:cs typeface="Arial" charset="0"/>
              </a:rPr>
              <a:t>1990.</a:t>
            </a:r>
          </a:p>
          <a:p>
            <a:pPr marL="533400" indent="-533400">
              <a:buNone/>
            </a:pPr>
            <a:r>
              <a:rPr lang="en-US" altLang="en-US" sz="1400" dirty="0" smtClean="0">
                <a:latin typeface="Arial" charset="0"/>
                <a:cs typeface="Arial" charset="0"/>
              </a:rPr>
              <a:t>[2</a:t>
            </a:r>
            <a:r>
              <a:rPr lang="en-US" altLang="en-US" sz="1400" dirty="0">
                <a:latin typeface="Arial" charset="0"/>
                <a:cs typeface="Arial" charset="0"/>
              </a:rPr>
              <a:t>]	Weiss, Data Structures and Algorithm Analysis in C++, 3</a:t>
            </a:r>
            <a:r>
              <a:rPr lang="en-US" altLang="en-US" sz="1400" baseline="30000" dirty="0">
                <a:latin typeface="Arial" charset="0"/>
                <a:cs typeface="Arial" charset="0"/>
              </a:rPr>
              <a:t>rd</a:t>
            </a:r>
            <a:r>
              <a:rPr lang="en-US" altLang="en-US" sz="1400" dirty="0">
                <a:latin typeface="Arial" charset="0"/>
                <a:cs typeface="Arial" charset="0"/>
              </a:rPr>
              <a:t> Ed., Addison </a:t>
            </a:r>
            <a:r>
              <a:rPr lang="en-US" altLang="en-US" sz="1400" dirty="0" smtClean="0">
                <a:latin typeface="Arial" charset="0"/>
                <a:cs typeface="Arial" charset="0"/>
              </a:rPr>
              <a:t>Wesley.</a:t>
            </a:r>
            <a:endParaRPr lang="en-US" altLang="en-US" sz="1400" dirty="0">
              <a:latin typeface="Arial" charset="0"/>
              <a:cs typeface="Arial" charset="0"/>
            </a:endParaRP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smtClean="0">
                <a:solidFill>
                  <a:schemeClr val="tx1">
                    <a:lumMod val="65000"/>
                    <a:lumOff val="35000"/>
                  </a:schemeClr>
                </a:solidFill>
                <a:latin typeface="Arial" charset="0"/>
                <a:cs typeface="Arial" charset="0"/>
              </a:rPr>
              <a:t>	These slides are provided for the ECE 250</a:t>
            </a:r>
            <a:r>
              <a:rPr lang="en-US" sz="1400" i="1" dirty="0" smtClean="0">
                <a:solidFill>
                  <a:schemeClr val="tx1">
                    <a:lumMod val="65000"/>
                    <a:lumOff val="35000"/>
                  </a:schemeClr>
                </a:solidFill>
                <a:latin typeface="Arial" charset="0"/>
                <a:cs typeface="Arial" charset="0"/>
              </a:rPr>
              <a:t> Algorithms and Data Structures</a:t>
            </a:r>
            <a:r>
              <a:rPr lang="en-US" sz="1400" dirty="0" smtClean="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extLst>
      <p:ext uri="{BB962C8B-B14F-4D97-AF65-F5344CB8AC3E}">
        <p14:creationId xmlns:p14="http://schemas.microsoft.com/office/powerpoint/2010/main" val="10547786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18674</TotalTime>
  <Words>484</Words>
  <Application>Microsoft Macintosh PowerPoint</Application>
  <PresentationFormat>On-screen Show (4:3)</PresentationFormat>
  <Paragraphs>488</Paragraphs>
  <Slides>94</Slides>
  <Notes>94</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94</vt:i4>
      </vt:variant>
    </vt:vector>
  </HeadingPairs>
  <TitlesOfParts>
    <vt:vector size="101" baseType="lpstr">
      <vt:lpstr>Calibri</vt:lpstr>
      <vt:lpstr>Courier New</vt:lpstr>
      <vt:lpstr>Symbol</vt:lpstr>
      <vt:lpstr>Times New Roman</vt:lpstr>
      <vt:lpstr>宋体</vt:lpstr>
      <vt:lpstr>Arial</vt:lpstr>
      <vt:lpstr>Custom Design</vt:lpstr>
      <vt:lpstr>CS101 Data Structures</vt:lpstr>
      <vt:lpstr>Outline</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Insertions</vt:lpstr>
      <vt:lpstr>Bottom-Up Insertions</vt:lpstr>
      <vt:lpstr>Bottom-Up Insertions</vt:lpstr>
      <vt:lpstr>Bottom-Up Insertions</vt:lpstr>
      <vt:lpstr>Bottom-Up Insertions</vt:lpstr>
      <vt:lpstr>Bottom-Up Insertions</vt:lpstr>
      <vt:lpstr>Bottom-Up Insertions</vt:lpstr>
      <vt:lpstr>Bottom-Up Insertions</vt:lpstr>
      <vt:lpstr>Bottom-Up Insertions</vt:lpstr>
      <vt:lpstr>Bottom-Up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Top-Down Insertions and Deletions</vt:lpstr>
      <vt:lpstr>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Top-Down Deletions</vt:lpstr>
      <vt:lpstr>Top-Down Deletions</vt:lpstr>
      <vt:lpstr>Top-Down Deletions</vt:lpstr>
      <vt:lpstr>Top-Down Deletions</vt:lpstr>
      <vt:lpstr>Red-Black Trees</vt:lpstr>
      <vt:lpstr>References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Dengji Dengji</cp:lastModifiedBy>
  <cp:revision>1254</cp:revision>
  <dcterms:created xsi:type="dcterms:W3CDTF">2009-09-11T23:00:44Z</dcterms:created>
  <dcterms:modified xsi:type="dcterms:W3CDTF">2018-04-04T02:00:09Z</dcterms:modified>
</cp:coreProperties>
</file>