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58"/>
  </p:notesMasterIdLst>
  <p:sldIdLst>
    <p:sldId id="405" r:id="rId2"/>
    <p:sldId id="408" r:id="rId3"/>
    <p:sldId id="374" r:id="rId4"/>
    <p:sldId id="375" r:id="rId5"/>
    <p:sldId id="376" r:id="rId6"/>
    <p:sldId id="377" r:id="rId7"/>
    <p:sldId id="378" r:id="rId8"/>
    <p:sldId id="380" r:id="rId9"/>
    <p:sldId id="406" r:id="rId10"/>
    <p:sldId id="401" r:id="rId11"/>
    <p:sldId id="385" r:id="rId12"/>
    <p:sldId id="402" r:id="rId13"/>
    <p:sldId id="407" r:id="rId14"/>
    <p:sldId id="379" r:id="rId15"/>
    <p:sldId id="400" r:id="rId16"/>
    <p:sldId id="403" r:id="rId17"/>
    <p:sldId id="404" r:id="rId18"/>
    <p:sldId id="387" r:id="rId19"/>
    <p:sldId id="391" r:id="rId20"/>
    <p:sldId id="393" r:id="rId21"/>
    <p:sldId id="394" r:id="rId22"/>
    <p:sldId id="398" r:id="rId23"/>
    <p:sldId id="399" r:id="rId24"/>
    <p:sldId id="373" r:id="rId25"/>
    <p:sldId id="648" r:id="rId26"/>
    <p:sldId id="409" r:id="rId27"/>
    <p:sldId id="410" r:id="rId28"/>
    <p:sldId id="412" r:id="rId29"/>
    <p:sldId id="413" r:id="rId30"/>
    <p:sldId id="414" r:id="rId31"/>
    <p:sldId id="415" r:id="rId32"/>
    <p:sldId id="416" r:id="rId33"/>
    <p:sldId id="417" r:id="rId34"/>
    <p:sldId id="440" r:id="rId35"/>
    <p:sldId id="419" r:id="rId36"/>
    <p:sldId id="420" r:id="rId37"/>
    <p:sldId id="421" r:id="rId38"/>
    <p:sldId id="422" r:id="rId39"/>
    <p:sldId id="423" r:id="rId40"/>
    <p:sldId id="424" r:id="rId41"/>
    <p:sldId id="425" r:id="rId42"/>
    <p:sldId id="426" r:id="rId43"/>
    <p:sldId id="427" r:id="rId44"/>
    <p:sldId id="428" r:id="rId45"/>
    <p:sldId id="429" r:id="rId46"/>
    <p:sldId id="430" r:id="rId47"/>
    <p:sldId id="431" r:id="rId48"/>
    <p:sldId id="432" r:id="rId49"/>
    <p:sldId id="433" r:id="rId50"/>
    <p:sldId id="434" r:id="rId51"/>
    <p:sldId id="435" r:id="rId52"/>
    <p:sldId id="436" r:id="rId53"/>
    <p:sldId id="437" r:id="rId54"/>
    <p:sldId id="654" r:id="rId55"/>
    <p:sldId id="438" r:id="rId56"/>
    <p:sldId id="649" r:id="rId57"/>
    <p:sldId id="442" r:id="rId58"/>
    <p:sldId id="443" r:id="rId59"/>
    <p:sldId id="444" r:id="rId60"/>
    <p:sldId id="445" r:id="rId61"/>
    <p:sldId id="446" r:id="rId62"/>
    <p:sldId id="447" r:id="rId63"/>
    <p:sldId id="448" r:id="rId64"/>
    <p:sldId id="449" r:id="rId65"/>
    <p:sldId id="450" r:id="rId66"/>
    <p:sldId id="451" r:id="rId67"/>
    <p:sldId id="452" r:id="rId68"/>
    <p:sldId id="453" r:id="rId69"/>
    <p:sldId id="454" r:id="rId70"/>
    <p:sldId id="455" r:id="rId71"/>
    <p:sldId id="456" r:id="rId72"/>
    <p:sldId id="457" r:id="rId73"/>
    <p:sldId id="458" r:id="rId74"/>
    <p:sldId id="459" r:id="rId75"/>
    <p:sldId id="460" r:id="rId76"/>
    <p:sldId id="461" r:id="rId77"/>
    <p:sldId id="462" r:id="rId78"/>
    <p:sldId id="463" r:id="rId79"/>
    <p:sldId id="464" r:id="rId80"/>
    <p:sldId id="465" r:id="rId81"/>
    <p:sldId id="466" r:id="rId82"/>
    <p:sldId id="467" r:id="rId83"/>
    <p:sldId id="468" r:id="rId84"/>
    <p:sldId id="469" r:id="rId85"/>
    <p:sldId id="470" r:id="rId86"/>
    <p:sldId id="471" r:id="rId87"/>
    <p:sldId id="472" r:id="rId88"/>
    <p:sldId id="473" r:id="rId89"/>
    <p:sldId id="650" r:id="rId90"/>
    <p:sldId id="477" r:id="rId91"/>
    <p:sldId id="478" r:id="rId92"/>
    <p:sldId id="657" r:id="rId93"/>
    <p:sldId id="479" r:id="rId94"/>
    <p:sldId id="658" r:id="rId95"/>
    <p:sldId id="480" r:id="rId96"/>
    <p:sldId id="481" r:id="rId97"/>
    <p:sldId id="482" r:id="rId98"/>
    <p:sldId id="655" r:id="rId99"/>
    <p:sldId id="483" r:id="rId100"/>
    <p:sldId id="484" r:id="rId101"/>
    <p:sldId id="485" r:id="rId102"/>
    <p:sldId id="486" r:id="rId103"/>
    <p:sldId id="488" r:id="rId104"/>
    <p:sldId id="489" r:id="rId105"/>
    <p:sldId id="490" r:id="rId106"/>
    <p:sldId id="491" r:id="rId107"/>
    <p:sldId id="492" r:id="rId108"/>
    <p:sldId id="493" r:id="rId109"/>
    <p:sldId id="494" r:id="rId110"/>
    <p:sldId id="495" r:id="rId111"/>
    <p:sldId id="496" r:id="rId112"/>
    <p:sldId id="497" r:id="rId113"/>
    <p:sldId id="498" r:id="rId114"/>
    <p:sldId id="499" r:id="rId115"/>
    <p:sldId id="500" r:id="rId116"/>
    <p:sldId id="597" r:id="rId117"/>
    <p:sldId id="501" r:id="rId118"/>
    <p:sldId id="502" r:id="rId119"/>
    <p:sldId id="503" r:id="rId120"/>
    <p:sldId id="504" r:id="rId121"/>
    <p:sldId id="505" r:id="rId122"/>
    <p:sldId id="506" r:id="rId123"/>
    <p:sldId id="507" r:id="rId124"/>
    <p:sldId id="508" r:id="rId125"/>
    <p:sldId id="509" r:id="rId126"/>
    <p:sldId id="510" r:id="rId127"/>
    <p:sldId id="511" r:id="rId128"/>
    <p:sldId id="651" r:id="rId129"/>
    <p:sldId id="514" r:id="rId130"/>
    <p:sldId id="516" r:id="rId131"/>
    <p:sldId id="517" r:id="rId132"/>
    <p:sldId id="518" r:id="rId133"/>
    <p:sldId id="519" r:id="rId134"/>
    <p:sldId id="521" r:id="rId135"/>
    <p:sldId id="522" r:id="rId136"/>
    <p:sldId id="523" r:id="rId137"/>
    <p:sldId id="524" r:id="rId138"/>
    <p:sldId id="652" r:id="rId139"/>
    <p:sldId id="527" r:id="rId140"/>
    <p:sldId id="528" r:id="rId141"/>
    <p:sldId id="529" r:id="rId142"/>
    <p:sldId id="530" r:id="rId143"/>
    <p:sldId id="531" r:id="rId144"/>
    <p:sldId id="532" r:id="rId145"/>
    <p:sldId id="533" r:id="rId146"/>
    <p:sldId id="534" r:id="rId147"/>
    <p:sldId id="535" r:id="rId148"/>
    <p:sldId id="536" r:id="rId149"/>
    <p:sldId id="537" r:id="rId150"/>
    <p:sldId id="538" r:id="rId151"/>
    <p:sldId id="539" r:id="rId152"/>
    <p:sldId id="540" r:id="rId153"/>
    <p:sldId id="541" r:id="rId154"/>
    <p:sldId id="542" r:id="rId155"/>
    <p:sldId id="543" r:id="rId156"/>
    <p:sldId id="544" r:id="rId157"/>
    <p:sldId id="545" r:id="rId158"/>
    <p:sldId id="546" r:id="rId159"/>
    <p:sldId id="547" r:id="rId160"/>
    <p:sldId id="548" r:id="rId161"/>
    <p:sldId id="549" r:id="rId162"/>
    <p:sldId id="550" r:id="rId163"/>
    <p:sldId id="551" r:id="rId164"/>
    <p:sldId id="552" r:id="rId165"/>
    <p:sldId id="553" r:id="rId166"/>
    <p:sldId id="554" r:id="rId167"/>
    <p:sldId id="555" r:id="rId168"/>
    <p:sldId id="556" r:id="rId169"/>
    <p:sldId id="557" r:id="rId170"/>
    <p:sldId id="558" r:id="rId171"/>
    <p:sldId id="559" r:id="rId172"/>
    <p:sldId id="560" r:id="rId173"/>
    <p:sldId id="561" r:id="rId174"/>
    <p:sldId id="562" r:id="rId175"/>
    <p:sldId id="563" r:id="rId176"/>
    <p:sldId id="564" r:id="rId177"/>
    <p:sldId id="565" r:id="rId178"/>
    <p:sldId id="566" r:id="rId179"/>
    <p:sldId id="567" r:id="rId180"/>
    <p:sldId id="568" r:id="rId181"/>
    <p:sldId id="569" r:id="rId182"/>
    <p:sldId id="570" r:id="rId183"/>
    <p:sldId id="571" r:id="rId184"/>
    <p:sldId id="572" r:id="rId185"/>
    <p:sldId id="573" r:id="rId186"/>
    <p:sldId id="574" r:id="rId187"/>
    <p:sldId id="575" r:id="rId188"/>
    <p:sldId id="576" r:id="rId189"/>
    <p:sldId id="577" r:id="rId190"/>
    <p:sldId id="578" r:id="rId191"/>
    <p:sldId id="579" r:id="rId192"/>
    <p:sldId id="580" r:id="rId193"/>
    <p:sldId id="595" r:id="rId194"/>
    <p:sldId id="596" r:id="rId195"/>
    <p:sldId id="656" r:id="rId196"/>
    <p:sldId id="581" r:id="rId197"/>
    <p:sldId id="582" r:id="rId198"/>
    <p:sldId id="583" r:id="rId199"/>
    <p:sldId id="584" r:id="rId200"/>
    <p:sldId id="585" r:id="rId201"/>
    <p:sldId id="586" r:id="rId202"/>
    <p:sldId id="587" r:id="rId203"/>
    <p:sldId id="588" r:id="rId204"/>
    <p:sldId id="589" r:id="rId205"/>
    <p:sldId id="590" r:id="rId206"/>
    <p:sldId id="591" r:id="rId207"/>
    <p:sldId id="592" r:id="rId208"/>
    <p:sldId id="593" r:id="rId209"/>
    <p:sldId id="653" r:id="rId210"/>
    <p:sldId id="599" r:id="rId211"/>
    <p:sldId id="600" r:id="rId212"/>
    <p:sldId id="601" r:id="rId213"/>
    <p:sldId id="602" r:id="rId214"/>
    <p:sldId id="603" r:id="rId215"/>
    <p:sldId id="604" r:id="rId216"/>
    <p:sldId id="605" r:id="rId217"/>
    <p:sldId id="606" r:id="rId218"/>
    <p:sldId id="607" r:id="rId219"/>
    <p:sldId id="608" r:id="rId220"/>
    <p:sldId id="609" r:id="rId221"/>
    <p:sldId id="610" r:id="rId222"/>
    <p:sldId id="611" r:id="rId223"/>
    <p:sldId id="612" r:id="rId224"/>
    <p:sldId id="613" r:id="rId225"/>
    <p:sldId id="614" r:id="rId226"/>
    <p:sldId id="615" r:id="rId227"/>
    <p:sldId id="616" r:id="rId228"/>
    <p:sldId id="617" r:id="rId229"/>
    <p:sldId id="618" r:id="rId230"/>
    <p:sldId id="619" r:id="rId231"/>
    <p:sldId id="620" r:id="rId232"/>
    <p:sldId id="621" r:id="rId233"/>
    <p:sldId id="622" r:id="rId234"/>
    <p:sldId id="623" r:id="rId235"/>
    <p:sldId id="624" r:id="rId236"/>
    <p:sldId id="625" r:id="rId237"/>
    <p:sldId id="626" r:id="rId238"/>
    <p:sldId id="627" r:id="rId239"/>
    <p:sldId id="628" r:id="rId240"/>
    <p:sldId id="629" r:id="rId241"/>
    <p:sldId id="630" r:id="rId242"/>
    <p:sldId id="631" r:id="rId243"/>
    <p:sldId id="632" r:id="rId244"/>
    <p:sldId id="633" r:id="rId245"/>
    <p:sldId id="634" r:id="rId246"/>
    <p:sldId id="635" r:id="rId247"/>
    <p:sldId id="636" r:id="rId248"/>
    <p:sldId id="637" r:id="rId249"/>
    <p:sldId id="638" r:id="rId250"/>
    <p:sldId id="639" r:id="rId251"/>
    <p:sldId id="641" r:id="rId252"/>
    <p:sldId id="642" r:id="rId253"/>
    <p:sldId id="643" r:id="rId254"/>
    <p:sldId id="644" r:id="rId255"/>
    <p:sldId id="645" r:id="rId256"/>
    <p:sldId id="659" r:id="rId2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53AD18B-243E-4449-BD71-BA68FC4C301D}">
          <p14:sldIdLst>
            <p14:sldId id="405"/>
            <p14:sldId id="408"/>
            <p14:sldId id="374"/>
            <p14:sldId id="375"/>
            <p14:sldId id="376"/>
            <p14:sldId id="377"/>
            <p14:sldId id="378"/>
            <p14:sldId id="380"/>
            <p14:sldId id="406"/>
            <p14:sldId id="401"/>
            <p14:sldId id="385"/>
            <p14:sldId id="402"/>
            <p14:sldId id="407"/>
            <p14:sldId id="379"/>
            <p14:sldId id="400"/>
            <p14:sldId id="403"/>
            <p14:sldId id="404"/>
            <p14:sldId id="387"/>
            <p14:sldId id="391"/>
            <p14:sldId id="393"/>
            <p14:sldId id="394"/>
            <p14:sldId id="398"/>
            <p14:sldId id="399"/>
            <p14:sldId id="373"/>
          </p14:sldIdLst>
        </p14:section>
        <p14:section name="Untitled Section" id="{B4A63161-B2E5-4C26-95B8-8903BDAA4001}">
          <p14:sldIdLst>
            <p14:sldId id="648"/>
            <p14:sldId id="409"/>
            <p14:sldId id="410"/>
            <p14:sldId id="412"/>
            <p14:sldId id="413"/>
            <p14:sldId id="414"/>
            <p14:sldId id="415"/>
            <p14:sldId id="416"/>
            <p14:sldId id="417"/>
            <p14:sldId id="440"/>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654"/>
            <p14:sldId id="438"/>
          </p14:sldIdLst>
        </p14:section>
        <p14:section name="Untitled Section" id="{C42243B7-94D9-4312-B162-6F703FF982F8}">
          <p14:sldIdLst>
            <p14:sldId id="649"/>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Lst>
        </p14:section>
        <p14:section name="Untitled Section" id="{EA1A3D7D-9F48-4E97-B6BC-FDF207C7AC5D}">
          <p14:sldIdLst>
            <p14:sldId id="650"/>
            <p14:sldId id="477"/>
            <p14:sldId id="478"/>
            <p14:sldId id="657"/>
            <p14:sldId id="479"/>
            <p14:sldId id="658"/>
            <p14:sldId id="480"/>
            <p14:sldId id="481"/>
            <p14:sldId id="482"/>
            <p14:sldId id="655"/>
            <p14:sldId id="483"/>
            <p14:sldId id="484"/>
            <p14:sldId id="485"/>
            <p14:sldId id="486"/>
            <p14:sldId id="488"/>
            <p14:sldId id="489"/>
            <p14:sldId id="490"/>
            <p14:sldId id="491"/>
            <p14:sldId id="492"/>
            <p14:sldId id="493"/>
            <p14:sldId id="494"/>
            <p14:sldId id="495"/>
            <p14:sldId id="496"/>
            <p14:sldId id="497"/>
            <p14:sldId id="498"/>
            <p14:sldId id="499"/>
            <p14:sldId id="500"/>
            <p14:sldId id="597"/>
            <p14:sldId id="501"/>
            <p14:sldId id="502"/>
            <p14:sldId id="503"/>
            <p14:sldId id="504"/>
            <p14:sldId id="505"/>
            <p14:sldId id="506"/>
            <p14:sldId id="507"/>
            <p14:sldId id="508"/>
            <p14:sldId id="509"/>
            <p14:sldId id="510"/>
            <p14:sldId id="511"/>
          </p14:sldIdLst>
        </p14:section>
        <p14:section name="Untitled Section" id="{86D5D868-8E90-4779-9AF1-C71BC7EE8EB6}">
          <p14:sldIdLst>
            <p14:sldId id="651"/>
            <p14:sldId id="514"/>
            <p14:sldId id="516"/>
            <p14:sldId id="517"/>
            <p14:sldId id="518"/>
            <p14:sldId id="519"/>
            <p14:sldId id="521"/>
            <p14:sldId id="522"/>
            <p14:sldId id="523"/>
            <p14:sldId id="524"/>
          </p14:sldIdLst>
        </p14:section>
        <p14:section name="Untitled Section" id="{58B631A7-A0E7-401E-9971-C37FDDB6F806}">
          <p14:sldIdLst>
            <p14:sldId id="652"/>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8"/>
            <p14:sldId id="579"/>
            <p14:sldId id="580"/>
            <p14:sldId id="595"/>
            <p14:sldId id="596"/>
            <p14:sldId id="656"/>
            <p14:sldId id="581"/>
            <p14:sldId id="582"/>
            <p14:sldId id="583"/>
            <p14:sldId id="584"/>
            <p14:sldId id="585"/>
            <p14:sldId id="586"/>
            <p14:sldId id="587"/>
            <p14:sldId id="588"/>
            <p14:sldId id="589"/>
            <p14:sldId id="590"/>
            <p14:sldId id="591"/>
            <p14:sldId id="592"/>
            <p14:sldId id="593"/>
          </p14:sldIdLst>
        </p14:section>
        <p14:section name="Untitled Section" id="{8CD7AC06-535B-4E06-A3F5-DEA84B0D90EC}">
          <p14:sldIdLst>
            <p14:sldId id="653"/>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1"/>
            <p14:sldId id="642"/>
            <p14:sldId id="643"/>
            <p14:sldId id="644"/>
            <p14:sldId id="645"/>
          </p14:sldIdLst>
        </p14:section>
        <p14:section name="Untitled Section" id="{F03001B4-986A-4C4C-A53C-796649F8D8AE}">
          <p14:sldIdLst>
            <p14:sldId id="6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20" autoAdjust="0"/>
    <p:restoredTop sz="87129" autoAdjust="0"/>
  </p:normalViewPr>
  <p:slideViewPr>
    <p:cSldViewPr>
      <p:cViewPr varScale="1">
        <p:scale>
          <a:sx n="90" d="100"/>
          <a:sy n="90" d="100"/>
        </p:scale>
        <p:origin x="1560" y="192"/>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7755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60"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61" Type="http://schemas.openxmlformats.org/officeDocument/2006/relationships/theme" Target="theme/theme1.xml"/><Relationship Id="rId262" Type="http://schemas.openxmlformats.org/officeDocument/2006/relationships/tableStyles" Target="tableStyles.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slide" Target="slides/slide254.xml"/><Relationship Id="rId256" Type="http://schemas.openxmlformats.org/officeDocument/2006/relationships/slide" Target="slides/slide255.xml"/><Relationship Id="rId257" Type="http://schemas.openxmlformats.org/officeDocument/2006/relationships/slide" Target="slides/slide256.xml"/><Relationship Id="rId258" Type="http://schemas.openxmlformats.org/officeDocument/2006/relationships/notesMaster" Target="notesMasters/notesMaster1.xml"/><Relationship Id="rId259" Type="http://schemas.openxmlformats.org/officeDocument/2006/relationships/presProps" Target="presProps.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3.wmf"/><Relationship Id="rId2"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4/10/18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5.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6.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7.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9.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3.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4.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5.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6.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7.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8.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9.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2.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3.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4.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5.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6.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7.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8.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9.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6.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7.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8.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9.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0.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2.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3.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4.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6.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7.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8.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0.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2.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3.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4.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5.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7.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8.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9.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0.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2.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3.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4.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5.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7.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8.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9.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0.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2.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3.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4.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5.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7.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8.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9.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0.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2.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3.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4.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5.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7.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8.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9.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0.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2.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3.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4.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smtClean="0">
                <a:solidFill>
                  <a:srgbClr val="000000"/>
                </a:solidFill>
                <a:latin typeface="Arial"/>
                <a:cs typeface="+mn-cs"/>
              </a:rPr>
              <a:t>May also contain</a:t>
            </a:r>
            <a:r>
              <a:rPr lang="en-CA" altLang="zh-CN" sz="1200" baseline="0" dirty="0" smtClean="0">
                <a:solidFill>
                  <a:srgbClr val="000000"/>
                </a:solidFill>
                <a:latin typeface="Arial"/>
                <a:cs typeface="+mn-cs"/>
              </a:rPr>
              <a:t> material from the s</a:t>
            </a:r>
            <a:r>
              <a:rPr lang="en-US" altLang="zh-CN" dirty="0" err="1" smtClean="0"/>
              <a:t>lides</a:t>
            </a:r>
            <a:r>
              <a:rPr lang="en-US" altLang="zh-CN" dirty="0" smtClean="0"/>
              <a:t> at https://courses.cs.washington.edu/courses/cse326/03wi/326lecturesb.shtml (by Dan </a:t>
            </a:r>
            <a:r>
              <a:rPr lang="en-US" altLang="zh-CN" dirty="0" err="1" smtClean="0"/>
              <a:t>Suciu</a:t>
            </a:r>
            <a:r>
              <a:rPr lang="en-US" altLang="zh-CN" dirty="0" smtClean="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smtClean="0">
              <a:solidFill>
                <a:prstClr val="black"/>
              </a:solidFill>
            </a:endParaRPr>
          </a:p>
        </p:txBody>
      </p:sp>
    </p:spTree>
    <p:extLst>
      <p:ext uri="{BB962C8B-B14F-4D97-AF65-F5344CB8AC3E}">
        <p14:creationId xmlns:p14="http://schemas.microsoft.com/office/powerpoint/2010/main" val="35979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BC90DF4-A015-4C81-8172-5332C3B010E7}" type="slidenum">
              <a:rPr lang="en-CA" smtClean="0"/>
              <a:pPr>
                <a:defRPr/>
              </a:pPr>
              <a:t>31</a:t>
            </a:fld>
            <a:endParaRPr lang="en-CA"/>
          </a:p>
        </p:txBody>
      </p:sp>
    </p:spTree>
    <p:extLst>
      <p:ext uri="{BB962C8B-B14F-4D97-AF65-F5344CB8AC3E}">
        <p14:creationId xmlns:p14="http://schemas.microsoft.com/office/powerpoint/2010/main" val="89196705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B9FD4EE-50BE-47C5-B482-D6C2939C4D0C}" type="slidenum">
              <a:rPr lang="en-CA" smtClean="0"/>
              <a:pPr>
                <a:defRPr/>
              </a:pPr>
              <a:t>129</a:t>
            </a:fld>
            <a:endParaRPr lang="en-CA"/>
          </a:p>
        </p:txBody>
      </p:sp>
    </p:spTree>
    <p:extLst>
      <p:ext uri="{BB962C8B-B14F-4D97-AF65-F5344CB8AC3E}">
        <p14:creationId xmlns:p14="http://schemas.microsoft.com/office/powerpoint/2010/main" val="11523517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6243DBA-671B-496F-B047-A590F93292A7}" type="slidenum">
              <a:rPr lang="en-CA" smtClean="0"/>
              <a:pPr>
                <a:defRPr/>
              </a:pPr>
              <a:t>130</a:t>
            </a:fld>
            <a:endParaRPr lang="en-CA"/>
          </a:p>
        </p:txBody>
      </p:sp>
    </p:spTree>
    <p:extLst>
      <p:ext uri="{BB962C8B-B14F-4D97-AF65-F5344CB8AC3E}">
        <p14:creationId xmlns:p14="http://schemas.microsoft.com/office/powerpoint/2010/main" val="22102998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E3C8042-4C3B-4292-AAE3-FCD13F6F6F03}" type="slidenum">
              <a:rPr lang="en-CA" smtClean="0"/>
              <a:pPr>
                <a:defRPr/>
              </a:pPr>
              <a:t>131</a:t>
            </a:fld>
            <a:endParaRPr lang="en-CA"/>
          </a:p>
        </p:txBody>
      </p:sp>
    </p:spTree>
    <p:extLst>
      <p:ext uri="{BB962C8B-B14F-4D97-AF65-F5344CB8AC3E}">
        <p14:creationId xmlns:p14="http://schemas.microsoft.com/office/powerpoint/2010/main" val="396078553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en-US" dirty="0" smtClean="0">
                <a:latin typeface="Arial" charset="0"/>
                <a:cs typeface="Arial" charset="0"/>
              </a:rPr>
              <a:t>Such a rule is </a:t>
            </a:r>
            <a:r>
              <a:rPr lang="en-CA" altLang="en-US" i="1" dirty="0" smtClean="0">
                <a:latin typeface="Arial" charset="0"/>
                <a:cs typeface="Arial" charset="0"/>
              </a:rPr>
              <a:t>implicit—</a:t>
            </a:r>
            <a:r>
              <a:rPr lang="en-CA" altLang="en-US" dirty="0" smtClean="0">
                <a:latin typeface="Arial" charset="0"/>
                <a:cs typeface="Arial" charset="0"/>
              </a:rPr>
              <a:t>we do not follow an explicit link</a:t>
            </a:r>
            <a:endParaRPr lang="en-CA" altLang="en-US" i="1" dirty="0" smtClean="0">
              <a:latin typeface="Arial" charset="0"/>
              <a:cs typeface="Arial" charset="0"/>
            </a:endParaRPr>
          </a:p>
          <a:p>
            <a:endParaRPr lang="en-CA" altLang="en-US" dirty="0" smtClean="0"/>
          </a:p>
        </p:txBody>
      </p:sp>
      <p:sp>
        <p:nvSpPr>
          <p:cNvPr id="4" name="Slide Number Placeholder 3"/>
          <p:cNvSpPr>
            <a:spLocks noGrp="1"/>
          </p:cNvSpPr>
          <p:nvPr>
            <p:ph type="sldNum" sz="quarter" idx="5"/>
          </p:nvPr>
        </p:nvSpPr>
        <p:spPr/>
        <p:txBody>
          <a:bodyPr/>
          <a:lstStyle/>
          <a:p>
            <a:pPr>
              <a:defRPr/>
            </a:pPr>
            <a:fld id="{7C78DEE2-00B1-4EDE-B706-43B73EB38898}" type="slidenum">
              <a:rPr lang="en-CA" smtClean="0"/>
              <a:pPr>
                <a:defRPr/>
              </a:pPr>
              <a:t>132</a:t>
            </a:fld>
            <a:endParaRPr lang="en-CA"/>
          </a:p>
        </p:txBody>
      </p:sp>
    </p:spTree>
    <p:extLst>
      <p:ext uri="{BB962C8B-B14F-4D97-AF65-F5344CB8AC3E}">
        <p14:creationId xmlns:p14="http://schemas.microsoft.com/office/powerpoint/2010/main" val="149491783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E6092EB-2B99-4AFF-8143-9186DCB33BF7}" type="slidenum">
              <a:rPr lang="en-CA" smtClean="0"/>
              <a:pPr>
                <a:defRPr/>
              </a:pPr>
              <a:t>133</a:t>
            </a:fld>
            <a:endParaRPr lang="en-CA"/>
          </a:p>
        </p:txBody>
      </p:sp>
    </p:spTree>
    <p:extLst>
      <p:ext uri="{BB962C8B-B14F-4D97-AF65-F5344CB8AC3E}">
        <p14:creationId xmlns:p14="http://schemas.microsoft.com/office/powerpoint/2010/main" val="3523579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B267C15-3F16-466D-B7F4-D352E7C52E80}" type="slidenum">
              <a:rPr lang="en-CA" smtClean="0"/>
              <a:pPr>
                <a:defRPr/>
              </a:pPr>
              <a:t>134</a:t>
            </a:fld>
            <a:endParaRPr lang="en-CA"/>
          </a:p>
        </p:txBody>
      </p:sp>
    </p:spTree>
    <p:extLst>
      <p:ext uri="{BB962C8B-B14F-4D97-AF65-F5344CB8AC3E}">
        <p14:creationId xmlns:p14="http://schemas.microsoft.com/office/powerpoint/2010/main" val="226228139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6077E70-7D75-4891-8059-21D28F9A43A6}" type="slidenum">
              <a:rPr lang="en-CA" smtClean="0"/>
              <a:pPr>
                <a:defRPr/>
              </a:pPr>
              <a:t>135</a:t>
            </a:fld>
            <a:endParaRPr lang="en-CA"/>
          </a:p>
        </p:txBody>
      </p:sp>
    </p:spTree>
    <p:extLst>
      <p:ext uri="{BB962C8B-B14F-4D97-AF65-F5344CB8AC3E}">
        <p14:creationId xmlns:p14="http://schemas.microsoft.com/office/powerpoint/2010/main" val="389072801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DEDBC88-FE05-4A47-9C22-EE76E59A0793}" type="slidenum">
              <a:rPr lang="en-CA" smtClean="0"/>
              <a:pPr>
                <a:defRPr/>
              </a:pPr>
              <a:t>136</a:t>
            </a:fld>
            <a:endParaRPr lang="en-CA"/>
          </a:p>
        </p:txBody>
      </p:sp>
    </p:spTree>
    <p:extLst>
      <p:ext uri="{BB962C8B-B14F-4D97-AF65-F5344CB8AC3E}">
        <p14:creationId xmlns:p14="http://schemas.microsoft.com/office/powerpoint/2010/main" val="92251573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0590A51-BB7C-4302-8EC6-34AD1D580981}" type="slidenum">
              <a:rPr lang="en-CA" smtClean="0"/>
              <a:pPr>
                <a:defRPr/>
              </a:pPr>
              <a:t>137</a:t>
            </a:fld>
            <a:endParaRPr lang="en-CA"/>
          </a:p>
        </p:txBody>
      </p:sp>
    </p:spTree>
    <p:extLst>
      <p:ext uri="{BB962C8B-B14F-4D97-AF65-F5344CB8AC3E}">
        <p14:creationId xmlns:p14="http://schemas.microsoft.com/office/powerpoint/2010/main" val="228314661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451D477-A8F2-40D1-B79A-FA0DCE0280DC}" type="slidenum">
              <a:rPr lang="en-CA" smtClean="0"/>
              <a:pPr>
                <a:defRPr/>
              </a:pPr>
              <a:t>139</a:t>
            </a:fld>
            <a:endParaRPr lang="en-CA"/>
          </a:p>
        </p:txBody>
      </p:sp>
    </p:spTree>
    <p:extLst>
      <p:ext uri="{BB962C8B-B14F-4D97-AF65-F5344CB8AC3E}">
        <p14:creationId xmlns:p14="http://schemas.microsoft.com/office/powerpoint/2010/main" val="365891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651D3060-7AFF-440A-AAAF-DAFBA6AD7DF3}" type="slidenum">
              <a:rPr lang="en-CA" smtClean="0"/>
              <a:pPr>
                <a:defRPr/>
              </a:pPr>
              <a:t>32</a:t>
            </a:fld>
            <a:endParaRPr lang="en-CA"/>
          </a:p>
        </p:txBody>
      </p:sp>
    </p:spTree>
    <p:extLst>
      <p:ext uri="{BB962C8B-B14F-4D97-AF65-F5344CB8AC3E}">
        <p14:creationId xmlns:p14="http://schemas.microsoft.com/office/powerpoint/2010/main" val="407114976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1DBFF00-EE9D-4550-BC30-E2CBB01A04AA}" type="slidenum">
              <a:rPr lang="en-CA" smtClean="0"/>
              <a:pPr>
                <a:defRPr/>
              </a:pPr>
              <a:t>140</a:t>
            </a:fld>
            <a:endParaRPr lang="en-CA"/>
          </a:p>
        </p:txBody>
      </p:sp>
    </p:spTree>
    <p:extLst>
      <p:ext uri="{BB962C8B-B14F-4D97-AF65-F5344CB8AC3E}">
        <p14:creationId xmlns:p14="http://schemas.microsoft.com/office/powerpoint/2010/main" val="371408310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4FEA776-6000-4BF2-BDF4-26490FBC51C1}" type="slidenum">
              <a:rPr lang="en-CA" smtClean="0"/>
              <a:pPr>
                <a:defRPr/>
              </a:pPr>
              <a:t>141</a:t>
            </a:fld>
            <a:endParaRPr lang="en-CA"/>
          </a:p>
        </p:txBody>
      </p:sp>
    </p:spTree>
    <p:extLst>
      <p:ext uri="{BB962C8B-B14F-4D97-AF65-F5344CB8AC3E}">
        <p14:creationId xmlns:p14="http://schemas.microsoft.com/office/powerpoint/2010/main" val="2423901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3603B2F-9428-41B1-A7AA-99221650E5B1}" type="slidenum">
              <a:rPr lang="en-CA" smtClean="0"/>
              <a:pPr>
                <a:defRPr/>
              </a:pPr>
              <a:t>142</a:t>
            </a:fld>
            <a:endParaRPr lang="en-CA"/>
          </a:p>
        </p:txBody>
      </p:sp>
    </p:spTree>
    <p:extLst>
      <p:ext uri="{BB962C8B-B14F-4D97-AF65-F5344CB8AC3E}">
        <p14:creationId xmlns:p14="http://schemas.microsoft.com/office/powerpoint/2010/main" val="41376767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143</a:t>
            </a:fld>
            <a:endParaRPr lang="en-CA"/>
          </a:p>
        </p:txBody>
      </p:sp>
    </p:spTree>
    <p:extLst>
      <p:ext uri="{BB962C8B-B14F-4D97-AF65-F5344CB8AC3E}">
        <p14:creationId xmlns:p14="http://schemas.microsoft.com/office/powerpoint/2010/main" val="356346458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144</a:t>
            </a:fld>
            <a:endParaRPr lang="en-CA"/>
          </a:p>
        </p:txBody>
      </p:sp>
    </p:spTree>
    <p:extLst>
      <p:ext uri="{BB962C8B-B14F-4D97-AF65-F5344CB8AC3E}">
        <p14:creationId xmlns:p14="http://schemas.microsoft.com/office/powerpoint/2010/main" val="10829172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145</a:t>
            </a:fld>
            <a:endParaRPr lang="en-CA"/>
          </a:p>
        </p:txBody>
      </p:sp>
    </p:spTree>
    <p:extLst>
      <p:ext uri="{BB962C8B-B14F-4D97-AF65-F5344CB8AC3E}">
        <p14:creationId xmlns:p14="http://schemas.microsoft.com/office/powerpoint/2010/main" val="139881224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146</a:t>
            </a:fld>
            <a:endParaRPr lang="en-CA"/>
          </a:p>
        </p:txBody>
      </p:sp>
    </p:spTree>
    <p:extLst>
      <p:ext uri="{BB962C8B-B14F-4D97-AF65-F5344CB8AC3E}">
        <p14:creationId xmlns:p14="http://schemas.microsoft.com/office/powerpoint/2010/main" val="369143869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147</a:t>
            </a:fld>
            <a:endParaRPr lang="en-CA"/>
          </a:p>
        </p:txBody>
      </p:sp>
    </p:spTree>
    <p:extLst>
      <p:ext uri="{BB962C8B-B14F-4D97-AF65-F5344CB8AC3E}">
        <p14:creationId xmlns:p14="http://schemas.microsoft.com/office/powerpoint/2010/main" val="327914793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148</a:t>
            </a:fld>
            <a:endParaRPr lang="en-CA"/>
          </a:p>
        </p:txBody>
      </p:sp>
    </p:spTree>
    <p:extLst>
      <p:ext uri="{BB962C8B-B14F-4D97-AF65-F5344CB8AC3E}">
        <p14:creationId xmlns:p14="http://schemas.microsoft.com/office/powerpoint/2010/main" val="20728364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149</a:t>
            </a:fld>
            <a:endParaRPr lang="en-CA"/>
          </a:p>
        </p:txBody>
      </p:sp>
    </p:spTree>
    <p:extLst>
      <p:ext uri="{BB962C8B-B14F-4D97-AF65-F5344CB8AC3E}">
        <p14:creationId xmlns:p14="http://schemas.microsoft.com/office/powerpoint/2010/main" val="419032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EC2B099-F515-41E0-BC12-276496609147}" type="slidenum">
              <a:rPr lang="en-CA" smtClean="0"/>
              <a:pPr>
                <a:defRPr/>
              </a:pPr>
              <a:t>33</a:t>
            </a:fld>
            <a:endParaRPr lang="en-CA"/>
          </a:p>
        </p:txBody>
      </p:sp>
    </p:spTree>
    <p:extLst>
      <p:ext uri="{BB962C8B-B14F-4D97-AF65-F5344CB8AC3E}">
        <p14:creationId xmlns:p14="http://schemas.microsoft.com/office/powerpoint/2010/main" val="190436751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150</a:t>
            </a:fld>
            <a:endParaRPr lang="en-CA"/>
          </a:p>
        </p:txBody>
      </p:sp>
    </p:spTree>
    <p:extLst>
      <p:ext uri="{BB962C8B-B14F-4D97-AF65-F5344CB8AC3E}">
        <p14:creationId xmlns:p14="http://schemas.microsoft.com/office/powerpoint/2010/main" val="39236339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151</a:t>
            </a:fld>
            <a:endParaRPr lang="en-CA"/>
          </a:p>
        </p:txBody>
      </p:sp>
    </p:spTree>
    <p:extLst>
      <p:ext uri="{BB962C8B-B14F-4D97-AF65-F5344CB8AC3E}">
        <p14:creationId xmlns:p14="http://schemas.microsoft.com/office/powerpoint/2010/main" val="125224267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152</a:t>
            </a:fld>
            <a:endParaRPr lang="en-CA"/>
          </a:p>
        </p:txBody>
      </p:sp>
    </p:spTree>
    <p:extLst>
      <p:ext uri="{BB962C8B-B14F-4D97-AF65-F5344CB8AC3E}">
        <p14:creationId xmlns:p14="http://schemas.microsoft.com/office/powerpoint/2010/main" val="392126766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153</a:t>
            </a:fld>
            <a:endParaRPr lang="en-CA"/>
          </a:p>
        </p:txBody>
      </p:sp>
    </p:spTree>
    <p:extLst>
      <p:ext uri="{BB962C8B-B14F-4D97-AF65-F5344CB8AC3E}">
        <p14:creationId xmlns:p14="http://schemas.microsoft.com/office/powerpoint/2010/main" val="414778280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154</a:t>
            </a:fld>
            <a:endParaRPr lang="en-CA"/>
          </a:p>
        </p:txBody>
      </p:sp>
    </p:spTree>
    <p:extLst>
      <p:ext uri="{BB962C8B-B14F-4D97-AF65-F5344CB8AC3E}">
        <p14:creationId xmlns:p14="http://schemas.microsoft.com/office/powerpoint/2010/main" val="154837454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155</a:t>
            </a:fld>
            <a:endParaRPr lang="en-CA"/>
          </a:p>
        </p:txBody>
      </p:sp>
    </p:spTree>
    <p:extLst>
      <p:ext uri="{BB962C8B-B14F-4D97-AF65-F5344CB8AC3E}">
        <p14:creationId xmlns:p14="http://schemas.microsoft.com/office/powerpoint/2010/main" val="423167303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156</a:t>
            </a:fld>
            <a:endParaRPr lang="en-CA"/>
          </a:p>
        </p:txBody>
      </p:sp>
    </p:spTree>
    <p:extLst>
      <p:ext uri="{BB962C8B-B14F-4D97-AF65-F5344CB8AC3E}">
        <p14:creationId xmlns:p14="http://schemas.microsoft.com/office/powerpoint/2010/main" val="217759164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157</a:t>
            </a:fld>
            <a:endParaRPr lang="en-CA"/>
          </a:p>
        </p:txBody>
      </p:sp>
    </p:spTree>
    <p:extLst>
      <p:ext uri="{BB962C8B-B14F-4D97-AF65-F5344CB8AC3E}">
        <p14:creationId xmlns:p14="http://schemas.microsoft.com/office/powerpoint/2010/main" val="338266376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158</a:t>
            </a:fld>
            <a:endParaRPr lang="en-CA"/>
          </a:p>
        </p:txBody>
      </p:sp>
    </p:spTree>
    <p:extLst>
      <p:ext uri="{BB962C8B-B14F-4D97-AF65-F5344CB8AC3E}">
        <p14:creationId xmlns:p14="http://schemas.microsoft.com/office/powerpoint/2010/main" val="117524417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159</a:t>
            </a:fld>
            <a:endParaRPr lang="en-CA"/>
          </a:p>
        </p:txBody>
      </p:sp>
    </p:spTree>
    <p:extLst>
      <p:ext uri="{BB962C8B-B14F-4D97-AF65-F5344CB8AC3E}">
        <p14:creationId xmlns:p14="http://schemas.microsoft.com/office/powerpoint/2010/main" val="1742566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12D0587-8A87-4070-82FC-30DDBC13C9DF}" type="slidenum">
              <a:rPr lang="en-CA" smtClean="0"/>
              <a:pPr>
                <a:defRPr/>
              </a:pPr>
              <a:t>35</a:t>
            </a:fld>
            <a:endParaRPr lang="en-CA"/>
          </a:p>
        </p:txBody>
      </p:sp>
    </p:spTree>
    <p:extLst>
      <p:ext uri="{BB962C8B-B14F-4D97-AF65-F5344CB8AC3E}">
        <p14:creationId xmlns:p14="http://schemas.microsoft.com/office/powerpoint/2010/main" val="4089044363"/>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160</a:t>
            </a:fld>
            <a:endParaRPr lang="en-CA"/>
          </a:p>
        </p:txBody>
      </p:sp>
    </p:spTree>
    <p:extLst>
      <p:ext uri="{BB962C8B-B14F-4D97-AF65-F5344CB8AC3E}">
        <p14:creationId xmlns:p14="http://schemas.microsoft.com/office/powerpoint/2010/main" val="93386662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dirty="0" smtClean="0"/>
              <a:t>38: the number of probes when</a:t>
            </a:r>
            <a:r>
              <a:rPr lang="en-CA" altLang="en-US" baseline="0" dirty="0" smtClean="0"/>
              <a:t> inserting all these numbers</a:t>
            </a:r>
            <a:endParaRPr lang="en-CA" altLang="en-US" dirty="0"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161</a:t>
            </a:fld>
            <a:endParaRPr lang="en-CA"/>
          </a:p>
        </p:txBody>
      </p:sp>
    </p:spTree>
    <p:extLst>
      <p:ext uri="{BB962C8B-B14F-4D97-AF65-F5344CB8AC3E}">
        <p14:creationId xmlns:p14="http://schemas.microsoft.com/office/powerpoint/2010/main" val="134416996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162</a:t>
            </a:fld>
            <a:endParaRPr lang="en-CA"/>
          </a:p>
        </p:txBody>
      </p:sp>
    </p:spTree>
    <p:extLst>
      <p:ext uri="{BB962C8B-B14F-4D97-AF65-F5344CB8AC3E}">
        <p14:creationId xmlns:p14="http://schemas.microsoft.com/office/powerpoint/2010/main" val="149658288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163</a:t>
            </a:fld>
            <a:endParaRPr lang="en-CA"/>
          </a:p>
        </p:txBody>
      </p:sp>
    </p:spTree>
    <p:extLst>
      <p:ext uri="{BB962C8B-B14F-4D97-AF65-F5344CB8AC3E}">
        <p14:creationId xmlns:p14="http://schemas.microsoft.com/office/powerpoint/2010/main" val="226964484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164</a:t>
            </a:fld>
            <a:endParaRPr lang="en-CA"/>
          </a:p>
        </p:txBody>
      </p:sp>
    </p:spTree>
    <p:extLst>
      <p:ext uri="{BB962C8B-B14F-4D97-AF65-F5344CB8AC3E}">
        <p14:creationId xmlns:p14="http://schemas.microsoft.com/office/powerpoint/2010/main" val="284664174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165</a:t>
            </a:fld>
            <a:endParaRPr lang="en-CA"/>
          </a:p>
        </p:txBody>
      </p:sp>
    </p:spTree>
    <p:extLst>
      <p:ext uri="{BB962C8B-B14F-4D97-AF65-F5344CB8AC3E}">
        <p14:creationId xmlns:p14="http://schemas.microsoft.com/office/powerpoint/2010/main" val="418922456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166</a:t>
            </a:fld>
            <a:endParaRPr lang="en-CA"/>
          </a:p>
        </p:txBody>
      </p:sp>
    </p:spTree>
    <p:extLst>
      <p:ext uri="{BB962C8B-B14F-4D97-AF65-F5344CB8AC3E}">
        <p14:creationId xmlns:p14="http://schemas.microsoft.com/office/powerpoint/2010/main" val="3063591616"/>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167</a:t>
            </a:fld>
            <a:endParaRPr lang="en-CA"/>
          </a:p>
        </p:txBody>
      </p:sp>
    </p:spTree>
    <p:extLst>
      <p:ext uri="{BB962C8B-B14F-4D97-AF65-F5344CB8AC3E}">
        <p14:creationId xmlns:p14="http://schemas.microsoft.com/office/powerpoint/2010/main" val="341423756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3A55A52-4C74-4297-BECB-6F88E97CAE93}" type="slidenum">
              <a:rPr lang="en-CA" smtClean="0"/>
              <a:pPr>
                <a:defRPr/>
              </a:pPr>
              <a:t>169</a:t>
            </a:fld>
            <a:endParaRPr lang="en-CA"/>
          </a:p>
        </p:txBody>
      </p:sp>
    </p:spTree>
    <p:extLst>
      <p:ext uri="{BB962C8B-B14F-4D97-AF65-F5344CB8AC3E}">
        <p14:creationId xmlns:p14="http://schemas.microsoft.com/office/powerpoint/2010/main" val="397890816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F830E4A-CA26-4F28-BACD-AEB9A6ECFBED}" type="slidenum">
              <a:rPr lang="en-CA" smtClean="0"/>
              <a:pPr>
                <a:defRPr/>
              </a:pPr>
              <a:t>170</a:t>
            </a:fld>
            <a:endParaRPr lang="en-CA"/>
          </a:p>
        </p:txBody>
      </p:sp>
    </p:spTree>
    <p:extLst>
      <p:ext uri="{BB962C8B-B14F-4D97-AF65-F5344CB8AC3E}">
        <p14:creationId xmlns:p14="http://schemas.microsoft.com/office/powerpoint/2010/main" val="1576172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87438C9-2AEF-4633-85DF-B6E305891F84}" type="slidenum">
              <a:rPr lang="en-CA" smtClean="0"/>
              <a:pPr>
                <a:defRPr/>
              </a:pPr>
              <a:t>36</a:t>
            </a:fld>
            <a:endParaRPr lang="en-CA"/>
          </a:p>
        </p:txBody>
      </p:sp>
    </p:spTree>
    <p:extLst>
      <p:ext uri="{BB962C8B-B14F-4D97-AF65-F5344CB8AC3E}">
        <p14:creationId xmlns:p14="http://schemas.microsoft.com/office/powerpoint/2010/main" val="242192743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F830E4A-CA26-4F28-BACD-AEB9A6ECFBED}" type="slidenum">
              <a:rPr lang="en-CA" smtClean="0"/>
              <a:pPr>
                <a:defRPr/>
              </a:pPr>
              <a:t>171</a:t>
            </a:fld>
            <a:endParaRPr lang="en-CA"/>
          </a:p>
        </p:txBody>
      </p:sp>
    </p:spTree>
    <p:extLst>
      <p:ext uri="{BB962C8B-B14F-4D97-AF65-F5344CB8AC3E}">
        <p14:creationId xmlns:p14="http://schemas.microsoft.com/office/powerpoint/2010/main" val="1498156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F830E4A-CA26-4F28-BACD-AEB9A6ECFBED}" type="slidenum">
              <a:rPr lang="en-CA" smtClean="0"/>
              <a:pPr>
                <a:defRPr/>
              </a:pPr>
              <a:t>172</a:t>
            </a:fld>
            <a:endParaRPr lang="en-CA"/>
          </a:p>
        </p:txBody>
      </p:sp>
    </p:spTree>
    <p:extLst>
      <p:ext uri="{BB962C8B-B14F-4D97-AF65-F5344CB8AC3E}">
        <p14:creationId xmlns:p14="http://schemas.microsoft.com/office/powerpoint/2010/main" val="78143669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F830E4A-CA26-4F28-BACD-AEB9A6ECFBED}" type="slidenum">
              <a:rPr lang="en-CA" smtClean="0"/>
              <a:pPr>
                <a:defRPr/>
              </a:pPr>
              <a:t>173</a:t>
            </a:fld>
            <a:endParaRPr lang="en-CA"/>
          </a:p>
        </p:txBody>
      </p:sp>
    </p:spTree>
    <p:extLst>
      <p:ext uri="{BB962C8B-B14F-4D97-AF65-F5344CB8AC3E}">
        <p14:creationId xmlns:p14="http://schemas.microsoft.com/office/powerpoint/2010/main" val="285813860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174</a:t>
            </a:fld>
            <a:endParaRPr lang="en-CA"/>
          </a:p>
        </p:txBody>
      </p:sp>
    </p:spTree>
    <p:extLst>
      <p:ext uri="{BB962C8B-B14F-4D97-AF65-F5344CB8AC3E}">
        <p14:creationId xmlns:p14="http://schemas.microsoft.com/office/powerpoint/2010/main" val="177558797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175</a:t>
            </a:fld>
            <a:endParaRPr lang="en-CA"/>
          </a:p>
        </p:txBody>
      </p:sp>
    </p:spTree>
    <p:extLst>
      <p:ext uri="{BB962C8B-B14F-4D97-AF65-F5344CB8AC3E}">
        <p14:creationId xmlns:p14="http://schemas.microsoft.com/office/powerpoint/2010/main" val="355957770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176</a:t>
            </a:fld>
            <a:endParaRPr lang="en-CA"/>
          </a:p>
        </p:txBody>
      </p:sp>
    </p:spTree>
    <p:extLst>
      <p:ext uri="{BB962C8B-B14F-4D97-AF65-F5344CB8AC3E}">
        <p14:creationId xmlns:p14="http://schemas.microsoft.com/office/powerpoint/2010/main" val="194294392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177</a:t>
            </a:fld>
            <a:endParaRPr lang="en-CA"/>
          </a:p>
        </p:txBody>
      </p:sp>
    </p:spTree>
    <p:extLst>
      <p:ext uri="{BB962C8B-B14F-4D97-AF65-F5344CB8AC3E}">
        <p14:creationId xmlns:p14="http://schemas.microsoft.com/office/powerpoint/2010/main" val="210420374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178</a:t>
            </a:fld>
            <a:endParaRPr lang="en-CA"/>
          </a:p>
        </p:txBody>
      </p:sp>
    </p:spTree>
    <p:extLst>
      <p:ext uri="{BB962C8B-B14F-4D97-AF65-F5344CB8AC3E}">
        <p14:creationId xmlns:p14="http://schemas.microsoft.com/office/powerpoint/2010/main" val="20717098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179</a:t>
            </a:fld>
            <a:endParaRPr lang="en-CA"/>
          </a:p>
        </p:txBody>
      </p:sp>
    </p:spTree>
    <p:extLst>
      <p:ext uri="{BB962C8B-B14F-4D97-AF65-F5344CB8AC3E}">
        <p14:creationId xmlns:p14="http://schemas.microsoft.com/office/powerpoint/2010/main" val="289612261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180</a:t>
            </a:fld>
            <a:endParaRPr lang="en-CA"/>
          </a:p>
        </p:txBody>
      </p:sp>
    </p:spTree>
    <p:extLst>
      <p:ext uri="{BB962C8B-B14F-4D97-AF65-F5344CB8AC3E}">
        <p14:creationId xmlns:p14="http://schemas.microsoft.com/office/powerpoint/2010/main" val="2072191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C2AE8EF-B111-4E7C-97BA-BD0932CF34BC}" type="slidenum">
              <a:rPr lang="en-CA" smtClean="0"/>
              <a:pPr>
                <a:defRPr/>
              </a:pPr>
              <a:t>37</a:t>
            </a:fld>
            <a:endParaRPr lang="en-CA"/>
          </a:p>
        </p:txBody>
      </p:sp>
    </p:spTree>
    <p:extLst>
      <p:ext uri="{BB962C8B-B14F-4D97-AF65-F5344CB8AC3E}">
        <p14:creationId xmlns:p14="http://schemas.microsoft.com/office/powerpoint/2010/main" val="12338433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181</a:t>
            </a:fld>
            <a:endParaRPr lang="en-CA"/>
          </a:p>
        </p:txBody>
      </p:sp>
    </p:spTree>
    <p:extLst>
      <p:ext uri="{BB962C8B-B14F-4D97-AF65-F5344CB8AC3E}">
        <p14:creationId xmlns:p14="http://schemas.microsoft.com/office/powerpoint/2010/main" val="47516597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182</a:t>
            </a:fld>
            <a:endParaRPr lang="en-CA"/>
          </a:p>
        </p:txBody>
      </p:sp>
    </p:spTree>
    <p:extLst>
      <p:ext uri="{BB962C8B-B14F-4D97-AF65-F5344CB8AC3E}">
        <p14:creationId xmlns:p14="http://schemas.microsoft.com/office/powerpoint/2010/main" val="155820087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183</a:t>
            </a:fld>
            <a:endParaRPr lang="en-CA"/>
          </a:p>
        </p:txBody>
      </p:sp>
    </p:spTree>
    <p:extLst>
      <p:ext uri="{BB962C8B-B14F-4D97-AF65-F5344CB8AC3E}">
        <p14:creationId xmlns:p14="http://schemas.microsoft.com/office/powerpoint/2010/main" val="248221888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184</a:t>
            </a:fld>
            <a:endParaRPr lang="en-CA"/>
          </a:p>
        </p:txBody>
      </p:sp>
    </p:spTree>
    <p:extLst>
      <p:ext uri="{BB962C8B-B14F-4D97-AF65-F5344CB8AC3E}">
        <p14:creationId xmlns:p14="http://schemas.microsoft.com/office/powerpoint/2010/main" val="274284227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185</a:t>
            </a:fld>
            <a:endParaRPr lang="en-CA"/>
          </a:p>
        </p:txBody>
      </p:sp>
    </p:spTree>
    <p:extLst>
      <p:ext uri="{BB962C8B-B14F-4D97-AF65-F5344CB8AC3E}">
        <p14:creationId xmlns:p14="http://schemas.microsoft.com/office/powerpoint/2010/main" val="351125117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186</a:t>
            </a:fld>
            <a:endParaRPr lang="en-CA"/>
          </a:p>
        </p:txBody>
      </p:sp>
    </p:spTree>
    <p:extLst>
      <p:ext uri="{BB962C8B-B14F-4D97-AF65-F5344CB8AC3E}">
        <p14:creationId xmlns:p14="http://schemas.microsoft.com/office/powerpoint/2010/main" val="377273518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187</a:t>
            </a:fld>
            <a:endParaRPr lang="en-CA"/>
          </a:p>
        </p:txBody>
      </p:sp>
    </p:spTree>
    <p:extLst>
      <p:ext uri="{BB962C8B-B14F-4D97-AF65-F5344CB8AC3E}">
        <p14:creationId xmlns:p14="http://schemas.microsoft.com/office/powerpoint/2010/main" val="116292813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188</a:t>
            </a:fld>
            <a:endParaRPr lang="en-CA"/>
          </a:p>
        </p:txBody>
      </p:sp>
    </p:spTree>
    <p:extLst>
      <p:ext uri="{BB962C8B-B14F-4D97-AF65-F5344CB8AC3E}">
        <p14:creationId xmlns:p14="http://schemas.microsoft.com/office/powerpoint/2010/main" val="367837732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96FDB29-C821-4027-9E18-2F3CEE8DDD8A}" type="slidenum">
              <a:rPr lang="en-CA" smtClean="0"/>
              <a:pPr>
                <a:defRPr/>
              </a:pPr>
              <a:t>189</a:t>
            </a:fld>
            <a:endParaRPr lang="en-CA"/>
          </a:p>
        </p:txBody>
      </p:sp>
    </p:spTree>
    <p:extLst>
      <p:ext uri="{BB962C8B-B14F-4D97-AF65-F5344CB8AC3E}">
        <p14:creationId xmlns:p14="http://schemas.microsoft.com/office/powerpoint/2010/main" val="384831350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B5DA1C2-707B-4710-BE74-58FB23C45CBC}" type="slidenum">
              <a:rPr lang="en-CA" smtClean="0"/>
              <a:pPr>
                <a:defRPr/>
              </a:pPr>
              <a:t>195</a:t>
            </a:fld>
            <a:endParaRPr lang="en-CA"/>
          </a:p>
        </p:txBody>
      </p:sp>
    </p:spTree>
    <p:extLst>
      <p:ext uri="{BB962C8B-B14F-4D97-AF65-F5344CB8AC3E}">
        <p14:creationId xmlns:p14="http://schemas.microsoft.com/office/powerpoint/2010/main" val="3339147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3A0C830-3646-4359-ACA6-FB9CB05505A7}" type="slidenum">
              <a:rPr lang="en-CA" smtClean="0"/>
              <a:pPr>
                <a:defRPr/>
              </a:pPr>
              <a:t>38</a:t>
            </a:fld>
            <a:endParaRPr lang="en-CA"/>
          </a:p>
        </p:txBody>
      </p:sp>
    </p:spTree>
    <p:extLst>
      <p:ext uri="{BB962C8B-B14F-4D97-AF65-F5344CB8AC3E}">
        <p14:creationId xmlns:p14="http://schemas.microsoft.com/office/powerpoint/2010/main" val="185378431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A478A6F-DC28-441B-BB65-EA9E9F368F27}" type="slidenum">
              <a:rPr lang="en-CA" smtClean="0"/>
              <a:pPr>
                <a:defRPr/>
              </a:pPr>
              <a:t>196</a:t>
            </a:fld>
            <a:endParaRPr lang="en-CA"/>
          </a:p>
        </p:txBody>
      </p:sp>
    </p:spTree>
    <p:extLst>
      <p:ext uri="{BB962C8B-B14F-4D97-AF65-F5344CB8AC3E}">
        <p14:creationId xmlns:p14="http://schemas.microsoft.com/office/powerpoint/2010/main" val="287439559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895CF33-BCE6-444B-B80F-8E8F6087A30A}" type="slidenum">
              <a:rPr lang="en-CA" smtClean="0"/>
              <a:pPr>
                <a:defRPr/>
              </a:pPr>
              <a:t>197</a:t>
            </a:fld>
            <a:endParaRPr lang="en-CA"/>
          </a:p>
        </p:txBody>
      </p:sp>
    </p:spTree>
    <p:extLst>
      <p:ext uri="{BB962C8B-B14F-4D97-AF65-F5344CB8AC3E}">
        <p14:creationId xmlns:p14="http://schemas.microsoft.com/office/powerpoint/2010/main" val="16931682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895CF33-BCE6-444B-B80F-8E8F6087A30A}" type="slidenum">
              <a:rPr lang="en-CA" smtClean="0"/>
              <a:pPr>
                <a:defRPr/>
              </a:pPr>
              <a:t>198</a:t>
            </a:fld>
            <a:endParaRPr lang="en-CA"/>
          </a:p>
        </p:txBody>
      </p:sp>
    </p:spTree>
    <p:extLst>
      <p:ext uri="{BB962C8B-B14F-4D97-AF65-F5344CB8AC3E}">
        <p14:creationId xmlns:p14="http://schemas.microsoft.com/office/powerpoint/2010/main" val="252726155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895CF33-BCE6-444B-B80F-8E8F6087A30A}" type="slidenum">
              <a:rPr lang="en-CA" smtClean="0"/>
              <a:pPr>
                <a:defRPr/>
              </a:pPr>
              <a:t>199</a:t>
            </a:fld>
            <a:endParaRPr lang="en-CA"/>
          </a:p>
        </p:txBody>
      </p:sp>
    </p:spTree>
    <p:extLst>
      <p:ext uri="{BB962C8B-B14F-4D97-AF65-F5344CB8AC3E}">
        <p14:creationId xmlns:p14="http://schemas.microsoft.com/office/powerpoint/2010/main" val="391511805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895CF33-BCE6-444B-B80F-8E8F6087A30A}" type="slidenum">
              <a:rPr lang="en-CA" smtClean="0"/>
              <a:pPr>
                <a:defRPr/>
              </a:pPr>
              <a:t>200</a:t>
            </a:fld>
            <a:endParaRPr lang="en-CA"/>
          </a:p>
        </p:txBody>
      </p:sp>
    </p:spTree>
    <p:extLst>
      <p:ext uri="{BB962C8B-B14F-4D97-AF65-F5344CB8AC3E}">
        <p14:creationId xmlns:p14="http://schemas.microsoft.com/office/powerpoint/2010/main" val="163376483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895CF33-BCE6-444B-B80F-8E8F6087A30A}" type="slidenum">
              <a:rPr lang="en-CA" smtClean="0"/>
              <a:pPr>
                <a:defRPr/>
              </a:pPr>
              <a:t>201</a:t>
            </a:fld>
            <a:endParaRPr lang="en-CA"/>
          </a:p>
        </p:txBody>
      </p:sp>
    </p:spTree>
    <p:extLst>
      <p:ext uri="{BB962C8B-B14F-4D97-AF65-F5344CB8AC3E}">
        <p14:creationId xmlns:p14="http://schemas.microsoft.com/office/powerpoint/2010/main" val="1820126643"/>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07FC88D-9893-4BCC-A5CF-DF309756826F}" type="slidenum">
              <a:rPr lang="en-CA" smtClean="0"/>
              <a:pPr>
                <a:defRPr/>
              </a:pPr>
              <a:t>202</a:t>
            </a:fld>
            <a:endParaRPr lang="en-CA"/>
          </a:p>
        </p:txBody>
      </p:sp>
    </p:spTree>
    <p:extLst>
      <p:ext uri="{BB962C8B-B14F-4D97-AF65-F5344CB8AC3E}">
        <p14:creationId xmlns:p14="http://schemas.microsoft.com/office/powerpoint/2010/main" val="391785141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EE174AE-D5C7-455F-8156-2104A66553C8}" type="slidenum">
              <a:rPr lang="en-CA" smtClean="0"/>
              <a:pPr>
                <a:defRPr/>
              </a:pPr>
              <a:t>203</a:t>
            </a:fld>
            <a:endParaRPr lang="en-CA"/>
          </a:p>
        </p:txBody>
      </p:sp>
    </p:spTree>
    <p:extLst>
      <p:ext uri="{BB962C8B-B14F-4D97-AF65-F5344CB8AC3E}">
        <p14:creationId xmlns:p14="http://schemas.microsoft.com/office/powerpoint/2010/main" val="10798567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6467F8B-2A56-4E96-AA89-DFADD54B0B58}" type="slidenum">
              <a:rPr lang="en-CA" smtClean="0"/>
              <a:pPr>
                <a:defRPr/>
              </a:pPr>
              <a:t>204</a:t>
            </a:fld>
            <a:endParaRPr lang="en-CA"/>
          </a:p>
        </p:txBody>
      </p:sp>
    </p:spTree>
    <p:extLst>
      <p:ext uri="{BB962C8B-B14F-4D97-AF65-F5344CB8AC3E}">
        <p14:creationId xmlns:p14="http://schemas.microsoft.com/office/powerpoint/2010/main" val="301097061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D0FDD08-80ED-46CD-8063-9EE7C1CECD2D}" type="slidenum">
              <a:rPr lang="en-CA" smtClean="0"/>
              <a:pPr>
                <a:defRPr/>
              </a:pPr>
              <a:t>205</a:t>
            </a:fld>
            <a:endParaRPr lang="en-CA"/>
          </a:p>
        </p:txBody>
      </p:sp>
    </p:spTree>
    <p:extLst>
      <p:ext uri="{BB962C8B-B14F-4D97-AF65-F5344CB8AC3E}">
        <p14:creationId xmlns:p14="http://schemas.microsoft.com/office/powerpoint/2010/main" val="3695112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3E62BF8-77F2-41E8-8343-4358C69140B8}" type="slidenum">
              <a:rPr lang="en-CA" smtClean="0"/>
              <a:pPr>
                <a:defRPr/>
              </a:pPr>
              <a:t>39</a:t>
            </a:fld>
            <a:endParaRPr lang="en-CA"/>
          </a:p>
        </p:txBody>
      </p:sp>
    </p:spTree>
    <p:extLst>
      <p:ext uri="{BB962C8B-B14F-4D97-AF65-F5344CB8AC3E}">
        <p14:creationId xmlns:p14="http://schemas.microsoft.com/office/powerpoint/2010/main" val="1322609742"/>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27AC29E-C747-418D-A19D-BFCB59BF6B25}" type="slidenum">
              <a:rPr lang="en-CA" smtClean="0"/>
              <a:pPr>
                <a:defRPr/>
              </a:pPr>
              <a:t>206</a:t>
            </a:fld>
            <a:endParaRPr lang="en-CA"/>
          </a:p>
        </p:txBody>
      </p:sp>
    </p:spTree>
    <p:extLst>
      <p:ext uri="{BB962C8B-B14F-4D97-AF65-F5344CB8AC3E}">
        <p14:creationId xmlns:p14="http://schemas.microsoft.com/office/powerpoint/2010/main" val="371402289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1241A80-9645-460C-8FE0-19280B2A0BC1}" type="slidenum">
              <a:rPr lang="en-CA" smtClean="0"/>
              <a:pPr>
                <a:defRPr/>
              </a:pPr>
              <a:t>207</a:t>
            </a:fld>
            <a:endParaRPr lang="en-CA"/>
          </a:p>
        </p:txBody>
      </p:sp>
    </p:spTree>
    <p:extLst>
      <p:ext uri="{BB962C8B-B14F-4D97-AF65-F5344CB8AC3E}">
        <p14:creationId xmlns:p14="http://schemas.microsoft.com/office/powerpoint/2010/main" val="426024047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2D6F177-0021-416B-8CD5-340B99593E38}" type="slidenum">
              <a:rPr lang="en-CA" smtClean="0"/>
              <a:pPr>
                <a:defRPr/>
              </a:pPr>
              <a:t>208</a:t>
            </a:fld>
            <a:endParaRPr lang="en-CA"/>
          </a:p>
        </p:txBody>
      </p:sp>
    </p:spTree>
    <p:extLst>
      <p:ext uri="{BB962C8B-B14F-4D97-AF65-F5344CB8AC3E}">
        <p14:creationId xmlns:p14="http://schemas.microsoft.com/office/powerpoint/2010/main" val="3666958992"/>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A56AB9C-255F-495B-B87C-00F4C860FE54}" type="slidenum">
              <a:rPr lang="en-CA" smtClean="0"/>
              <a:pPr>
                <a:defRPr/>
              </a:pPr>
              <a:t>210</a:t>
            </a:fld>
            <a:endParaRPr lang="en-CA"/>
          </a:p>
        </p:txBody>
      </p:sp>
    </p:spTree>
    <p:extLst>
      <p:ext uri="{BB962C8B-B14F-4D97-AF65-F5344CB8AC3E}">
        <p14:creationId xmlns:p14="http://schemas.microsoft.com/office/powerpoint/2010/main" val="232743566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B372049-5A0B-4A45-8038-227A057A7A76}" type="slidenum">
              <a:rPr lang="en-CA" smtClean="0"/>
              <a:pPr>
                <a:defRPr/>
              </a:pPr>
              <a:t>211</a:t>
            </a:fld>
            <a:endParaRPr lang="en-CA"/>
          </a:p>
        </p:txBody>
      </p:sp>
    </p:spTree>
    <p:extLst>
      <p:ext uri="{BB962C8B-B14F-4D97-AF65-F5344CB8AC3E}">
        <p14:creationId xmlns:p14="http://schemas.microsoft.com/office/powerpoint/2010/main" val="147872610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FDC4679-1D88-48B4-B856-B7123880BB8F}" type="slidenum">
              <a:rPr lang="en-CA" smtClean="0"/>
              <a:pPr>
                <a:defRPr/>
              </a:pPr>
              <a:t>212</a:t>
            </a:fld>
            <a:endParaRPr lang="en-CA"/>
          </a:p>
        </p:txBody>
      </p:sp>
    </p:spTree>
    <p:extLst>
      <p:ext uri="{BB962C8B-B14F-4D97-AF65-F5344CB8AC3E}">
        <p14:creationId xmlns:p14="http://schemas.microsoft.com/office/powerpoint/2010/main" val="2978398295"/>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5BA417E-8127-4455-A8E2-9D21094EC566}" type="slidenum">
              <a:rPr lang="en-CA" smtClean="0"/>
              <a:pPr>
                <a:defRPr/>
              </a:pPr>
              <a:t>213</a:t>
            </a:fld>
            <a:endParaRPr lang="en-CA"/>
          </a:p>
        </p:txBody>
      </p:sp>
    </p:spTree>
    <p:extLst>
      <p:ext uri="{BB962C8B-B14F-4D97-AF65-F5344CB8AC3E}">
        <p14:creationId xmlns:p14="http://schemas.microsoft.com/office/powerpoint/2010/main" val="69057222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B59BF10-AE29-44A2-BBB0-08913364F761}" type="slidenum">
              <a:rPr lang="en-CA" smtClean="0"/>
              <a:pPr>
                <a:defRPr/>
              </a:pPr>
              <a:t>214</a:t>
            </a:fld>
            <a:endParaRPr lang="en-CA"/>
          </a:p>
        </p:txBody>
      </p:sp>
    </p:spTree>
    <p:extLst>
      <p:ext uri="{BB962C8B-B14F-4D97-AF65-F5344CB8AC3E}">
        <p14:creationId xmlns:p14="http://schemas.microsoft.com/office/powerpoint/2010/main" val="101424811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477F554-DE71-43B7-9539-51D0688C0993}" type="slidenum">
              <a:rPr lang="en-CA" smtClean="0"/>
              <a:pPr>
                <a:defRPr/>
              </a:pPr>
              <a:t>215</a:t>
            </a:fld>
            <a:endParaRPr lang="en-CA"/>
          </a:p>
        </p:txBody>
      </p:sp>
    </p:spTree>
    <p:extLst>
      <p:ext uri="{BB962C8B-B14F-4D97-AF65-F5344CB8AC3E}">
        <p14:creationId xmlns:p14="http://schemas.microsoft.com/office/powerpoint/2010/main" val="250714070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zh-CN" sz="1200" dirty="0" smtClean="0">
                <a:solidFill>
                  <a:srgbClr val="FF0000"/>
                </a:solidFill>
              </a:rPr>
              <a:t>Warning:  most text books stop here!</a:t>
            </a:r>
          </a:p>
          <a:p>
            <a:r>
              <a:rPr lang="en-CA" altLang="zh-CN" sz="1200" dirty="0" smtClean="0">
                <a:solidFill>
                  <a:srgbClr val="FF0000"/>
                </a:solidFill>
              </a:rPr>
              <a:t>  – Never use a prime table size if at all possible</a:t>
            </a:r>
          </a:p>
          <a:p>
            <a:endParaRPr lang="en-CA" altLang="en-US" dirty="0" smtClean="0"/>
          </a:p>
        </p:txBody>
      </p:sp>
      <p:sp>
        <p:nvSpPr>
          <p:cNvPr id="4" name="Slide Number Placeholder 3"/>
          <p:cNvSpPr>
            <a:spLocks noGrp="1"/>
          </p:cNvSpPr>
          <p:nvPr>
            <p:ph type="sldNum" sz="quarter" idx="5"/>
          </p:nvPr>
        </p:nvSpPr>
        <p:spPr/>
        <p:txBody>
          <a:bodyPr/>
          <a:lstStyle/>
          <a:p>
            <a:pPr>
              <a:defRPr/>
            </a:pPr>
            <a:fld id="{4417FBE3-D65E-42D8-BA49-06365C848186}" type="slidenum">
              <a:rPr lang="en-CA" smtClean="0"/>
              <a:pPr>
                <a:defRPr/>
              </a:pPr>
              <a:t>216</a:t>
            </a:fld>
            <a:endParaRPr lang="en-CA"/>
          </a:p>
        </p:txBody>
      </p:sp>
    </p:spTree>
    <p:extLst>
      <p:ext uri="{BB962C8B-B14F-4D97-AF65-F5344CB8AC3E}">
        <p14:creationId xmlns:p14="http://schemas.microsoft.com/office/powerpoint/2010/main" val="1586843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6B36565-7DE3-4E16-8E46-F251FAFBD4B6}" type="slidenum">
              <a:rPr lang="en-CA" smtClean="0"/>
              <a:pPr>
                <a:defRPr/>
              </a:pPr>
              <a:t>40</a:t>
            </a:fld>
            <a:endParaRPr lang="en-CA"/>
          </a:p>
        </p:txBody>
      </p:sp>
    </p:spTree>
    <p:extLst>
      <p:ext uri="{BB962C8B-B14F-4D97-AF65-F5344CB8AC3E}">
        <p14:creationId xmlns:p14="http://schemas.microsoft.com/office/powerpoint/2010/main" val="4128031336"/>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5BA417E-8127-4455-A8E2-9D21094EC566}" type="slidenum">
              <a:rPr lang="en-CA" smtClean="0"/>
              <a:pPr>
                <a:defRPr/>
              </a:pPr>
              <a:t>217</a:t>
            </a:fld>
            <a:endParaRPr lang="en-CA"/>
          </a:p>
        </p:txBody>
      </p:sp>
    </p:spTree>
    <p:extLst>
      <p:ext uri="{BB962C8B-B14F-4D97-AF65-F5344CB8AC3E}">
        <p14:creationId xmlns:p14="http://schemas.microsoft.com/office/powerpoint/2010/main" val="96566324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CA" altLang="en-US" dirty="0" smtClean="0"/>
              <a:t>For proof, see solution </a:t>
            </a:r>
            <a:r>
              <a:rPr lang="en-CA" altLang="en-US" smtClean="0"/>
              <a:t>to textbook problem 11-3</a:t>
            </a:r>
            <a:endParaRPr lang="en-CA" altLang="en-US" dirty="0" smtClean="0"/>
          </a:p>
        </p:txBody>
      </p:sp>
      <p:sp>
        <p:nvSpPr>
          <p:cNvPr id="4" name="Slide Number Placeholder 3"/>
          <p:cNvSpPr>
            <a:spLocks noGrp="1"/>
          </p:cNvSpPr>
          <p:nvPr>
            <p:ph type="sldNum" sz="quarter" idx="5"/>
          </p:nvPr>
        </p:nvSpPr>
        <p:spPr/>
        <p:txBody>
          <a:bodyPr/>
          <a:lstStyle/>
          <a:p>
            <a:pPr>
              <a:defRPr/>
            </a:pPr>
            <a:fld id="{1D3E5BA3-EE5D-49B6-A69A-C583B6AA09B0}" type="slidenum">
              <a:rPr lang="en-CA" smtClean="0"/>
              <a:pPr>
                <a:defRPr/>
              </a:pPr>
              <a:t>218</a:t>
            </a:fld>
            <a:endParaRPr lang="en-CA"/>
          </a:p>
        </p:txBody>
      </p:sp>
    </p:spTree>
    <p:extLst>
      <p:ext uri="{BB962C8B-B14F-4D97-AF65-F5344CB8AC3E}">
        <p14:creationId xmlns:p14="http://schemas.microsoft.com/office/powerpoint/2010/main" val="335911836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477F554-DE71-43B7-9539-51D0688C0993}" type="slidenum">
              <a:rPr lang="en-CA" smtClean="0"/>
              <a:pPr>
                <a:defRPr/>
              </a:pPr>
              <a:t>219</a:t>
            </a:fld>
            <a:endParaRPr lang="en-CA"/>
          </a:p>
        </p:txBody>
      </p:sp>
    </p:spTree>
    <p:extLst>
      <p:ext uri="{BB962C8B-B14F-4D97-AF65-F5344CB8AC3E}">
        <p14:creationId xmlns:p14="http://schemas.microsoft.com/office/powerpoint/2010/main" val="192086201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D3E5BA3-EE5D-49B6-A69A-C583B6AA09B0}" type="slidenum">
              <a:rPr lang="en-CA" smtClean="0"/>
              <a:pPr>
                <a:defRPr/>
              </a:pPr>
              <a:t>220</a:t>
            </a:fld>
            <a:endParaRPr lang="en-CA"/>
          </a:p>
        </p:txBody>
      </p:sp>
    </p:spTree>
    <p:extLst>
      <p:ext uri="{BB962C8B-B14F-4D97-AF65-F5344CB8AC3E}">
        <p14:creationId xmlns:p14="http://schemas.microsoft.com/office/powerpoint/2010/main" val="157681810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32F70D5-9276-4D02-87E1-7E6D8B0DB57B}" type="slidenum">
              <a:rPr lang="en-CA" smtClean="0"/>
              <a:pPr>
                <a:defRPr/>
              </a:pPr>
              <a:t>221</a:t>
            </a:fld>
            <a:endParaRPr lang="en-CA"/>
          </a:p>
        </p:txBody>
      </p:sp>
    </p:spTree>
    <p:extLst>
      <p:ext uri="{BB962C8B-B14F-4D97-AF65-F5344CB8AC3E}">
        <p14:creationId xmlns:p14="http://schemas.microsoft.com/office/powerpoint/2010/main" val="383372621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222</a:t>
            </a:fld>
            <a:endParaRPr lang="en-CA"/>
          </a:p>
        </p:txBody>
      </p:sp>
    </p:spTree>
    <p:extLst>
      <p:ext uri="{BB962C8B-B14F-4D97-AF65-F5344CB8AC3E}">
        <p14:creationId xmlns:p14="http://schemas.microsoft.com/office/powerpoint/2010/main" val="295247444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223</a:t>
            </a:fld>
            <a:endParaRPr lang="en-CA"/>
          </a:p>
        </p:txBody>
      </p:sp>
    </p:spTree>
    <p:extLst>
      <p:ext uri="{BB962C8B-B14F-4D97-AF65-F5344CB8AC3E}">
        <p14:creationId xmlns:p14="http://schemas.microsoft.com/office/powerpoint/2010/main" val="817010973"/>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224</a:t>
            </a:fld>
            <a:endParaRPr lang="en-CA"/>
          </a:p>
        </p:txBody>
      </p:sp>
    </p:spTree>
    <p:extLst>
      <p:ext uri="{BB962C8B-B14F-4D97-AF65-F5344CB8AC3E}">
        <p14:creationId xmlns:p14="http://schemas.microsoft.com/office/powerpoint/2010/main" val="3361245066"/>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225</a:t>
            </a:fld>
            <a:endParaRPr lang="en-CA"/>
          </a:p>
        </p:txBody>
      </p:sp>
    </p:spTree>
    <p:extLst>
      <p:ext uri="{BB962C8B-B14F-4D97-AF65-F5344CB8AC3E}">
        <p14:creationId xmlns:p14="http://schemas.microsoft.com/office/powerpoint/2010/main" val="138792385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226</a:t>
            </a:fld>
            <a:endParaRPr lang="en-CA"/>
          </a:p>
        </p:txBody>
      </p:sp>
    </p:spTree>
    <p:extLst>
      <p:ext uri="{BB962C8B-B14F-4D97-AF65-F5344CB8AC3E}">
        <p14:creationId xmlns:p14="http://schemas.microsoft.com/office/powerpoint/2010/main" val="155591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519E97A-0873-49D7-864B-6A5F688B2735}" type="slidenum">
              <a:rPr lang="en-CA" smtClean="0"/>
              <a:pPr>
                <a:defRPr/>
              </a:pPr>
              <a:t>41</a:t>
            </a:fld>
            <a:endParaRPr lang="en-CA"/>
          </a:p>
        </p:txBody>
      </p:sp>
    </p:spTree>
    <p:extLst>
      <p:ext uri="{BB962C8B-B14F-4D97-AF65-F5344CB8AC3E}">
        <p14:creationId xmlns:p14="http://schemas.microsoft.com/office/powerpoint/2010/main" val="252525138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227</a:t>
            </a:fld>
            <a:endParaRPr lang="en-CA"/>
          </a:p>
        </p:txBody>
      </p:sp>
    </p:spTree>
    <p:extLst>
      <p:ext uri="{BB962C8B-B14F-4D97-AF65-F5344CB8AC3E}">
        <p14:creationId xmlns:p14="http://schemas.microsoft.com/office/powerpoint/2010/main" val="201370662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228</a:t>
            </a:fld>
            <a:endParaRPr lang="en-CA"/>
          </a:p>
        </p:txBody>
      </p:sp>
    </p:spTree>
    <p:extLst>
      <p:ext uri="{BB962C8B-B14F-4D97-AF65-F5344CB8AC3E}">
        <p14:creationId xmlns:p14="http://schemas.microsoft.com/office/powerpoint/2010/main" val="411912672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229</a:t>
            </a:fld>
            <a:endParaRPr lang="en-CA"/>
          </a:p>
        </p:txBody>
      </p:sp>
    </p:spTree>
    <p:extLst>
      <p:ext uri="{BB962C8B-B14F-4D97-AF65-F5344CB8AC3E}">
        <p14:creationId xmlns:p14="http://schemas.microsoft.com/office/powerpoint/2010/main" val="171417945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230</a:t>
            </a:fld>
            <a:endParaRPr lang="en-CA"/>
          </a:p>
        </p:txBody>
      </p:sp>
    </p:spTree>
    <p:extLst>
      <p:ext uri="{BB962C8B-B14F-4D97-AF65-F5344CB8AC3E}">
        <p14:creationId xmlns:p14="http://schemas.microsoft.com/office/powerpoint/2010/main" val="659043948"/>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231</a:t>
            </a:fld>
            <a:endParaRPr lang="en-CA"/>
          </a:p>
        </p:txBody>
      </p:sp>
    </p:spTree>
    <p:extLst>
      <p:ext uri="{BB962C8B-B14F-4D97-AF65-F5344CB8AC3E}">
        <p14:creationId xmlns:p14="http://schemas.microsoft.com/office/powerpoint/2010/main" val="1586042976"/>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232</a:t>
            </a:fld>
            <a:endParaRPr lang="en-CA"/>
          </a:p>
        </p:txBody>
      </p:sp>
    </p:spTree>
    <p:extLst>
      <p:ext uri="{BB962C8B-B14F-4D97-AF65-F5344CB8AC3E}">
        <p14:creationId xmlns:p14="http://schemas.microsoft.com/office/powerpoint/2010/main" val="1125820861"/>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233</a:t>
            </a:fld>
            <a:endParaRPr lang="en-CA"/>
          </a:p>
        </p:txBody>
      </p:sp>
    </p:spTree>
    <p:extLst>
      <p:ext uri="{BB962C8B-B14F-4D97-AF65-F5344CB8AC3E}">
        <p14:creationId xmlns:p14="http://schemas.microsoft.com/office/powerpoint/2010/main" val="176230661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234</a:t>
            </a:fld>
            <a:endParaRPr lang="en-CA"/>
          </a:p>
        </p:txBody>
      </p:sp>
    </p:spTree>
    <p:extLst>
      <p:ext uri="{BB962C8B-B14F-4D97-AF65-F5344CB8AC3E}">
        <p14:creationId xmlns:p14="http://schemas.microsoft.com/office/powerpoint/2010/main" val="3332577974"/>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235</a:t>
            </a:fld>
            <a:endParaRPr lang="en-CA"/>
          </a:p>
        </p:txBody>
      </p:sp>
    </p:spTree>
    <p:extLst>
      <p:ext uri="{BB962C8B-B14F-4D97-AF65-F5344CB8AC3E}">
        <p14:creationId xmlns:p14="http://schemas.microsoft.com/office/powerpoint/2010/main" val="1135646006"/>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236</a:t>
            </a:fld>
            <a:endParaRPr lang="en-CA"/>
          </a:p>
        </p:txBody>
      </p:sp>
    </p:spTree>
    <p:extLst>
      <p:ext uri="{BB962C8B-B14F-4D97-AF65-F5344CB8AC3E}">
        <p14:creationId xmlns:p14="http://schemas.microsoft.com/office/powerpoint/2010/main" val="308913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924510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6DF610C-8678-4538-8161-6BFCAE91C7F5}" type="slidenum">
              <a:rPr lang="en-CA" smtClean="0"/>
              <a:pPr>
                <a:defRPr/>
              </a:pPr>
              <a:t>42</a:t>
            </a:fld>
            <a:endParaRPr lang="en-CA"/>
          </a:p>
        </p:txBody>
      </p:sp>
    </p:spTree>
    <p:extLst>
      <p:ext uri="{BB962C8B-B14F-4D97-AF65-F5344CB8AC3E}">
        <p14:creationId xmlns:p14="http://schemas.microsoft.com/office/powerpoint/2010/main" val="3193573290"/>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237</a:t>
            </a:fld>
            <a:endParaRPr lang="en-CA"/>
          </a:p>
        </p:txBody>
      </p:sp>
    </p:spTree>
    <p:extLst>
      <p:ext uri="{BB962C8B-B14F-4D97-AF65-F5344CB8AC3E}">
        <p14:creationId xmlns:p14="http://schemas.microsoft.com/office/powerpoint/2010/main" val="1916119130"/>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en-CA" altLang="en-US" dirty="0" smtClean="0">
                <a:latin typeface="Arial" charset="0"/>
                <a:cs typeface="Arial" charset="0"/>
              </a:rPr>
              <a:t>If the next least-significant digit is</a:t>
            </a:r>
          </a:p>
          <a:p>
            <a:pPr lvl="2"/>
            <a:r>
              <a:rPr lang="en-CA" altLang="en-US" dirty="0" smtClean="0">
                <a:latin typeface="Arial" charset="0"/>
                <a:cs typeface="Arial" charset="0"/>
              </a:rPr>
              <a:t>Even, use bins	  0 –   F</a:t>
            </a:r>
          </a:p>
          <a:p>
            <a:pPr lvl="2"/>
            <a:r>
              <a:rPr lang="en-CA" altLang="en-US" dirty="0" smtClean="0">
                <a:latin typeface="Arial" charset="0"/>
                <a:cs typeface="Arial" charset="0"/>
              </a:rPr>
              <a:t>Odd, use bins	10 – 1F</a:t>
            </a:r>
            <a:endParaRPr lang="en-CA" altLang="en-US" dirty="0">
              <a:latin typeface="Arial" charset="0"/>
              <a:cs typeface="Arial" charset="0"/>
            </a:endParaRPr>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238</a:t>
            </a:fld>
            <a:endParaRPr lang="en-CA"/>
          </a:p>
        </p:txBody>
      </p:sp>
    </p:spTree>
    <p:extLst>
      <p:ext uri="{BB962C8B-B14F-4D97-AF65-F5344CB8AC3E}">
        <p14:creationId xmlns:p14="http://schemas.microsoft.com/office/powerpoint/2010/main" val="4035078536"/>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239</a:t>
            </a:fld>
            <a:endParaRPr lang="en-CA"/>
          </a:p>
        </p:txBody>
      </p:sp>
    </p:spTree>
    <p:extLst>
      <p:ext uri="{BB962C8B-B14F-4D97-AF65-F5344CB8AC3E}">
        <p14:creationId xmlns:p14="http://schemas.microsoft.com/office/powerpoint/2010/main" val="179875289"/>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240</a:t>
            </a:fld>
            <a:endParaRPr lang="en-CA"/>
          </a:p>
        </p:txBody>
      </p:sp>
    </p:spTree>
    <p:extLst>
      <p:ext uri="{BB962C8B-B14F-4D97-AF65-F5344CB8AC3E}">
        <p14:creationId xmlns:p14="http://schemas.microsoft.com/office/powerpoint/2010/main" val="3151662675"/>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241</a:t>
            </a:fld>
            <a:endParaRPr lang="en-CA"/>
          </a:p>
        </p:txBody>
      </p:sp>
    </p:spTree>
    <p:extLst>
      <p:ext uri="{BB962C8B-B14F-4D97-AF65-F5344CB8AC3E}">
        <p14:creationId xmlns:p14="http://schemas.microsoft.com/office/powerpoint/2010/main" val="1539340605"/>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242</a:t>
            </a:fld>
            <a:endParaRPr lang="en-CA"/>
          </a:p>
        </p:txBody>
      </p:sp>
    </p:spTree>
    <p:extLst>
      <p:ext uri="{BB962C8B-B14F-4D97-AF65-F5344CB8AC3E}">
        <p14:creationId xmlns:p14="http://schemas.microsoft.com/office/powerpoint/2010/main" val="327223032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243</a:t>
            </a:fld>
            <a:endParaRPr lang="en-CA"/>
          </a:p>
        </p:txBody>
      </p:sp>
    </p:spTree>
    <p:extLst>
      <p:ext uri="{BB962C8B-B14F-4D97-AF65-F5344CB8AC3E}">
        <p14:creationId xmlns:p14="http://schemas.microsoft.com/office/powerpoint/2010/main" val="275898813"/>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244</a:t>
            </a:fld>
            <a:endParaRPr lang="en-CA"/>
          </a:p>
        </p:txBody>
      </p:sp>
    </p:spTree>
    <p:extLst>
      <p:ext uri="{BB962C8B-B14F-4D97-AF65-F5344CB8AC3E}">
        <p14:creationId xmlns:p14="http://schemas.microsoft.com/office/powerpoint/2010/main" val="3759082201"/>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charset="0"/>
                <a:cs typeface="Arial" charset="0"/>
              </a:rPr>
              <a:t>We must have a separate ternary-valued flag for each bin </a:t>
            </a:r>
          </a:p>
          <a:p>
            <a:endParaRPr lang="en-CA" altLang="en-US" dirty="0" smtClean="0"/>
          </a:p>
        </p:txBody>
      </p:sp>
      <p:sp>
        <p:nvSpPr>
          <p:cNvPr id="4" name="Slide Number Placeholder 3"/>
          <p:cNvSpPr>
            <a:spLocks noGrp="1"/>
          </p:cNvSpPr>
          <p:nvPr>
            <p:ph type="sldNum" sz="quarter" idx="5"/>
          </p:nvPr>
        </p:nvSpPr>
        <p:spPr/>
        <p:txBody>
          <a:bodyPr/>
          <a:lstStyle/>
          <a:p>
            <a:pPr>
              <a:defRPr/>
            </a:pPr>
            <a:fld id="{75CA1599-4DBB-4FAE-822C-64F9F5156D6A}" type="slidenum">
              <a:rPr lang="en-CA" smtClean="0"/>
              <a:pPr>
                <a:defRPr/>
              </a:pPr>
              <a:t>245</a:t>
            </a:fld>
            <a:endParaRPr lang="en-CA"/>
          </a:p>
        </p:txBody>
      </p:sp>
    </p:spTree>
    <p:extLst>
      <p:ext uri="{BB962C8B-B14F-4D97-AF65-F5344CB8AC3E}">
        <p14:creationId xmlns:p14="http://schemas.microsoft.com/office/powerpoint/2010/main" val="422220343"/>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246</a:t>
            </a:fld>
            <a:endParaRPr lang="en-CA"/>
          </a:p>
        </p:txBody>
      </p:sp>
    </p:spTree>
    <p:extLst>
      <p:ext uri="{BB962C8B-B14F-4D97-AF65-F5344CB8AC3E}">
        <p14:creationId xmlns:p14="http://schemas.microsoft.com/office/powerpoint/2010/main" val="267951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CD33D49-FBE6-44DA-90AC-BF57487F59B5}" type="slidenum">
              <a:rPr lang="en-CA" smtClean="0"/>
              <a:pPr>
                <a:defRPr/>
              </a:pPr>
              <a:t>43</a:t>
            </a:fld>
            <a:endParaRPr lang="en-CA"/>
          </a:p>
        </p:txBody>
      </p:sp>
    </p:spTree>
    <p:extLst>
      <p:ext uri="{BB962C8B-B14F-4D97-AF65-F5344CB8AC3E}">
        <p14:creationId xmlns:p14="http://schemas.microsoft.com/office/powerpoint/2010/main" val="460396231"/>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7804602-2411-4E63-9CF8-8B316992DD10}" type="slidenum">
              <a:rPr lang="en-CA" smtClean="0"/>
              <a:pPr>
                <a:defRPr/>
              </a:pPr>
              <a:t>247</a:t>
            </a:fld>
            <a:endParaRPr lang="en-CA"/>
          </a:p>
        </p:txBody>
      </p:sp>
    </p:spTree>
    <p:extLst>
      <p:ext uri="{BB962C8B-B14F-4D97-AF65-F5344CB8AC3E}">
        <p14:creationId xmlns:p14="http://schemas.microsoft.com/office/powerpoint/2010/main" val="2465310888"/>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D5974FA0-F3FB-4DD4-9E3E-E957D010B737}" type="slidenum">
              <a:rPr lang="en-CA" smtClean="0"/>
              <a:pPr>
                <a:defRPr/>
              </a:pPr>
              <a:t>248</a:t>
            </a:fld>
            <a:endParaRPr lang="en-CA"/>
          </a:p>
        </p:txBody>
      </p:sp>
    </p:spTree>
    <p:extLst>
      <p:ext uri="{BB962C8B-B14F-4D97-AF65-F5344CB8AC3E}">
        <p14:creationId xmlns:p14="http://schemas.microsoft.com/office/powerpoint/2010/main" val="577638632"/>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5974FA0-F3FB-4DD4-9E3E-E957D010B737}" type="slidenum">
              <a:rPr lang="en-CA" smtClean="0"/>
              <a:pPr>
                <a:defRPr/>
              </a:pPr>
              <a:t>249</a:t>
            </a:fld>
            <a:endParaRPr lang="en-CA"/>
          </a:p>
        </p:txBody>
      </p:sp>
    </p:spTree>
    <p:extLst>
      <p:ext uri="{BB962C8B-B14F-4D97-AF65-F5344CB8AC3E}">
        <p14:creationId xmlns:p14="http://schemas.microsoft.com/office/powerpoint/2010/main" val="2553675208"/>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B5DA1C2-707B-4710-BE74-58FB23C45CBC}" type="slidenum">
              <a:rPr lang="en-CA" smtClean="0"/>
              <a:pPr>
                <a:defRPr/>
              </a:pPr>
              <a:t>250</a:t>
            </a:fld>
            <a:endParaRPr lang="en-CA"/>
          </a:p>
        </p:txBody>
      </p:sp>
    </p:spTree>
    <p:extLst>
      <p:ext uri="{BB962C8B-B14F-4D97-AF65-F5344CB8AC3E}">
        <p14:creationId xmlns:p14="http://schemas.microsoft.com/office/powerpoint/2010/main" val="1772483975"/>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DFDBD31-F805-46E1-96C7-02729BF85D05}" type="slidenum">
              <a:rPr lang="en-CA" smtClean="0"/>
              <a:pPr>
                <a:defRPr/>
              </a:pPr>
              <a:t>252</a:t>
            </a:fld>
            <a:endParaRPr lang="en-CA"/>
          </a:p>
        </p:txBody>
      </p:sp>
    </p:spTree>
    <p:extLst>
      <p:ext uri="{BB962C8B-B14F-4D97-AF65-F5344CB8AC3E}">
        <p14:creationId xmlns:p14="http://schemas.microsoft.com/office/powerpoint/2010/main" val="2914580955"/>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F6E4F02-CB35-4B88-A796-B383E99BC37E}" type="slidenum">
              <a:rPr lang="en-CA" smtClean="0"/>
              <a:pPr>
                <a:defRPr/>
              </a:pPr>
              <a:t>253</a:t>
            </a:fld>
            <a:endParaRPr lang="en-CA"/>
          </a:p>
        </p:txBody>
      </p:sp>
    </p:spTree>
    <p:extLst>
      <p:ext uri="{BB962C8B-B14F-4D97-AF65-F5344CB8AC3E}">
        <p14:creationId xmlns:p14="http://schemas.microsoft.com/office/powerpoint/2010/main" val="3951006154"/>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F6E4F02-CB35-4B88-A796-B383E99BC37E}" type="slidenum">
              <a:rPr lang="en-CA" smtClean="0"/>
              <a:pPr>
                <a:defRPr/>
              </a:pPr>
              <a:t>254</a:t>
            </a:fld>
            <a:endParaRPr lang="en-CA"/>
          </a:p>
        </p:txBody>
      </p:sp>
    </p:spTree>
    <p:extLst>
      <p:ext uri="{BB962C8B-B14F-4D97-AF65-F5344CB8AC3E}">
        <p14:creationId xmlns:p14="http://schemas.microsoft.com/office/powerpoint/2010/main" val="3096910721"/>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F6E4F02-CB35-4B88-A796-B383E99BC37E}" type="slidenum">
              <a:rPr lang="en-CA" smtClean="0"/>
              <a:pPr>
                <a:defRPr/>
              </a:pPr>
              <a:t>255</a:t>
            </a:fld>
            <a:endParaRPr lang="en-CA"/>
          </a:p>
        </p:txBody>
      </p:sp>
    </p:spTree>
    <p:extLst>
      <p:ext uri="{BB962C8B-B14F-4D97-AF65-F5344CB8AC3E}">
        <p14:creationId xmlns:p14="http://schemas.microsoft.com/office/powerpoint/2010/main" val="831245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E64485D-DB8A-451F-B3C3-271E809FEEA3}" type="slidenum">
              <a:rPr lang="en-CA" smtClean="0"/>
              <a:pPr>
                <a:defRPr/>
              </a:pPr>
              <a:t>44</a:t>
            </a:fld>
            <a:endParaRPr lang="en-CA"/>
          </a:p>
        </p:txBody>
      </p:sp>
    </p:spTree>
    <p:extLst>
      <p:ext uri="{BB962C8B-B14F-4D97-AF65-F5344CB8AC3E}">
        <p14:creationId xmlns:p14="http://schemas.microsoft.com/office/powerpoint/2010/main" val="467468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4E15B73-F2DA-4F38-8E8A-50C19202F500}" type="slidenum">
              <a:rPr lang="en-CA" smtClean="0"/>
              <a:pPr>
                <a:defRPr/>
              </a:pPr>
              <a:t>45</a:t>
            </a:fld>
            <a:endParaRPr lang="en-CA"/>
          </a:p>
        </p:txBody>
      </p:sp>
    </p:spTree>
    <p:extLst>
      <p:ext uri="{BB962C8B-B14F-4D97-AF65-F5344CB8AC3E}">
        <p14:creationId xmlns:p14="http://schemas.microsoft.com/office/powerpoint/2010/main" val="3933598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4EA4F97-8C90-4F24-8BF3-5D355E44F1D8}" type="slidenum">
              <a:rPr lang="en-CA" smtClean="0"/>
              <a:pPr>
                <a:defRPr/>
              </a:pPr>
              <a:t>46</a:t>
            </a:fld>
            <a:endParaRPr lang="en-CA"/>
          </a:p>
        </p:txBody>
      </p:sp>
    </p:spTree>
    <p:extLst>
      <p:ext uri="{BB962C8B-B14F-4D97-AF65-F5344CB8AC3E}">
        <p14:creationId xmlns:p14="http://schemas.microsoft.com/office/powerpoint/2010/main" val="27038510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9F3C27B-2104-42EB-9BA6-DEE49A184A0E}" type="slidenum">
              <a:rPr lang="en-CA" smtClean="0"/>
              <a:pPr>
                <a:defRPr/>
              </a:pPr>
              <a:t>47</a:t>
            </a:fld>
            <a:endParaRPr lang="en-CA"/>
          </a:p>
        </p:txBody>
      </p:sp>
    </p:spTree>
    <p:extLst>
      <p:ext uri="{BB962C8B-B14F-4D97-AF65-F5344CB8AC3E}">
        <p14:creationId xmlns:p14="http://schemas.microsoft.com/office/powerpoint/2010/main" val="2120450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solidFill>
                  <a:schemeClr val="tx1">
                    <a:lumMod val="50000"/>
                    <a:lumOff val="50000"/>
                  </a:schemeClr>
                </a:solidFill>
              </a:rPr>
              <a:t>J.R.R. Tolkien</a:t>
            </a:r>
          </a:p>
          <a:p>
            <a:endParaRPr lang="en-CA" altLang="en-US" dirty="0" smtClean="0"/>
          </a:p>
        </p:txBody>
      </p:sp>
      <p:sp>
        <p:nvSpPr>
          <p:cNvPr id="4" name="Slide Number Placeholder 3"/>
          <p:cNvSpPr>
            <a:spLocks noGrp="1"/>
          </p:cNvSpPr>
          <p:nvPr>
            <p:ph type="sldNum" sz="quarter" idx="5"/>
          </p:nvPr>
        </p:nvSpPr>
        <p:spPr/>
        <p:txBody>
          <a:bodyPr/>
          <a:lstStyle/>
          <a:p>
            <a:pPr>
              <a:defRPr/>
            </a:pPr>
            <a:fld id="{A61DF858-1532-4C63-B158-AEFE7181AEB7}" type="slidenum">
              <a:rPr lang="en-CA" smtClean="0"/>
              <a:pPr>
                <a:defRPr/>
              </a:pPr>
              <a:t>50</a:t>
            </a:fld>
            <a:endParaRPr lang="en-CA"/>
          </a:p>
        </p:txBody>
      </p:sp>
    </p:spTree>
    <p:extLst>
      <p:ext uri="{BB962C8B-B14F-4D97-AF65-F5344CB8AC3E}">
        <p14:creationId xmlns:p14="http://schemas.microsoft.com/office/powerpoint/2010/main" val="4079397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84C6041-5A5C-4FD4-8F13-CA36F6C73476}" type="slidenum">
              <a:rPr lang="en-CA" smtClean="0"/>
              <a:pPr>
                <a:defRPr/>
              </a:pPr>
              <a:t>51</a:t>
            </a:fld>
            <a:endParaRPr lang="en-CA"/>
          </a:p>
        </p:txBody>
      </p:sp>
    </p:spTree>
    <p:extLst>
      <p:ext uri="{BB962C8B-B14F-4D97-AF65-F5344CB8AC3E}">
        <p14:creationId xmlns:p14="http://schemas.microsoft.com/office/powerpoint/2010/main" val="1608495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solidFill>
                  <a:prstClr val="black"/>
                </a:solidFill>
                <a:latin typeface="Arial" charset="0"/>
                <a:cs typeface="Arial" charset="0"/>
              </a:rPr>
              <a:t>	Note:  this cannot be used if you require a cryptographic hash function or </a:t>
            </a:r>
            <a:r>
              <a:rPr lang="en-US" altLang="en-US" i="1" dirty="0" smtClean="0">
                <a:solidFill>
                  <a:prstClr val="black"/>
                </a:solidFill>
                <a:latin typeface="Arial" charset="0"/>
                <a:cs typeface="Arial" charset="0"/>
              </a:rPr>
              <a:t>message digest</a:t>
            </a:r>
            <a:endParaRPr lang="en-US" altLang="en-US" dirty="0" smtClean="0">
              <a:solidFill>
                <a:prstClr val="black"/>
              </a:solidFill>
              <a:latin typeface="Arial" charset="0"/>
              <a:cs typeface="Arial" charset="0"/>
            </a:endParaRPr>
          </a:p>
          <a:p>
            <a:endParaRPr lang="en-CA" altLang="en-US" dirty="0" smtClean="0"/>
          </a:p>
        </p:txBody>
      </p:sp>
      <p:sp>
        <p:nvSpPr>
          <p:cNvPr id="4" name="Slide Number Placeholder 3"/>
          <p:cNvSpPr>
            <a:spLocks noGrp="1"/>
          </p:cNvSpPr>
          <p:nvPr>
            <p:ph type="sldNum" sz="quarter" idx="5"/>
          </p:nvPr>
        </p:nvSpPr>
        <p:spPr/>
        <p:txBody>
          <a:bodyPr/>
          <a:lstStyle/>
          <a:p>
            <a:pPr>
              <a:defRPr/>
            </a:pPr>
            <a:fld id="{C413EC54-D2A7-4EB2-94A7-E723820FE689}" type="slidenum">
              <a:rPr lang="en-CA" smtClean="0"/>
              <a:pPr>
                <a:defRPr/>
              </a:pPr>
              <a:t>52</a:t>
            </a:fld>
            <a:endParaRPr lang="en-CA"/>
          </a:p>
        </p:txBody>
      </p:sp>
    </p:spTree>
    <p:extLst>
      <p:ext uri="{BB962C8B-B14F-4D97-AF65-F5344CB8AC3E}">
        <p14:creationId xmlns:p14="http://schemas.microsoft.com/office/powerpoint/2010/main" val="3697221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charset="0"/>
                <a:cs typeface="Arial" charset="0"/>
              </a:rPr>
              <a:t>The salary hopefully changes over time…</a:t>
            </a:r>
          </a:p>
          <a:p>
            <a:endParaRPr lang="en-CA" altLang="en-US" dirty="0" smtClean="0"/>
          </a:p>
        </p:txBody>
      </p:sp>
      <p:sp>
        <p:nvSpPr>
          <p:cNvPr id="4" name="Slide Number Placeholder 3"/>
          <p:cNvSpPr>
            <a:spLocks noGrp="1"/>
          </p:cNvSpPr>
          <p:nvPr>
            <p:ph type="sldNum" sz="quarter" idx="5"/>
          </p:nvPr>
        </p:nvSpPr>
        <p:spPr/>
        <p:txBody>
          <a:bodyPr/>
          <a:lstStyle/>
          <a:p>
            <a:pPr>
              <a:defRPr/>
            </a:pPr>
            <a:fld id="{C413EC54-D2A7-4EB2-94A7-E723820FE689}" type="slidenum">
              <a:rPr lang="en-CA" smtClean="0"/>
              <a:pPr>
                <a:defRPr/>
              </a:pPr>
              <a:t>53</a:t>
            </a:fld>
            <a:endParaRPr lang="en-CA"/>
          </a:p>
        </p:txBody>
      </p:sp>
    </p:spTree>
    <p:extLst>
      <p:ext uri="{BB962C8B-B14F-4D97-AF65-F5344CB8AC3E}">
        <p14:creationId xmlns:p14="http://schemas.microsoft.com/office/powerpoint/2010/main" val="2767967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None/>
            </a:pPr>
            <a:r>
              <a:rPr lang="en-US" altLang="en-US" dirty="0" smtClean="0">
                <a:latin typeface="Arial" charset="0"/>
                <a:cs typeface="Arial" charset="0"/>
              </a:rPr>
              <a:t>	In our supporting example, the corresponding function can be called in </a:t>
            </a:r>
            <a:r>
              <a:rPr lang="en-US" altLang="en-US" dirty="0" smtClean="0">
                <a:latin typeface="Symbol" panose="05050102010706020507" pitchFamily="18" charset="2"/>
                <a:cs typeface="Arial" charset="0"/>
              </a:rPr>
              <a:t>Q</a:t>
            </a:r>
            <a:r>
              <a:rPr lang="en-US" altLang="en-US" dirty="0" smtClean="0">
                <a:latin typeface="Times New Roman" panose="02020603050405020304" pitchFamily="18" charset="0"/>
                <a:cs typeface="Times New Roman" panose="02020603050405020304" pitchFamily="18" charset="0"/>
              </a:rPr>
              <a:t>(1)</a:t>
            </a:r>
            <a:r>
              <a:rPr lang="en-US" altLang="en-US" dirty="0" smtClean="0">
                <a:latin typeface="Arial" charset="0"/>
                <a:cs typeface="Arial" charset="0"/>
              </a:rPr>
              <a:t> time and the array is less than twice the optimal size</a:t>
            </a:r>
            <a:endParaRPr lang="en-US" altLang="en-US" dirty="0" smtClean="0">
              <a:latin typeface="Times New Roman" panose="02020603050405020304" pitchFamily="18" charset="0"/>
              <a:cs typeface="Times New Roman" panose="02020603050405020304" pitchFamily="18" charset="0"/>
            </a:endParaRPr>
          </a:p>
          <a:p>
            <a:pPr eaLnBrk="1" hangingPunct="1">
              <a:buFont typeface="Arial" charset="0"/>
              <a:buNone/>
            </a:pPr>
            <a:endParaRPr lang="en-US" altLang="en-US" dirty="0" smtClean="0">
              <a:latin typeface="Arial"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14</a:t>
            </a:fld>
            <a:endParaRPr lang="en-CA"/>
          </a:p>
        </p:txBody>
      </p:sp>
    </p:spTree>
    <p:extLst>
      <p:ext uri="{BB962C8B-B14F-4D97-AF65-F5344CB8AC3E}">
        <p14:creationId xmlns:p14="http://schemas.microsoft.com/office/powerpoint/2010/main" val="1367172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charset="0"/>
                <a:cs typeface="Arial" charset="0"/>
              </a:rPr>
              <a:t>The salary hopefully changes over time…</a:t>
            </a:r>
          </a:p>
          <a:p>
            <a:endParaRPr lang="en-CA" altLang="en-US" dirty="0" smtClean="0"/>
          </a:p>
        </p:txBody>
      </p:sp>
      <p:sp>
        <p:nvSpPr>
          <p:cNvPr id="4" name="Slide Number Placeholder 3"/>
          <p:cNvSpPr>
            <a:spLocks noGrp="1"/>
          </p:cNvSpPr>
          <p:nvPr>
            <p:ph type="sldNum" sz="quarter" idx="5"/>
          </p:nvPr>
        </p:nvSpPr>
        <p:spPr/>
        <p:txBody>
          <a:bodyPr/>
          <a:lstStyle/>
          <a:p>
            <a:pPr>
              <a:defRPr/>
            </a:pPr>
            <a:fld id="{C413EC54-D2A7-4EB2-94A7-E723820FE689}" type="slidenum">
              <a:rPr lang="en-CA" smtClean="0"/>
              <a:pPr>
                <a:defRPr/>
              </a:pPr>
              <a:t>54</a:t>
            </a:fld>
            <a:endParaRPr lang="en-CA"/>
          </a:p>
        </p:txBody>
      </p:sp>
    </p:spTree>
    <p:extLst>
      <p:ext uri="{BB962C8B-B14F-4D97-AF65-F5344CB8AC3E}">
        <p14:creationId xmlns:p14="http://schemas.microsoft.com/office/powerpoint/2010/main" val="3590875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A638A87-8BCF-45C9-B666-7F6161DECC7A}" type="slidenum">
              <a:rPr lang="en-CA" smtClean="0"/>
              <a:pPr>
                <a:defRPr/>
              </a:pPr>
              <a:t>55</a:t>
            </a:fld>
            <a:endParaRPr lang="en-CA"/>
          </a:p>
        </p:txBody>
      </p:sp>
    </p:spTree>
    <p:extLst>
      <p:ext uri="{BB962C8B-B14F-4D97-AF65-F5344CB8AC3E}">
        <p14:creationId xmlns:p14="http://schemas.microsoft.com/office/powerpoint/2010/main" val="3622285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B08067B-A43F-49E3-A95A-1F12ACAA897A}" type="slidenum">
              <a:rPr lang="en-CA" smtClean="0"/>
              <a:pPr>
                <a:defRPr/>
              </a:pPr>
              <a:t>57</a:t>
            </a:fld>
            <a:endParaRPr lang="en-CA"/>
          </a:p>
        </p:txBody>
      </p:sp>
    </p:spTree>
    <p:extLst>
      <p:ext uri="{BB962C8B-B14F-4D97-AF65-F5344CB8AC3E}">
        <p14:creationId xmlns:p14="http://schemas.microsoft.com/office/powerpoint/2010/main" val="1377195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3E81BCB-D613-482F-AB08-D91D20AAF23E}" type="slidenum">
              <a:rPr lang="en-CA" smtClean="0"/>
              <a:pPr>
                <a:defRPr/>
              </a:pPr>
              <a:t>59</a:t>
            </a:fld>
            <a:endParaRPr lang="en-CA"/>
          </a:p>
        </p:txBody>
      </p:sp>
    </p:spTree>
    <p:extLst>
      <p:ext uri="{BB962C8B-B14F-4D97-AF65-F5344CB8AC3E}">
        <p14:creationId xmlns:p14="http://schemas.microsoft.com/office/powerpoint/2010/main" val="2991905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C3E37D5-A242-40F5-87DC-896B19B83337}" type="slidenum">
              <a:rPr lang="en-CA" smtClean="0"/>
              <a:pPr>
                <a:defRPr/>
              </a:pPr>
              <a:t>60</a:t>
            </a:fld>
            <a:endParaRPr lang="en-CA"/>
          </a:p>
        </p:txBody>
      </p:sp>
    </p:spTree>
    <p:extLst>
      <p:ext uri="{BB962C8B-B14F-4D97-AF65-F5344CB8AC3E}">
        <p14:creationId xmlns:p14="http://schemas.microsoft.com/office/powerpoint/2010/main" val="3351506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D2AEC20-3A0B-4915-861D-FC950A0EEC62}" type="slidenum">
              <a:rPr lang="en-CA" smtClean="0"/>
              <a:pPr>
                <a:defRPr/>
              </a:pPr>
              <a:t>61</a:t>
            </a:fld>
            <a:endParaRPr lang="en-CA"/>
          </a:p>
        </p:txBody>
      </p:sp>
    </p:spTree>
    <p:extLst>
      <p:ext uri="{BB962C8B-B14F-4D97-AF65-F5344CB8AC3E}">
        <p14:creationId xmlns:p14="http://schemas.microsoft.com/office/powerpoint/2010/main" val="340319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DAEA555-AE42-45AF-9520-3C68BF476221}" type="slidenum">
              <a:rPr lang="en-CA" smtClean="0"/>
              <a:pPr>
                <a:defRPr/>
              </a:pPr>
              <a:t>62</a:t>
            </a:fld>
            <a:endParaRPr lang="en-CA"/>
          </a:p>
        </p:txBody>
      </p:sp>
    </p:spTree>
    <p:extLst>
      <p:ext uri="{BB962C8B-B14F-4D97-AF65-F5344CB8AC3E}">
        <p14:creationId xmlns:p14="http://schemas.microsoft.com/office/powerpoint/2010/main" val="958729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DF07D03-EAC3-4D00-BF0D-78E5395809EE}" type="slidenum">
              <a:rPr lang="en-CA" smtClean="0"/>
              <a:pPr>
                <a:defRPr/>
              </a:pPr>
              <a:t>63</a:t>
            </a:fld>
            <a:endParaRPr lang="en-CA"/>
          </a:p>
        </p:txBody>
      </p:sp>
    </p:spTree>
    <p:extLst>
      <p:ext uri="{BB962C8B-B14F-4D97-AF65-F5344CB8AC3E}">
        <p14:creationId xmlns:p14="http://schemas.microsoft.com/office/powerpoint/2010/main" val="1663017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3A0AC6E-C2E9-40FB-93E0-41C08BE8DFAE}" type="slidenum">
              <a:rPr lang="en-CA" smtClean="0"/>
              <a:pPr>
                <a:defRPr/>
              </a:pPr>
              <a:t>64</a:t>
            </a:fld>
            <a:endParaRPr lang="en-CA"/>
          </a:p>
        </p:txBody>
      </p:sp>
    </p:spTree>
    <p:extLst>
      <p:ext uri="{BB962C8B-B14F-4D97-AF65-F5344CB8AC3E}">
        <p14:creationId xmlns:p14="http://schemas.microsoft.com/office/powerpoint/2010/main" val="1471115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C81040D-3E1E-46B4-A3EA-C0AF5AF8B8D1}" type="slidenum">
              <a:rPr lang="en-CA" smtClean="0"/>
              <a:pPr>
                <a:defRPr/>
              </a:pPr>
              <a:t>65</a:t>
            </a:fld>
            <a:endParaRPr lang="en-CA"/>
          </a:p>
        </p:txBody>
      </p:sp>
    </p:spTree>
    <p:extLst>
      <p:ext uri="{BB962C8B-B14F-4D97-AF65-F5344CB8AC3E}">
        <p14:creationId xmlns:p14="http://schemas.microsoft.com/office/powerpoint/2010/main" val="1838606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24</a:t>
            </a:fld>
            <a:endParaRPr lang="en-CA"/>
          </a:p>
        </p:txBody>
      </p:sp>
    </p:spTree>
    <p:extLst>
      <p:ext uri="{BB962C8B-B14F-4D97-AF65-F5344CB8AC3E}">
        <p14:creationId xmlns:p14="http://schemas.microsoft.com/office/powerpoint/2010/main" val="9209648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E726469-2D3F-4909-895D-195B31663532}" type="slidenum">
              <a:rPr lang="en-CA" smtClean="0"/>
              <a:pPr>
                <a:defRPr/>
              </a:pPr>
              <a:t>66</a:t>
            </a:fld>
            <a:endParaRPr lang="en-CA"/>
          </a:p>
        </p:txBody>
      </p:sp>
    </p:spTree>
    <p:extLst>
      <p:ext uri="{BB962C8B-B14F-4D97-AF65-F5344CB8AC3E}">
        <p14:creationId xmlns:p14="http://schemas.microsoft.com/office/powerpoint/2010/main" val="26223270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155B9E1-A9DD-4742-A253-E62FC41CE82F}" type="slidenum">
              <a:rPr lang="en-CA" smtClean="0"/>
              <a:pPr>
                <a:defRPr/>
              </a:pPr>
              <a:t>67</a:t>
            </a:fld>
            <a:endParaRPr lang="en-CA"/>
          </a:p>
        </p:txBody>
      </p:sp>
    </p:spTree>
    <p:extLst>
      <p:ext uri="{BB962C8B-B14F-4D97-AF65-F5344CB8AC3E}">
        <p14:creationId xmlns:p14="http://schemas.microsoft.com/office/powerpoint/2010/main" val="2237749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886D18C-5A9A-415B-94C5-37B353CD7162}" type="slidenum">
              <a:rPr lang="en-CA" smtClean="0"/>
              <a:pPr>
                <a:defRPr/>
              </a:pPr>
              <a:t>68</a:t>
            </a:fld>
            <a:endParaRPr lang="en-CA"/>
          </a:p>
        </p:txBody>
      </p:sp>
    </p:spTree>
    <p:extLst>
      <p:ext uri="{BB962C8B-B14F-4D97-AF65-F5344CB8AC3E}">
        <p14:creationId xmlns:p14="http://schemas.microsoft.com/office/powerpoint/2010/main" val="1766008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8D59A25-FA5E-4E28-A7E9-F48C522A8D5A}" type="slidenum">
              <a:rPr lang="en-CA" smtClean="0"/>
              <a:pPr>
                <a:defRPr/>
              </a:pPr>
              <a:t>69</a:t>
            </a:fld>
            <a:endParaRPr lang="en-CA"/>
          </a:p>
        </p:txBody>
      </p:sp>
    </p:spTree>
    <p:extLst>
      <p:ext uri="{BB962C8B-B14F-4D97-AF65-F5344CB8AC3E}">
        <p14:creationId xmlns:p14="http://schemas.microsoft.com/office/powerpoint/2010/main" val="19407266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CA" altLang="en-US" dirty="0" smtClean="0"/>
              <a:t>C++ truncates the</a:t>
            </a:r>
            <a:br>
              <a:rPr lang="en-CA" altLang="en-US" dirty="0" smtClean="0"/>
            </a:br>
            <a:r>
              <a:rPr lang="en-CA" altLang="en-US" dirty="0" smtClean="0"/>
              <a:t>product of two </a:t>
            </a:r>
            <a:r>
              <a:rPr lang="en-CA" altLang="en-US" i="1" dirty="0" smtClean="0">
                <a:latin typeface="Times New Roman" pitchFamily="18" charset="0"/>
                <a:cs typeface="Times New Roman" pitchFamily="18" charset="0"/>
              </a:rPr>
              <a:t>n</a:t>
            </a:r>
            <a:r>
              <a:rPr lang="en-CA" altLang="en-US" dirty="0" smtClean="0"/>
              <a:t>-bit</a:t>
            </a:r>
          </a:p>
          <a:p>
            <a:pPr eaLnBrk="1" hangingPunct="1"/>
            <a:r>
              <a:rPr lang="en-CA" altLang="en-US" dirty="0" smtClean="0"/>
              <a:t>numbers to </a:t>
            </a:r>
            <a:r>
              <a:rPr lang="en-CA" altLang="en-US" i="1" dirty="0" smtClean="0">
                <a:latin typeface="Times New Roman" pitchFamily="18" charset="0"/>
                <a:cs typeface="Times New Roman" pitchFamily="18" charset="0"/>
              </a:rPr>
              <a:t>n</a:t>
            </a:r>
            <a:r>
              <a:rPr lang="en-CA" altLang="en-US" dirty="0" smtClean="0"/>
              <a:t> bits</a:t>
            </a:r>
          </a:p>
          <a:p>
            <a:endParaRPr lang="en-CA" altLang="en-US" dirty="0" smtClean="0"/>
          </a:p>
        </p:txBody>
      </p:sp>
      <p:sp>
        <p:nvSpPr>
          <p:cNvPr id="4" name="Slide Number Placeholder 3"/>
          <p:cNvSpPr>
            <a:spLocks noGrp="1"/>
          </p:cNvSpPr>
          <p:nvPr>
            <p:ph type="sldNum" sz="quarter" idx="5"/>
          </p:nvPr>
        </p:nvSpPr>
        <p:spPr/>
        <p:txBody>
          <a:bodyPr/>
          <a:lstStyle/>
          <a:p>
            <a:pPr>
              <a:defRPr/>
            </a:pPr>
            <a:fld id="{9E36D280-92C7-42CF-B652-0BD2973BBABC}" type="slidenum">
              <a:rPr lang="en-CA" smtClean="0"/>
              <a:pPr>
                <a:defRPr/>
              </a:pPr>
              <a:t>70</a:t>
            </a:fld>
            <a:endParaRPr lang="en-CA"/>
          </a:p>
        </p:txBody>
      </p:sp>
    </p:spTree>
    <p:extLst>
      <p:ext uri="{BB962C8B-B14F-4D97-AF65-F5344CB8AC3E}">
        <p14:creationId xmlns:p14="http://schemas.microsoft.com/office/powerpoint/2010/main" val="39677592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0DD613D-43E3-4F29-9E03-BE86BBCFFBF4}" type="slidenum">
              <a:rPr lang="en-CA" smtClean="0"/>
              <a:pPr>
                <a:defRPr/>
              </a:pPr>
              <a:t>71</a:t>
            </a:fld>
            <a:endParaRPr lang="en-CA"/>
          </a:p>
        </p:txBody>
      </p:sp>
    </p:spTree>
    <p:extLst>
      <p:ext uri="{BB962C8B-B14F-4D97-AF65-F5344CB8AC3E}">
        <p14:creationId xmlns:p14="http://schemas.microsoft.com/office/powerpoint/2010/main" val="27092202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387EE8C-C96C-44B0-A293-43B279DEC120}" type="slidenum">
              <a:rPr lang="en-CA" smtClean="0"/>
              <a:pPr>
                <a:defRPr/>
              </a:pPr>
              <a:t>72</a:t>
            </a:fld>
            <a:endParaRPr lang="en-CA"/>
          </a:p>
        </p:txBody>
      </p:sp>
    </p:spTree>
    <p:extLst>
      <p:ext uri="{BB962C8B-B14F-4D97-AF65-F5344CB8AC3E}">
        <p14:creationId xmlns:p14="http://schemas.microsoft.com/office/powerpoint/2010/main" val="859705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8F7AB79-700E-430E-8B13-9457541874E5}" type="slidenum">
              <a:rPr lang="en-CA" smtClean="0"/>
              <a:pPr>
                <a:defRPr/>
              </a:pPr>
              <a:t>73</a:t>
            </a:fld>
            <a:endParaRPr lang="en-CA"/>
          </a:p>
        </p:txBody>
      </p:sp>
    </p:spTree>
    <p:extLst>
      <p:ext uri="{BB962C8B-B14F-4D97-AF65-F5344CB8AC3E}">
        <p14:creationId xmlns:p14="http://schemas.microsoft.com/office/powerpoint/2010/main" val="32293961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F2E45E4-6AAD-4420-A379-A7268A8A989D}" type="slidenum">
              <a:rPr lang="en-CA" smtClean="0"/>
              <a:pPr>
                <a:defRPr/>
              </a:pPr>
              <a:t>74</a:t>
            </a:fld>
            <a:endParaRPr lang="en-CA"/>
          </a:p>
        </p:txBody>
      </p:sp>
    </p:spTree>
    <p:extLst>
      <p:ext uri="{BB962C8B-B14F-4D97-AF65-F5344CB8AC3E}">
        <p14:creationId xmlns:p14="http://schemas.microsoft.com/office/powerpoint/2010/main" val="13147159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831CD50-9813-4BD6-9ACA-85FF6E036C21}" type="slidenum">
              <a:rPr lang="en-CA" smtClean="0"/>
              <a:pPr>
                <a:defRPr/>
              </a:pPr>
              <a:t>75</a:t>
            </a:fld>
            <a:endParaRPr lang="en-CA"/>
          </a:p>
        </p:txBody>
      </p:sp>
    </p:spTree>
    <p:extLst>
      <p:ext uri="{BB962C8B-B14F-4D97-AF65-F5344CB8AC3E}">
        <p14:creationId xmlns:p14="http://schemas.microsoft.com/office/powerpoint/2010/main" val="3395459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162DE28-E8CF-4DC1-AE7C-E9A930EBF595}" type="slidenum">
              <a:rPr lang="en-CA" smtClean="0"/>
              <a:pPr>
                <a:defRPr/>
              </a:pPr>
              <a:t>26</a:t>
            </a:fld>
            <a:endParaRPr lang="en-CA"/>
          </a:p>
        </p:txBody>
      </p:sp>
    </p:spTree>
    <p:extLst>
      <p:ext uri="{BB962C8B-B14F-4D97-AF65-F5344CB8AC3E}">
        <p14:creationId xmlns:p14="http://schemas.microsoft.com/office/powerpoint/2010/main" val="21876767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DD49952-8574-49A1-A3DC-E3082DE615CA}" type="slidenum">
              <a:rPr lang="en-CA" smtClean="0"/>
              <a:pPr>
                <a:defRPr/>
              </a:pPr>
              <a:t>76</a:t>
            </a:fld>
            <a:endParaRPr lang="en-CA"/>
          </a:p>
        </p:txBody>
      </p:sp>
    </p:spTree>
    <p:extLst>
      <p:ext uri="{BB962C8B-B14F-4D97-AF65-F5344CB8AC3E}">
        <p14:creationId xmlns:p14="http://schemas.microsoft.com/office/powerpoint/2010/main" val="4026190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D2B05CA-D9D2-4ABD-BA94-46BC5659EC25}" type="slidenum">
              <a:rPr lang="en-CA" smtClean="0"/>
              <a:pPr>
                <a:defRPr/>
              </a:pPr>
              <a:t>77</a:t>
            </a:fld>
            <a:endParaRPr lang="en-CA"/>
          </a:p>
        </p:txBody>
      </p:sp>
    </p:spTree>
    <p:extLst>
      <p:ext uri="{BB962C8B-B14F-4D97-AF65-F5344CB8AC3E}">
        <p14:creationId xmlns:p14="http://schemas.microsoft.com/office/powerpoint/2010/main" val="1183855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236F482-6345-4EF6-B590-EC3269952AD2}" type="slidenum">
              <a:rPr lang="en-CA" smtClean="0"/>
              <a:pPr>
                <a:defRPr/>
              </a:pPr>
              <a:t>78</a:t>
            </a:fld>
            <a:endParaRPr lang="en-CA"/>
          </a:p>
        </p:txBody>
      </p:sp>
    </p:spTree>
    <p:extLst>
      <p:ext uri="{BB962C8B-B14F-4D97-AF65-F5344CB8AC3E}">
        <p14:creationId xmlns:p14="http://schemas.microsoft.com/office/powerpoint/2010/main" val="35189095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A42F60F-11E0-4262-86D7-F5A4F8790A12}" type="slidenum">
              <a:rPr lang="en-CA" smtClean="0"/>
              <a:pPr>
                <a:defRPr/>
              </a:pPr>
              <a:t>79</a:t>
            </a:fld>
            <a:endParaRPr lang="en-CA"/>
          </a:p>
        </p:txBody>
      </p:sp>
    </p:spTree>
    <p:extLst>
      <p:ext uri="{BB962C8B-B14F-4D97-AF65-F5344CB8AC3E}">
        <p14:creationId xmlns:p14="http://schemas.microsoft.com/office/powerpoint/2010/main" val="14595585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662BDCC-E1BE-4706-8E0A-FA38716878E5}" type="slidenum">
              <a:rPr lang="en-CA" smtClean="0"/>
              <a:pPr>
                <a:defRPr/>
              </a:pPr>
              <a:t>80</a:t>
            </a:fld>
            <a:endParaRPr lang="en-CA"/>
          </a:p>
        </p:txBody>
      </p:sp>
    </p:spTree>
    <p:extLst>
      <p:ext uri="{BB962C8B-B14F-4D97-AF65-F5344CB8AC3E}">
        <p14:creationId xmlns:p14="http://schemas.microsoft.com/office/powerpoint/2010/main" val="3818333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4C61468-CBC4-46BC-B476-206526923025}" type="slidenum">
              <a:rPr lang="en-CA" smtClean="0"/>
              <a:pPr>
                <a:defRPr/>
              </a:pPr>
              <a:t>81</a:t>
            </a:fld>
            <a:endParaRPr lang="en-CA"/>
          </a:p>
        </p:txBody>
      </p:sp>
    </p:spTree>
    <p:extLst>
      <p:ext uri="{BB962C8B-B14F-4D97-AF65-F5344CB8AC3E}">
        <p14:creationId xmlns:p14="http://schemas.microsoft.com/office/powerpoint/2010/main" val="35554111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59DC703-4486-4F6E-AEB9-B8964FF9E50F}" type="slidenum">
              <a:rPr lang="en-CA" smtClean="0"/>
              <a:pPr>
                <a:defRPr/>
              </a:pPr>
              <a:t>82</a:t>
            </a:fld>
            <a:endParaRPr lang="en-CA"/>
          </a:p>
        </p:txBody>
      </p:sp>
    </p:spTree>
    <p:extLst>
      <p:ext uri="{BB962C8B-B14F-4D97-AF65-F5344CB8AC3E}">
        <p14:creationId xmlns:p14="http://schemas.microsoft.com/office/powerpoint/2010/main" val="4248924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CF3A17E-818A-4832-86C1-878C9C117FDE}" type="slidenum">
              <a:rPr lang="en-CA" smtClean="0"/>
              <a:pPr>
                <a:defRPr/>
              </a:pPr>
              <a:t>83</a:t>
            </a:fld>
            <a:endParaRPr lang="en-CA"/>
          </a:p>
        </p:txBody>
      </p:sp>
    </p:spTree>
    <p:extLst>
      <p:ext uri="{BB962C8B-B14F-4D97-AF65-F5344CB8AC3E}">
        <p14:creationId xmlns:p14="http://schemas.microsoft.com/office/powerpoint/2010/main" val="15083059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911E5BD-45B5-4F52-8A38-45EDD8A6D2C7}" type="slidenum">
              <a:rPr lang="en-CA" smtClean="0"/>
              <a:pPr>
                <a:defRPr/>
              </a:pPr>
              <a:t>84</a:t>
            </a:fld>
            <a:endParaRPr lang="en-CA"/>
          </a:p>
        </p:txBody>
      </p:sp>
    </p:spTree>
    <p:extLst>
      <p:ext uri="{BB962C8B-B14F-4D97-AF65-F5344CB8AC3E}">
        <p14:creationId xmlns:p14="http://schemas.microsoft.com/office/powerpoint/2010/main" val="23657758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B897B20-6798-42F9-8151-431C684651D0}" type="slidenum">
              <a:rPr lang="en-CA" smtClean="0"/>
              <a:pPr>
                <a:defRPr/>
              </a:pPr>
              <a:t>85</a:t>
            </a:fld>
            <a:endParaRPr lang="en-CA"/>
          </a:p>
        </p:txBody>
      </p:sp>
    </p:spTree>
    <p:extLst>
      <p:ext uri="{BB962C8B-B14F-4D97-AF65-F5344CB8AC3E}">
        <p14:creationId xmlns:p14="http://schemas.microsoft.com/office/powerpoint/2010/main" val="303925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8DB4430-3F8C-41BC-B53F-66166ADD0CE5}" type="slidenum">
              <a:rPr lang="en-CA" smtClean="0"/>
              <a:pPr>
                <a:defRPr/>
              </a:pPr>
              <a:t>27</a:t>
            </a:fld>
            <a:endParaRPr lang="en-CA"/>
          </a:p>
        </p:txBody>
      </p:sp>
    </p:spTree>
    <p:extLst>
      <p:ext uri="{BB962C8B-B14F-4D97-AF65-F5344CB8AC3E}">
        <p14:creationId xmlns:p14="http://schemas.microsoft.com/office/powerpoint/2010/main" val="42852913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7BFB822-3040-48FC-AB30-CF89DC19E4FD}" type="slidenum">
              <a:rPr lang="en-CA" smtClean="0"/>
              <a:pPr>
                <a:defRPr/>
              </a:pPr>
              <a:t>86</a:t>
            </a:fld>
            <a:endParaRPr lang="en-CA"/>
          </a:p>
        </p:txBody>
      </p:sp>
    </p:spTree>
    <p:extLst>
      <p:ext uri="{BB962C8B-B14F-4D97-AF65-F5344CB8AC3E}">
        <p14:creationId xmlns:p14="http://schemas.microsoft.com/office/powerpoint/2010/main" val="22174690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A04EE1F-FD84-4D13-8F6E-03DCE8E2BA76}" type="slidenum">
              <a:rPr lang="en-CA" smtClean="0"/>
              <a:pPr>
                <a:defRPr/>
              </a:pPr>
              <a:t>87</a:t>
            </a:fld>
            <a:endParaRPr lang="en-CA"/>
          </a:p>
        </p:txBody>
      </p:sp>
    </p:spTree>
    <p:extLst>
      <p:ext uri="{BB962C8B-B14F-4D97-AF65-F5344CB8AC3E}">
        <p14:creationId xmlns:p14="http://schemas.microsoft.com/office/powerpoint/2010/main" val="19742729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0B5F297-0A4C-4B2D-81F1-913548039AC7}" type="slidenum">
              <a:rPr lang="en-CA" smtClean="0"/>
              <a:pPr>
                <a:defRPr/>
              </a:pPr>
              <a:t>88</a:t>
            </a:fld>
            <a:endParaRPr lang="en-CA"/>
          </a:p>
        </p:txBody>
      </p:sp>
    </p:spTree>
    <p:extLst>
      <p:ext uri="{BB962C8B-B14F-4D97-AF65-F5344CB8AC3E}">
        <p14:creationId xmlns:p14="http://schemas.microsoft.com/office/powerpoint/2010/main" val="24769663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5CD0AC11-6849-4F87-9B6A-D0758DFB37CC}" type="slidenum">
              <a:rPr lang="en-CA" smtClean="0"/>
              <a:pPr>
                <a:defRPr/>
              </a:pPr>
              <a:t>90</a:t>
            </a:fld>
            <a:endParaRPr lang="en-CA"/>
          </a:p>
        </p:txBody>
      </p:sp>
    </p:spTree>
    <p:extLst>
      <p:ext uri="{BB962C8B-B14F-4D97-AF65-F5344CB8AC3E}">
        <p14:creationId xmlns:p14="http://schemas.microsoft.com/office/powerpoint/2010/main" val="37784534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03D1D6F7-EDE9-4DE4-800D-E8E916863CF5}" type="slidenum">
              <a:rPr lang="en-CA" smtClean="0"/>
              <a:pPr>
                <a:defRPr/>
              </a:pPr>
              <a:t>91</a:t>
            </a:fld>
            <a:endParaRPr lang="en-CA"/>
          </a:p>
        </p:txBody>
      </p:sp>
    </p:spTree>
    <p:extLst>
      <p:ext uri="{BB962C8B-B14F-4D97-AF65-F5344CB8AC3E}">
        <p14:creationId xmlns:p14="http://schemas.microsoft.com/office/powerpoint/2010/main" val="35336052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85070145-D27F-4000-BB5A-ADCC53BFE268}" type="slidenum">
              <a:rPr lang="en-CA" smtClean="0"/>
              <a:pPr>
                <a:defRPr/>
              </a:pPr>
              <a:t>93</a:t>
            </a:fld>
            <a:endParaRPr lang="en-CA"/>
          </a:p>
        </p:txBody>
      </p:sp>
    </p:spTree>
    <p:extLst>
      <p:ext uri="{BB962C8B-B14F-4D97-AF65-F5344CB8AC3E}">
        <p14:creationId xmlns:p14="http://schemas.microsoft.com/office/powerpoint/2010/main" val="41009041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85070145-D27F-4000-BB5A-ADCC53BFE268}" type="slidenum">
              <a:rPr lang="en-CA" smtClean="0"/>
              <a:pPr>
                <a:defRPr/>
              </a:pPr>
              <a:t>94</a:t>
            </a:fld>
            <a:endParaRPr lang="en-CA"/>
          </a:p>
        </p:txBody>
      </p:sp>
    </p:spTree>
    <p:extLst>
      <p:ext uri="{BB962C8B-B14F-4D97-AF65-F5344CB8AC3E}">
        <p14:creationId xmlns:p14="http://schemas.microsoft.com/office/powerpoint/2010/main" val="5224384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5C6CA5E-A014-48B6-8611-BD93E8245102}" type="slidenum">
              <a:rPr lang="en-CA" smtClean="0"/>
              <a:pPr>
                <a:defRPr/>
              </a:pPr>
              <a:t>95</a:t>
            </a:fld>
            <a:endParaRPr lang="en-CA"/>
          </a:p>
        </p:txBody>
      </p:sp>
    </p:spTree>
    <p:extLst>
      <p:ext uri="{BB962C8B-B14F-4D97-AF65-F5344CB8AC3E}">
        <p14:creationId xmlns:p14="http://schemas.microsoft.com/office/powerpoint/2010/main" val="21194478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4DB2BD5-6E1D-4317-8687-976B30852270}" type="slidenum">
              <a:rPr lang="en-CA" smtClean="0"/>
              <a:pPr>
                <a:defRPr/>
              </a:pPr>
              <a:t>96</a:t>
            </a:fld>
            <a:endParaRPr lang="en-CA"/>
          </a:p>
        </p:txBody>
      </p:sp>
    </p:spTree>
    <p:extLst>
      <p:ext uri="{BB962C8B-B14F-4D97-AF65-F5344CB8AC3E}">
        <p14:creationId xmlns:p14="http://schemas.microsoft.com/office/powerpoint/2010/main" val="21785486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3ACA604-C4DF-4956-8637-B88DB54FA5E5}" type="slidenum">
              <a:rPr lang="en-CA" smtClean="0"/>
              <a:pPr>
                <a:defRPr/>
              </a:pPr>
              <a:t>97</a:t>
            </a:fld>
            <a:endParaRPr lang="en-CA"/>
          </a:p>
        </p:txBody>
      </p:sp>
    </p:spTree>
    <p:extLst>
      <p:ext uri="{BB962C8B-B14F-4D97-AF65-F5344CB8AC3E}">
        <p14:creationId xmlns:p14="http://schemas.microsoft.com/office/powerpoint/2010/main" val="22188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DBB47B0-EF8B-4E2F-901F-CB7CBBC53303}" type="slidenum">
              <a:rPr lang="en-CA" smtClean="0"/>
              <a:pPr>
                <a:defRPr/>
              </a:pPr>
              <a:t>28</a:t>
            </a:fld>
            <a:endParaRPr lang="en-CA"/>
          </a:p>
        </p:txBody>
      </p:sp>
    </p:spTree>
    <p:extLst>
      <p:ext uri="{BB962C8B-B14F-4D97-AF65-F5344CB8AC3E}">
        <p14:creationId xmlns:p14="http://schemas.microsoft.com/office/powerpoint/2010/main" val="11176164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63ACA604-C4DF-4956-8637-B88DB54FA5E5}" type="slidenum">
              <a:rPr lang="en-CA" smtClean="0"/>
              <a:pPr>
                <a:defRPr/>
              </a:pPr>
              <a:t>98</a:t>
            </a:fld>
            <a:endParaRPr lang="en-CA"/>
          </a:p>
        </p:txBody>
      </p:sp>
    </p:spTree>
    <p:extLst>
      <p:ext uri="{BB962C8B-B14F-4D97-AF65-F5344CB8AC3E}">
        <p14:creationId xmlns:p14="http://schemas.microsoft.com/office/powerpoint/2010/main" val="14895996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A634AF5-4A4A-4818-8B88-729F252869C9}" type="slidenum">
              <a:rPr lang="en-CA" smtClean="0"/>
              <a:pPr>
                <a:defRPr/>
              </a:pPr>
              <a:t>99</a:t>
            </a:fld>
            <a:endParaRPr lang="en-CA"/>
          </a:p>
        </p:txBody>
      </p:sp>
    </p:spTree>
    <p:extLst>
      <p:ext uri="{BB962C8B-B14F-4D97-AF65-F5344CB8AC3E}">
        <p14:creationId xmlns:p14="http://schemas.microsoft.com/office/powerpoint/2010/main" val="18529996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C1A3E4B-B47E-4B45-A166-B0BCC5C427F0}" type="slidenum">
              <a:rPr lang="en-CA" smtClean="0"/>
              <a:pPr>
                <a:defRPr/>
              </a:pPr>
              <a:t>100</a:t>
            </a:fld>
            <a:endParaRPr lang="en-CA"/>
          </a:p>
        </p:txBody>
      </p:sp>
    </p:spTree>
    <p:extLst>
      <p:ext uri="{BB962C8B-B14F-4D97-AF65-F5344CB8AC3E}">
        <p14:creationId xmlns:p14="http://schemas.microsoft.com/office/powerpoint/2010/main" val="17665874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24926DAE-8A3E-4864-A954-1273FA64A925}" type="slidenum">
              <a:rPr lang="en-CA" smtClean="0"/>
              <a:pPr>
                <a:defRPr/>
              </a:pPr>
              <a:t>101</a:t>
            </a:fld>
            <a:endParaRPr lang="en-CA"/>
          </a:p>
        </p:txBody>
      </p:sp>
    </p:spTree>
    <p:extLst>
      <p:ext uri="{BB962C8B-B14F-4D97-AF65-F5344CB8AC3E}">
        <p14:creationId xmlns:p14="http://schemas.microsoft.com/office/powerpoint/2010/main" val="9754571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29A1A17-EC1E-4CC2-8A2E-CF980EAE012B}" type="slidenum">
              <a:rPr lang="en-CA" smtClean="0"/>
              <a:pPr>
                <a:defRPr/>
              </a:pPr>
              <a:t>102</a:t>
            </a:fld>
            <a:endParaRPr lang="en-CA"/>
          </a:p>
        </p:txBody>
      </p:sp>
    </p:spTree>
    <p:extLst>
      <p:ext uri="{BB962C8B-B14F-4D97-AF65-F5344CB8AC3E}">
        <p14:creationId xmlns:p14="http://schemas.microsoft.com/office/powerpoint/2010/main" val="21111876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D843500-3545-4C8E-A484-7420D8DAB385}" type="slidenum">
              <a:rPr lang="en-CA" smtClean="0"/>
              <a:pPr>
                <a:defRPr/>
              </a:pPr>
              <a:t>103</a:t>
            </a:fld>
            <a:endParaRPr lang="en-CA"/>
          </a:p>
        </p:txBody>
      </p:sp>
    </p:spTree>
    <p:extLst>
      <p:ext uri="{BB962C8B-B14F-4D97-AF65-F5344CB8AC3E}">
        <p14:creationId xmlns:p14="http://schemas.microsoft.com/office/powerpoint/2010/main" val="11116345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0421DD1-3057-4CC1-B286-1BBEE92070E0}" type="slidenum">
              <a:rPr lang="en-CA" smtClean="0"/>
              <a:pPr>
                <a:defRPr/>
              </a:pPr>
              <a:t>104</a:t>
            </a:fld>
            <a:endParaRPr lang="en-CA"/>
          </a:p>
        </p:txBody>
      </p:sp>
    </p:spTree>
    <p:extLst>
      <p:ext uri="{BB962C8B-B14F-4D97-AF65-F5344CB8AC3E}">
        <p14:creationId xmlns:p14="http://schemas.microsoft.com/office/powerpoint/2010/main" val="30761626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112F31A-F2F3-4E4D-9595-60D8D94CDD91}" type="slidenum">
              <a:rPr lang="en-CA" smtClean="0"/>
              <a:pPr>
                <a:defRPr/>
              </a:pPr>
              <a:t>105</a:t>
            </a:fld>
            <a:endParaRPr lang="en-CA"/>
          </a:p>
        </p:txBody>
      </p:sp>
    </p:spTree>
    <p:extLst>
      <p:ext uri="{BB962C8B-B14F-4D97-AF65-F5344CB8AC3E}">
        <p14:creationId xmlns:p14="http://schemas.microsoft.com/office/powerpoint/2010/main" val="411121997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0EF05CB-C1B6-4A1B-B885-C7027B2D6FF7}" type="slidenum">
              <a:rPr lang="en-CA" smtClean="0"/>
              <a:pPr>
                <a:defRPr/>
              </a:pPr>
              <a:t>106</a:t>
            </a:fld>
            <a:endParaRPr lang="en-CA"/>
          </a:p>
        </p:txBody>
      </p:sp>
    </p:spTree>
    <p:extLst>
      <p:ext uri="{BB962C8B-B14F-4D97-AF65-F5344CB8AC3E}">
        <p14:creationId xmlns:p14="http://schemas.microsoft.com/office/powerpoint/2010/main" val="7031182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702B71D1-9FB3-4724-B6B8-ADCC79739DDB}" type="slidenum">
              <a:rPr lang="en-CA" smtClean="0"/>
              <a:pPr>
                <a:defRPr/>
              </a:pPr>
              <a:t>107</a:t>
            </a:fld>
            <a:endParaRPr lang="en-CA"/>
          </a:p>
        </p:txBody>
      </p:sp>
    </p:spTree>
    <p:extLst>
      <p:ext uri="{BB962C8B-B14F-4D97-AF65-F5344CB8AC3E}">
        <p14:creationId xmlns:p14="http://schemas.microsoft.com/office/powerpoint/2010/main" val="388478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5531C39-A1DA-43B7-815C-8AABDD994E66}" type="slidenum">
              <a:rPr lang="en-CA" smtClean="0"/>
              <a:pPr>
                <a:defRPr/>
              </a:pPr>
              <a:t>29</a:t>
            </a:fld>
            <a:endParaRPr lang="en-CA"/>
          </a:p>
        </p:txBody>
      </p:sp>
    </p:spTree>
    <p:extLst>
      <p:ext uri="{BB962C8B-B14F-4D97-AF65-F5344CB8AC3E}">
        <p14:creationId xmlns:p14="http://schemas.microsoft.com/office/powerpoint/2010/main" val="2628937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97E73CBC-2528-4189-89FA-767E8A9DB1BA}" type="slidenum">
              <a:rPr lang="en-CA" smtClean="0"/>
              <a:pPr>
                <a:defRPr/>
              </a:pPr>
              <a:t>108</a:t>
            </a:fld>
            <a:endParaRPr lang="en-CA"/>
          </a:p>
        </p:txBody>
      </p:sp>
    </p:spTree>
    <p:extLst>
      <p:ext uri="{BB962C8B-B14F-4D97-AF65-F5344CB8AC3E}">
        <p14:creationId xmlns:p14="http://schemas.microsoft.com/office/powerpoint/2010/main" val="9856106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7773917-9450-499B-BF82-29B982EB291B}" type="slidenum">
              <a:rPr lang="en-CA" smtClean="0"/>
              <a:pPr>
                <a:defRPr/>
              </a:pPr>
              <a:t>109</a:t>
            </a:fld>
            <a:endParaRPr lang="en-CA"/>
          </a:p>
        </p:txBody>
      </p:sp>
    </p:spTree>
    <p:extLst>
      <p:ext uri="{BB962C8B-B14F-4D97-AF65-F5344CB8AC3E}">
        <p14:creationId xmlns:p14="http://schemas.microsoft.com/office/powerpoint/2010/main" val="19604139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B544927-27E7-445A-9036-57364B895A2A}" type="slidenum">
              <a:rPr lang="en-CA" smtClean="0"/>
              <a:pPr>
                <a:defRPr/>
              </a:pPr>
              <a:t>110</a:t>
            </a:fld>
            <a:endParaRPr lang="en-CA"/>
          </a:p>
        </p:txBody>
      </p:sp>
    </p:spTree>
    <p:extLst>
      <p:ext uri="{BB962C8B-B14F-4D97-AF65-F5344CB8AC3E}">
        <p14:creationId xmlns:p14="http://schemas.microsoft.com/office/powerpoint/2010/main" val="22781474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E59A789E-B33C-4715-8E33-7C8A9F960A20}" type="slidenum">
              <a:rPr lang="en-CA" smtClean="0"/>
              <a:pPr>
                <a:defRPr/>
              </a:pPr>
              <a:t>111</a:t>
            </a:fld>
            <a:endParaRPr lang="en-CA"/>
          </a:p>
        </p:txBody>
      </p:sp>
    </p:spTree>
    <p:extLst>
      <p:ext uri="{BB962C8B-B14F-4D97-AF65-F5344CB8AC3E}">
        <p14:creationId xmlns:p14="http://schemas.microsoft.com/office/powerpoint/2010/main" val="216146167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81FD4B99-9BE4-432B-9A0A-AB21B2080A81}" type="slidenum">
              <a:rPr lang="en-CA" smtClean="0"/>
              <a:pPr>
                <a:defRPr/>
              </a:pPr>
              <a:t>112</a:t>
            </a:fld>
            <a:endParaRPr lang="en-CA"/>
          </a:p>
        </p:txBody>
      </p:sp>
    </p:spTree>
    <p:extLst>
      <p:ext uri="{BB962C8B-B14F-4D97-AF65-F5344CB8AC3E}">
        <p14:creationId xmlns:p14="http://schemas.microsoft.com/office/powerpoint/2010/main" val="5590737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D314E4BB-ABCA-461B-A092-F086B4719FC2}" type="slidenum">
              <a:rPr lang="en-CA" smtClean="0"/>
              <a:pPr>
                <a:defRPr/>
              </a:pPr>
              <a:t>113</a:t>
            </a:fld>
            <a:endParaRPr lang="en-CA"/>
          </a:p>
        </p:txBody>
      </p:sp>
    </p:spTree>
    <p:extLst>
      <p:ext uri="{BB962C8B-B14F-4D97-AF65-F5344CB8AC3E}">
        <p14:creationId xmlns:p14="http://schemas.microsoft.com/office/powerpoint/2010/main" val="30708269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13EA3CD-5D62-45D1-AFE6-76035240C33B}" type="slidenum">
              <a:rPr lang="en-CA" smtClean="0"/>
              <a:pPr>
                <a:defRPr/>
              </a:pPr>
              <a:t>114</a:t>
            </a:fld>
            <a:endParaRPr lang="en-CA"/>
          </a:p>
        </p:txBody>
      </p:sp>
    </p:spTree>
    <p:extLst>
      <p:ext uri="{BB962C8B-B14F-4D97-AF65-F5344CB8AC3E}">
        <p14:creationId xmlns:p14="http://schemas.microsoft.com/office/powerpoint/2010/main" val="42940697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smtClean="0"/>
          </a:p>
        </p:txBody>
      </p:sp>
      <p:sp>
        <p:nvSpPr>
          <p:cNvPr id="4" name="Slide Number Placeholder 3"/>
          <p:cNvSpPr>
            <a:spLocks noGrp="1"/>
          </p:cNvSpPr>
          <p:nvPr>
            <p:ph type="sldNum" sz="quarter" idx="5"/>
          </p:nvPr>
        </p:nvSpPr>
        <p:spPr/>
        <p:txBody>
          <a:bodyPr/>
          <a:lstStyle/>
          <a:p>
            <a:pPr>
              <a:defRPr/>
            </a:pPr>
            <a:fld id="{055823CA-2779-4FCD-A5D6-F8B8AEF87817}" type="slidenum">
              <a:rPr lang="en-CA" smtClean="0"/>
              <a:pPr>
                <a:defRPr/>
              </a:pPr>
              <a:t>115</a:t>
            </a:fld>
            <a:endParaRPr lang="en-CA"/>
          </a:p>
        </p:txBody>
      </p:sp>
    </p:spTree>
    <p:extLst>
      <p:ext uri="{BB962C8B-B14F-4D97-AF65-F5344CB8AC3E}">
        <p14:creationId xmlns:p14="http://schemas.microsoft.com/office/powerpoint/2010/main" val="4333105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5E4A86B-4CB2-4AEE-AB15-198310DAB8E9}" type="slidenum">
              <a:rPr lang="en-CA" smtClean="0"/>
              <a:pPr>
                <a:defRPr/>
              </a:pPr>
              <a:t>116</a:t>
            </a:fld>
            <a:endParaRPr lang="en-CA"/>
          </a:p>
        </p:txBody>
      </p:sp>
    </p:spTree>
    <p:extLst>
      <p:ext uri="{BB962C8B-B14F-4D97-AF65-F5344CB8AC3E}">
        <p14:creationId xmlns:p14="http://schemas.microsoft.com/office/powerpoint/2010/main" val="58791017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5E4A86B-4CB2-4AEE-AB15-198310DAB8E9}" type="slidenum">
              <a:rPr lang="en-CA" smtClean="0"/>
              <a:pPr>
                <a:defRPr/>
              </a:pPr>
              <a:t>117</a:t>
            </a:fld>
            <a:endParaRPr lang="en-CA"/>
          </a:p>
        </p:txBody>
      </p:sp>
    </p:spTree>
    <p:extLst>
      <p:ext uri="{BB962C8B-B14F-4D97-AF65-F5344CB8AC3E}">
        <p14:creationId xmlns:p14="http://schemas.microsoft.com/office/powerpoint/2010/main" val="643503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18435043-DBB2-4181-B494-47F719B49234}" type="slidenum">
              <a:rPr lang="en-CA" smtClean="0"/>
              <a:pPr>
                <a:defRPr/>
              </a:pPr>
              <a:t>30</a:t>
            </a:fld>
            <a:endParaRPr lang="en-CA"/>
          </a:p>
        </p:txBody>
      </p:sp>
    </p:spTree>
    <p:extLst>
      <p:ext uri="{BB962C8B-B14F-4D97-AF65-F5344CB8AC3E}">
        <p14:creationId xmlns:p14="http://schemas.microsoft.com/office/powerpoint/2010/main" val="72054208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8879F53-C794-4EA0-BCF8-CBEFDD50D150}" type="slidenum">
              <a:rPr lang="en-CA" smtClean="0"/>
              <a:pPr>
                <a:defRPr/>
              </a:pPr>
              <a:t>118</a:t>
            </a:fld>
            <a:endParaRPr lang="en-CA"/>
          </a:p>
        </p:txBody>
      </p:sp>
    </p:spTree>
    <p:extLst>
      <p:ext uri="{BB962C8B-B14F-4D97-AF65-F5344CB8AC3E}">
        <p14:creationId xmlns:p14="http://schemas.microsoft.com/office/powerpoint/2010/main" val="17743669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charset="0"/>
                <a:cs typeface="Arial" charset="0"/>
              </a:rPr>
              <a:t>Any hash function based on anything other than every letter will cause clustering</a:t>
            </a:r>
          </a:p>
          <a:p>
            <a:endParaRPr lang="en-CA" altLang="en-US" dirty="0" smtClean="0"/>
          </a:p>
        </p:txBody>
      </p:sp>
      <p:sp>
        <p:nvSpPr>
          <p:cNvPr id="4" name="Slide Number Placeholder 3"/>
          <p:cNvSpPr>
            <a:spLocks noGrp="1"/>
          </p:cNvSpPr>
          <p:nvPr>
            <p:ph type="sldNum" sz="quarter" idx="5"/>
          </p:nvPr>
        </p:nvSpPr>
        <p:spPr/>
        <p:txBody>
          <a:bodyPr/>
          <a:lstStyle/>
          <a:p>
            <a:pPr>
              <a:defRPr/>
            </a:pPr>
            <a:fld id="{921E747D-EA66-4EAE-81C4-A301B07AEBD2}" type="slidenum">
              <a:rPr lang="en-CA" smtClean="0"/>
              <a:pPr>
                <a:defRPr/>
              </a:pPr>
              <a:t>119</a:t>
            </a:fld>
            <a:endParaRPr lang="en-CA"/>
          </a:p>
        </p:txBody>
      </p:sp>
    </p:spTree>
    <p:extLst>
      <p:ext uri="{BB962C8B-B14F-4D97-AF65-F5344CB8AC3E}">
        <p14:creationId xmlns:p14="http://schemas.microsoft.com/office/powerpoint/2010/main" val="32790434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03A47AA-CAD4-4D37-88F8-667ED418C4E2}" type="slidenum">
              <a:rPr lang="en-CA" smtClean="0"/>
              <a:pPr>
                <a:defRPr/>
              </a:pPr>
              <a:t>120</a:t>
            </a:fld>
            <a:endParaRPr lang="en-CA"/>
          </a:p>
        </p:txBody>
      </p:sp>
    </p:spTree>
    <p:extLst>
      <p:ext uri="{BB962C8B-B14F-4D97-AF65-F5344CB8AC3E}">
        <p14:creationId xmlns:p14="http://schemas.microsoft.com/office/powerpoint/2010/main" val="24857300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F85A8949-6725-4659-B8EC-9661AFF2A660}" type="slidenum">
              <a:rPr lang="en-CA" smtClean="0"/>
              <a:pPr>
                <a:defRPr/>
              </a:pPr>
              <a:t>121</a:t>
            </a:fld>
            <a:endParaRPr lang="en-CA"/>
          </a:p>
        </p:txBody>
      </p:sp>
    </p:spTree>
    <p:extLst>
      <p:ext uri="{BB962C8B-B14F-4D97-AF65-F5344CB8AC3E}">
        <p14:creationId xmlns:p14="http://schemas.microsoft.com/office/powerpoint/2010/main" val="189239702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4B76D48D-3975-4DF6-9D31-9659D0837527}" type="slidenum">
              <a:rPr lang="en-CA" smtClean="0"/>
              <a:pPr>
                <a:defRPr/>
              </a:pPr>
              <a:t>122</a:t>
            </a:fld>
            <a:endParaRPr lang="en-CA"/>
          </a:p>
        </p:txBody>
      </p:sp>
    </p:spTree>
    <p:extLst>
      <p:ext uri="{BB962C8B-B14F-4D97-AF65-F5344CB8AC3E}">
        <p14:creationId xmlns:p14="http://schemas.microsoft.com/office/powerpoint/2010/main" val="39284985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3407D3F5-8C5B-4C3E-B1A8-A425CEF41354}" type="slidenum">
              <a:rPr lang="en-CA" smtClean="0"/>
              <a:pPr>
                <a:defRPr/>
              </a:pPr>
              <a:t>123</a:t>
            </a:fld>
            <a:endParaRPr lang="en-CA"/>
          </a:p>
        </p:txBody>
      </p:sp>
    </p:spTree>
    <p:extLst>
      <p:ext uri="{BB962C8B-B14F-4D97-AF65-F5344CB8AC3E}">
        <p14:creationId xmlns:p14="http://schemas.microsoft.com/office/powerpoint/2010/main" val="169001361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smtClean="0">
                <a:latin typeface="Arial" charset="0"/>
                <a:cs typeface="Arial" charset="0"/>
              </a:rPr>
              <a:t>	Total memory:</a:t>
            </a:r>
          </a:p>
          <a:p>
            <a:pPr lvl="1">
              <a:buFont typeface="Arial" charset="0"/>
              <a:buNone/>
            </a:pPr>
            <a:r>
              <a:rPr lang="en-US" altLang="en-US" dirty="0" smtClean="0">
                <a:latin typeface="Times New Roman" pitchFamily="18" charset="0"/>
                <a:cs typeface="Arial" charset="0"/>
              </a:rPr>
              <a:t>16 </a:t>
            </a:r>
            <a:r>
              <a:rPr lang="en-US" altLang="en-US" dirty="0" smtClean="0">
                <a:latin typeface="Arial" charset="0"/>
                <a:cs typeface="Arial" charset="0"/>
              </a:rPr>
              <a:t>bytes</a:t>
            </a:r>
          </a:p>
          <a:p>
            <a:pPr lvl="2"/>
            <a:r>
              <a:rPr lang="en-US" altLang="en-US" dirty="0" smtClean="0">
                <a:latin typeface="Arial" charset="0"/>
                <a:cs typeface="Arial" charset="0"/>
              </a:rPr>
              <a:t>A pointer to an array, initial and current number of bins, and the size</a:t>
            </a:r>
          </a:p>
          <a:p>
            <a:pPr lvl="1">
              <a:buFont typeface="Arial" charset="0"/>
              <a:buNone/>
            </a:pPr>
            <a:r>
              <a:rPr lang="en-US" altLang="en-US" dirty="0" smtClean="0">
                <a:latin typeface="Times New Roman" pitchFamily="18" charset="0"/>
                <a:cs typeface="Arial" charset="0"/>
              </a:rPr>
              <a:t>    + 12</a:t>
            </a:r>
            <a:r>
              <a:rPr lang="en-US" altLang="en-US" i="1" dirty="0" smtClean="0">
                <a:latin typeface="Times New Roman" pitchFamily="18" charset="0"/>
                <a:cs typeface="Arial" charset="0"/>
              </a:rPr>
              <a:t>M</a:t>
            </a:r>
            <a:r>
              <a:rPr lang="en-US" altLang="en-US" dirty="0" smtClean="0">
                <a:latin typeface="Arial" charset="0"/>
                <a:cs typeface="Arial" charset="0"/>
              </a:rPr>
              <a:t> bytes (</a:t>
            </a:r>
            <a:r>
              <a:rPr lang="en-US" altLang="en-US" dirty="0" smtClean="0">
                <a:latin typeface="Times New Roman" pitchFamily="18" charset="0"/>
                <a:cs typeface="Arial" charset="0"/>
              </a:rPr>
              <a:t>8</a:t>
            </a:r>
            <a:r>
              <a:rPr lang="en-US" altLang="en-US" i="1" dirty="0" smtClean="0">
                <a:latin typeface="Times New Roman" pitchFamily="18" charset="0"/>
                <a:cs typeface="Arial" charset="0"/>
              </a:rPr>
              <a:t>M</a:t>
            </a:r>
            <a:r>
              <a:rPr lang="en-US" altLang="en-US" dirty="0" smtClean="0">
                <a:latin typeface="Arial" charset="0"/>
                <a:cs typeface="Arial" charset="0"/>
              </a:rPr>
              <a:t> if we remove count from </a:t>
            </a:r>
            <a:r>
              <a:rPr lang="en-US" altLang="en-US" dirty="0" err="1" smtClean="0">
                <a:latin typeface="Consolas" pitchFamily="49" charset="0"/>
                <a:cs typeface="Arial" charset="0"/>
              </a:rPr>
              <a:t>Single_list</a:t>
            </a:r>
            <a:r>
              <a:rPr lang="en-US" altLang="en-US" dirty="0" smtClean="0">
                <a:latin typeface="Arial" charset="0"/>
                <a:cs typeface="Arial" charset="0"/>
              </a:rPr>
              <a:t>) </a:t>
            </a:r>
          </a:p>
          <a:p>
            <a:pPr lvl="1">
              <a:buFont typeface="Arial" charset="0"/>
              <a:buNone/>
            </a:pPr>
            <a:r>
              <a:rPr lang="en-US" altLang="en-US" dirty="0" smtClean="0">
                <a:latin typeface="Times New Roman" pitchFamily="18" charset="0"/>
                <a:cs typeface="Arial" charset="0"/>
              </a:rPr>
              <a:t>    + 8</a:t>
            </a:r>
            <a:r>
              <a:rPr lang="en-US" altLang="en-US" i="1" dirty="0" smtClean="0">
                <a:latin typeface="Times New Roman" pitchFamily="18" charset="0"/>
                <a:cs typeface="Arial" charset="0"/>
              </a:rPr>
              <a:t>n</a:t>
            </a:r>
            <a:r>
              <a:rPr lang="en-US" altLang="en-US" dirty="0" smtClean="0">
                <a:latin typeface="Arial" charset="0"/>
                <a:cs typeface="Arial" charset="0"/>
              </a:rPr>
              <a:t> bytes if each object is </a:t>
            </a:r>
            <a:r>
              <a:rPr lang="en-US" altLang="en-US" dirty="0" smtClean="0">
                <a:latin typeface="Times New Roman" pitchFamily="18" charset="0"/>
                <a:cs typeface="Arial" charset="0"/>
              </a:rPr>
              <a:t>4</a:t>
            </a:r>
            <a:r>
              <a:rPr lang="en-US" altLang="en-US" dirty="0" smtClean="0">
                <a:latin typeface="Arial" charset="0"/>
                <a:cs typeface="Arial" charset="0"/>
              </a:rPr>
              <a:t> bytes</a:t>
            </a:r>
          </a:p>
          <a:p>
            <a:endParaRPr lang="en-CA" altLang="en-US" dirty="0" smtClean="0"/>
          </a:p>
        </p:txBody>
      </p:sp>
      <p:sp>
        <p:nvSpPr>
          <p:cNvPr id="4" name="Slide Number Placeholder 3"/>
          <p:cNvSpPr>
            <a:spLocks noGrp="1"/>
          </p:cNvSpPr>
          <p:nvPr>
            <p:ph type="sldNum" sz="quarter" idx="5"/>
          </p:nvPr>
        </p:nvSpPr>
        <p:spPr/>
        <p:txBody>
          <a:bodyPr/>
          <a:lstStyle/>
          <a:p>
            <a:pPr>
              <a:defRPr/>
            </a:pPr>
            <a:fld id="{D7E702F2-7470-45A9-9A64-5D0B6ECCC9A3}" type="slidenum">
              <a:rPr lang="en-CA" smtClean="0"/>
              <a:pPr>
                <a:defRPr/>
              </a:pPr>
              <a:t>124</a:t>
            </a:fld>
            <a:endParaRPr lang="en-CA"/>
          </a:p>
        </p:txBody>
      </p:sp>
    </p:spTree>
    <p:extLst>
      <p:ext uri="{BB962C8B-B14F-4D97-AF65-F5344CB8AC3E}">
        <p14:creationId xmlns:p14="http://schemas.microsoft.com/office/powerpoint/2010/main" val="234180112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A67F9D48-6D4B-4032-B371-C6E3FB1D4930}" type="slidenum">
              <a:rPr lang="en-CA" smtClean="0"/>
              <a:pPr>
                <a:defRPr/>
              </a:pPr>
              <a:t>125</a:t>
            </a:fld>
            <a:endParaRPr lang="en-CA"/>
          </a:p>
        </p:txBody>
      </p:sp>
    </p:spTree>
    <p:extLst>
      <p:ext uri="{BB962C8B-B14F-4D97-AF65-F5344CB8AC3E}">
        <p14:creationId xmlns:p14="http://schemas.microsoft.com/office/powerpoint/2010/main" val="41250289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BEF30171-1D5A-400F-9046-A3524A6FF0FB}" type="slidenum">
              <a:rPr lang="en-CA" smtClean="0"/>
              <a:pPr>
                <a:defRPr/>
              </a:pPr>
              <a:t>126</a:t>
            </a:fld>
            <a:endParaRPr lang="en-CA"/>
          </a:p>
        </p:txBody>
      </p:sp>
    </p:spTree>
    <p:extLst>
      <p:ext uri="{BB962C8B-B14F-4D97-AF65-F5344CB8AC3E}">
        <p14:creationId xmlns:p14="http://schemas.microsoft.com/office/powerpoint/2010/main" val="364500023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smtClean="0"/>
          </a:p>
        </p:txBody>
      </p:sp>
      <p:sp>
        <p:nvSpPr>
          <p:cNvPr id="4" name="Slide Number Placeholder 3"/>
          <p:cNvSpPr>
            <a:spLocks noGrp="1"/>
          </p:cNvSpPr>
          <p:nvPr>
            <p:ph type="sldNum" sz="quarter" idx="5"/>
          </p:nvPr>
        </p:nvSpPr>
        <p:spPr/>
        <p:txBody>
          <a:bodyPr/>
          <a:lstStyle/>
          <a:p>
            <a:pPr>
              <a:defRPr/>
            </a:pPr>
            <a:fld id="{CB3F8889-062D-4731-97F4-9E7B3A4F905E}" type="slidenum">
              <a:rPr lang="en-CA" smtClean="0"/>
              <a:pPr>
                <a:defRPr/>
              </a:pPr>
              <a:t>127</a:t>
            </a:fld>
            <a:endParaRPr lang="en-CA"/>
          </a:p>
        </p:txBody>
      </p:sp>
    </p:spTree>
    <p:extLst>
      <p:ext uri="{BB962C8B-B14F-4D97-AF65-F5344CB8AC3E}">
        <p14:creationId xmlns:p14="http://schemas.microsoft.com/office/powerpoint/2010/main" val="1384807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smtClean="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smtClean="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3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31.pn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86.xml"/><Relationship Id="rId4" Type="http://schemas.openxmlformats.org/officeDocument/2006/relationships/oleObject" Target="../embeddings/oleObject4.bin"/><Relationship Id="rId5" Type="http://schemas.openxmlformats.org/officeDocument/2006/relationships/image" Target="../media/image32.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3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121.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36.png"/></Relationships>
</file>

<file path=ppt/slides/_rels/slide123.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38.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39.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40.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4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4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4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66.xml"/><Relationship Id="rId4" Type="http://schemas.openxmlformats.org/officeDocument/2006/relationships/oleObject" Target="../embeddings/oleObject5.bin"/><Relationship Id="rId5" Type="http://schemas.openxmlformats.org/officeDocument/2006/relationships/image" Target="../media/image46.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67.xml"/><Relationship Id="rId4" Type="http://schemas.openxmlformats.org/officeDocument/2006/relationships/oleObject" Target="../embeddings/oleObject6.bin"/><Relationship Id="rId5" Type="http://schemas.openxmlformats.org/officeDocument/2006/relationships/image" Target="../media/image47.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68.xml"/><Relationship Id="rId4" Type="http://schemas.openxmlformats.org/officeDocument/2006/relationships/oleObject" Target="../embeddings/oleObject7.bin"/><Relationship Id="rId5" Type="http://schemas.openxmlformats.org/officeDocument/2006/relationships/image" Target="../media/image4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 Id="rId3" Type="http://schemas.openxmlformats.org/officeDocument/2006/relationships/image" Target="../media/image49.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 Id="rId3" Type="http://schemas.openxmlformats.org/officeDocument/2006/relationships/image" Target="../media/image50.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79.xml"/><Relationship Id="rId4" Type="http://schemas.openxmlformats.org/officeDocument/2006/relationships/oleObject" Target="../embeddings/oleObject8.bin"/><Relationship Id="rId5" Type="http://schemas.openxmlformats.org/officeDocument/2006/relationships/image" Target="../media/image51.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83.xml"/><Relationship Id="rId4" Type="http://schemas.openxmlformats.org/officeDocument/2006/relationships/oleObject" Target="../embeddings/oleObject9.bin"/><Relationship Id="rId5" Type="http://schemas.openxmlformats.org/officeDocument/2006/relationships/image" Target="../media/image52.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8.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9.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0.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3.xml"/></Relationships>
</file>

<file path=ppt/slides/_rels/slide251.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oleObject" Target="../embeddings/oleObject10.bin"/><Relationship Id="rId5" Type="http://schemas.openxmlformats.org/officeDocument/2006/relationships/image" Target="../media/image53.wmf"/><Relationship Id="rId6" Type="http://schemas.openxmlformats.org/officeDocument/2006/relationships/oleObject" Target="../embeddings/oleObject11.bin"/><Relationship Id="rId7" Type="http://schemas.openxmlformats.org/officeDocument/2006/relationships/image" Target="../media/image54.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4.xml"/><Relationship Id="rId3" Type="http://schemas.openxmlformats.org/officeDocument/2006/relationships/image" Target="../media/image56.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bin"/><Relationship Id="rId5" Type="http://schemas.openxmlformats.org/officeDocument/2006/relationships/image" Target="../media/image6.wmf"/><Relationship Id="rId6" Type="http://schemas.openxmlformats.org/officeDocument/2006/relationships/oleObject" Target="../embeddings/oleObject3.bin"/><Relationship Id="rId7"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8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a:bodyPr>
          <a:lstStyle/>
          <a:p>
            <a:pPr fontAlgn="auto">
              <a:spcBef>
                <a:spcPts val="0"/>
              </a:spcBef>
              <a:spcAft>
                <a:spcPts val="0"/>
              </a:spcAft>
              <a:defRPr/>
            </a:pPr>
            <a:r>
              <a:rPr lang="en-US" altLang="zh-CN" sz="4400" dirty="0" smtClean="0"/>
              <a:t>CS101 Data Structures</a:t>
            </a:r>
            <a:endParaRPr lang="en-US" altLang="zh-CN" sz="4400" dirty="0"/>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smtClean="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r>
              <a:rPr lang="en-US" altLang="zh-CN" dirty="0" smtClean="0">
                <a:solidFill>
                  <a:prstClr val="black"/>
                </a:solidFill>
              </a:rPr>
              <a:t>Hash Table</a:t>
            </a:r>
            <a:endParaRPr lang="en-US" altLang="zh-CN" dirty="0" smtClean="0">
              <a:solidFill>
                <a:prstClr val="black"/>
              </a:solidFill>
            </a:endParaRPr>
          </a:p>
          <a:p>
            <a:pPr marL="0" indent="0" algn="ctr" eaLnBrk="1" hangingPunct="1">
              <a:buFont typeface="Arial" charset="0"/>
              <a:buNone/>
            </a:pPr>
            <a:r>
              <a:rPr lang="en-US" altLang="zh-CN" dirty="0" smtClean="0">
                <a:solidFill>
                  <a:prstClr val="black"/>
                </a:solidFill>
              </a:rPr>
              <a:t>Textbook </a:t>
            </a:r>
            <a:r>
              <a:rPr lang="en-US" altLang="zh-CN" dirty="0" err="1" smtClean="0">
                <a:solidFill>
                  <a:prstClr val="black"/>
                </a:solidFill>
              </a:rPr>
              <a:t>Ch</a:t>
            </a:r>
            <a:r>
              <a:rPr lang="en-US" altLang="zh-CN" dirty="0" smtClean="0">
                <a:solidFill>
                  <a:prstClr val="black"/>
                </a:solidFill>
              </a:rPr>
              <a:t> 11</a:t>
            </a:r>
            <a:endParaRPr lang="zh-CN" altLang="en-US" dirty="0" smtClean="0">
              <a:solidFill>
                <a:prstClr val="black"/>
              </a:solidFill>
            </a:endParaRPr>
          </a:p>
        </p:txBody>
      </p:sp>
    </p:spTree>
    <p:extLst>
      <p:ext uri="{BB962C8B-B14F-4D97-AF65-F5344CB8AC3E}">
        <p14:creationId xmlns:p14="http://schemas.microsoft.com/office/powerpoint/2010/main" val="4026220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latin typeface="Arial" charset="0"/>
                <a:cs typeface="Arial" charset="0"/>
              </a:rPr>
              <a:t>IP Addresses</a:t>
            </a:r>
          </a:p>
        </p:txBody>
      </p:sp>
      <p:sp>
        <p:nvSpPr>
          <p:cNvPr id="347139"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Given an IP address, </a:t>
            </a:r>
            <a:r>
              <a:rPr lang="en-US" altLang="en-US" sz="2000" dirty="0"/>
              <a:t>sometimes we </a:t>
            </a:r>
            <a:r>
              <a:rPr lang="en-US" altLang="en-US" sz="2000" dirty="0" smtClean="0"/>
              <a:t>wanted to </a:t>
            </a:r>
            <a:r>
              <a:rPr lang="en-US" altLang="en-US" sz="2000" i="1" dirty="0" smtClean="0"/>
              <a:t>quickly</a:t>
            </a:r>
            <a:r>
              <a:rPr lang="en-US" altLang="en-US" sz="2000" dirty="0" smtClean="0"/>
              <a:t> find any associated domain name</a:t>
            </a:r>
            <a:r>
              <a:rPr lang="en-US" altLang="en-US" sz="2000" dirty="0"/>
              <a:t>.</a:t>
            </a:r>
            <a:endParaRPr lang="en-US" altLang="en-US" sz="2000" dirty="0" smtClean="0"/>
          </a:p>
          <a:p>
            <a:pPr eaLnBrk="1" hangingPunct="1">
              <a:spcBef>
                <a:spcPct val="20000"/>
              </a:spcBef>
            </a:pPr>
            <a:r>
              <a:rPr lang="en-US" altLang="en-US" sz="2000" dirty="0"/>
              <a:t>	</a:t>
            </a:r>
            <a:r>
              <a:rPr lang="en-US" altLang="en-US" sz="2000" dirty="0" smtClean="0"/>
              <a:t>We could create an array of size </a:t>
            </a:r>
            <a:r>
              <a:rPr lang="en-US" altLang="en-US" sz="2000" dirty="0"/>
              <a:t>2</a:t>
            </a:r>
            <a:r>
              <a:rPr lang="en-US" altLang="en-US" sz="2000" baseline="30000" dirty="0"/>
              <a:t>32</a:t>
            </a:r>
            <a:r>
              <a:rPr lang="en-US" altLang="en-US" sz="2000" dirty="0"/>
              <a:t>= </a:t>
            </a:r>
            <a:r>
              <a:rPr lang="en-US" altLang="en-US" sz="2000" dirty="0" smtClean="0"/>
              <a:t>4,294,967,296 </a:t>
            </a:r>
            <a:r>
              <a:rPr lang="en-US" altLang="en-US" sz="2000" dirty="0"/>
              <a:t>of </a:t>
            </a:r>
            <a:r>
              <a:rPr lang="en-US" altLang="en-US" sz="2000" dirty="0" smtClean="0"/>
              <a:t>strings!</a:t>
            </a:r>
          </a:p>
          <a:p>
            <a:pPr eaLnBrk="1" hangingPunct="1">
              <a:spcBef>
                <a:spcPct val="20000"/>
              </a:spcBef>
            </a:pPr>
            <a:endParaRPr lang="en-US" altLang="en-US" sz="2000" dirty="0" smtClean="0"/>
          </a:p>
          <a:p>
            <a:pPr eaLnBrk="1" hangingPunct="1">
              <a:spcBef>
                <a:spcPct val="20000"/>
              </a:spcBef>
            </a:pPr>
            <a:r>
              <a:rPr lang="en-US" altLang="en-US" sz="2000" dirty="0">
                <a:latin typeface="Consolas" panose="020B0609020204030204" pitchFamily="49" charset="0"/>
                <a:cs typeface="Consolas" panose="020B0609020204030204" pitchFamily="49" charset="0"/>
              </a:rPr>
              <a:t>	</a:t>
            </a:r>
            <a:r>
              <a:rPr lang="en-US" altLang="en-US" sz="2000" dirty="0" smtClean="0">
                <a:latin typeface="Consolas" panose="020B0609020204030204" pitchFamily="49" charset="0"/>
                <a:cs typeface="Consolas" panose="020B0609020204030204" pitchFamily="49" charset="0"/>
              </a:rPr>
              <a:t>	string </a:t>
            </a:r>
            <a:r>
              <a:rPr lang="en-US" altLang="en-US" sz="2000" dirty="0" err="1">
                <a:latin typeface="Consolas" panose="020B0609020204030204" pitchFamily="49" charset="0"/>
                <a:cs typeface="Consolas" panose="020B0609020204030204" pitchFamily="49" charset="0"/>
              </a:rPr>
              <a:t>domain_name</a:t>
            </a:r>
            <a:r>
              <a:rPr lang="en-US" altLang="en-US" sz="2000" dirty="0">
                <a:latin typeface="Consolas" panose="020B0609020204030204" pitchFamily="49" charset="0"/>
                <a:cs typeface="Consolas" panose="020B0609020204030204" pitchFamily="49" charset="0"/>
              </a:rPr>
              <a:t>[4294967296];</a:t>
            </a:r>
            <a:endParaRPr lang="en-US" altLang="en-US" sz="2000" dirty="0" smtClean="0">
              <a:latin typeface="Consolas" panose="020B0609020204030204" pitchFamily="49" charset="0"/>
              <a:cs typeface="Consolas" panose="020B0609020204030204" pitchFamily="49" charset="0"/>
            </a:endParaRPr>
          </a:p>
          <a:p>
            <a:pPr eaLnBrk="1" hangingPunct="1">
              <a:spcBef>
                <a:spcPct val="20000"/>
              </a:spcBef>
            </a:pPr>
            <a:endParaRPr lang="en-US" altLang="en-US" sz="2000" dirty="0" smtClean="0">
              <a:latin typeface="Consolas" panose="020B0609020204030204" pitchFamily="49" charset="0"/>
              <a:cs typeface="Consolas" panose="020B0609020204030204" pitchFamily="49" charset="0"/>
            </a:endParaRPr>
          </a:p>
          <a:p>
            <a:pPr eaLnBrk="1" hangingPunct="1">
              <a:spcBef>
                <a:spcPct val="20000"/>
              </a:spcBef>
            </a:pPr>
            <a:r>
              <a:rPr lang="en-US" altLang="en-US" sz="2000" dirty="0" smtClean="0"/>
              <a:t>	As of 2015, the number of </a:t>
            </a:r>
            <a:r>
              <a:rPr lang="en-US" altLang="en-US" sz="2000" dirty="0"/>
              <a:t>domain names is 299 </a:t>
            </a:r>
            <a:r>
              <a:rPr lang="en-US" altLang="en-US" sz="2000" dirty="0" smtClean="0"/>
              <a:t>million.</a:t>
            </a:r>
          </a:p>
          <a:p>
            <a:pPr eaLnBrk="1" hangingPunct="1">
              <a:spcBef>
                <a:spcPct val="20000"/>
              </a:spcBef>
            </a:pPr>
            <a:r>
              <a:rPr lang="en-US" altLang="en-US" sz="2000" dirty="0"/>
              <a:t>	</a:t>
            </a:r>
            <a:r>
              <a:rPr lang="en-US" altLang="en-US" sz="2000" dirty="0" smtClean="0"/>
              <a:t>So most part of the array is empty!</a:t>
            </a:r>
          </a:p>
          <a:p>
            <a:pPr eaLnBrk="1" hangingPunct="1">
              <a:spcBef>
                <a:spcPct val="20000"/>
              </a:spcBef>
            </a:pPr>
            <a:endParaRPr lang="en-US" altLang="en-US" sz="2000" dirty="0" smtClean="0">
              <a:latin typeface="Consolas" panose="020B0609020204030204" pitchFamily="49" charset="0"/>
              <a:cs typeface="Consolas" panose="020B0609020204030204" pitchFamily="49" charset="0"/>
            </a:endParaRPr>
          </a:p>
          <a:p>
            <a:pPr eaLnBrk="1" hangingPunct="1">
              <a:spcBef>
                <a:spcPct val="20000"/>
              </a:spcBef>
            </a:pPr>
            <a:endParaRPr lang="en-US" altLang="en-US" sz="2000" dirty="0">
              <a:latin typeface="Consolas" panose="020B0609020204030204" pitchFamily="49" charset="0"/>
              <a:cs typeface="Consolas" panose="020B0609020204030204" pitchFamily="49" charset="0"/>
            </a:endParaRPr>
          </a:p>
          <a:p>
            <a:pPr eaLnBrk="1" hangingPunct="1">
              <a:spcBef>
                <a:spcPct val="20000"/>
              </a:spcBef>
            </a:pPr>
            <a:endParaRPr lang="en-US" altLang="en-US" dirty="0"/>
          </a:p>
        </p:txBody>
      </p:sp>
    </p:spTree>
    <p:extLst>
      <p:ext uri="{BB962C8B-B14F-4D97-AF65-F5344CB8AC3E}">
        <p14:creationId xmlns:p14="http://schemas.microsoft.com/office/powerpoint/2010/main" val="66871707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4" name="Picture 3" descr="C:\Users\dwharder\Desktop\hash.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2295525"/>
            <a:ext cx="2157412"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p:nvPr>
        </p:nvSpPr>
        <p:spPr/>
        <p:txBody>
          <a:bodyPr/>
          <a:lstStyle/>
          <a:p>
            <a:r>
              <a:rPr lang="en-US" altLang="en-US" smtClean="0">
                <a:latin typeface="Arial" charset="0"/>
                <a:cs typeface="Arial" charset="0"/>
              </a:rPr>
              <a:t>Implementation</a:t>
            </a:r>
          </a:p>
        </p:txBody>
      </p:sp>
      <p:sp>
        <p:nvSpPr>
          <p:cNvPr id="13316" name="Rectangle 3"/>
          <p:cNvSpPr>
            <a:spLocks noGrp="1" noChangeArrowheads="1"/>
          </p:cNvSpPr>
          <p:nvPr>
            <p:ph type="body" idx="1"/>
          </p:nvPr>
        </p:nvSpPr>
        <p:spPr/>
        <p:txBody>
          <a:bodyPr/>
          <a:lstStyle/>
          <a:p>
            <a:pPr>
              <a:buFontTx/>
              <a:buNone/>
            </a:pPr>
            <a:r>
              <a:rPr lang="en-US" altLang="en-US" sz="1600" smtClean="0">
                <a:latin typeface="Consolas" pitchFamily="49" charset="0"/>
                <a:cs typeface="Consolas" pitchFamily="49" charset="0"/>
              </a:rPr>
              <a:t>template &lt;class Type&gt;</a:t>
            </a:r>
          </a:p>
          <a:p>
            <a:pPr>
              <a:buFontTx/>
              <a:buNone/>
            </a:pPr>
            <a:r>
              <a:rPr lang="en-US" altLang="en-US" sz="1600" smtClean="0">
                <a:latin typeface="Consolas" pitchFamily="49" charset="0"/>
                <a:cs typeface="Consolas" pitchFamily="49" charset="0"/>
              </a:rPr>
              <a:t>int Chained_hash_table::erase( Type const &amp;obj ) {</a:t>
            </a:r>
          </a:p>
          <a:p>
            <a:pPr>
              <a:buFontTx/>
              <a:buNone/>
            </a:pPr>
            <a:r>
              <a:rPr lang="en-US" altLang="en-US" sz="1600" smtClean="0">
                <a:latin typeface="Consolas" pitchFamily="49" charset="0"/>
                <a:cs typeface="Consolas" pitchFamily="49" charset="0"/>
              </a:rPr>
              <a:t>    unsigned int bin = hash( obj );</a:t>
            </a:r>
          </a:p>
          <a:p>
            <a:pPr>
              <a:buFontTx/>
              <a:buNone/>
            </a:pPr>
            <a:endParaRPr lang="en-US" altLang="en-US" sz="1600" smtClean="0">
              <a:latin typeface="Consolas" pitchFamily="49" charset="0"/>
              <a:cs typeface="Consolas" pitchFamily="49" charset="0"/>
            </a:endParaRPr>
          </a:p>
          <a:p>
            <a:pPr>
              <a:buFontTx/>
              <a:buNone/>
            </a:pPr>
            <a:r>
              <a:rPr lang="en-US" altLang="en-US" sz="1600" smtClean="0">
                <a:latin typeface="Consolas" pitchFamily="49" charset="0"/>
                <a:cs typeface="Consolas" pitchFamily="49" charset="0"/>
              </a:rPr>
              <a:t>    if ( table[bin].</a:t>
            </a:r>
            <a:r>
              <a:rPr lang="en-US" altLang="en-US" sz="1600" smtClean="0">
                <a:solidFill>
                  <a:srgbClr val="FF0000"/>
                </a:solidFill>
                <a:latin typeface="Consolas" pitchFamily="49" charset="0"/>
                <a:cs typeface="Consolas" pitchFamily="49" charset="0"/>
              </a:rPr>
              <a:t>erase</a:t>
            </a:r>
            <a:r>
              <a:rPr lang="en-US" altLang="en-US" sz="1600" smtClean="0">
                <a:latin typeface="Consolas" pitchFamily="49" charset="0"/>
                <a:cs typeface="Consolas" pitchFamily="49" charset="0"/>
              </a:rPr>
              <a:t>( obj ) ) {</a:t>
            </a:r>
          </a:p>
          <a:p>
            <a:pPr>
              <a:buFontTx/>
              <a:buNone/>
            </a:pPr>
            <a:r>
              <a:rPr lang="en-US" altLang="en-US" sz="1600" smtClean="0">
                <a:latin typeface="Consolas" pitchFamily="49" charset="0"/>
                <a:cs typeface="Consolas" pitchFamily="49" charset="0"/>
              </a:rPr>
              <a:t>        --table_size;</a:t>
            </a:r>
          </a:p>
          <a:p>
            <a:pPr>
              <a:buFontTx/>
              <a:buNone/>
            </a:pPr>
            <a:r>
              <a:rPr lang="en-US" altLang="en-US" sz="1600" smtClean="0">
                <a:latin typeface="Consolas" pitchFamily="49" charset="0"/>
                <a:cs typeface="Consolas" pitchFamily="49" charset="0"/>
              </a:rPr>
              <a:t>        return 1;</a:t>
            </a:r>
          </a:p>
          <a:p>
            <a:pPr>
              <a:buFontTx/>
              <a:buNone/>
            </a:pPr>
            <a:r>
              <a:rPr lang="en-US" altLang="en-US" sz="1600" smtClean="0">
                <a:latin typeface="Consolas" pitchFamily="49" charset="0"/>
                <a:cs typeface="Consolas" pitchFamily="49" charset="0"/>
              </a:rPr>
              <a:t>    } else {</a:t>
            </a:r>
          </a:p>
          <a:p>
            <a:pPr>
              <a:buFontTx/>
              <a:buNone/>
            </a:pPr>
            <a:r>
              <a:rPr lang="en-US" altLang="en-US" sz="1600" smtClean="0">
                <a:latin typeface="Consolas" pitchFamily="49" charset="0"/>
                <a:cs typeface="Consolas" pitchFamily="49" charset="0"/>
              </a:rPr>
              <a:t>        return 0;</a:t>
            </a:r>
          </a:p>
          <a:p>
            <a:pPr>
              <a:buFontTx/>
              <a:buNone/>
            </a:pPr>
            <a:r>
              <a:rPr lang="en-US" altLang="en-US" sz="1600" smtClean="0">
                <a:latin typeface="Consolas" pitchFamily="49" charset="0"/>
                <a:cs typeface="Consolas" pitchFamily="49" charset="0"/>
              </a:rPr>
              <a:t>    }</a:t>
            </a:r>
          </a:p>
          <a:p>
            <a:pPr>
              <a:buFontTx/>
              <a:buNone/>
            </a:pPr>
            <a:r>
              <a:rPr lang="en-US" altLang="en-US" sz="1600" smtClean="0">
                <a:latin typeface="Consolas" pitchFamily="49" charset="0"/>
                <a:cs typeface="Consolas" pitchFamily="49" charset="0"/>
              </a:rPr>
              <a:t>}</a:t>
            </a:r>
          </a:p>
        </p:txBody>
      </p:sp>
    </p:spTree>
    <p:extLst>
      <p:ext uri="{BB962C8B-B14F-4D97-AF65-F5344CB8AC3E}">
        <p14:creationId xmlns:p14="http://schemas.microsoft.com/office/powerpoint/2010/main" val="704944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1433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As an example, let’s store hostnames and allow a fast look-up of the corresponding IP address</a:t>
            </a:r>
          </a:p>
          <a:p>
            <a:pPr lvl="1"/>
            <a:r>
              <a:rPr lang="en-US" altLang="en-US" smtClean="0">
                <a:latin typeface="Arial" charset="0"/>
                <a:cs typeface="Arial" charset="0"/>
              </a:rPr>
              <a:t>We will choose the bin based on the host name</a:t>
            </a:r>
          </a:p>
          <a:p>
            <a:pPr lvl="1"/>
            <a:r>
              <a:rPr lang="en-US" altLang="en-US" smtClean="0">
                <a:latin typeface="Arial" charset="0"/>
                <a:cs typeface="Arial" charset="0"/>
              </a:rPr>
              <a:t>Associated with the name will be the IP address</a:t>
            </a:r>
          </a:p>
          <a:p>
            <a:pPr lvl="1"/>
            <a:r>
              <a:rPr lang="en-US" altLang="en-US" i="1" smtClean="0">
                <a:latin typeface="Arial" charset="0"/>
                <a:cs typeface="Arial" charset="0"/>
              </a:rPr>
              <a:t>E</a:t>
            </a:r>
            <a:r>
              <a:rPr lang="en-US" altLang="en-US" smtClean="0">
                <a:latin typeface="Arial" charset="0"/>
                <a:cs typeface="Arial" charset="0"/>
              </a:rPr>
              <a:t>.</a:t>
            </a:r>
            <a:r>
              <a:rPr lang="en-US" altLang="en-US" i="1" smtClean="0">
                <a:latin typeface="Arial" charset="0"/>
                <a:cs typeface="Arial" charset="0"/>
              </a:rPr>
              <a:t>g</a:t>
            </a:r>
            <a:r>
              <a:rPr lang="en-US" altLang="en-US" smtClean="0">
                <a:latin typeface="Arial" charset="0"/>
                <a:cs typeface="Arial" charset="0"/>
              </a:rPr>
              <a:t>., </a:t>
            </a:r>
            <a:r>
              <a:rPr lang="en-CA" altLang="en-US" smtClean="0">
                <a:latin typeface="Consolas" pitchFamily="49" charset="0"/>
                <a:cs typeface="Arial" charset="0"/>
              </a:rPr>
              <a:t>("optimal", 129.97.94.57)</a:t>
            </a:r>
            <a:r>
              <a:rPr lang="en-CA" altLang="en-US" smtClean="0">
                <a:latin typeface="Arial" charset="0"/>
                <a:cs typeface="Arial" charset="0"/>
              </a:rPr>
              <a:t> </a:t>
            </a:r>
            <a:endParaRPr lang="en-US" altLang="en-US" smtClean="0">
              <a:latin typeface="Arial" charset="0"/>
              <a:cs typeface="Arial" charset="0"/>
            </a:endParaRPr>
          </a:p>
        </p:txBody>
      </p:sp>
    </p:spTree>
    <p:extLst>
      <p:ext uri="{BB962C8B-B14F-4D97-AF65-F5344CB8AC3E}">
        <p14:creationId xmlns:p14="http://schemas.microsoft.com/office/powerpoint/2010/main" val="12417548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15363" name="Rectangle 3"/>
          <p:cNvSpPr>
            <a:spLocks noGrp="1" noChangeArrowheads="1"/>
          </p:cNvSpPr>
          <p:nvPr>
            <p:ph type="body" idx="1"/>
          </p:nvPr>
        </p:nvSpPr>
        <p:spPr/>
        <p:txBody>
          <a:bodyPr>
            <a:normAutofit lnSpcReduction="10000"/>
          </a:bodyPr>
          <a:lstStyle/>
          <a:p>
            <a:pPr>
              <a:buFont typeface="Arial" charset="0"/>
              <a:buNone/>
            </a:pPr>
            <a:r>
              <a:rPr lang="en-US" altLang="en-US" dirty="0" smtClean="0">
                <a:latin typeface="Arial" charset="0"/>
                <a:cs typeface="Arial" charset="0"/>
              </a:rPr>
              <a:t>	Suppose the hash value of a string is the last 3 bits of the first character in the host name</a:t>
            </a:r>
          </a:p>
          <a:p>
            <a:pPr lvl="1"/>
            <a:r>
              <a:rPr lang="en-US" altLang="en-US" dirty="0" smtClean="0">
                <a:latin typeface="Arial" charset="0"/>
                <a:cs typeface="Arial" charset="0"/>
              </a:rPr>
              <a:t>The hash of </a:t>
            </a:r>
            <a:r>
              <a:rPr lang="en-CA" altLang="en-US" dirty="0" smtClean="0">
                <a:latin typeface="Consolas" pitchFamily="49" charset="0"/>
                <a:cs typeface="Arial" charset="0"/>
              </a:rPr>
              <a:t>"optimal"</a:t>
            </a:r>
            <a:r>
              <a:rPr lang="en-US" altLang="en-US" dirty="0" smtClean="0">
                <a:latin typeface="Arial" charset="0"/>
                <a:cs typeface="Arial" charset="0"/>
              </a:rPr>
              <a:t> is based on </a:t>
            </a:r>
            <a:r>
              <a:rPr lang="en-CA" altLang="en-US" dirty="0" smtClean="0">
                <a:latin typeface="Consolas" pitchFamily="49" charset="0"/>
                <a:cs typeface="Arial" charset="0"/>
              </a:rPr>
              <a:t>"o“</a:t>
            </a:r>
          </a:p>
          <a:p>
            <a:pPr lvl="1"/>
            <a:endParaRPr lang="en-CA" altLang="en-US" dirty="0">
              <a:latin typeface="Consolas" pitchFamily="49" charset="0"/>
              <a:cs typeface="Arial" charset="0"/>
            </a:endParaRPr>
          </a:p>
          <a:p>
            <a:pPr>
              <a:spcBef>
                <a:spcPct val="0"/>
              </a:spcBef>
              <a:buFontTx/>
              <a:buNone/>
            </a:pPr>
            <a:r>
              <a:rPr lang="en-US" altLang="en-US" sz="1600" dirty="0">
                <a:latin typeface="Consolas" pitchFamily="49" charset="0"/>
                <a:cs typeface="Arial" charset="0"/>
              </a:rPr>
              <a:t>				a   01100</a:t>
            </a:r>
            <a:r>
              <a:rPr lang="en-US" altLang="en-US" sz="1600" dirty="0">
                <a:solidFill>
                  <a:srgbClr val="FF0000"/>
                </a:solidFill>
                <a:latin typeface="Consolas" pitchFamily="49" charset="0"/>
                <a:cs typeface="Arial" charset="0"/>
              </a:rPr>
              <a:t>001</a:t>
            </a:r>
            <a:r>
              <a:rPr lang="en-US" altLang="en-US" sz="1600" dirty="0">
                <a:latin typeface="Consolas" pitchFamily="49" charset="0"/>
                <a:cs typeface="Arial" charset="0"/>
              </a:rPr>
              <a:t>        n   01101</a:t>
            </a:r>
            <a:r>
              <a:rPr lang="en-US" altLang="en-US" sz="1600" dirty="0">
                <a:solidFill>
                  <a:srgbClr val="FF0000"/>
                </a:solidFill>
                <a:latin typeface="Consolas" pitchFamily="49" charset="0"/>
                <a:cs typeface="Arial" charset="0"/>
              </a:rPr>
              <a:t>110</a:t>
            </a:r>
          </a:p>
          <a:p>
            <a:pPr>
              <a:spcBef>
                <a:spcPct val="0"/>
              </a:spcBef>
              <a:buFontTx/>
              <a:buNone/>
            </a:pPr>
            <a:r>
              <a:rPr lang="en-US" altLang="en-US" sz="1600" dirty="0">
                <a:latin typeface="Consolas" pitchFamily="49" charset="0"/>
                <a:cs typeface="Arial" charset="0"/>
              </a:rPr>
              <a:t>				b   01100</a:t>
            </a:r>
            <a:r>
              <a:rPr lang="en-US" altLang="en-US" sz="1600" dirty="0">
                <a:solidFill>
                  <a:srgbClr val="FF0000"/>
                </a:solidFill>
                <a:latin typeface="Consolas" pitchFamily="49" charset="0"/>
                <a:cs typeface="Arial" charset="0"/>
              </a:rPr>
              <a:t>010</a:t>
            </a:r>
            <a:r>
              <a:rPr lang="en-US" altLang="en-US" sz="1600" dirty="0">
                <a:latin typeface="Consolas" pitchFamily="49" charset="0"/>
                <a:cs typeface="Arial" charset="0"/>
              </a:rPr>
              <a:t>        o   01101</a:t>
            </a:r>
            <a:r>
              <a:rPr lang="en-US" altLang="en-US" sz="1600" dirty="0">
                <a:solidFill>
                  <a:srgbClr val="FF0000"/>
                </a:solidFill>
                <a:latin typeface="Consolas" pitchFamily="49" charset="0"/>
                <a:cs typeface="Arial" charset="0"/>
              </a:rPr>
              <a:t>111</a:t>
            </a:r>
          </a:p>
          <a:p>
            <a:pPr>
              <a:spcBef>
                <a:spcPct val="0"/>
              </a:spcBef>
              <a:buFontTx/>
              <a:buNone/>
            </a:pPr>
            <a:r>
              <a:rPr lang="en-US" altLang="en-US" sz="1600" dirty="0">
                <a:latin typeface="Consolas" pitchFamily="49" charset="0"/>
                <a:cs typeface="Arial" charset="0"/>
              </a:rPr>
              <a:t>				c   01100</a:t>
            </a:r>
            <a:r>
              <a:rPr lang="en-US" altLang="en-US" sz="1600" dirty="0">
                <a:solidFill>
                  <a:srgbClr val="FF0000"/>
                </a:solidFill>
                <a:latin typeface="Consolas" pitchFamily="49" charset="0"/>
                <a:cs typeface="Arial" charset="0"/>
              </a:rPr>
              <a:t>011</a:t>
            </a:r>
            <a:r>
              <a:rPr lang="en-US" altLang="en-US" sz="1600" dirty="0">
                <a:latin typeface="Consolas" pitchFamily="49" charset="0"/>
                <a:cs typeface="Arial" charset="0"/>
              </a:rPr>
              <a:t>        p   01110</a:t>
            </a:r>
            <a:r>
              <a:rPr lang="en-US" altLang="en-US" sz="1600" dirty="0">
                <a:solidFill>
                  <a:srgbClr val="FF0000"/>
                </a:solidFill>
                <a:latin typeface="Consolas" pitchFamily="49" charset="0"/>
                <a:cs typeface="Arial" charset="0"/>
              </a:rPr>
              <a:t>000</a:t>
            </a:r>
          </a:p>
          <a:p>
            <a:pPr>
              <a:spcBef>
                <a:spcPct val="0"/>
              </a:spcBef>
              <a:buFontTx/>
              <a:buNone/>
            </a:pPr>
            <a:r>
              <a:rPr lang="en-US" altLang="en-US" sz="1600" dirty="0">
                <a:latin typeface="Consolas" pitchFamily="49" charset="0"/>
                <a:cs typeface="Arial" charset="0"/>
              </a:rPr>
              <a:t>				d   01100</a:t>
            </a:r>
            <a:r>
              <a:rPr lang="en-US" altLang="en-US" sz="1600" dirty="0">
                <a:solidFill>
                  <a:srgbClr val="FF0000"/>
                </a:solidFill>
                <a:latin typeface="Consolas" pitchFamily="49" charset="0"/>
                <a:cs typeface="Arial" charset="0"/>
              </a:rPr>
              <a:t>100</a:t>
            </a:r>
            <a:r>
              <a:rPr lang="en-US" altLang="en-US" sz="1600" dirty="0">
                <a:latin typeface="Consolas" pitchFamily="49" charset="0"/>
                <a:cs typeface="Arial" charset="0"/>
              </a:rPr>
              <a:t>        q   01110</a:t>
            </a:r>
            <a:r>
              <a:rPr lang="en-US" altLang="en-US" sz="1600" dirty="0">
                <a:solidFill>
                  <a:srgbClr val="FF0000"/>
                </a:solidFill>
                <a:latin typeface="Consolas" pitchFamily="49" charset="0"/>
                <a:cs typeface="Arial" charset="0"/>
              </a:rPr>
              <a:t>001</a:t>
            </a:r>
          </a:p>
          <a:p>
            <a:pPr>
              <a:spcBef>
                <a:spcPct val="0"/>
              </a:spcBef>
              <a:buFontTx/>
              <a:buNone/>
            </a:pPr>
            <a:r>
              <a:rPr lang="en-US" altLang="en-US" sz="1600" dirty="0">
                <a:latin typeface="Consolas" pitchFamily="49" charset="0"/>
                <a:cs typeface="Arial" charset="0"/>
              </a:rPr>
              <a:t>				e   01100</a:t>
            </a:r>
            <a:r>
              <a:rPr lang="en-US" altLang="en-US" sz="1600" dirty="0">
                <a:solidFill>
                  <a:srgbClr val="FF0000"/>
                </a:solidFill>
                <a:latin typeface="Consolas" pitchFamily="49" charset="0"/>
                <a:cs typeface="Arial" charset="0"/>
              </a:rPr>
              <a:t>101</a:t>
            </a:r>
            <a:r>
              <a:rPr lang="en-US" altLang="en-US" sz="1600" dirty="0">
                <a:latin typeface="Consolas" pitchFamily="49" charset="0"/>
                <a:cs typeface="Arial" charset="0"/>
              </a:rPr>
              <a:t>        r   01110</a:t>
            </a:r>
            <a:r>
              <a:rPr lang="en-US" altLang="en-US" sz="1600" dirty="0">
                <a:solidFill>
                  <a:srgbClr val="FF0000"/>
                </a:solidFill>
                <a:latin typeface="Consolas" pitchFamily="49" charset="0"/>
                <a:cs typeface="Arial" charset="0"/>
              </a:rPr>
              <a:t>010</a:t>
            </a:r>
          </a:p>
          <a:p>
            <a:pPr>
              <a:spcBef>
                <a:spcPct val="0"/>
              </a:spcBef>
              <a:buFontTx/>
              <a:buNone/>
            </a:pPr>
            <a:r>
              <a:rPr lang="en-US" altLang="en-US" sz="1600" dirty="0">
                <a:latin typeface="Consolas" pitchFamily="49" charset="0"/>
                <a:cs typeface="Arial" charset="0"/>
              </a:rPr>
              <a:t>				f   01100</a:t>
            </a:r>
            <a:r>
              <a:rPr lang="en-US" altLang="en-US" sz="1600" dirty="0">
                <a:solidFill>
                  <a:srgbClr val="FF0000"/>
                </a:solidFill>
                <a:latin typeface="Consolas" pitchFamily="49" charset="0"/>
                <a:cs typeface="Arial" charset="0"/>
              </a:rPr>
              <a:t>110</a:t>
            </a:r>
            <a:r>
              <a:rPr lang="en-US" altLang="en-US" sz="1600" dirty="0">
                <a:latin typeface="Consolas" pitchFamily="49" charset="0"/>
                <a:cs typeface="Arial" charset="0"/>
              </a:rPr>
              <a:t>        s   01110</a:t>
            </a:r>
            <a:r>
              <a:rPr lang="en-US" altLang="en-US" sz="1600" dirty="0">
                <a:solidFill>
                  <a:srgbClr val="FF0000"/>
                </a:solidFill>
                <a:latin typeface="Consolas" pitchFamily="49" charset="0"/>
                <a:cs typeface="Arial" charset="0"/>
              </a:rPr>
              <a:t>011</a:t>
            </a:r>
          </a:p>
          <a:p>
            <a:pPr>
              <a:spcBef>
                <a:spcPct val="0"/>
              </a:spcBef>
              <a:buFontTx/>
              <a:buNone/>
            </a:pPr>
            <a:r>
              <a:rPr lang="en-US" altLang="en-US" sz="1600" dirty="0">
                <a:latin typeface="Consolas" pitchFamily="49" charset="0"/>
                <a:cs typeface="Arial" charset="0"/>
              </a:rPr>
              <a:t>				g   01100</a:t>
            </a:r>
            <a:r>
              <a:rPr lang="en-US" altLang="en-US" sz="1600" dirty="0">
                <a:solidFill>
                  <a:srgbClr val="FF0000"/>
                </a:solidFill>
                <a:latin typeface="Consolas" pitchFamily="49" charset="0"/>
                <a:cs typeface="Arial" charset="0"/>
              </a:rPr>
              <a:t>111</a:t>
            </a:r>
            <a:r>
              <a:rPr lang="en-US" altLang="en-US" sz="1600" dirty="0">
                <a:latin typeface="Consolas" pitchFamily="49" charset="0"/>
                <a:cs typeface="Arial" charset="0"/>
              </a:rPr>
              <a:t>        t   01110</a:t>
            </a:r>
            <a:r>
              <a:rPr lang="en-US" altLang="en-US" sz="1600" dirty="0">
                <a:solidFill>
                  <a:srgbClr val="FF0000"/>
                </a:solidFill>
                <a:latin typeface="Consolas" pitchFamily="49" charset="0"/>
                <a:cs typeface="Arial" charset="0"/>
              </a:rPr>
              <a:t>100</a:t>
            </a:r>
          </a:p>
          <a:p>
            <a:pPr>
              <a:spcBef>
                <a:spcPct val="0"/>
              </a:spcBef>
              <a:buFontTx/>
              <a:buNone/>
            </a:pPr>
            <a:r>
              <a:rPr lang="en-US" altLang="en-US" sz="1600" dirty="0">
                <a:latin typeface="Consolas" pitchFamily="49" charset="0"/>
                <a:cs typeface="Arial" charset="0"/>
              </a:rPr>
              <a:t>				h   01101</a:t>
            </a:r>
            <a:r>
              <a:rPr lang="en-US" altLang="en-US" sz="1600" dirty="0">
                <a:solidFill>
                  <a:srgbClr val="FF0000"/>
                </a:solidFill>
                <a:latin typeface="Consolas" pitchFamily="49" charset="0"/>
                <a:cs typeface="Arial" charset="0"/>
              </a:rPr>
              <a:t>000</a:t>
            </a:r>
            <a:r>
              <a:rPr lang="en-US" altLang="en-US" sz="1600" dirty="0">
                <a:latin typeface="Consolas" pitchFamily="49" charset="0"/>
                <a:cs typeface="Arial" charset="0"/>
              </a:rPr>
              <a:t>        u   01110</a:t>
            </a:r>
            <a:r>
              <a:rPr lang="en-US" altLang="en-US" sz="1600" dirty="0">
                <a:solidFill>
                  <a:srgbClr val="FF0000"/>
                </a:solidFill>
                <a:latin typeface="Consolas" pitchFamily="49" charset="0"/>
                <a:cs typeface="Arial" charset="0"/>
              </a:rPr>
              <a:t>101</a:t>
            </a:r>
          </a:p>
          <a:p>
            <a:pPr>
              <a:spcBef>
                <a:spcPct val="0"/>
              </a:spcBef>
              <a:buFontTx/>
              <a:buNone/>
            </a:pPr>
            <a:r>
              <a:rPr lang="en-US" altLang="en-US" sz="1600" dirty="0">
                <a:latin typeface="Consolas" pitchFamily="49" charset="0"/>
                <a:cs typeface="Arial" charset="0"/>
              </a:rPr>
              <a:t>				</a:t>
            </a:r>
            <a:r>
              <a:rPr lang="en-US" altLang="en-US" sz="1600" dirty="0" err="1">
                <a:latin typeface="Consolas" pitchFamily="49" charset="0"/>
                <a:cs typeface="Arial" charset="0"/>
              </a:rPr>
              <a:t>i</a:t>
            </a:r>
            <a:r>
              <a:rPr lang="en-US" altLang="en-US" sz="1600" dirty="0">
                <a:latin typeface="Consolas" pitchFamily="49" charset="0"/>
                <a:cs typeface="Arial" charset="0"/>
              </a:rPr>
              <a:t>   01101</a:t>
            </a:r>
            <a:r>
              <a:rPr lang="en-US" altLang="en-US" sz="1600" dirty="0">
                <a:solidFill>
                  <a:srgbClr val="FF0000"/>
                </a:solidFill>
                <a:latin typeface="Consolas" pitchFamily="49" charset="0"/>
                <a:cs typeface="Arial" charset="0"/>
              </a:rPr>
              <a:t>001</a:t>
            </a:r>
            <a:r>
              <a:rPr lang="en-US" altLang="en-US" sz="1600" dirty="0">
                <a:latin typeface="Consolas" pitchFamily="49" charset="0"/>
                <a:cs typeface="Arial" charset="0"/>
              </a:rPr>
              <a:t>        v   01110</a:t>
            </a:r>
            <a:r>
              <a:rPr lang="en-US" altLang="en-US" sz="1600" dirty="0">
                <a:solidFill>
                  <a:srgbClr val="FF0000"/>
                </a:solidFill>
                <a:latin typeface="Consolas" pitchFamily="49" charset="0"/>
                <a:cs typeface="Arial" charset="0"/>
              </a:rPr>
              <a:t>110</a:t>
            </a:r>
          </a:p>
          <a:p>
            <a:pPr>
              <a:spcBef>
                <a:spcPct val="0"/>
              </a:spcBef>
              <a:buFontTx/>
              <a:buNone/>
            </a:pPr>
            <a:r>
              <a:rPr lang="en-US" altLang="en-US" sz="1600" dirty="0">
                <a:latin typeface="Consolas" pitchFamily="49" charset="0"/>
                <a:cs typeface="Arial" charset="0"/>
              </a:rPr>
              <a:t>				j   01101</a:t>
            </a:r>
            <a:r>
              <a:rPr lang="en-US" altLang="en-US" sz="1600" dirty="0">
                <a:solidFill>
                  <a:srgbClr val="FF0000"/>
                </a:solidFill>
                <a:latin typeface="Consolas" pitchFamily="49" charset="0"/>
                <a:cs typeface="Arial" charset="0"/>
              </a:rPr>
              <a:t>010</a:t>
            </a:r>
            <a:r>
              <a:rPr lang="en-US" altLang="en-US" sz="1600" dirty="0">
                <a:latin typeface="Consolas" pitchFamily="49" charset="0"/>
                <a:cs typeface="Arial" charset="0"/>
              </a:rPr>
              <a:t>        w   01110</a:t>
            </a:r>
            <a:r>
              <a:rPr lang="en-US" altLang="en-US" sz="1600" dirty="0">
                <a:solidFill>
                  <a:srgbClr val="FF0000"/>
                </a:solidFill>
                <a:latin typeface="Consolas" pitchFamily="49" charset="0"/>
                <a:cs typeface="Arial" charset="0"/>
              </a:rPr>
              <a:t>111</a:t>
            </a:r>
          </a:p>
          <a:p>
            <a:pPr>
              <a:spcBef>
                <a:spcPct val="0"/>
              </a:spcBef>
              <a:buFontTx/>
              <a:buNone/>
            </a:pPr>
            <a:r>
              <a:rPr lang="en-US" altLang="en-US" sz="1600" dirty="0">
                <a:latin typeface="Consolas" pitchFamily="49" charset="0"/>
                <a:cs typeface="Arial" charset="0"/>
              </a:rPr>
              <a:t>				k   01101</a:t>
            </a:r>
            <a:r>
              <a:rPr lang="en-US" altLang="en-US" sz="1600" dirty="0">
                <a:solidFill>
                  <a:srgbClr val="FF0000"/>
                </a:solidFill>
                <a:latin typeface="Consolas" pitchFamily="49" charset="0"/>
                <a:cs typeface="Arial" charset="0"/>
              </a:rPr>
              <a:t>011</a:t>
            </a:r>
            <a:r>
              <a:rPr lang="en-US" altLang="en-US" sz="1600" dirty="0">
                <a:latin typeface="Consolas" pitchFamily="49" charset="0"/>
                <a:cs typeface="Arial" charset="0"/>
              </a:rPr>
              <a:t>        x   01111</a:t>
            </a:r>
            <a:r>
              <a:rPr lang="en-US" altLang="en-US" sz="1600" dirty="0">
                <a:solidFill>
                  <a:srgbClr val="FF0000"/>
                </a:solidFill>
                <a:latin typeface="Consolas" pitchFamily="49" charset="0"/>
                <a:cs typeface="Arial" charset="0"/>
              </a:rPr>
              <a:t>000</a:t>
            </a:r>
          </a:p>
          <a:p>
            <a:pPr>
              <a:spcBef>
                <a:spcPct val="0"/>
              </a:spcBef>
              <a:buFontTx/>
              <a:buNone/>
            </a:pPr>
            <a:r>
              <a:rPr lang="en-US" altLang="en-US" sz="1600" dirty="0">
                <a:latin typeface="Consolas" pitchFamily="49" charset="0"/>
                <a:cs typeface="Arial" charset="0"/>
              </a:rPr>
              <a:t>				l   01101</a:t>
            </a:r>
            <a:r>
              <a:rPr lang="en-US" altLang="en-US" sz="1600" dirty="0">
                <a:solidFill>
                  <a:srgbClr val="FF0000"/>
                </a:solidFill>
                <a:latin typeface="Consolas" pitchFamily="49" charset="0"/>
                <a:cs typeface="Arial" charset="0"/>
              </a:rPr>
              <a:t>100</a:t>
            </a:r>
            <a:r>
              <a:rPr lang="en-US" altLang="en-US" sz="1600" dirty="0">
                <a:latin typeface="Consolas" pitchFamily="49" charset="0"/>
                <a:cs typeface="Arial" charset="0"/>
              </a:rPr>
              <a:t>        y   01111</a:t>
            </a:r>
            <a:r>
              <a:rPr lang="en-US" altLang="en-US" sz="1600" dirty="0">
                <a:solidFill>
                  <a:srgbClr val="FF0000"/>
                </a:solidFill>
                <a:latin typeface="Consolas" pitchFamily="49" charset="0"/>
                <a:cs typeface="Arial" charset="0"/>
              </a:rPr>
              <a:t>001</a:t>
            </a:r>
          </a:p>
          <a:p>
            <a:pPr>
              <a:spcBef>
                <a:spcPct val="0"/>
              </a:spcBef>
              <a:buFontTx/>
              <a:buNone/>
            </a:pPr>
            <a:r>
              <a:rPr lang="en-US" altLang="en-US" sz="1600" dirty="0">
                <a:latin typeface="Consolas" pitchFamily="49" charset="0"/>
                <a:cs typeface="Arial" charset="0"/>
              </a:rPr>
              <a:t>				m   01101</a:t>
            </a:r>
            <a:r>
              <a:rPr lang="en-US" altLang="en-US" sz="1600" dirty="0">
                <a:solidFill>
                  <a:srgbClr val="FF0000"/>
                </a:solidFill>
                <a:latin typeface="Consolas" pitchFamily="49" charset="0"/>
                <a:cs typeface="Arial" charset="0"/>
              </a:rPr>
              <a:t>101</a:t>
            </a:r>
            <a:r>
              <a:rPr lang="en-US" altLang="en-US" sz="1600" dirty="0">
                <a:latin typeface="Consolas" pitchFamily="49" charset="0"/>
                <a:cs typeface="Arial" charset="0"/>
              </a:rPr>
              <a:t>        z   </a:t>
            </a:r>
            <a:r>
              <a:rPr lang="en-US" altLang="en-US" sz="1600" dirty="0" smtClean="0">
                <a:latin typeface="Consolas" pitchFamily="49" charset="0"/>
                <a:cs typeface="Arial" charset="0"/>
              </a:rPr>
              <a:t>01111</a:t>
            </a:r>
            <a:r>
              <a:rPr lang="en-US" altLang="en-US" sz="1600" dirty="0" smtClean="0">
                <a:solidFill>
                  <a:srgbClr val="FF0000"/>
                </a:solidFill>
                <a:latin typeface="Consolas" pitchFamily="49" charset="0"/>
                <a:cs typeface="Arial" charset="0"/>
              </a:rPr>
              <a:t>010</a:t>
            </a:r>
            <a:endParaRPr lang="en-US" altLang="en-US" dirty="0" smtClean="0">
              <a:latin typeface="Arial" charset="0"/>
              <a:cs typeface="Arial" charset="0"/>
            </a:endParaRPr>
          </a:p>
        </p:txBody>
      </p:sp>
    </p:spTree>
    <p:extLst>
      <p:ext uri="{BB962C8B-B14F-4D97-AF65-F5344CB8AC3E}">
        <p14:creationId xmlns:p14="http://schemas.microsoft.com/office/powerpoint/2010/main" val="35145498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17412" name="Rectangle 3"/>
          <p:cNvSpPr>
            <a:spLocks noGrp="1" noChangeArrowheads="1"/>
          </p:cNvSpPr>
          <p:nvPr>
            <p:ph type="body" idx="1"/>
          </p:nvPr>
        </p:nvSpPr>
        <p:spPr/>
        <p:txBody>
          <a:bodyPr/>
          <a:lstStyle/>
          <a:p>
            <a:pPr>
              <a:spcBef>
                <a:spcPct val="0"/>
              </a:spcBef>
              <a:buFont typeface="Arial" charset="0"/>
              <a:buNone/>
            </a:pPr>
            <a:r>
              <a:rPr lang="en-US" altLang="en-US" smtClean="0">
                <a:latin typeface="Arial" charset="0"/>
                <a:cs typeface="Arial" charset="0"/>
              </a:rPr>
              <a:t>	Our hash function is</a:t>
            </a:r>
          </a:p>
          <a:p>
            <a:pPr>
              <a:spcBef>
                <a:spcPct val="0"/>
              </a:spcBef>
              <a:buFontTx/>
              <a:buNone/>
            </a:pPr>
            <a:endParaRPr lang="en-US" altLang="en-US" sz="1200" b="1" smtClean="0">
              <a:latin typeface="Courier New" pitchFamily="49" charset="0"/>
              <a:cs typeface="Arial" charset="0"/>
            </a:endParaRPr>
          </a:p>
          <a:p>
            <a:pPr>
              <a:spcBef>
                <a:spcPct val="0"/>
              </a:spcBef>
              <a:buFontTx/>
              <a:buNone/>
            </a:pPr>
            <a:r>
              <a:rPr lang="en-US" altLang="en-US" sz="1600" b="1" smtClean="0">
                <a:latin typeface="Courier New" pitchFamily="49" charset="0"/>
                <a:cs typeface="Arial" charset="0"/>
              </a:rPr>
              <a:t>		        </a:t>
            </a:r>
            <a:r>
              <a:rPr lang="en-US" altLang="en-US" sz="1600" smtClean="0">
                <a:latin typeface="Consolas" pitchFamily="49" charset="0"/>
                <a:cs typeface="Arial" charset="0"/>
              </a:rPr>
              <a:t>unsigned int hash( string const &amp;str ) {</a:t>
            </a:r>
          </a:p>
          <a:p>
            <a:pPr>
              <a:spcBef>
                <a:spcPct val="0"/>
              </a:spcBef>
              <a:buFontTx/>
              <a:buNone/>
            </a:pPr>
            <a:r>
              <a:rPr lang="en-US" altLang="en-US" sz="1600" smtClean="0">
                <a:latin typeface="Consolas" pitchFamily="49" charset="0"/>
                <a:cs typeface="Arial" charset="0"/>
              </a:rPr>
              <a:t>		              // the empty string "" is hashed to 0</a:t>
            </a:r>
          </a:p>
          <a:p>
            <a:pPr>
              <a:spcBef>
                <a:spcPct val="0"/>
              </a:spcBef>
              <a:buFontTx/>
              <a:buNone/>
            </a:pPr>
            <a:r>
              <a:rPr lang="en-US" altLang="en-US" sz="1600" smtClean="0">
                <a:latin typeface="Consolas" pitchFamily="49" charset="0"/>
                <a:cs typeface="Arial" charset="0"/>
              </a:rPr>
              <a:t>		              if str.length() == 0 ) {</a:t>
            </a:r>
          </a:p>
          <a:p>
            <a:pPr>
              <a:spcBef>
                <a:spcPct val="0"/>
              </a:spcBef>
              <a:buFontTx/>
              <a:buNone/>
            </a:pPr>
            <a:r>
              <a:rPr lang="en-US" altLang="en-US" sz="1600" smtClean="0">
                <a:latin typeface="Consolas" pitchFamily="49" charset="0"/>
                <a:cs typeface="Arial" charset="0"/>
              </a:rPr>
              <a:t>		                    return 0;</a:t>
            </a:r>
          </a:p>
          <a:p>
            <a:pPr>
              <a:spcBef>
                <a:spcPct val="0"/>
              </a:spcBef>
              <a:buFontTx/>
              <a:buNone/>
            </a:pPr>
            <a:r>
              <a:rPr lang="en-US" altLang="en-US" sz="1600" smtClean="0">
                <a:latin typeface="Consolas" pitchFamily="49" charset="0"/>
                <a:cs typeface="Arial" charset="0"/>
              </a:rPr>
              <a:t>		              }</a:t>
            </a:r>
          </a:p>
          <a:p>
            <a:pPr>
              <a:spcBef>
                <a:spcPct val="0"/>
              </a:spcBef>
              <a:buFontTx/>
              <a:buNone/>
            </a:pPr>
            <a:endParaRPr lang="en-US" altLang="en-US" sz="1600" smtClean="0">
              <a:latin typeface="Consolas" pitchFamily="49" charset="0"/>
              <a:cs typeface="Arial" charset="0"/>
            </a:endParaRPr>
          </a:p>
          <a:p>
            <a:pPr>
              <a:spcBef>
                <a:spcPct val="0"/>
              </a:spcBef>
              <a:buFontTx/>
              <a:buNone/>
            </a:pPr>
            <a:r>
              <a:rPr lang="en-US" altLang="en-US" sz="1600" smtClean="0">
                <a:latin typeface="Consolas" pitchFamily="49" charset="0"/>
                <a:cs typeface="Arial" charset="0"/>
              </a:rPr>
              <a:t>		              return str[0] &amp; 7;</a:t>
            </a:r>
          </a:p>
          <a:p>
            <a:pPr>
              <a:spcBef>
                <a:spcPct val="0"/>
              </a:spcBef>
              <a:buFontTx/>
              <a:buNone/>
            </a:pPr>
            <a:r>
              <a:rPr lang="en-US" altLang="en-US" sz="1600" smtClean="0">
                <a:latin typeface="Consolas" pitchFamily="49" charset="0"/>
                <a:cs typeface="Arial" charset="0"/>
              </a:rPr>
              <a:t>		        }</a:t>
            </a:r>
          </a:p>
        </p:txBody>
      </p:sp>
    </p:spTree>
    <p:extLst>
      <p:ext uri="{BB962C8B-B14F-4D97-AF65-F5344CB8AC3E}">
        <p14:creationId xmlns:p14="http://schemas.microsoft.com/office/powerpoint/2010/main" val="30812932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2" descr="C:\Users\dwharder\Desktop\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18436" name="Rectangle 3"/>
          <p:cNvSpPr>
            <a:spLocks noGrp="1" noChangeArrowheads="1"/>
          </p:cNvSpPr>
          <p:nvPr>
            <p:ph type="body" idx="1"/>
          </p:nvPr>
        </p:nvSpPr>
        <p:spPr>
          <a:xfrm>
            <a:off x="457200" y="1571625"/>
            <a:ext cx="8229600" cy="4525963"/>
          </a:xfrm>
        </p:spPr>
        <p:txBody>
          <a:bodyPr/>
          <a:lstStyle/>
          <a:p>
            <a:pPr>
              <a:buFont typeface="Arial" charset="0"/>
              <a:buNone/>
            </a:pPr>
            <a:r>
              <a:rPr lang="en-US" altLang="en-US" dirty="0" smtClean="0">
                <a:latin typeface="Arial" charset="0"/>
                <a:cs typeface="Arial" charset="0"/>
              </a:rPr>
              <a:t>	Starting with an array of 8 empty linked lists</a:t>
            </a:r>
          </a:p>
        </p:txBody>
      </p:sp>
    </p:spTree>
    <p:extLst>
      <p:ext uri="{BB962C8B-B14F-4D97-AF65-F5344CB8AC3E}">
        <p14:creationId xmlns:p14="http://schemas.microsoft.com/office/powerpoint/2010/main" val="7873949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CA" altLang="en-US" smtClean="0">
                <a:latin typeface="Arial" charset="0"/>
                <a:cs typeface="Arial" charset="0"/>
              </a:rPr>
              <a:t>Example</a:t>
            </a:r>
          </a:p>
        </p:txBody>
      </p:sp>
      <p:sp>
        <p:nvSpPr>
          <p:cNvPr id="19459" name="Content Placeholder 2"/>
          <p:cNvSpPr>
            <a:spLocks noGrp="1"/>
          </p:cNvSpPr>
          <p:nvPr>
            <p:ph idx="1"/>
          </p:nvPr>
        </p:nvSpPr>
        <p:spPr/>
        <p:txBody>
          <a:bodyPr/>
          <a:lstStyle/>
          <a:p>
            <a:pPr>
              <a:buFont typeface="Arial" charset="0"/>
              <a:buNone/>
            </a:pPr>
            <a:r>
              <a:rPr lang="en-CA" altLang="en-US" smtClean="0">
                <a:latin typeface="Arial" charset="0"/>
                <a:cs typeface="Arial" charset="0"/>
              </a:rPr>
              <a:t>	The pair </a:t>
            </a:r>
            <a:r>
              <a:rPr lang="en-CA" altLang="en-US" smtClean="0">
                <a:latin typeface="Consolas" pitchFamily="49" charset="0"/>
                <a:cs typeface="Arial" charset="0"/>
              </a:rPr>
              <a:t>("optimal", 129.97.94.57)</a:t>
            </a:r>
            <a:r>
              <a:rPr lang="en-CA" altLang="en-US" smtClean="0">
                <a:latin typeface="Arial" charset="0"/>
                <a:cs typeface="Arial" charset="0"/>
              </a:rPr>
              <a:t> is entered into bin </a:t>
            </a:r>
            <a:r>
              <a:rPr lang="en-US" altLang="en-US" smtClean="0">
                <a:latin typeface="Consolas" pitchFamily="49" charset="0"/>
                <a:cs typeface="Arial" charset="0"/>
              </a:rPr>
              <a:t>01101</a:t>
            </a:r>
            <a:r>
              <a:rPr lang="en-US" altLang="en-US" smtClean="0">
                <a:solidFill>
                  <a:srgbClr val="FF0000"/>
                </a:solidFill>
                <a:latin typeface="Consolas" pitchFamily="49" charset="0"/>
                <a:cs typeface="Arial" charset="0"/>
              </a:rPr>
              <a:t>111</a:t>
            </a:r>
            <a:r>
              <a:rPr lang="en-CA" altLang="en-US" smtClean="0">
                <a:latin typeface="Arial" charset="0"/>
                <a:cs typeface="Arial" charset="0"/>
              </a:rPr>
              <a:t> = 7</a:t>
            </a:r>
          </a:p>
        </p:txBody>
      </p:sp>
      <p:pic>
        <p:nvPicPr>
          <p:cNvPr id="19460" name="Picture 23" descr="C:\Users\dwharder\Desktop\k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1028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20483" name="Rectangle 3"/>
          <p:cNvSpPr>
            <a:spLocks noGrp="1" noChangeArrowheads="1"/>
          </p:cNvSpPr>
          <p:nvPr>
            <p:ph type="body" idx="1"/>
          </p:nvPr>
        </p:nvSpPr>
        <p:spPr/>
        <p:txBody>
          <a:bodyPr/>
          <a:lstStyle/>
          <a:p>
            <a:pPr>
              <a:buFont typeface="Arial" charset="0"/>
              <a:buNone/>
            </a:pPr>
            <a:r>
              <a:rPr lang="en-CA" altLang="en-US" smtClean="0">
                <a:latin typeface="Arial" charset="0"/>
                <a:cs typeface="Arial" charset="0"/>
              </a:rPr>
              <a:t>	Similarly, as </a:t>
            </a:r>
            <a:r>
              <a:rPr lang="en-CA" altLang="en-US" smtClean="0">
                <a:latin typeface="Consolas" pitchFamily="49" charset="0"/>
                <a:cs typeface="Arial" charset="0"/>
              </a:rPr>
              <a:t>"c"</a:t>
            </a:r>
            <a:r>
              <a:rPr lang="en-CA" altLang="en-US" smtClean="0">
                <a:latin typeface="Arial" charset="0"/>
                <a:cs typeface="Arial" charset="0"/>
              </a:rPr>
              <a:t> hashes to 3</a:t>
            </a:r>
          </a:p>
          <a:p>
            <a:pPr lvl="1"/>
            <a:r>
              <a:rPr lang="en-CA" altLang="en-US" smtClean="0">
                <a:latin typeface="Arial" charset="0"/>
                <a:cs typeface="Arial" charset="0"/>
              </a:rPr>
              <a:t>The pair </a:t>
            </a:r>
            <a:r>
              <a:rPr lang="en-CA" altLang="en-US" smtClean="0">
                <a:latin typeface="Consolas" pitchFamily="49" charset="0"/>
                <a:cs typeface="Arial" charset="0"/>
              </a:rPr>
              <a:t>("cheetah", 129.97.94.45)</a:t>
            </a:r>
            <a:r>
              <a:rPr lang="en-CA" altLang="en-US" smtClean="0">
                <a:latin typeface="Arial" charset="0"/>
                <a:cs typeface="Arial" charset="0"/>
              </a:rPr>
              <a:t> is entered into bin 3</a:t>
            </a:r>
          </a:p>
          <a:p>
            <a:endParaRPr lang="en-US" altLang="en-US" smtClean="0">
              <a:latin typeface="Arial" charset="0"/>
              <a:cs typeface="Arial" charset="0"/>
            </a:endParaRPr>
          </a:p>
        </p:txBody>
      </p:sp>
      <p:pic>
        <p:nvPicPr>
          <p:cNvPr id="20484" name="Picture 16" descr="C:\Users\dwharder\Desktop\k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01520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21507" name="Rectangle 3"/>
          <p:cNvSpPr>
            <a:spLocks noGrp="1" noChangeArrowheads="1"/>
          </p:cNvSpPr>
          <p:nvPr>
            <p:ph type="body" idx="1"/>
          </p:nvPr>
        </p:nvSpPr>
        <p:spPr/>
        <p:txBody>
          <a:bodyPr/>
          <a:lstStyle/>
          <a:p>
            <a:pPr>
              <a:buFont typeface="Arial" charset="0"/>
              <a:buNone/>
            </a:pPr>
            <a:r>
              <a:rPr lang="en-CA" altLang="en-US" smtClean="0">
                <a:latin typeface="Arial" charset="0"/>
                <a:cs typeface="Arial" charset="0"/>
              </a:rPr>
              <a:t>	The </a:t>
            </a:r>
            <a:r>
              <a:rPr lang="en-CA" altLang="en-US" smtClean="0">
                <a:latin typeface="Consolas" pitchFamily="49" charset="0"/>
                <a:cs typeface="Arial" charset="0"/>
              </a:rPr>
              <a:t>"w"</a:t>
            </a:r>
            <a:r>
              <a:rPr lang="en-CA" altLang="en-US" smtClean="0">
                <a:latin typeface="Arial" charset="0"/>
                <a:cs typeface="Arial" charset="0"/>
              </a:rPr>
              <a:t> in Wellington also hashes to 7</a:t>
            </a:r>
          </a:p>
          <a:p>
            <a:pPr lvl="1"/>
            <a:r>
              <a:rPr lang="en-CA" altLang="en-US" smtClean="0">
                <a:latin typeface="Consolas" pitchFamily="49" charset="0"/>
                <a:cs typeface="Arial" charset="0"/>
              </a:rPr>
              <a:t>("wellington", 129.97.94.42)</a:t>
            </a:r>
            <a:r>
              <a:rPr lang="en-CA" altLang="en-US" smtClean="0">
                <a:latin typeface="Arial" charset="0"/>
                <a:cs typeface="Arial" charset="0"/>
              </a:rPr>
              <a:t> is entered into bin 7</a:t>
            </a:r>
          </a:p>
          <a:p>
            <a:pPr>
              <a:buFont typeface="Arial" charset="0"/>
              <a:buNone/>
            </a:pPr>
            <a:endParaRPr lang="en-US" altLang="en-US" smtClean="0">
              <a:latin typeface="Arial" charset="0"/>
              <a:cs typeface="Arial" charset="0"/>
            </a:endParaRPr>
          </a:p>
        </p:txBody>
      </p:sp>
      <p:pic>
        <p:nvPicPr>
          <p:cNvPr id="21508" name="Picture 17" descr="C:\Users\dwharder\Desktop\k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75769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7" descr="C:\Users\dwharder\Desktop\k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22532" name="Rectangle 3"/>
          <p:cNvSpPr>
            <a:spLocks noGrp="1" noChangeArrowheads="1"/>
          </p:cNvSpPr>
          <p:nvPr>
            <p:ph type="body" idx="1"/>
          </p:nvPr>
        </p:nvSpPr>
        <p:spPr/>
        <p:txBody>
          <a:bodyPr/>
          <a:lstStyle/>
          <a:p>
            <a:pPr>
              <a:buFont typeface="Arial" charset="0"/>
              <a:buNone/>
            </a:pPr>
            <a:r>
              <a:rPr lang="en-CA" altLang="en-US" dirty="0" smtClean="0">
                <a:latin typeface="Arial" charset="0"/>
                <a:cs typeface="Arial" charset="0"/>
              </a:rPr>
              <a:t>	Why did I use </a:t>
            </a:r>
            <a:r>
              <a:rPr lang="en-CA" altLang="en-US" dirty="0" err="1" smtClean="0">
                <a:latin typeface="Consolas" pitchFamily="49" charset="0"/>
                <a:cs typeface="Arial" charset="0"/>
              </a:rPr>
              <a:t>push_front</a:t>
            </a:r>
            <a:r>
              <a:rPr lang="en-CA" altLang="en-US" dirty="0" smtClean="0">
                <a:latin typeface="Arial" charset="0"/>
                <a:cs typeface="Arial" charset="0"/>
              </a:rPr>
              <a:t> from the linked list?</a:t>
            </a:r>
          </a:p>
          <a:p>
            <a:pPr lvl="1"/>
            <a:r>
              <a:rPr lang="en-CA" altLang="en-US" dirty="0" smtClean="0">
                <a:latin typeface="Arial" charset="0"/>
                <a:cs typeface="Arial" charset="0"/>
              </a:rPr>
              <a:t>A good heuristic is</a:t>
            </a:r>
          </a:p>
          <a:p>
            <a:pPr lvl="1">
              <a:buFont typeface="Arial" charset="0"/>
              <a:buNone/>
            </a:pPr>
            <a:r>
              <a:rPr lang="en-CA" altLang="en-US" sz="1600" dirty="0" smtClean="0">
                <a:latin typeface="Arial" charset="0"/>
                <a:cs typeface="Arial" charset="0"/>
              </a:rPr>
              <a:t>   			“unless you know otherwise, data which has been</a:t>
            </a:r>
          </a:p>
          <a:p>
            <a:pPr lvl="1">
              <a:buFont typeface="Arial" charset="0"/>
              <a:buNone/>
            </a:pPr>
            <a:r>
              <a:rPr lang="en-CA" altLang="en-US" sz="1600" dirty="0" smtClean="0">
                <a:latin typeface="Arial" charset="0"/>
                <a:cs typeface="Arial" charset="0"/>
              </a:rPr>
              <a:t>    			 accessed recently will be accessed again in the near future”</a:t>
            </a:r>
          </a:p>
          <a:p>
            <a:pPr lvl="3"/>
            <a:r>
              <a:rPr lang="en-CA" altLang="en-US" sz="2000" dirty="0" smtClean="0">
                <a:latin typeface="Arial" charset="0"/>
                <a:cs typeface="Arial" charset="0"/>
              </a:rPr>
              <a:t>It is easiest to access data at the front of a linked list</a:t>
            </a:r>
          </a:p>
          <a:p>
            <a:pPr>
              <a:buFont typeface="Arial" charset="0"/>
              <a:buNone/>
            </a:pPr>
            <a:endParaRPr lang="en-US" altLang="en-US" sz="3200" dirty="0" smtClean="0">
              <a:latin typeface="Arial" charset="0"/>
              <a:cs typeface="Arial" charset="0"/>
            </a:endParaRPr>
          </a:p>
        </p:txBody>
      </p:sp>
      <p:sp>
        <p:nvSpPr>
          <p:cNvPr id="22533" name="TextBox 5"/>
          <p:cNvSpPr txBox="1">
            <a:spLocks noChangeArrowheads="1"/>
          </p:cNvSpPr>
          <p:nvPr/>
        </p:nvSpPr>
        <p:spPr bwMode="auto">
          <a:xfrm>
            <a:off x="4711700" y="4429125"/>
            <a:ext cx="3646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Heuristics include rules of thumb,</a:t>
            </a:r>
            <a:br>
              <a:rPr lang="en-CA" altLang="en-US" dirty="0"/>
            </a:br>
            <a:r>
              <a:rPr lang="en-CA" altLang="en-US" dirty="0"/>
              <a:t>educated guesses, and intuition</a:t>
            </a:r>
          </a:p>
        </p:txBody>
      </p:sp>
    </p:spTree>
    <p:extLst>
      <p:ext uri="{BB962C8B-B14F-4D97-AF65-F5344CB8AC3E}">
        <p14:creationId xmlns:p14="http://schemas.microsoft.com/office/powerpoint/2010/main" val="143944246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23555" name="Rectangle 3"/>
          <p:cNvSpPr>
            <a:spLocks noGrp="1" noChangeArrowheads="1"/>
          </p:cNvSpPr>
          <p:nvPr>
            <p:ph type="body" idx="1"/>
          </p:nvPr>
        </p:nvSpPr>
        <p:spPr/>
        <p:txBody>
          <a:bodyPr/>
          <a:lstStyle/>
          <a:p>
            <a:pPr>
              <a:buFont typeface="Arial" charset="0"/>
              <a:buNone/>
            </a:pPr>
            <a:r>
              <a:rPr lang="en-CA" altLang="en-US" smtClean="0">
                <a:latin typeface="Arial" charset="0"/>
                <a:cs typeface="Arial" charset="0"/>
              </a:rPr>
              <a:t>	Similarly we can insert the host names </a:t>
            </a:r>
            <a:r>
              <a:rPr lang="en-CA" altLang="en-US" smtClean="0">
                <a:latin typeface="Consolas" pitchFamily="49" charset="0"/>
                <a:cs typeface="Arial" charset="0"/>
              </a:rPr>
              <a:t>"augustin"</a:t>
            </a:r>
            <a:r>
              <a:rPr lang="en-CA" altLang="en-US" smtClean="0">
                <a:latin typeface="Arial" charset="0"/>
                <a:cs typeface="Arial" charset="0"/>
              </a:rPr>
              <a:t> and </a:t>
            </a:r>
            <a:r>
              <a:rPr lang="en-CA" altLang="en-US" smtClean="0">
                <a:latin typeface="Consolas" pitchFamily="49" charset="0"/>
                <a:cs typeface="Arial" charset="0"/>
              </a:rPr>
              <a:t>"lowpower"</a:t>
            </a:r>
            <a:endParaRPr lang="en-CA" altLang="en-US" smtClean="0">
              <a:latin typeface="Arial" charset="0"/>
              <a:cs typeface="Arial" charset="0"/>
            </a:endParaRPr>
          </a:p>
          <a:p>
            <a:endParaRPr lang="en-US" altLang="en-US" smtClean="0">
              <a:latin typeface="Arial" charset="0"/>
              <a:cs typeface="Arial" charset="0"/>
            </a:endParaRPr>
          </a:p>
        </p:txBody>
      </p:sp>
      <p:pic>
        <p:nvPicPr>
          <p:cNvPr id="23556" name="Picture 18" descr="C:\Users\dwharder\Desktop\k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650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latin typeface="Arial" charset="0"/>
                <a:cs typeface="Arial" charset="0"/>
              </a:rPr>
              <a:t>IP Addresses</a:t>
            </a:r>
          </a:p>
        </p:txBody>
      </p:sp>
      <p:sp>
        <p:nvSpPr>
          <p:cNvPr id="16387"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Under IPv6, IP addresses are 128 bits</a:t>
            </a:r>
          </a:p>
          <a:p>
            <a:pPr lvl="1" eaLnBrk="1" hangingPunct="1">
              <a:spcBef>
                <a:spcPct val="20000"/>
              </a:spcBef>
              <a:buFontTx/>
              <a:buChar char="–"/>
            </a:pPr>
            <a:r>
              <a:rPr lang="en-US" altLang="en-US" dirty="0" smtClean="0"/>
              <a:t>It combines what is now implemented as subnets as well as allowing for many more IP addresses</a:t>
            </a:r>
          </a:p>
          <a:p>
            <a:pPr lvl="1" eaLnBrk="1" hangingPunct="1">
              <a:spcBef>
                <a:spcPct val="20000"/>
              </a:spcBef>
              <a:buFontTx/>
              <a:buChar char="–"/>
            </a:pPr>
            <a:r>
              <a:rPr lang="en-US" altLang="en-US" dirty="0" smtClean="0"/>
              <a:t>We cannot allocate an array of size 2</a:t>
            </a:r>
            <a:r>
              <a:rPr lang="en-US" altLang="en-US" baseline="30000" dirty="0" smtClean="0"/>
              <a:t>128</a:t>
            </a:r>
            <a:r>
              <a:rPr lang="en-US" altLang="en-US" dirty="0" smtClean="0"/>
              <a:t> !</a:t>
            </a:r>
            <a:endParaRPr lang="en-US" altLang="en-US" dirty="0"/>
          </a:p>
        </p:txBody>
      </p:sp>
    </p:spTree>
    <p:extLst>
      <p:ext uri="{BB962C8B-B14F-4D97-AF65-F5344CB8AC3E}">
        <p14:creationId xmlns:p14="http://schemas.microsoft.com/office/powerpoint/2010/main" val="33746637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24579" name="Rectangle 3"/>
          <p:cNvSpPr>
            <a:spLocks noGrp="1" noChangeArrowheads="1"/>
          </p:cNvSpPr>
          <p:nvPr>
            <p:ph type="body" idx="1"/>
          </p:nvPr>
        </p:nvSpPr>
        <p:spPr/>
        <p:txBody>
          <a:bodyPr/>
          <a:lstStyle/>
          <a:p>
            <a:pPr>
              <a:buFont typeface="Arial" charset="0"/>
              <a:buNone/>
            </a:pPr>
            <a:r>
              <a:rPr lang="en-CA" altLang="en-US" smtClean="0">
                <a:latin typeface="Arial" charset="0"/>
                <a:cs typeface="Arial" charset="0"/>
              </a:rPr>
              <a:t>	If we now wanted the IP address for </a:t>
            </a:r>
            <a:r>
              <a:rPr lang="en-CA" altLang="en-US" smtClean="0">
                <a:latin typeface="Consolas" pitchFamily="49" charset="0"/>
                <a:cs typeface="Arial" charset="0"/>
              </a:rPr>
              <a:t>"optimal"</a:t>
            </a:r>
            <a:r>
              <a:rPr lang="en-CA" altLang="en-US" smtClean="0">
                <a:latin typeface="Arial" charset="0"/>
                <a:cs typeface="Arial" charset="0"/>
              </a:rPr>
              <a:t>, we would simply hash </a:t>
            </a:r>
            <a:r>
              <a:rPr lang="en-CA" altLang="en-US" smtClean="0">
                <a:latin typeface="Consolas" pitchFamily="49" charset="0"/>
                <a:cs typeface="Arial" charset="0"/>
              </a:rPr>
              <a:t>"optimal"</a:t>
            </a:r>
            <a:r>
              <a:rPr lang="en-CA" altLang="en-US" smtClean="0">
                <a:latin typeface="Arial" charset="0"/>
                <a:cs typeface="Arial" charset="0"/>
              </a:rPr>
              <a:t> to 7, walk through the linked list, and access 129.97.94.57 when we access the node containing the relevant string</a:t>
            </a:r>
          </a:p>
          <a:p>
            <a:endParaRPr lang="en-US" altLang="en-US" smtClean="0">
              <a:latin typeface="Arial" charset="0"/>
              <a:cs typeface="Arial" charset="0"/>
            </a:endParaRPr>
          </a:p>
        </p:txBody>
      </p:sp>
      <p:pic>
        <p:nvPicPr>
          <p:cNvPr id="24580" name="Picture 18" descr="C:\Users\dwharder\Desktop\k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32554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latin typeface="Arial" charset="0"/>
                <a:cs typeface="Arial" charset="0"/>
              </a:rPr>
              <a:t>Example</a:t>
            </a:r>
          </a:p>
        </p:txBody>
      </p:sp>
      <p:sp>
        <p:nvSpPr>
          <p:cNvPr id="25603" name="Rectangle 3"/>
          <p:cNvSpPr>
            <a:spLocks noGrp="1" noChangeArrowheads="1"/>
          </p:cNvSpPr>
          <p:nvPr>
            <p:ph type="body" idx="1"/>
          </p:nvPr>
        </p:nvSpPr>
        <p:spPr/>
        <p:txBody>
          <a:bodyPr/>
          <a:lstStyle/>
          <a:p>
            <a:pPr>
              <a:buFont typeface="Arial" charset="0"/>
              <a:buNone/>
            </a:pPr>
            <a:r>
              <a:rPr lang="en-CA" altLang="en-US" dirty="0" smtClean="0">
                <a:latin typeface="Arial" charset="0"/>
                <a:cs typeface="Arial" charset="0"/>
              </a:rPr>
              <a:t>	Similarly, </a:t>
            </a:r>
            <a:r>
              <a:rPr lang="en-CA" altLang="en-US" dirty="0" smtClean="0">
                <a:latin typeface="Consolas" pitchFamily="49" charset="0"/>
                <a:cs typeface="Arial" charset="0"/>
              </a:rPr>
              <a:t>"</a:t>
            </a:r>
            <a:r>
              <a:rPr lang="en-CA" altLang="en-US" dirty="0" err="1" smtClean="0">
                <a:latin typeface="Consolas" pitchFamily="49" charset="0"/>
                <a:cs typeface="Arial" charset="0"/>
              </a:rPr>
              <a:t>ashok</a:t>
            </a:r>
            <a:r>
              <a:rPr lang="en-CA" altLang="en-US" dirty="0" smtClean="0">
                <a:latin typeface="Consolas" pitchFamily="49" charset="0"/>
                <a:cs typeface="Arial" charset="0"/>
              </a:rPr>
              <a:t>"</a:t>
            </a:r>
            <a:r>
              <a:rPr lang="en-CA" altLang="en-US" dirty="0" smtClean="0">
                <a:latin typeface="Arial" charset="0"/>
                <a:cs typeface="Arial" charset="0"/>
              </a:rPr>
              <a:t> and </a:t>
            </a:r>
            <a:r>
              <a:rPr lang="en-CA" altLang="en-US" dirty="0" smtClean="0">
                <a:latin typeface="Consolas" pitchFamily="49" charset="0"/>
                <a:cs typeface="Arial" charset="0"/>
              </a:rPr>
              <a:t>"</a:t>
            </a:r>
            <a:r>
              <a:rPr lang="en-CA" altLang="en-US" dirty="0" err="1" smtClean="0">
                <a:latin typeface="Consolas" pitchFamily="49" charset="0"/>
                <a:cs typeface="Arial" charset="0"/>
              </a:rPr>
              <a:t>vlach</a:t>
            </a:r>
            <a:r>
              <a:rPr lang="en-CA" altLang="en-US" dirty="0" smtClean="0">
                <a:latin typeface="Consolas" pitchFamily="49" charset="0"/>
                <a:cs typeface="Arial" charset="0"/>
              </a:rPr>
              <a:t>"</a:t>
            </a:r>
            <a:r>
              <a:rPr lang="en-CA" altLang="en-US" dirty="0" smtClean="0">
                <a:latin typeface="Arial" charset="0"/>
                <a:cs typeface="Arial" charset="0"/>
              </a:rPr>
              <a:t> are entered into bin </a:t>
            </a:r>
            <a:r>
              <a:rPr lang="en-CA" altLang="en-US" dirty="0" smtClean="0">
                <a:latin typeface="Arial" charset="0"/>
                <a:cs typeface="Arial" charset="0"/>
              </a:rPr>
              <a:t>1 and 6</a:t>
            </a:r>
            <a:endParaRPr lang="en-CA" altLang="en-US" dirty="0" smtClean="0">
              <a:latin typeface="Arial" charset="0"/>
              <a:cs typeface="Arial" charset="0"/>
            </a:endParaRPr>
          </a:p>
          <a:p>
            <a:endParaRPr lang="en-US" altLang="en-US" dirty="0" smtClean="0">
              <a:latin typeface="Arial" charset="0"/>
              <a:cs typeface="Arial" charset="0"/>
            </a:endParaRPr>
          </a:p>
        </p:txBody>
      </p:sp>
      <p:pic>
        <p:nvPicPr>
          <p:cNvPr id="25604" name="Picture 19" descr="C:\Users\dwharder\Desktop\k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596811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26627" name="Rectangle 3"/>
          <p:cNvSpPr>
            <a:spLocks noGrp="1" noChangeArrowheads="1"/>
          </p:cNvSpPr>
          <p:nvPr>
            <p:ph type="body" idx="1"/>
          </p:nvPr>
        </p:nvSpPr>
        <p:spPr/>
        <p:txBody>
          <a:bodyPr/>
          <a:lstStyle/>
          <a:p>
            <a:pPr>
              <a:buFont typeface="Arial" charset="0"/>
              <a:buNone/>
            </a:pPr>
            <a:r>
              <a:rPr lang="en-CA" altLang="en-US" smtClean="0">
                <a:latin typeface="Arial" charset="0"/>
                <a:cs typeface="Arial" charset="0"/>
              </a:rPr>
              <a:t>	Inserting </a:t>
            </a:r>
            <a:r>
              <a:rPr lang="en-CA" altLang="en-US" smtClean="0">
                <a:latin typeface="Consolas" pitchFamily="49" charset="0"/>
                <a:cs typeface="Arial" charset="0"/>
              </a:rPr>
              <a:t>"ims"</a:t>
            </a:r>
            <a:r>
              <a:rPr lang="en-CA" altLang="en-US" smtClean="0">
                <a:latin typeface="Arial" charset="0"/>
                <a:cs typeface="Arial" charset="0"/>
              </a:rPr>
              <a:t>, </a:t>
            </a:r>
            <a:r>
              <a:rPr lang="en-CA" altLang="en-US" smtClean="0">
                <a:latin typeface="Consolas" pitchFamily="49" charset="0"/>
                <a:cs typeface="Arial" charset="0"/>
              </a:rPr>
              <a:t>"jab"</a:t>
            </a:r>
            <a:r>
              <a:rPr lang="en-CA" altLang="en-US" smtClean="0">
                <a:latin typeface="Arial" charset="0"/>
                <a:cs typeface="Arial" charset="0"/>
              </a:rPr>
              <a:t>, and </a:t>
            </a:r>
            <a:r>
              <a:rPr lang="en-CA" altLang="en-US" smtClean="0">
                <a:latin typeface="Consolas" pitchFamily="49" charset="0"/>
                <a:cs typeface="Arial" charset="0"/>
              </a:rPr>
              <a:t>"cad"</a:t>
            </a:r>
            <a:r>
              <a:rPr lang="en-CA" altLang="en-US" smtClean="0">
                <a:latin typeface="Arial" charset="0"/>
                <a:cs typeface="Arial" charset="0"/>
              </a:rPr>
              <a:t> doesn’t even out the bins</a:t>
            </a:r>
          </a:p>
          <a:p>
            <a:endParaRPr lang="en-US" altLang="en-US" smtClean="0">
              <a:latin typeface="Arial" charset="0"/>
              <a:cs typeface="Arial" charset="0"/>
            </a:endParaRPr>
          </a:p>
        </p:txBody>
      </p:sp>
      <p:pic>
        <p:nvPicPr>
          <p:cNvPr id="26628" name="Picture 20" descr="C:\Users\dwharder\Desktop\k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46472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latin typeface="Arial" charset="0"/>
                <a:cs typeface="Arial" charset="0"/>
              </a:rPr>
              <a:t>Example</a:t>
            </a:r>
          </a:p>
        </p:txBody>
      </p:sp>
      <p:sp>
        <p:nvSpPr>
          <p:cNvPr id="2765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Indeed, after 21 insertions, the linked lists are becoming rather long</a:t>
            </a:r>
          </a:p>
          <a:p>
            <a:pPr lvl="1"/>
            <a:r>
              <a:rPr lang="en-US" altLang="en-US" smtClean="0">
                <a:latin typeface="Arial" charset="0"/>
                <a:cs typeface="Arial" charset="0"/>
              </a:rPr>
              <a:t>We were looking for </a:t>
            </a:r>
            <a:r>
              <a:rPr lang="en-US" altLang="en-US" b="1" smtClean="0">
                <a:latin typeface="Symbol" pitchFamily="18" charset="2"/>
                <a:cs typeface="Arial" charset="0"/>
              </a:rPr>
              <a:t>Q</a:t>
            </a:r>
            <a:r>
              <a:rPr lang="en-US" altLang="en-US" smtClean="0">
                <a:latin typeface="Times New Roman" pitchFamily="18" charset="0"/>
                <a:cs typeface="Times New Roman" pitchFamily="18" charset="0"/>
              </a:rPr>
              <a:t>(1)</a:t>
            </a:r>
            <a:r>
              <a:rPr lang="en-US" altLang="en-US" smtClean="0">
                <a:latin typeface="Arial" charset="0"/>
                <a:cs typeface="Arial" charset="0"/>
              </a:rPr>
              <a:t> access time, but accessing something in a linked list with </a:t>
            </a:r>
            <a:r>
              <a:rPr lang="en-US" altLang="en-US" i="1" smtClean="0">
                <a:latin typeface="Times New Roman" pitchFamily="18" charset="0"/>
                <a:cs typeface="Times New Roman" pitchFamily="18" charset="0"/>
              </a:rPr>
              <a:t>k</a:t>
            </a:r>
            <a:r>
              <a:rPr lang="en-US" altLang="en-US" smtClean="0">
                <a:latin typeface="Arial" charset="0"/>
                <a:cs typeface="Arial" charset="0"/>
              </a:rPr>
              <a:t> objects is </a:t>
            </a:r>
            <a:r>
              <a:rPr lang="en-US" altLang="en-US" b="1" smtClean="0">
                <a:latin typeface="Times New Roman" pitchFamily="18" charset="0"/>
                <a:cs typeface="Times New Roman" pitchFamily="18" charset="0"/>
              </a:rPr>
              <a:t>O</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k</a:t>
            </a:r>
            <a:r>
              <a:rPr lang="en-US" altLang="en-US" smtClean="0">
                <a:latin typeface="Times New Roman" pitchFamily="18" charset="0"/>
                <a:cs typeface="Times New Roman" pitchFamily="18" charset="0"/>
              </a:rPr>
              <a:t>)</a:t>
            </a:r>
          </a:p>
          <a:p>
            <a:endParaRPr lang="en-US" altLang="en-US" smtClean="0">
              <a:latin typeface="Arial" charset="0"/>
              <a:cs typeface="Arial" charset="0"/>
            </a:endParaRPr>
          </a:p>
        </p:txBody>
      </p:sp>
      <p:pic>
        <p:nvPicPr>
          <p:cNvPr id="27652" name="Picture 5" descr="C:\Users\dwharder\Desktop\k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997200"/>
            <a:ext cx="8278813"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9592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ltLang="en-US" smtClean="0">
                <a:latin typeface="Arial" charset="0"/>
                <a:cs typeface="Arial" charset="0"/>
              </a:rPr>
              <a:t>Load Factor </a:t>
            </a:r>
          </a:p>
        </p:txBody>
      </p:sp>
      <p:sp>
        <p:nvSpPr>
          <p:cNvPr id="1028"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To describe the length of the linked lists, we define the </a:t>
            </a:r>
            <a:r>
              <a:rPr lang="en-US" altLang="en-US" i="1" smtClean="0">
                <a:latin typeface="Arial" charset="0"/>
                <a:cs typeface="Arial" charset="0"/>
              </a:rPr>
              <a:t>load factor </a:t>
            </a:r>
            <a:r>
              <a:rPr lang="en-US" altLang="en-US" smtClean="0">
                <a:latin typeface="Arial" charset="0"/>
                <a:cs typeface="Arial" charset="0"/>
              </a:rPr>
              <a:t>of the hash table:</a:t>
            </a:r>
          </a:p>
          <a:p>
            <a:endParaRPr lang="en-US" altLang="en-US" smtClean="0">
              <a:latin typeface="Arial" charset="0"/>
              <a:cs typeface="Arial" charset="0"/>
            </a:endParaRPr>
          </a:p>
          <a:p>
            <a:endParaRPr lang="en-US" altLang="en-US" smtClean="0">
              <a:latin typeface="Arial" charset="0"/>
              <a:cs typeface="Arial" charset="0"/>
            </a:endParaRP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This is the average number of objects per bin</a:t>
            </a:r>
          </a:p>
          <a:p>
            <a:pPr lvl="1"/>
            <a:r>
              <a:rPr lang="en-US" altLang="en-US" smtClean="0">
                <a:latin typeface="Arial" charset="0"/>
                <a:cs typeface="Arial" charset="0"/>
              </a:rPr>
              <a:t>This assumes an even distribution</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Right now, the load factor is </a:t>
            </a:r>
            <a:r>
              <a:rPr lang="en-US" altLang="en-US" smtClean="0">
                <a:latin typeface="Symbol" pitchFamily="18" charset="2"/>
                <a:cs typeface="Arial" charset="0"/>
              </a:rPr>
              <a:t>l </a:t>
            </a:r>
            <a:r>
              <a:rPr lang="en-US" altLang="en-US" smtClean="0">
                <a:latin typeface="Times New Roman" pitchFamily="18" charset="0"/>
                <a:cs typeface="Arial" charset="0"/>
              </a:rPr>
              <a:t>= 21/8 = 2.625</a:t>
            </a:r>
            <a:endParaRPr lang="en-US" altLang="en-US" smtClean="0">
              <a:latin typeface="Arial" charset="0"/>
              <a:cs typeface="Arial" charset="0"/>
            </a:endParaRPr>
          </a:p>
          <a:p>
            <a:pPr lvl="1"/>
            <a:r>
              <a:rPr lang="en-US" altLang="en-US" smtClean="0">
                <a:latin typeface="Arial" charset="0"/>
                <a:cs typeface="Arial" charset="0"/>
              </a:rPr>
              <a:t>The average bin has </a:t>
            </a:r>
            <a:r>
              <a:rPr lang="en-US" altLang="en-US" smtClean="0">
                <a:latin typeface="Times New Roman" pitchFamily="18" charset="0"/>
                <a:cs typeface="Arial" charset="0"/>
              </a:rPr>
              <a:t>2.625</a:t>
            </a:r>
            <a:r>
              <a:rPr lang="en-US" altLang="en-US" smtClean="0">
                <a:latin typeface="Arial" charset="0"/>
                <a:cs typeface="Arial" charset="0"/>
              </a:rPr>
              <a:t> objects</a:t>
            </a:r>
          </a:p>
        </p:txBody>
      </p:sp>
      <p:graphicFrame>
        <p:nvGraphicFramePr>
          <p:cNvPr id="1026" name="Object 4"/>
          <p:cNvGraphicFramePr>
            <a:graphicFrameLocks noChangeAspect="1"/>
          </p:cNvGraphicFramePr>
          <p:nvPr/>
        </p:nvGraphicFramePr>
        <p:xfrm>
          <a:off x="3851275" y="2276475"/>
          <a:ext cx="990600" cy="830263"/>
        </p:xfrm>
        <a:graphic>
          <a:graphicData uri="http://schemas.openxmlformats.org/presentationml/2006/ole">
            <mc:AlternateContent xmlns:mc="http://schemas.openxmlformats.org/markup-compatibility/2006">
              <mc:Choice xmlns:v="urn:schemas-microsoft-com:vml" Requires="v">
                <p:oleObj spid="_x0000_s3122" name="Equation" r:id="rId4" imgW="469800" imgH="393480" progId="Equation.DSMT4">
                  <p:embed/>
                </p:oleObj>
              </mc:Choice>
              <mc:Fallback>
                <p:oleObj name="Equation" r:id="rId4" imgW="46980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2276475"/>
                        <a:ext cx="99060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5737667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latin typeface="Arial" charset="0"/>
                <a:cs typeface="Arial" charset="0"/>
              </a:rPr>
              <a:t>Load Factor </a:t>
            </a:r>
          </a:p>
        </p:txBody>
      </p:sp>
      <p:sp>
        <p:nvSpPr>
          <p:cNvPr id="286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If the load factor becomes too large, access times will start to increase: </a:t>
            </a:r>
            <a:r>
              <a:rPr lang="en-US" altLang="en-US" b="1" dirty="0" smtClean="0">
                <a:latin typeface="Times New Roman" pitchFamily="18" charset="0"/>
                <a:cs typeface="Times New Roman" pitchFamily="18" charset="0"/>
              </a:rPr>
              <a:t>O</a:t>
            </a:r>
            <a:r>
              <a:rPr lang="en-US" altLang="en-US" dirty="0" smtClean="0">
                <a:latin typeface="Times New Roman" pitchFamily="18" charset="0"/>
                <a:cs typeface="Times New Roman" pitchFamily="18" charset="0"/>
              </a:rPr>
              <a:t>(</a:t>
            </a:r>
            <a:r>
              <a:rPr lang="en-US" altLang="en-US" dirty="0" smtClean="0">
                <a:latin typeface="Symbol" pitchFamily="18" charset="2"/>
                <a:cs typeface="Arial" charset="0"/>
              </a:rPr>
              <a:t>l</a:t>
            </a:r>
            <a:r>
              <a:rPr lang="en-US" altLang="en-US" dirty="0" smtClean="0">
                <a:latin typeface="Times New Roman" pitchFamily="18" charset="0"/>
                <a:cs typeface="Times New Roman" pitchFamily="18" charset="0"/>
              </a:rPr>
              <a:t>)</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most obvious solution is to double the size of the hash table and re-insert every object (</a:t>
            </a:r>
            <a:r>
              <a:rPr lang="en-US" altLang="en-US" i="1" dirty="0" smtClean="0">
                <a:latin typeface="Arial" charset="0"/>
                <a:cs typeface="Arial" charset="0"/>
              </a:rPr>
              <a:t>rehashing</a:t>
            </a:r>
            <a:r>
              <a:rPr lang="en-US" altLang="en-US" dirty="0" smtClean="0">
                <a:latin typeface="Arial" charset="0"/>
                <a:cs typeface="Arial" charset="0"/>
              </a:rPr>
              <a:t>)</a:t>
            </a: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endParaRPr lang="en-US" altLang="en-US" dirty="0" smtClean="0">
              <a:latin typeface="Arial" charset="0"/>
              <a:cs typeface="Arial" charset="0"/>
            </a:endParaRPr>
          </a:p>
          <a:p>
            <a:pPr>
              <a:buFontTx/>
              <a:buNone/>
            </a:pPr>
            <a:endParaRPr lang="en-US" altLang="en-US" dirty="0" smtClean="0">
              <a:latin typeface="Arial" charset="0"/>
              <a:cs typeface="Arial" charset="0"/>
            </a:endParaRPr>
          </a:p>
        </p:txBody>
      </p:sp>
    </p:spTree>
    <p:extLst>
      <p:ext uri="{BB962C8B-B14F-4D97-AF65-F5344CB8AC3E}">
        <p14:creationId xmlns:p14="http://schemas.microsoft.com/office/powerpoint/2010/main" val="12977422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latin typeface="Arial" charset="0"/>
                <a:cs typeface="Arial" charset="0"/>
              </a:rPr>
              <a:t>Doubling Size</a:t>
            </a:r>
          </a:p>
        </p:txBody>
      </p:sp>
      <p:sp>
        <p:nvSpPr>
          <p:cNvPr id="29699" name="Rectangle 3"/>
          <p:cNvSpPr>
            <a:spLocks noGrp="1" noChangeArrowheads="1"/>
          </p:cNvSpPr>
          <p:nvPr>
            <p:ph type="body" idx="1"/>
          </p:nvPr>
        </p:nvSpPr>
        <p:spPr/>
        <p:txBody>
          <a:bodyPr/>
          <a:lstStyle/>
          <a:p>
            <a:pPr>
              <a:buNone/>
            </a:pPr>
            <a:r>
              <a:rPr lang="en-US" altLang="en-US" dirty="0">
                <a:latin typeface="Arial" charset="0"/>
                <a:cs typeface="Arial" charset="0"/>
              </a:rPr>
              <a:t>	In our example, suppose we take the last four bits as the hash function after doubling the hash table size</a:t>
            </a:r>
          </a:p>
        </p:txBody>
      </p:sp>
      <p:pic>
        <p:nvPicPr>
          <p:cNvPr id="29700" name="Picture 13" descr="C:\Users\dwharder\Desktop\k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49500"/>
            <a:ext cx="59975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57612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mtClean="0">
                <a:latin typeface="Arial" charset="0"/>
                <a:cs typeface="Arial" charset="0"/>
              </a:rPr>
              <a:t>Doubling Size</a:t>
            </a:r>
          </a:p>
        </p:txBody>
      </p:sp>
      <p:sp>
        <p:nvSpPr>
          <p:cNvPr id="2969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load factor is now </a:t>
            </a:r>
            <a:r>
              <a:rPr lang="en-US" altLang="en-US" smtClean="0">
                <a:latin typeface="Symbol" pitchFamily="18" charset="2"/>
                <a:cs typeface="Arial" charset="0"/>
              </a:rPr>
              <a:t>l </a:t>
            </a:r>
            <a:r>
              <a:rPr lang="en-US" altLang="en-US" smtClean="0">
                <a:latin typeface="Times New Roman" pitchFamily="18" charset="0"/>
                <a:cs typeface="Arial" charset="0"/>
              </a:rPr>
              <a:t>= 1.3125</a:t>
            </a:r>
            <a:r>
              <a:rPr lang="en-US" altLang="en-US" smtClean="0">
                <a:latin typeface="Arial" charset="0"/>
                <a:cs typeface="Arial" charset="0"/>
              </a:rPr>
              <a:t> </a:t>
            </a:r>
          </a:p>
          <a:p>
            <a:pPr lvl="1"/>
            <a:r>
              <a:rPr lang="en-US" altLang="en-US" smtClean="0">
                <a:latin typeface="Arial" charset="0"/>
                <a:cs typeface="Arial" charset="0"/>
              </a:rPr>
              <a:t>Unfortunately, the distribution hasn’t improved much</a:t>
            </a:r>
          </a:p>
        </p:txBody>
      </p:sp>
      <p:pic>
        <p:nvPicPr>
          <p:cNvPr id="29700" name="Picture 13" descr="C:\Users\dwharder\Desktop\k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49500"/>
            <a:ext cx="59975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17540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latin typeface="Arial" charset="0"/>
                <a:cs typeface="Arial" charset="0"/>
              </a:rPr>
              <a:t>Doubling Size</a:t>
            </a:r>
          </a:p>
        </p:txBody>
      </p:sp>
      <p:sp>
        <p:nvSpPr>
          <p:cNvPr id="3072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There is significant </a:t>
            </a:r>
            <a:r>
              <a:rPr lang="en-US" altLang="en-US" i="1" smtClean="0">
                <a:latin typeface="Arial" charset="0"/>
                <a:cs typeface="Arial" charset="0"/>
              </a:rPr>
              <a:t>clustering</a:t>
            </a:r>
            <a:r>
              <a:rPr lang="en-US" altLang="en-US" smtClean="0">
                <a:latin typeface="Arial" charset="0"/>
                <a:cs typeface="Arial" charset="0"/>
              </a:rPr>
              <a:t> in bins 2 and 3 due to the choice of host names</a:t>
            </a:r>
          </a:p>
        </p:txBody>
      </p:sp>
      <p:pic>
        <p:nvPicPr>
          <p:cNvPr id="30724" name="Picture 13" descr="C:\Users\dwharder\Desktop\k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2349500"/>
            <a:ext cx="59975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34690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latin typeface="Arial" charset="0"/>
                <a:cs typeface="Arial" charset="0"/>
              </a:rPr>
              <a:t>Choosing a Good Hash Function</a:t>
            </a:r>
          </a:p>
        </p:txBody>
      </p:sp>
      <p:sp>
        <p:nvSpPr>
          <p:cNvPr id="3174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choose a very poor hash function:</a:t>
            </a:r>
          </a:p>
          <a:p>
            <a:pPr lvl="1"/>
            <a:r>
              <a:rPr lang="en-US" altLang="en-US" dirty="0" smtClean="0">
                <a:latin typeface="Arial" charset="0"/>
                <a:cs typeface="Arial" charset="0"/>
              </a:rPr>
              <a:t>We looked at the first letter of the host name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Unfortunately, all these are also actual host names:</a:t>
            </a:r>
          </a:p>
          <a:p>
            <a:pPr>
              <a:buFont typeface="Arial" charset="0"/>
              <a:buNone/>
            </a:pPr>
            <a:r>
              <a:rPr lang="en-CA" altLang="en-US" dirty="0" smtClean="0">
                <a:latin typeface="Consolas" pitchFamily="49" charset="0"/>
                <a:cs typeface="Arial" charset="0"/>
              </a:rPr>
              <a:t>		ultra7 ultra8 ultra9 ultra10 ultra11</a:t>
            </a:r>
          </a:p>
          <a:p>
            <a:pPr>
              <a:buFont typeface="Arial" charset="0"/>
              <a:buNone/>
            </a:pPr>
            <a:r>
              <a:rPr lang="en-CA" altLang="en-US" dirty="0" smtClean="0">
                <a:latin typeface="Consolas" pitchFamily="49" charset="0"/>
                <a:cs typeface="Arial" charset="0"/>
              </a:rPr>
              <a:t>		ultra12 ultra13 ultra14 ultra15 ultra16 ultra17</a:t>
            </a:r>
            <a:endParaRPr lang="en-US" altLang="en-US" dirty="0" smtClean="0">
              <a:latin typeface="Consolas" pitchFamily="49" charset="0"/>
              <a:cs typeface="Arial" charset="0"/>
            </a:endParaRPr>
          </a:p>
          <a:p>
            <a:pPr>
              <a:buFont typeface="Arial" charset="0"/>
              <a:buNone/>
            </a:pPr>
            <a:r>
              <a:rPr lang="en-CA" altLang="en-US" dirty="0" smtClean="0">
                <a:latin typeface="Consolas" pitchFamily="49" charset="0"/>
                <a:cs typeface="Arial" charset="0"/>
              </a:rPr>
              <a:t>		blade1 blade2 blade3 blade4 blade5</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This will cause clustering in bins 2 and 5</a:t>
            </a:r>
          </a:p>
        </p:txBody>
      </p:sp>
    </p:spTree>
    <p:extLst>
      <p:ext uri="{BB962C8B-B14F-4D97-AF65-F5344CB8AC3E}">
        <p14:creationId xmlns:p14="http://schemas.microsoft.com/office/powerpoint/2010/main" val="367732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descr="C:\Users\dwharder\Desktop\q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450" y="2996952"/>
            <a:ext cx="3816350"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dwharder\Desktop\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2996952"/>
            <a:ext cx="3816350"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2"/>
          <p:cNvSpPr>
            <a:spLocks noGrp="1" noChangeArrowheads="1"/>
          </p:cNvSpPr>
          <p:nvPr>
            <p:ph type="title"/>
          </p:nvPr>
        </p:nvSpPr>
        <p:spPr/>
        <p:txBody>
          <a:bodyPr/>
          <a:lstStyle/>
          <a:p>
            <a:pPr eaLnBrk="1" hangingPunct="1"/>
            <a:r>
              <a:rPr lang="en-US" altLang="en-US" dirty="0" smtClean="0">
                <a:latin typeface="Arial" charset="0"/>
                <a:cs typeface="Arial" charset="0"/>
              </a:rPr>
              <a:t>IP Addresses</a:t>
            </a:r>
          </a:p>
        </p:txBody>
      </p:sp>
      <p:sp>
        <p:nvSpPr>
          <p:cNvPr id="16387"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What if we want to associate domain names with IP </a:t>
            </a:r>
            <a:r>
              <a:rPr lang="en-US" altLang="en-US" sz="2000" dirty="0"/>
              <a:t>addresses?</a:t>
            </a:r>
          </a:p>
          <a:p>
            <a:pPr lvl="1" eaLnBrk="1" hangingPunct="1">
              <a:spcBef>
                <a:spcPct val="20000"/>
              </a:spcBef>
              <a:buFontTx/>
              <a:buChar char="–"/>
            </a:pPr>
            <a:r>
              <a:rPr lang="en-US" altLang="en-US" dirty="0" smtClean="0"/>
              <a:t>Which entry in the array should be associated with the domain name </a:t>
            </a:r>
            <a:r>
              <a:rPr lang="en-US" altLang="en-US" dirty="0" smtClean="0">
                <a:latin typeface="Consolas" panose="020B0609020204030204" pitchFamily="49" charset="0"/>
                <a:cs typeface="Consolas" panose="020B0609020204030204" pitchFamily="49" charset="0"/>
              </a:rPr>
              <a:t>churchill.uwaterloo.ca</a:t>
            </a:r>
            <a:r>
              <a:rPr lang="en-US" altLang="en-US" dirty="0" smtClean="0"/>
              <a:t> ?</a:t>
            </a:r>
          </a:p>
          <a:p>
            <a:pPr lvl="1" eaLnBrk="1" hangingPunct="1">
              <a:spcBef>
                <a:spcPct val="20000"/>
              </a:spcBef>
              <a:buFontTx/>
              <a:buChar char="–"/>
            </a:pPr>
            <a:endParaRPr lang="en-US" altLang="en-US" dirty="0"/>
          </a:p>
          <a:p>
            <a:pPr eaLnBrk="1" hangingPunct="1">
              <a:spcBef>
                <a:spcPct val="20000"/>
              </a:spcBef>
            </a:pPr>
            <a:r>
              <a:rPr lang="en-US" altLang="en-US" sz="2000" dirty="0"/>
              <a:t>	</a:t>
            </a:r>
            <a:r>
              <a:rPr lang="en-US" altLang="en-US" sz="2000" dirty="0" smtClean="0"/>
              <a:t>Consider core routers on the Internet:</a:t>
            </a:r>
            <a:endParaRPr lang="en-US" altLang="en-US" sz="2000" dirty="0"/>
          </a:p>
          <a:p>
            <a:pPr lvl="1" eaLnBrk="1" hangingPunct="1">
              <a:spcBef>
                <a:spcPct val="20000"/>
              </a:spcBef>
              <a:buFontTx/>
              <a:buChar char="–"/>
            </a:pPr>
            <a:r>
              <a:rPr lang="en-US" altLang="en-US" dirty="0" smtClean="0"/>
              <a:t>They must associate each IP address with</a:t>
            </a:r>
            <a:br>
              <a:rPr lang="en-US" altLang="en-US" dirty="0" smtClean="0"/>
            </a:br>
            <a:r>
              <a:rPr lang="en-US" altLang="en-US" dirty="0" smtClean="0"/>
              <a:t>the next router that address should be passed to</a:t>
            </a:r>
            <a:endParaRPr lang="en-US" altLang="en-US" dirty="0"/>
          </a:p>
          <a:p>
            <a:pPr lvl="1" eaLnBrk="1" hangingPunct="1">
              <a:spcBef>
                <a:spcPct val="20000"/>
              </a:spcBef>
              <a:buFontTx/>
              <a:buChar char="–"/>
            </a:pPr>
            <a:endParaRPr lang="en-US" altLang="en-US" dirty="0" smtClean="0"/>
          </a:p>
        </p:txBody>
      </p:sp>
    </p:spTree>
    <p:extLst>
      <p:ext uri="{BB962C8B-B14F-4D97-AF65-F5344CB8AC3E}">
        <p14:creationId xmlns:p14="http://schemas.microsoft.com/office/powerpoint/2010/main" val="30506116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smtClean="0">
                <a:latin typeface="Arial" charset="0"/>
                <a:cs typeface="Arial" charset="0"/>
              </a:rPr>
              <a:t>Choosing a Good Hash Function</a:t>
            </a:r>
          </a:p>
        </p:txBody>
      </p:sp>
      <p:sp>
        <p:nvSpPr>
          <p:cNvPr id="3277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Let’s go back to the hash function defined previously:</a:t>
            </a:r>
          </a:p>
          <a:p>
            <a:pPr>
              <a:buFont typeface="Arial" charset="0"/>
              <a:buNone/>
            </a:pPr>
            <a:endParaRPr lang="en-US" altLang="en-US" sz="1800" smtClean="0">
              <a:solidFill>
                <a:srgbClr val="000000"/>
              </a:solidFill>
              <a:latin typeface="Consolas" pitchFamily="49" charset="0"/>
              <a:cs typeface="Arial" charset="0"/>
            </a:endParaRPr>
          </a:p>
          <a:p>
            <a:pPr>
              <a:buFont typeface="Arial" charset="0"/>
              <a:buNone/>
            </a:pPr>
            <a:r>
              <a:rPr lang="en-US" altLang="en-US" sz="1800" smtClean="0">
                <a:solidFill>
                  <a:srgbClr val="000000"/>
                </a:solidFill>
                <a:latin typeface="Consolas" pitchFamily="49" charset="0"/>
                <a:cs typeface="Arial" charset="0"/>
              </a:rPr>
              <a:t>	</a:t>
            </a:r>
            <a:r>
              <a:rPr lang="en-US" altLang="en-US" sz="1600" smtClean="0">
                <a:solidFill>
                  <a:srgbClr val="000000"/>
                </a:solidFill>
                <a:latin typeface="Consolas" pitchFamily="49" charset="0"/>
                <a:cs typeface="Arial" charset="0"/>
              </a:rPr>
              <a:t>	unsigned int hash( string const &amp;str ) {</a:t>
            </a:r>
          </a:p>
          <a:p>
            <a:pPr>
              <a:buFont typeface="Arial" charset="0"/>
              <a:buNone/>
            </a:pPr>
            <a:r>
              <a:rPr lang="en-US" altLang="en-US" sz="1600" smtClean="0">
                <a:solidFill>
                  <a:srgbClr val="000000"/>
                </a:solidFill>
                <a:latin typeface="Consolas" pitchFamily="49" charset="0"/>
                <a:cs typeface="Arial" charset="0"/>
              </a:rPr>
              <a:t>		    unsigned int hash_value = 0;</a:t>
            </a:r>
          </a:p>
          <a:p>
            <a:pPr>
              <a:buFont typeface="Arial" charset="0"/>
              <a:buNone/>
            </a:pPr>
            <a:endParaRPr lang="en-US" altLang="en-US" sz="1600" smtClean="0">
              <a:solidFill>
                <a:srgbClr val="000000"/>
              </a:solidFill>
              <a:latin typeface="Consolas" pitchFamily="49" charset="0"/>
              <a:cs typeface="Arial" charset="0"/>
            </a:endParaRPr>
          </a:p>
          <a:p>
            <a:pPr>
              <a:buFont typeface="Arial" charset="0"/>
              <a:buNone/>
            </a:pPr>
            <a:r>
              <a:rPr lang="en-US" altLang="en-US" sz="1600" smtClean="0">
                <a:solidFill>
                  <a:srgbClr val="000000"/>
                </a:solidFill>
                <a:latin typeface="Consolas" pitchFamily="49" charset="0"/>
                <a:cs typeface="Arial" charset="0"/>
              </a:rPr>
              <a:t>		    for ( int k = 0; k &lt; str.length(); ++k ) {</a:t>
            </a:r>
          </a:p>
          <a:p>
            <a:pPr>
              <a:buFont typeface="Arial" charset="0"/>
              <a:buNone/>
            </a:pPr>
            <a:r>
              <a:rPr lang="en-US" altLang="en-US" sz="1600" smtClean="0">
                <a:solidFill>
                  <a:srgbClr val="000000"/>
                </a:solidFill>
                <a:latin typeface="Consolas" pitchFamily="49" charset="0"/>
                <a:cs typeface="Arial" charset="0"/>
              </a:rPr>
              <a:t>		        hash_value = </a:t>
            </a:r>
            <a:r>
              <a:rPr lang="en-US" altLang="en-US" sz="1600" smtClean="0">
                <a:solidFill>
                  <a:srgbClr val="FF0000"/>
                </a:solidFill>
                <a:latin typeface="Consolas" pitchFamily="49" charset="0"/>
                <a:cs typeface="Arial" charset="0"/>
              </a:rPr>
              <a:t>12347</a:t>
            </a:r>
            <a:r>
              <a:rPr lang="en-US" altLang="en-US" sz="1600" smtClean="0">
                <a:solidFill>
                  <a:srgbClr val="000000"/>
                </a:solidFill>
                <a:latin typeface="Consolas" pitchFamily="49" charset="0"/>
                <a:cs typeface="Arial" charset="0"/>
              </a:rPr>
              <a:t>*hash_value + str[k];</a:t>
            </a:r>
          </a:p>
          <a:p>
            <a:pPr>
              <a:buFont typeface="Arial" charset="0"/>
              <a:buNone/>
            </a:pPr>
            <a:r>
              <a:rPr lang="en-US" altLang="en-US" sz="1600" smtClean="0">
                <a:solidFill>
                  <a:srgbClr val="000000"/>
                </a:solidFill>
                <a:latin typeface="Consolas" pitchFamily="49" charset="0"/>
                <a:cs typeface="Arial" charset="0"/>
              </a:rPr>
              <a:t>		    }</a:t>
            </a:r>
          </a:p>
          <a:p>
            <a:pPr>
              <a:buFont typeface="Arial" charset="0"/>
              <a:buNone/>
            </a:pPr>
            <a:endParaRPr lang="en-US" altLang="en-US" sz="1600" smtClean="0">
              <a:solidFill>
                <a:srgbClr val="000000"/>
              </a:solidFill>
              <a:latin typeface="Consolas" pitchFamily="49" charset="0"/>
              <a:cs typeface="Arial" charset="0"/>
            </a:endParaRPr>
          </a:p>
          <a:p>
            <a:pPr>
              <a:buFont typeface="Arial" charset="0"/>
              <a:buNone/>
            </a:pPr>
            <a:r>
              <a:rPr lang="en-US" altLang="en-US" sz="1600" smtClean="0">
                <a:solidFill>
                  <a:srgbClr val="000000"/>
                </a:solidFill>
                <a:latin typeface="Consolas" pitchFamily="49" charset="0"/>
                <a:cs typeface="Arial" charset="0"/>
              </a:rPr>
              <a:t>		    return hash_value;</a:t>
            </a:r>
          </a:p>
          <a:p>
            <a:pPr>
              <a:buFont typeface="Arial" charset="0"/>
              <a:buNone/>
            </a:pPr>
            <a:r>
              <a:rPr lang="en-US" altLang="en-US" sz="1600" smtClean="0">
                <a:solidFill>
                  <a:srgbClr val="000000"/>
                </a:solidFill>
                <a:latin typeface="Consolas" pitchFamily="49" charset="0"/>
                <a:cs typeface="Arial" charset="0"/>
              </a:rPr>
              <a:t>		}</a:t>
            </a:r>
          </a:p>
          <a:p>
            <a:endParaRPr lang="en-US" altLang="en-US" smtClean="0">
              <a:latin typeface="Arial" charset="0"/>
              <a:cs typeface="Arial" charset="0"/>
            </a:endParaRPr>
          </a:p>
        </p:txBody>
      </p:sp>
    </p:spTree>
    <p:extLst>
      <p:ext uri="{BB962C8B-B14F-4D97-AF65-F5344CB8AC3E}">
        <p14:creationId xmlns:p14="http://schemas.microsoft.com/office/powerpoint/2010/main" val="29747890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latin typeface="Arial" charset="0"/>
                <a:cs typeface="Arial" charset="0"/>
              </a:rPr>
              <a:t>Choosing a Good Hash Function</a:t>
            </a:r>
          </a:p>
        </p:txBody>
      </p:sp>
      <p:sp>
        <p:nvSpPr>
          <p:cNvPr id="3379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hash function yields a much nicer distribution:</a:t>
            </a:r>
          </a:p>
        </p:txBody>
      </p:sp>
      <p:pic>
        <p:nvPicPr>
          <p:cNvPr id="33796" name="Picture 4" descr="ht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3683000"/>
            <a:ext cx="2973387"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14" descr="C:\Users\dwharder\Desktop\k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2133600"/>
            <a:ext cx="59975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2951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latin typeface="Arial" charset="0"/>
                <a:cs typeface="Arial" charset="0"/>
              </a:rPr>
              <a:t>Choosing a Good Hash Function</a:t>
            </a:r>
          </a:p>
        </p:txBody>
      </p:sp>
      <p:sp>
        <p:nvSpPr>
          <p:cNvPr id="3481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When we insert 55 names, we would have a load factor </a:t>
            </a:r>
            <a:r>
              <a:rPr lang="en-US" altLang="en-US" dirty="0" smtClean="0">
                <a:latin typeface="Symbol" pitchFamily="18" charset="2"/>
                <a:cs typeface="Arial" charset="0"/>
              </a:rPr>
              <a:t>l </a:t>
            </a:r>
            <a:r>
              <a:rPr lang="en-US" altLang="en-US" dirty="0" smtClean="0">
                <a:latin typeface="Times New Roman" pitchFamily="18" charset="0"/>
                <a:cs typeface="Arial" charset="0"/>
              </a:rPr>
              <a:t>= 3.4375</a:t>
            </a:r>
            <a:r>
              <a:rPr lang="en-US" altLang="en-US" dirty="0" smtClean="0">
                <a:latin typeface="Arial" charset="0"/>
                <a:cs typeface="Arial" charset="0"/>
              </a:rPr>
              <a:t> </a:t>
            </a:r>
          </a:p>
          <a:p>
            <a:pPr lvl="1"/>
            <a:r>
              <a:rPr lang="en-US" altLang="en-US" dirty="0" smtClean="0">
                <a:latin typeface="Arial" charset="0"/>
                <a:cs typeface="Arial" charset="0"/>
              </a:rPr>
              <a:t>Clearly there are not exactly</a:t>
            </a:r>
            <a:br>
              <a:rPr lang="en-US" altLang="en-US" dirty="0" smtClean="0">
                <a:latin typeface="Arial" charset="0"/>
                <a:cs typeface="Arial" charset="0"/>
              </a:rPr>
            </a:br>
            <a:r>
              <a:rPr lang="en-US" altLang="en-US" dirty="0" smtClean="0">
                <a:latin typeface="Times New Roman" pitchFamily="18" charset="0"/>
                <a:cs typeface="Times New Roman" pitchFamily="18" charset="0"/>
              </a:rPr>
              <a:t>3.4375</a:t>
            </a:r>
            <a:r>
              <a:rPr lang="en-US" altLang="en-US" dirty="0" smtClean="0">
                <a:latin typeface="Arial" charset="0"/>
                <a:cs typeface="Arial" charset="0"/>
              </a:rPr>
              <a:t> objects per bin</a:t>
            </a:r>
          </a:p>
          <a:p>
            <a:pPr lvl="1"/>
            <a:r>
              <a:rPr lang="en-US" altLang="en-US" dirty="0" smtClean="0">
                <a:latin typeface="Arial" charset="0"/>
                <a:cs typeface="Arial" charset="0"/>
              </a:rPr>
              <a:t>How can we tell if this is a good</a:t>
            </a:r>
            <a:br>
              <a:rPr lang="en-US" altLang="en-US" dirty="0" smtClean="0">
                <a:latin typeface="Arial" charset="0"/>
                <a:cs typeface="Arial" charset="0"/>
              </a:rPr>
            </a:br>
            <a:r>
              <a:rPr lang="en-US" altLang="en-US" dirty="0" smtClean="0">
                <a:latin typeface="Arial" charset="0"/>
                <a:cs typeface="Arial" charset="0"/>
              </a:rPr>
              <a:t>hash function?</a:t>
            </a:r>
          </a:p>
          <a:p>
            <a:pPr lvl="1"/>
            <a:r>
              <a:rPr lang="en-US" altLang="en-US" dirty="0" smtClean="0">
                <a:latin typeface="Arial" charset="0"/>
                <a:cs typeface="Arial" charset="0"/>
              </a:rPr>
              <a:t>Can we expect exactly </a:t>
            </a:r>
            <a:r>
              <a:rPr lang="en-US" altLang="en-US" dirty="0" smtClean="0">
                <a:latin typeface="Times New Roman" pitchFamily="18" charset="0"/>
                <a:cs typeface="Times New Roman" pitchFamily="18" charset="0"/>
              </a:rPr>
              <a:t>3.4375</a:t>
            </a:r>
            <a:r>
              <a:rPr lang="en-US" altLang="en-US" dirty="0" smtClean="0">
                <a:latin typeface="Arial" charset="0"/>
                <a:cs typeface="Arial" charset="0"/>
              </a:rPr>
              <a:t> objects</a:t>
            </a:r>
            <a:br>
              <a:rPr lang="en-US" altLang="en-US" dirty="0" smtClean="0">
                <a:latin typeface="Arial" charset="0"/>
                <a:cs typeface="Arial" charset="0"/>
              </a:rPr>
            </a:br>
            <a:r>
              <a:rPr lang="en-US" altLang="en-US" dirty="0" smtClean="0">
                <a:latin typeface="Arial" charset="0"/>
                <a:cs typeface="Arial" charset="0"/>
              </a:rPr>
              <a:t>per bin?</a:t>
            </a:r>
          </a:p>
          <a:p>
            <a:pPr lvl="2"/>
            <a:r>
              <a:rPr lang="en-US" altLang="en-US" dirty="0" smtClean="0">
                <a:latin typeface="Arial" charset="0"/>
                <a:cs typeface="Arial" charset="0"/>
              </a:rPr>
              <a:t>Clearly no…</a:t>
            </a:r>
          </a:p>
          <a:p>
            <a:pPr lvl="1"/>
            <a:r>
              <a:rPr lang="en-US" altLang="en-US" dirty="0" smtClean="0">
                <a:latin typeface="Arial" charset="0"/>
                <a:cs typeface="Arial" charset="0"/>
              </a:rPr>
              <a:t>The answer is with statistics…</a:t>
            </a:r>
          </a:p>
        </p:txBody>
      </p:sp>
      <p:pic>
        <p:nvPicPr>
          <p:cNvPr id="34820" name="Picture 2" descr="C:\Users\dwharder\Desktop\has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8188" y="2571750"/>
            <a:ext cx="182562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rot="5400000">
            <a:off x="4833143" y="4393407"/>
            <a:ext cx="3929063"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565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latin typeface="Arial" charset="0"/>
                <a:cs typeface="Arial" charset="0"/>
              </a:rPr>
              <a:t>Choosing a Good Hash Function</a:t>
            </a:r>
            <a:endParaRPr lang="en-CA" altLang="en-US" smtClean="0">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smtClean="0">
                <a:latin typeface="Arial" charset="0"/>
                <a:cs typeface="Arial" charset="0"/>
              </a:rPr>
              <a:t>	We would expect the number of bins which hold </a:t>
            </a:r>
            <a:r>
              <a:rPr lang="en-CA" altLang="en-US" i="1" smtClean="0">
                <a:latin typeface="Times New Roman" pitchFamily="18" charset="0"/>
                <a:cs typeface="Times New Roman" pitchFamily="18" charset="0"/>
              </a:rPr>
              <a:t>k</a:t>
            </a:r>
            <a:r>
              <a:rPr lang="en-CA" altLang="en-US" smtClean="0">
                <a:latin typeface="Arial" charset="0"/>
                <a:cs typeface="Arial" charset="0"/>
              </a:rPr>
              <a:t> objects to approximately follow a Poisson distribution</a:t>
            </a:r>
          </a:p>
        </p:txBody>
      </p:sp>
      <p:pic>
        <p:nvPicPr>
          <p:cNvPr id="35844" name="Picture 2" descr="C:\Users\dwharder\Desktop\has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3357563"/>
            <a:ext cx="44989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2" descr="C:\Users\dwharder\Desktop\has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8188" y="2571750"/>
            <a:ext cx="1825625"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rot="5400000">
            <a:off x="4833143" y="4393407"/>
            <a:ext cx="3929063"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5847" name="TextBox 6"/>
          <p:cNvSpPr txBox="1">
            <a:spLocks noChangeArrowheads="1"/>
          </p:cNvSpPr>
          <p:nvPr/>
        </p:nvSpPr>
        <p:spPr bwMode="auto">
          <a:xfrm>
            <a:off x="3143250" y="5576888"/>
            <a:ext cx="287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i="1">
                <a:latin typeface="Times New Roman" pitchFamily="18" charset="0"/>
                <a:cs typeface="Times New Roman" pitchFamily="18" charset="0"/>
              </a:rPr>
              <a:t>k</a:t>
            </a:r>
            <a:endParaRPr lang="en-CA" altLang="en-US"/>
          </a:p>
        </p:txBody>
      </p:sp>
    </p:spTree>
    <p:extLst>
      <p:ext uri="{BB962C8B-B14F-4D97-AF65-F5344CB8AC3E}">
        <p14:creationId xmlns:p14="http://schemas.microsoft.com/office/powerpoint/2010/main" val="255744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smtClean="0">
                <a:latin typeface="Arial" charset="0"/>
                <a:cs typeface="Arial" charset="0"/>
              </a:rPr>
              <a:t>Problems with Linked Lists</a:t>
            </a:r>
          </a:p>
        </p:txBody>
      </p:sp>
      <p:sp>
        <p:nvSpPr>
          <p:cNvPr id="3686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One significant issue with chained hash tables using linked lists</a:t>
            </a:r>
          </a:p>
          <a:p>
            <a:pPr lvl="1"/>
            <a:r>
              <a:rPr lang="en-US" altLang="en-US" dirty="0" smtClean="0">
                <a:latin typeface="Arial" charset="0"/>
                <a:cs typeface="Arial" charset="0"/>
              </a:rPr>
              <a:t>It requires extra memory</a:t>
            </a:r>
          </a:p>
          <a:p>
            <a:pPr lvl="1"/>
            <a:r>
              <a:rPr lang="en-US" altLang="en-US" dirty="0" smtClean="0">
                <a:latin typeface="Arial" charset="0"/>
                <a:cs typeface="Arial" charset="0"/>
              </a:rPr>
              <a:t>It uses dynamic memory allocation</a:t>
            </a:r>
          </a:p>
          <a:p>
            <a:pPr>
              <a:buFont typeface="Arial" charset="0"/>
              <a:buNone/>
            </a:pPr>
            <a:endParaRPr lang="en-US" altLang="en-US" dirty="0" smtClean="0">
              <a:latin typeface="Arial" charset="0"/>
              <a:cs typeface="Arial" charset="0"/>
            </a:endParaRPr>
          </a:p>
          <a:p>
            <a:pPr>
              <a:buNone/>
            </a:pPr>
            <a:r>
              <a:rPr lang="en-US" altLang="en-US" dirty="0">
                <a:latin typeface="Arial" charset="0"/>
                <a:cs typeface="Arial" charset="0"/>
              </a:rPr>
              <a:t>	</a:t>
            </a:r>
            <a:r>
              <a:rPr lang="en-US" altLang="en-US" dirty="0" smtClean="0">
                <a:latin typeface="Arial" charset="0"/>
                <a:cs typeface="Arial" charset="0"/>
              </a:rPr>
              <a:t>Another issue is the </a:t>
            </a:r>
            <a:r>
              <a:rPr lang="en-US" altLang="en-US" b="1" dirty="0">
                <a:latin typeface="Times New Roman" pitchFamily="18" charset="0"/>
                <a:cs typeface="Times New Roman" pitchFamily="18" charset="0"/>
              </a:rPr>
              <a:t>O</a:t>
            </a:r>
            <a:r>
              <a:rPr lang="en-US" altLang="en-US" dirty="0">
                <a:latin typeface="Times New Roman" pitchFamily="18" charset="0"/>
                <a:cs typeface="Times New Roman" pitchFamily="18" charset="0"/>
              </a:rPr>
              <a:t>(</a:t>
            </a:r>
            <a:r>
              <a:rPr lang="en-US" altLang="en-US" dirty="0">
                <a:latin typeface="Symbol" pitchFamily="18" charset="2"/>
                <a:cs typeface="Arial" charset="0"/>
              </a:rPr>
              <a:t>l</a:t>
            </a:r>
            <a:r>
              <a:rPr lang="en-US" altLang="en-US" dirty="0" smtClean="0">
                <a:latin typeface="Times New Roman" pitchFamily="18" charset="0"/>
                <a:cs typeface="Times New Roman" pitchFamily="18" charset="0"/>
              </a:rPr>
              <a:t>) </a:t>
            </a:r>
            <a:r>
              <a:rPr lang="en-US" altLang="en-US" dirty="0">
                <a:latin typeface="Arial" charset="0"/>
                <a:cs typeface="Arial" charset="0"/>
              </a:rPr>
              <a:t>time complexity</a:t>
            </a:r>
          </a:p>
          <a:p>
            <a:pPr>
              <a:buNone/>
            </a:pPr>
            <a:r>
              <a:rPr lang="en-US" altLang="en-US" dirty="0">
                <a:latin typeface="Arial" charset="0"/>
                <a:cs typeface="Arial" charset="0"/>
              </a:rPr>
              <a:t>	</a:t>
            </a:r>
            <a:r>
              <a:rPr lang="en-US" altLang="en-US" dirty="0" smtClean="0">
                <a:latin typeface="Arial" charset="0"/>
                <a:cs typeface="Arial" charset="0"/>
              </a:rPr>
              <a:t>For </a:t>
            </a:r>
            <a:r>
              <a:rPr lang="en-US" altLang="en-US" dirty="0">
                <a:latin typeface="Arial" charset="0"/>
                <a:cs typeface="Arial" charset="0"/>
              </a:rPr>
              <a:t>faster access, </a:t>
            </a:r>
            <a:r>
              <a:rPr lang="en-US" altLang="en-US" dirty="0">
                <a:solidFill>
                  <a:srgbClr val="FF0000"/>
                </a:solidFill>
                <a:latin typeface="Arial" charset="0"/>
                <a:cs typeface="Arial" charset="0"/>
              </a:rPr>
              <a:t>we could replace each linked list with an AVL tree </a:t>
            </a:r>
            <a:r>
              <a:rPr lang="en-US" altLang="en-US" dirty="0">
                <a:latin typeface="Arial" charset="0"/>
                <a:cs typeface="Arial" charset="0"/>
              </a:rPr>
              <a:t>(assuming we can order the objects)</a:t>
            </a:r>
          </a:p>
          <a:p>
            <a:pPr lvl="1"/>
            <a:r>
              <a:rPr lang="en-US" altLang="en-US" dirty="0">
                <a:latin typeface="Arial" charset="0"/>
                <a:cs typeface="Arial" charset="0"/>
              </a:rPr>
              <a:t>The access time drops to </a:t>
            </a:r>
            <a:r>
              <a:rPr lang="en-US" altLang="en-US" b="1" dirty="0">
                <a:latin typeface="Times New Roman" pitchFamily="18" charset="0"/>
                <a:cs typeface="Times New Roman" pitchFamily="18" charset="0"/>
              </a:rPr>
              <a:t>O</a:t>
            </a:r>
            <a:r>
              <a:rPr lang="en-US" altLang="en-US" dirty="0">
                <a:latin typeface="Times New Roman" pitchFamily="18" charset="0"/>
                <a:cs typeface="Times New Roman" pitchFamily="18" charset="0"/>
              </a:rPr>
              <a:t>(ln(</a:t>
            </a:r>
            <a:r>
              <a:rPr lang="en-US" altLang="en-US" dirty="0">
                <a:latin typeface="Symbol" pitchFamily="18" charset="2"/>
                <a:cs typeface="Arial" charset="0"/>
              </a:rPr>
              <a:t>l</a:t>
            </a:r>
            <a:r>
              <a:rPr lang="en-US" altLang="en-US" dirty="0">
                <a:latin typeface="Times New Roman" pitchFamily="18" charset="0"/>
                <a:cs typeface="Times New Roman" pitchFamily="18" charset="0"/>
              </a:rPr>
              <a:t>))</a:t>
            </a:r>
          </a:p>
          <a:p>
            <a:pPr lvl="1"/>
            <a:r>
              <a:rPr lang="en-US" altLang="en-US" dirty="0">
                <a:latin typeface="Arial" charset="0"/>
                <a:cs typeface="Arial" charset="0"/>
              </a:rPr>
              <a:t>The memory requirements are increased by </a:t>
            </a:r>
            <a:r>
              <a:rPr lang="en-US" altLang="en-US" b="1" dirty="0">
                <a:latin typeface="Symbol" panose="05050102010706020507" pitchFamily="18" charset="2"/>
                <a:cs typeface="Times New Roman" pitchFamily="18"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n</a:t>
            </a:r>
            <a:r>
              <a:rPr lang="en-US" altLang="en-US" dirty="0">
                <a:latin typeface="Times New Roman" pitchFamily="18" charset="0"/>
                <a:cs typeface="Times New Roman" pitchFamily="18" charset="0"/>
              </a:rPr>
              <a:t>)</a:t>
            </a:r>
            <a:r>
              <a:rPr lang="en-US" altLang="en-US" dirty="0">
                <a:latin typeface="Arial" charset="0"/>
                <a:cs typeface="Arial" charset="0"/>
              </a:rPr>
              <a:t>, as each node will require two pointers</a:t>
            </a:r>
            <a:endParaRPr lang="en-US" altLang="en-US" i="1" dirty="0">
              <a:latin typeface="Arial" charset="0"/>
              <a:cs typeface="Arial" charset="0"/>
            </a:endParaRPr>
          </a:p>
          <a:p>
            <a:pPr>
              <a:buFont typeface="Arial" charset="0"/>
              <a:buNone/>
            </a:pPr>
            <a:endParaRPr lang="en-US" altLang="en-US" dirty="0" smtClean="0">
              <a:latin typeface="Arial" charset="0"/>
              <a:cs typeface="Arial" charset="0"/>
            </a:endParaRPr>
          </a:p>
        </p:txBody>
      </p:sp>
    </p:spTree>
    <p:extLst>
      <p:ext uri="{BB962C8B-B14F-4D97-AF65-F5344CB8AC3E}">
        <p14:creationId xmlns:p14="http://schemas.microsoft.com/office/powerpoint/2010/main" val="290015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latin typeface="Arial" charset="0"/>
                <a:cs typeface="Arial" charset="0"/>
              </a:rPr>
              <a:t>Problems with linked lists</a:t>
            </a:r>
          </a:p>
        </p:txBody>
      </p:sp>
      <p:sp>
        <p:nvSpPr>
          <p:cNvPr id="378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For faster access, we could replace each linked list with an AVL tree (assuming we can order the objects)</a:t>
            </a:r>
          </a:p>
          <a:p>
            <a:pPr lvl="1"/>
            <a:r>
              <a:rPr lang="en-US" altLang="en-US" dirty="0" smtClean="0">
                <a:latin typeface="Arial" charset="0"/>
                <a:cs typeface="Arial" charset="0"/>
              </a:rPr>
              <a:t>The access time drops to </a:t>
            </a:r>
            <a:r>
              <a:rPr lang="en-US" altLang="en-US" b="1" dirty="0" smtClean="0">
                <a:latin typeface="Times New Roman" pitchFamily="18" charset="0"/>
                <a:cs typeface="Times New Roman" pitchFamily="18" charset="0"/>
              </a:rPr>
              <a:t>O</a:t>
            </a:r>
            <a:r>
              <a:rPr lang="en-US" altLang="en-US" dirty="0" smtClean="0">
                <a:latin typeface="Times New Roman" pitchFamily="18" charset="0"/>
                <a:cs typeface="Times New Roman" pitchFamily="18" charset="0"/>
              </a:rPr>
              <a:t>(</a:t>
            </a:r>
            <a:r>
              <a:rPr lang="en-US" altLang="en-US" dirty="0" err="1" smtClean="0">
                <a:latin typeface="Times New Roman" pitchFamily="18" charset="0"/>
                <a:cs typeface="Times New Roman" pitchFamily="18" charset="0"/>
              </a:rPr>
              <a:t>ln</a:t>
            </a:r>
            <a:r>
              <a:rPr lang="en-US" altLang="en-US" dirty="0" smtClean="0">
                <a:latin typeface="Times New Roman" pitchFamily="18" charset="0"/>
                <a:cs typeface="Times New Roman" pitchFamily="18" charset="0"/>
              </a:rPr>
              <a:t>(</a:t>
            </a:r>
            <a:r>
              <a:rPr lang="en-US" altLang="en-US" dirty="0" smtClean="0">
                <a:latin typeface="Symbol" pitchFamily="18" charset="2"/>
                <a:cs typeface="Arial" charset="0"/>
              </a:rPr>
              <a:t>l</a:t>
            </a:r>
            <a:r>
              <a:rPr lang="en-US" altLang="en-US" dirty="0" smtClean="0">
                <a:latin typeface="Times New Roman" pitchFamily="18" charset="0"/>
                <a:cs typeface="Times New Roman" pitchFamily="18" charset="0"/>
              </a:rPr>
              <a:t>))</a:t>
            </a:r>
          </a:p>
          <a:p>
            <a:pPr lvl="1"/>
            <a:r>
              <a:rPr lang="en-US" altLang="en-US" dirty="0" smtClean="0">
                <a:latin typeface="Arial" charset="0"/>
                <a:cs typeface="Arial" charset="0"/>
              </a:rPr>
              <a:t>The memory requirements are increased by </a:t>
            </a:r>
            <a:r>
              <a:rPr lang="en-US" altLang="en-US" b="1" dirty="0" smtClean="0">
                <a:latin typeface="Symbol" panose="05050102010706020507" pitchFamily="18" charset="2"/>
                <a:cs typeface="Times New Roman" pitchFamily="18" charset="0"/>
              </a:rPr>
              <a:t>Q</a:t>
            </a:r>
            <a:r>
              <a:rPr lang="en-US" altLang="en-US" dirty="0" smtClean="0">
                <a:latin typeface="Times New Roman" pitchFamily="18" charset="0"/>
                <a:cs typeface="Times New Roman" pitchFamily="18" charset="0"/>
              </a:rPr>
              <a:t>(</a:t>
            </a:r>
            <a:r>
              <a:rPr lang="en-US" altLang="en-US" i="1" dirty="0" smtClean="0">
                <a:latin typeface="Times New Roman" pitchFamily="18" charset="0"/>
                <a:cs typeface="Times New Roman" pitchFamily="18" charset="0"/>
              </a:rPr>
              <a:t>n</a:t>
            </a:r>
            <a:r>
              <a:rPr lang="en-US" altLang="en-US" dirty="0" smtClean="0">
                <a:latin typeface="Times New Roman" pitchFamily="18" charset="0"/>
                <a:cs typeface="Times New Roman" pitchFamily="18" charset="0"/>
              </a:rPr>
              <a:t>)</a:t>
            </a:r>
            <a:r>
              <a:rPr lang="en-US" altLang="en-US" dirty="0" smtClean="0">
                <a:latin typeface="Arial" charset="0"/>
                <a:cs typeface="Arial" charset="0"/>
              </a:rPr>
              <a:t>, as each node will require two pointers</a:t>
            </a:r>
            <a:endParaRPr lang="en-US" altLang="en-US" i="1"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We could look at other techniques:</a:t>
            </a:r>
          </a:p>
          <a:p>
            <a:pPr lvl="1"/>
            <a:r>
              <a:rPr lang="en-US" altLang="en-US" dirty="0" smtClean="0">
                <a:latin typeface="Arial" charset="0"/>
                <a:cs typeface="Arial" charset="0"/>
              </a:rPr>
              <a:t>Scatter tables:  use other bins and link the bins</a:t>
            </a:r>
          </a:p>
          <a:p>
            <a:pPr lvl="1"/>
            <a:r>
              <a:rPr lang="en-US" altLang="en-US" dirty="0" smtClean="0">
                <a:latin typeface="Arial" charset="0"/>
                <a:cs typeface="Arial" charset="0"/>
              </a:rPr>
              <a:t>Use an alternate memory allocation model</a:t>
            </a:r>
          </a:p>
        </p:txBody>
      </p:sp>
    </p:spTree>
    <p:extLst>
      <p:ext uri="{BB962C8B-B14F-4D97-AF65-F5344CB8AC3E}">
        <p14:creationId xmlns:p14="http://schemas.microsoft.com/office/powerpoint/2010/main" val="3757378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latin typeface="Arial" charset="0"/>
                <a:cs typeface="Arial" charset="0"/>
              </a:rPr>
              <a:t>Black Board Example</a:t>
            </a:r>
          </a:p>
        </p:txBody>
      </p:sp>
      <p:sp>
        <p:nvSpPr>
          <p:cNvPr id="3891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Use the hash function</a:t>
            </a:r>
            <a:br>
              <a:rPr lang="en-US" altLang="en-US" smtClean="0">
                <a:latin typeface="Arial" charset="0"/>
                <a:cs typeface="Arial" charset="0"/>
              </a:rPr>
            </a:br>
            <a:r>
              <a:rPr lang="en-US" altLang="en-US" smtClean="0">
                <a:latin typeface="Arial" charset="0"/>
                <a:cs typeface="Arial" charset="0"/>
              </a:rPr>
              <a:t>    </a:t>
            </a:r>
            <a:r>
              <a:rPr lang="en-US" altLang="en-US" sz="1800" smtClean="0">
                <a:latin typeface="Consolas" pitchFamily="49" charset="0"/>
                <a:cs typeface="Arial" charset="0"/>
              </a:rPr>
              <a:t>unsigned int hash( unsigned int n ) { return n % 10; }</a:t>
            </a:r>
          </a:p>
          <a:p>
            <a:pPr>
              <a:buFont typeface="Arial" charset="0"/>
              <a:buNone/>
            </a:pPr>
            <a:r>
              <a:rPr lang="en-US" altLang="en-US" smtClean="0">
                <a:latin typeface="Arial" charset="0"/>
                <a:cs typeface="Arial" charset="0"/>
              </a:rPr>
              <a:t>	to enter the following 15 numbers into a hash table with 10 bins:</a:t>
            </a:r>
            <a:endParaRPr lang="en-US" altLang="en-US" smtClean="0">
              <a:latin typeface="Consolas" pitchFamily="49" charset="0"/>
              <a:cs typeface="Arial" charset="0"/>
            </a:endParaRPr>
          </a:p>
          <a:p>
            <a:pPr>
              <a:buFontTx/>
              <a:buNone/>
            </a:pPr>
            <a:endParaRPr lang="en-US" altLang="en-US" smtClean="0">
              <a:latin typeface="Arial" charset="0"/>
              <a:cs typeface="Arial" charset="0"/>
            </a:endParaRPr>
          </a:p>
          <a:p>
            <a:pPr algn="ctr">
              <a:buFontTx/>
              <a:buNone/>
            </a:pPr>
            <a:r>
              <a:rPr lang="en-US" altLang="en-US" sz="1800" smtClean="0">
                <a:latin typeface="Arial" charset="0"/>
                <a:cs typeface="Arial" charset="0"/>
              </a:rPr>
              <a:t>  534, 415, 465, 459, 869, 442, 840, 180, 450, 265, 23, 946, 657, 3, 29</a:t>
            </a:r>
          </a:p>
        </p:txBody>
      </p:sp>
    </p:spTree>
    <p:extLst>
      <p:ext uri="{BB962C8B-B14F-4D97-AF65-F5344CB8AC3E}">
        <p14:creationId xmlns:p14="http://schemas.microsoft.com/office/powerpoint/2010/main" val="2983114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latin typeface="Arial" charset="0"/>
                <a:cs typeface="Arial" charset="0"/>
              </a:rPr>
              <a:t>Summary</a:t>
            </a:r>
          </a:p>
        </p:txBody>
      </p:sp>
      <p:sp>
        <p:nvSpPr>
          <p:cNvPr id="3993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easiest way to deal with collisions is to associate each bin with a container</a:t>
            </a:r>
          </a:p>
          <a:p>
            <a:pPr>
              <a:buFont typeface="Arial" charset="0"/>
              <a:buNone/>
            </a:pPr>
            <a:r>
              <a:rPr lang="en-US" altLang="en-US" smtClean="0">
                <a:latin typeface="Arial" charset="0"/>
                <a:cs typeface="Arial" charset="0"/>
              </a:rPr>
              <a:t>	We looked at bins of linked lists</a:t>
            </a:r>
          </a:p>
          <a:p>
            <a:pPr lvl="1"/>
            <a:r>
              <a:rPr lang="en-US" altLang="en-US" smtClean="0">
                <a:latin typeface="Arial" charset="0"/>
                <a:cs typeface="Arial" charset="0"/>
              </a:rPr>
              <a:t>The example used host names and IP addresses</a:t>
            </a:r>
          </a:p>
          <a:p>
            <a:pPr lvl="1"/>
            <a:r>
              <a:rPr lang="en-US" altLang="en-US" smtClean="0">
                <a:latin typeface="Arial" charset="0"/>
                <a:cs typeface="Arial" charset="0"/>
              </a:rPr>
              <a:t>We defined the load factor </a:t>
            </a:r>
            <a:r>
              <a:rPr lang="en-US" altLang="en-US" smtClean="0">
                <a:latin typeface="Symbol" pitchFamily="18" charset="2"/>
                <a:cs typeface="Arial" charset="0"/>
              </a:rPr>
              <a:t>l</a:t>
            </a:r>
            <a:r>
              <a:rPr lang="en-US" altLang="en-US" smtClean="0">
                <a:latin typeface="Times New Roman" pitchFamily="18" charset="0"/>
                <a:cs typeface="Times New Roman" pitchFamily="18" charset="0"/>
              </a:rPr>
              <a:t> = </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M</a:t>
            </a:r>
          </a:p>
          <a:p>
            <a:pPr lvl="1"/>
            <a:r>
              <a:rPr lang="en-US" altLang="en-US" smtClean="0">
                <a:latin typeface="Arial" charset="0"/>
                <a:cs typeface="Arial" charset="0"/>
              </a:rPr>
              <a:t>Discussed doubling the number of bins</a:t>
            </a:r>
          </a:p>
          <a:p>
            <a:pPr lvl="1"/>
            <a:r>
              <a:rPr lang="en-US" altLang="en-US" smtClean="0">
                <a:latin typeface="Arial" charset="0"/>
                <a:cs typeface="Arial" charset="0"/>
              </a:rPr>
              <a:t>Our goals are to choose a good hash function and to keep the load factor low</a:t>
            </a:r>
          </a:p>
          <a:p>
            <a:pPr lvl="1"/>
            <a:r>
              <a:rPr lang="en-US" altLang="en-US" smtClean="0">
                <a:latin typeface="Arial" charset="0"/>
                <a:cs typeface="Arial" charset="0"/>
              </a:rPr>
              <a:t>We discussed alternatives</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Next we will see a different technique using only one array of bins:  open addressing</a:t>
            </a:r>
          </a:p>
        </p:txBody>
      </p:sp>
    </p:spTree>
    <p:extLst>
      <p:ext uri="{BB962C8B-B14F-4D97-AF65-F5344CB8AC3E}">
        <p14:creationId xmlns:p14="http://schemas.microsoft.com/office/powerpoint/2010/main" val="2011190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Hash function</a:t>
            </a:r>
          </a:p>
          <a:p>
            <a:r>
              <a:rPr lang="en-US" altLang="zh-CN" dirty="0"/>
              <a:t>Mapping down to 0, ..., M – 1</a:t>
            </a:r>
          </a:p>
          <a:p>
            <a:r>
              <a:rPr lang="en-US" altLang="en-US" dirty="0" smtClean="0">
                <a:latin typeface="Arial" charset="0"/>
                <a:cs typeface="Arial" charset="0"/>
              </a:rPr>
              <a:t>Dealing </a:t>
            </a:r>
            <a:r>
              <a:rPr lang="en-US" altLang="en-US" dirty="0">
                <a:latin typeface="Arial" charset="0"/>
                <a:cs typeface="Arial" charset="0"/>
              </a:rPr>
              <a:t>with </a:t>
            </a:r>
            <a:r>
              <a:rPr lang="en-US" altLang="en-US" dirty="0" smtClean="0">
                <a:latin typeface="Arial" charset="0"/>
                <a:cs typeface="Arial" charset="0"/>
              </a:rPr>
              <a:t>collisions</a:t>
            </a:r>
          </a:p>
          <a:p>
            <a:pPr lvl="1"/>
            <a:r>
              <a:rPr lang="en-US" altLang="zh-CN" dirty="0"/>
              <a:t>Chained hash tables</a:t>
            </a:r>
          </a:p>
          <a:p>
            <a:pPr lvl="1"/>
            <a:r>
              <a:rPr lang="en-US" altLang="zh-CN" dirty="0">
                <a:solidFill>
                  <a:srgbClr val="FF0000"/>
                </a:solidFill>
              </a:rPr>
              <a:t>Open addressing</a:t>
            </a:r>
          </a:p>
          <a:p>
            <a:pPr lvl="1"/>
            <a:endParaRPr lang="zh-CN" altLang="en-US" dirty="0"/>
          </a:p>
        </p:txBody>
      </p:sp>
    </p:spTree>
    <p:extLst>
      <p:ext uri="{BB962C8B-B14F-4D97-AF65-F5344CB8AC3E}">
        <p14:creationId xmlns:p14="http://schemas.microsoft.com/office/powerpoint/2010/main" val="84999800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latin typeface="Arial" charset="0"/>
                <a:cs typeface="Arial" charset="0"/>
              </a:rPr>
              <a:t>Background</a:t>
            </a:r>
            <a:endParaRPr lang="en-US" altLang="en-US" dirty="0" smtClean="0">
              <a:latin typeface="Arial" charset="0"/>
              <a:cs typeface="Arial" charset="0"/>
            </a:endParaRPr>
          </a:p>
        </p:txBody>
      </p:sp>
      <p:sp>
        <p:nvSpPr>
          <p:cNvPr id="51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Chained hash tables require special memory allocation </a:t>
            </a:r>
          </a:p>
          <a:p>
            <a:pPr lvl="1"/>
            <a:r>
              <a:rPr lang="en-US" altLang="en-US" dirty="0" smtClean="0">
                <a:latin typeface="Arial" charset="0"/>
                <a:cs typeface="Arial" charset="0"/>
              </a:rPr>
              <a:t>Can we create a hash table without significant memory allocation?</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We will deal with collisions by storing collisions elsewhere</a:t>
            </a:r>
          </a:p>
          <a:p>
            <a:pPr lvl="1"/>
            <a:r>
              <a:rPr lang="en-US" altLang="en-US" dirty="0" smtClean="0">
                <a:latin typeface="Arial" charset="0"/>
                <a:cs typeface="Arial" charset="0"/>
              </a:rPr>
              <a:t>We will define an implicit rule which tells us where to look next</a:t>
            </a:r>
          </a:p>
        </p:txBody>
      </p:sp>
    </p:spTree>
    <p:extLst>
      <p:ext uri="{BB962C8B-B14F-4D97-AF65-F5344CB8AC3E}">
        <p14:creationId xmlns:p14="http://schemas.microsoft.com/office/powerpoint/2010/main" val="1994888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cs typeface="Arial" charset="0"/>
              </a:rPr>
              <a:t>DNS</a:t>
            </a:r>
            <a:endParaRPr lang="zh-CN" altLang="en-US" dirty="0"/>
          </a:p>
        </p:txBody>
      </p:sp>
      <p:sp>
        <p:nvSpPr>
          <p:cNvPr id="3" name="Content Placeholder 2"/>
          <p:cNvSpPr>
            <a:spLocks noGrp="1"/>
          </p:cNvSpPr>
          <p:nvPr>
            <p:ph idx="1"/>
          </p:nvPr>
        </p:nvSpPr>
        <p:spPr/>
        <p:txBody>
          <a:bodyPr/>
          <a:lstStyle/>
          <a:p>
            <a:pPr marL="400050" lvl="1" indent="0" eaLnBrk="1" hangingPunct="1">
              <a:buNone/>
            </a:pPr>
            <a:r>
              <a:rPr lang="en-US" altLang="en-US" sz="2000" dirty="0" smtClean="0">
                <a:solidFill>
                  <a:prstClr val="black"/>
                </a:solidFill>
                <a:latin typeface="Arial" charset="0"/>
                <a:cs typeface="Arial" charset="0"/>
              </a:rPr>
              <a:t>Given a domain name, we </a:t>
            </a:r>
            <a:r>
              <a:rPr lang="en-US" altLang="en-US" sz="2000" dirty="0">
                <a:solidFill>
                  <a:prstClr val="black"/>
                </a:solidFill>
                <a:latin typeface="Arial" charset="0"/>
                <a:cs typeface="Arial" charset="0"/>
              </a:rPr>
              <a:t>wanted to </a:t>
            </a:r>
            <a:r>
              <a:rPr lang="en-US" altLang="en-US" sz="2000" i="1" dirty="0">
                <a:solidFill>
                  <a:prstClr val="black"/>
                </a:solidFill>
                <a:latin typeface="Arial" charset="0"/>
                <a:cs typeface="Arial" charset="0"/>
              </a:rPr>
              <a:t>quickly</a:t>
            </a:r>
            <a:r>
              <a:rPr lang="en-US" altLang="en-US" sz="2000" dirty="0">
                <a:solidFill>
                  <a:prstClr val="black"/>
                </a:solidFill>
                <a:latin typeface="Arial" charset="0"/>
                <a:cs typeface="Arial" charset="0"/>
              </a:rPr>
              <a:t> find </a:t>
            </a:r>
            <a:r>
              <a:rPr lang="en-US" altLang="en-US" sz="2000" dirty="0" smtClean="0">
                <a:solidFill>
                  <a:prstClr val="black"/>
                </a:solidFill>
                <a:latin typeface="Arial" charset="0"/>
                <a:cs typeface="Arial" charset="0"/>
              </a:rPr>
              <a:t>the associated</a:t>
            </a:r>
            <a:br>
              <a:rPr lang="en-US" altLang="en-US" sz="2000" dirty="0" smtClean="0">
                <a:solidFill>
                  <a:prstClr val="black"/>
                </a:solidFill>
                <a:latin typeface="Arial" charset="0"/>
                <a:cs typeface="Arial" charset="0"/>
              </a:rPr>
            </a:br>
            <a:r>
              <a:rPr lang="en-US" altLang="en-US" sz="2000" dirty="0">
                <a:solidFill>
                  <a:prstClr val="black"/>
                </a:solidFill>
                <a:latin typeface="Arial" charset="0"/>
                <a:cs typeface="Arial" charset="0"/>
              </a:rPr>
              <a:t>IP address</a:t>
            </a:r>
            <a:r>
              <a:rPr lang="en-US" altLang="en-US" sz="2000" dirty="0" smtClean="0">
                <a:solidFill>
                  <a:prstClr val="black"/>
                </a:solidFill>
                <a:latin typeface="Arial" charset="0"/>
                <a:cs typeface="Arial" charset="0"/>
              </a:rPr>
              <a:t>.</a:t>
            </a:r>
          </a:p>
          <a:p>
            <a:pPr lvl="1" indent="-342900" eaLnBrk="1" hangingPunct="1"/>
            <a:r>
              <a:rPr lang="en-US" altLang="en-US" dirty="0" smtClean="0">
                <a:solidFill>
                  <a:prstClr val="black"/>
                </a:solidFill>
                <a:latin typeface="Arial" charset="0"/>
                <a:cs typeface="Arial" charset="0"/>
              </a:rPr>
              <a:t>A domain name can have a maximum of 253 characters!</a:t>
            </a:r>
          </a:p>
          <a:p>
            <a:pPr lvl="1" indent="-342900" eaLnBrk="1" hangingPunct="1"/>
            <a:r>
              <a:rPr lang="en-US" altLang="en-US" dirty="0" smtClean="0">
                <a:solidFill>
                  <a:prstClr val="black"/>
                </a:solidFill>
                <a:latin typeface="Arial" charset="0"/>
                <a:cs typeface="Arial" charset="0"/>
              </a:rPr>
              <a:t>The number of possible domain names is huge!</a:t>
            </a:r>
          </a:p>
          <a:p>
            <a:pPr lvl="1" indent="-342900" eaLnBrk="1" hangingPunct="1"/>
            <a:r>
              <a:rPr lang="en-US" altLang="en-US" dirty="0" smtClean="0">
                <a:solidFill>
                  <a:prstClr val="black"/>
                </a:solidFill>
                <a:latin typeface="Arial" charset="0"/>
                <a:cs typeface="Arial" charset="0"/>
              </a:rPr>
              <a:t>Again, we </a:t>
            </a:r>
            <a:r>
              <a:rPr lang="en-US" altLang="en-US" dirty="0"/>
              <a:t>cannot allocate an array </a:t>
            </a:r>
            <a:r>
              <a:rPr lang="en-US" altLang="en-US" dirty="0" smtClean="0"/>
              <a:t>for that.</a:t>
            </a:r>
            <a:endParaRPr lang="en-US" altLang="en-US" dirty="0" smtClean="0">
              <a:solidFill>
                <a:prstClr val="black"/>
              </a:solidFill>
              <a:latin typeface="Arial" charset="0"/>
              <a:cs typeface="Arial" charset="0"/>
            </a:endParaRPr>
          </a:p>
          <a:p>
            <a:pPr marL="400050" lvl="1" indent="0" eaLnBrk="1" hangingPunct="1">
              <a:buNone/>
            </a:pPr>
            <a:endParaRPr lang="en-US" altLang="en-US" sz="2000" dirty="0">
              <a:solidFill>
                <a:prstClr val="black"/>
              </a:solidFill>
              <a:latin typeface="Arial" charset="0"/>
              <a:cs typeface="Arial" charset="0"/>
            </a:endParaRPr>
          </a:p>
          <a:p>
            <a:pPr marL="0" lvl="0" indent="0" eaLnBrk="1" hangingPunct="1">
              <a:buNone/>
            </a:pPr>
            <a:endParaRPr lang="en-US" altLang="en-US" dirty="0">
              <a:solidFill>
                <a:prstClr val="black"/>
              </a:solidFill>
              <a:latin typeface="Arial" charset="0"/>
              <a:cs typeface="Arial" charset="0"/>
            </a:endParaRPr>
          </a:p>
        </p:txBody>
      </p:sp>
    </p:spTree>
    <p:extLst>
      <p:ext uri="{BB962C8B-B14F-4D97-AF65-F5344CB8AC3E}">
        <p14:creationId xmlns:p14="http://schemas.microsoft.com/office/powerpoint/2010/main" val="371520680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smtClean="0">
                <a:latin typeface="Arial" charset="0"/>
                <a:cs typeface="Arial" charset="0"/>
              </a:rPr>
              <a:t>Open Addressing</a:t>
            </a:r>
          </a:p>
        </p:txBody>
      </p:sp>
      <p:sp>
        <p:nvSpPr>
          <p:cNvPr id="7171" name="Content Placeholder 2"/>
          <p:cNvSpPr>
            <a:spLocks noGrp="1"/>
          </p:cNvSpPr>
          <p:nvPr>
            <p:ph idx="1"/>
          </p:nvPr>
        </p:nvSpPr>
        <p:spPr/>
        <p:txBody>
          <a:bodyPr/>
          <a:lstStyle/>
          <a:p>
            <a:pPr>
              <a:buFont typeface="Arial" charset="0"/>
              <a:buNone/>
            </a:pPr>
            <a:r>
              <a:rPr lang="en-CA" altLang="en-US" smtClean="0">
                <a:latin typeface="Arial" charset="0"/>
                <a:cs typeface="Arial" charset="0"/>
              </a:rPr>
              <a:t>	Suppose an object hashes to bin 5</a:t>
            </a:r>
          </a:p>
          <a:p>
            <a:pPr lvl="1"/>
            <a:r>
              <a:rPr lang="en-CA" altLang="en-US" smtClean="0">
                <a:latin typeface="Arial" charset="0"/>
                <a:cs typeface="Arial" charset="0"/>
              </a:rPr>
              <a:t>If bin 5 is empty, we can copy the object into that entry </a:t>
            </a:r>
          </a:p>
        </p:txBody>
      </p:sp>
      <p:pic>
        <p:nvPicPr>
          <p:cNvPr id="7172" name="Picture 2" descr="C:\Users\dwharder\Desktop\b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3068638"/>
            <a:ext cx="35306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08227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C:\Users\dwharder\Desktop\b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3068638"/>
            <a:ext cx="35306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smtClean="0">
                <a:latin typeface="Arial" charset="0"/>
                <a:cs typeface="Arial" charset="0"/>
              </a:rPr>
              <a:t>Open Addressing</a:t>
            </a:r>
          </a:p>
        </p:txBody>
      </p:sp>
      <p:sp>
        <p:nvSpPr>
          <p:cNvPr id="8196" name="Content Placeholder 2"/>
          <p:cNvSpPr>
            <a:spLocks noGrp="1"/>
          </p:cNvSpPr>
          <p:nvPr>
            <p:ph idx="1"/>
          </p:nvPr>
        </p:nvSpPr>
        <p:spPr/>
        <p:txBody>
          <a:bodyPr/>
          <a:lstStyle/>
          <a:p>
            <a:pPr>
              <a:buFont typeface="Arial" charset="0"/>
              <a:buNone/>
            </a:pPr>
            <a:r>
              <a:rPr lang="en-CA" altLang="en-US" smtClean="0">
                <a:latin typeface="Arial" charset="0"/>
                <a:cs typeface="Arial" charset="0"/>
              </a:rPr>
              <a:t>	Suppose, however, another object hashes to bin 5</a:t>
            </a:r>
          </a:p>
          <a:p>
            <a:pPr lvl="1"/>
            <a:r>
              <a:rPr lang="en-CA" altLang="en-US" smtClean="0">
                <a:latin typeface="Arial" charset="0"/>
                <a:cs typeface="Arial" charset="0"/>
              </a:rPr>
              <a:t>Without a linked list, we cannot store the object in that bin </a:t>
            </a:r>
          </a:p>
        </p:txBody>
      </p:sp>
      <p:cxnSp>
        <p:nvCxnSpPr>
          <p:cNvPr id="5" name="Straight Connector 4"/>
          <p:cNvCxnSpPr/>
          <p:nvPr/>
        </p:nvCxnSpPr>
        <p:spPr>
          <a:xfrm rot="16200000" flipH="1">
            <a:off x="3898900" y="3294063"/>
            <a:ext cx="142875" cy="1428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flipH="1" flipV="1">
            <a:off x="3898900" y="3294063"/>
            <a:ext cx="142875" cy="1428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31478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C:\Users\dwharder\Desktop\b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3068638"/>
            <a:ext cx="35306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p:txBody>
          <a:bodyPr/>
          <a:lstStyle/>
          <a:p>
            <a:r>
              <a:rPr lang="en-CA" altLang="en-US" smtClean="0">
                <a:latin typeface="Arial" charset="0"/>
                <a:cs typeface="Arial" charset="0"/>
              </a:rPr>
              <a:t>Open Addressing</a:t>
            </a:r>
          </a:p>
        </p:txBody>
      </p:sp>
      <p:sp>
        <p:nvSpPr>
          <p:cNvPr id="9220" name="Content Placeholder 2"/>
          <p:cNvSpPr>
            <a:spLocks noGrp="1"/>
          </p:cNvSpPr>
          <p:nvPr>
            <p:ph idx="1"/>
          </p:nvPr>
        </p:nvSpPr>
        <p:spPr/>
        <p:txBody>
          <a:bodyPr/>
          <a:lstStyle/>
          <a:p>
            <a:pPr>
              <a:buNone/>
            </a:pPr>
            <a:r>
              <a:rPr lang="en-CA" altLang="en-US" dirty="0" smtClean="0">
                <a:latin typeface="Arial" charset="0"/>
                <a:cs typeface="Arial" charset="0"/>
              </a:rPr>
              <a:t>	We need a rule to </a:t>
            </a:r>
            <a:r>
              <a:rPr lang="en-US" altLang="en-US" dirty="0">
                <a:latin typeface="Arial" charset="0"/>
                <a:cs typeface="Arial" charset="0"/>
              </a:rPr>
              <a:t>tells us where to look next </a:t>
            </a:r>
            <a:endParaRPr lang="en-US" altLang="en-US" dirty="0" smtClean="0">
              <a:latin typeface="Arial" charset="0"/>
              <a:cs typeface="Arial" charset="0"/>
            </a:endParaRPr>
          </a:p>
          <a:p>
            <a:pPr lvl="1"/>
            <a:r>
              <a:rPr lang="en-CA" altLang="en-US" dirty="0" smtClean="0">
                <a:latin typeface="Arial" charset="0"/>
                <a:cs typeface="Arial" charset="0"/>
              </a:rPr>
              <a:t>For example, look in the next bin to see if it is occupied</a:t>
            </a:r>
          </a:p>
        </p:txBody>
      </p:sp>
    </p:spTree>
    <p:extLst>
      <p:ext uri="{BB962C8B-B14F-4D97-AF65-F5344CB8AC3E}">
        <p14:creationId xmlns:p14="http://schemas.microsoft.com/office/powerpoint/2010/main" val="10741688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C:\Users\dwharder\Desktop\b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3068638"/>
            <a:ext cx="35306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p:cNvSpPr>
            <a:spLocks noGrp="1"/>
          </p:cNvSpPr>
          <p:nvPr>
            <p:ph type="title"/>
          </p:nvPr>
        </p:nvSpPr>
        <p:spPr/>
        <p:txBody>
          <a:bodyPr/>
          <a:lstStyle/>
          <a:p>
            <a:r>
              <a:rPr lang="en-CA" altLang="en-US" smtClean="0">
                <a:latin typeface="Arial" charset="0"/>
                <a:cs typeface="Arial" charset="0"/>
              </a:rPr>
              <a:t>Open Addressing</a:t>
            </a:r>
          </a:p>
        </p:txBody>
      </p:sp>
      <p:sp>
        <p:nvSpPr>
          <p:cNvPr id="10244"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The rule must be:</a:t>
            </a:r>
          </a:p>
          <a:p>
            <a:pPr lvl="1"/>
            <a:r>
              <a:rPr lang="en-CA" altLang="en-US" dirty="0">
                <a:latin typeface="Arial" charset="0"/>
                <a:cs typeface="Arial" charset="0"/>
              </a:rPr>
              <a:t>simple to follow—</a:t>
            </a:r>
            <a:r>
              <a:rPr lang="en-CA" altLang="en-US" i="1" dirty="0">
                <a:latin typeface="Arial" charset="0"/>
                <a:cs typeface="Arial" charset="0"/>
              </a:rPr>
              <a:t>i</a:t>
            </a:r>
            <a:r>
              <a:rPr lang="en-CA" altLang="en-US" dirty="0">
                <a:latin typeface="Arial" charset="0"/>
                <a:cs typeface="Arial" charset="0"/>
              </a:rPr>
              <a:t>.</a:t>
            </a:r>
            <a:r>
              <a:rPr lang="en-CA" altLang="en-US" i="1" dirty="0">
                <a:latin typeface="Arial" charset="0"/>
                <a:cs typeface="Arial" charset="0"/>
              </a:rPr>
              <a:t>e</a:t>
            </a:r>
            <a:r>
              <a:rPr lang="en-CA" altLang="en-US" dirty="0">
                <a:latin typeface="Arial" charset="0"/>
                <a:cs typeface="Arial" charset="0"/>
              </a:rPr>
              <a:t>., fast</a:t>
            </a:r>
          </a:p>
          <a:p>
            <a:pPr lvl="1"/>
            <a:r>
              <a:rPr lang="en-CA" altLang="en-US" dirty="0" smtClean="0">
                <a:latin typeface="Arial" charset="0"/>
                <a:cs typeface="Arial" charset="0"/>
              </a:rPr>
              <a:t>general enough to deal with the fact that the next cell could also be occupied: e.g., </a:t>
            </a:r>
            <a:r>
              <a:rPr lang="en-CA" altLang="en-US" dirty="0">
                <a:latin typeface="Arial" charset="0"/>
                <a:cs typeface="Arial" charset="0"/>
              </a:rPr>
              <a:t>continue searching until the first empty bin is </a:t>
            </a:r>
            <a:r>
              <a:rPr lang="en-CA" altLang="en-US" dirty="0" smtClean="0">
                <a:latin typeface="Arial" charset="0"/>
                <a:cs typeface="Arial" charset="0"/>
              </a:rPr>
              <a:t>found</a:t>
            </a:r>
            <a:endParaRPr lang="en-CA" altLang="en-US" dirty="0">
              <a:latin typeface="Arial" charset="0"/>
              <a:cs typeface="Arial" charset="0"/>
            </a:endParaRPr>
          </a:p>
        </p:txBody>
      </p:sp>
      <p:cxnSp>
        <p:nvCxnSpPr>
          <p:cNvPr id="6" name="Straight Connector 5"/>
          <p:cNvCxnSpPr/>
          <p:nvPr/>
        </p:nvCxnSpPr>
        <p:spPr>
          <a:xfrm rot="16200000" flipH="1">
            <a:off x="3906045" y="3196431"/>
            <a:ext cx="144462" cy="1428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H="1" flipV="1">
            <a:off x="3906045" y="3196431"/>
            <a:ext cx="144462" cy="1428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14824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smtClean="0">
                <a:latin typeface="Arial" charset="0"/>
                <a:cs typeface="Arial" charset="0"/>
              </a:rPr>
              <a:t>Open Addressing</a:t>
            </a:r>
          </a:p>
        </p:txBody>
      </p:sp>
      <p:sp>
        <p:nvSpPr>
          <p:cNvPr id="12291" name="Content Placeholder 2"/>
          <p:cNvSpPr>
            <a:spLocks noGrp="1"/>
          </p:cNvSpPr>
          <p:nvPr>
            <p:ph idx="1"/>
          </p:nvPr>
        </p:nvSpPr>
        <p:spPr/>
        <p:txBody>
          <a:bodyPr/>
          <a:lstStyle/>
          <a:p>
            <a:pPr>
              <a:buFont typeface="Arial" charset="0"/>
              <a:buNone/>
            </a:pPr>
            <a:r>
              <a:rPr lang="en-CA" altLang="en-US" smtClean="0">
                <a:latin typeface="Arial" charset="0"/>
                <a:cs typeface="Arial" charset="0"/>
              </a:rPr>
              <a:t>	Of course, whatever rule we use in placing an object must also be used when searching for or removing objects</a:t>
            </a:r>
          </a:p>
        </p:txBody>
      </p:sp>
      <p:pic>
        <p:nvPicPr>
          <p:cNvPr id="12292" name="Picture 2" descr="C:\Users\dwharder\Desktop\b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3068638"/>
            <a:ext cx="35306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07965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smtClean="0">
                <a:latin typeface="Arial" charset="0"/>
                <a:cs typeface="Arial" charset="0"/>
              </a:rPr>
              <a:t>Open Addressing</a:t>
            </a:r>
          </a:p>
        </p:txBody>
      </p:sp>
      <p:sp>
        <p:nvSpPr>
          <p:cNvPr id="13315" name="Content Placeholder 2"/>
          <p:cNvSpPr>
            <a:spLocks noGrp="1"/>
          </p:cNvSpPr>
          <p:nvPr>
            <p:ph idx="1"/>
          </p:nvPr>
        </p:nvSpPr>
        <p:spPr/>
        <p:txBody>
          <a:bodyPr/>
          <a:lstStyle/>
          <a:p>
            <a:pPr>
              <a:buFont typeface="Arial" charset="0"/>
              <a:buNone/>
            </a:pPr>
            <a:r>
              <a:rPr lang="en-CA" altLang="en-US" smtClean="0">
                <a:latin typeface="Arial" charset="0"/>
                <a:cs typeface="Arial" charset="0"/>
              </a:rPr>
              <a:t>	Recall, however, that our goal is </a:t>
            </a:r>
            <a:r>
              <a:rPr lang="en-CA" altLang="en-US" smtClean="0">
                <a:latin typeface="Symbol" pitchFamily="18" charset="2"/>
                <a:cs typeface="Arial" charset="0"/>
              </a:rPr>
              <a:t>Q</a:t>
            </a:r>
            <a:r>
              <a:rPr lang="en-CA" altLang="en-US" smtClean="0">
                <a:latin typeface="Times New Roman" pitchFamily="18" charset="0"/>
                <a:cs typeface="Times New Roman" pitchFamily="18" charset="0"/>
              </a:rPr>
              <a:t>(1)</a:t>
            </a:r>
            <a:r>
              <a:rPr lang="en-CA" altLang="en-US" smtClean="0">
                <a:latin typeface="Arial" charset="0"/>
                <a:cs typeface="Arial" charset="0"/>
              </a:rPr>
              <a:t> access times</a:t>
            </a:r>
          </a:p>
          <a:p>
            <a:pPr lvl="1"/>
            <a:r>
              <a:rPr lang="en-CA" altLang="en-US" smtClean="0">
                <a:latin typeface="Arial" charset="0"/>
                <a:cs typeface="Arial" charset="0"/>
              </a:rPr>
              <a:t>We cannot, on average, be forced to access too many bins</a:t>
            </a:r>
            <a:endParaRPr lang="en-CA" altLang="en-US" smtClean="0">
              <a:latin typeface="Times New Roman" pitchFamily="18" charset="0"/>
              <a:cs typeface="Times New Roman" pitchFamily="18" charset="0"/>
            </a:endParaRPr>
          </a:p>
        </p:txBody>
      </p:sp>
      <p:pic>
        <p:nvPicPr>
          <p:cNvPr id="13316" name="Picture 2" descr="C:\Users\dwharder\Desktop\b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3068638"/>
            <a:ext cx="35306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08830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smtClean="0">
                <a:latin typeface="Arial" charset="0"/>
                <a:cs typeface="Arial" charset="0"/>
              </a:rPr>
              <a:t>Open Addressing</a:t>
            </a:r>
          </a:p>
        </p:txBody>
      </p:sp>
      <p:sp>
        <p:nvSpPr>
          <p:cNvPr id="14339"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There are numerous strategies for defining the order in which the bins should be searched:</a:t>
            </a:r>
          </a:p>
          <a:p>
            <a:pPr lvl="1"/>
            <a:r>
              <a:rPr lang="en-CA" altLang="en-US" dirty="0" smtClean="0">
                <a:latin typeface="Arial" charset="0"/>
                <a:cs typeface="Arial" charset="0"/>
              </a:rPr>
              <a:t>Linear probing</a:t>
            </a:r>
          </a:p>
          <a:p>
            <a:pPr lvl="1"/>
            <a:r>
              <a:rPr lang="en-CA" altLang="en-US" dirty="0" smtClean="0">
                <a:latin typeface="Arial" charset="0"/>
                <a:cs typeface="Arial" charset="0"/>
              </a:rPr>
              <a:t>Quadratic probing</a:t>
            </a:r>
          </a:p>
          <a:p>
            <a:pPr lvl="1"/>
            <a:r>
              <a:rPr lang="en-CA" altLang="en-US" dirty="0" smtClean="0">
                <a:latin typeface="Arial" charset="0"/>
                <a:cs typeface="Arial" charset="0"/>
              </a:rPr>
              <a:t>Double hashing</a:t>
            </a: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There are many alternate strategies, as well:</a:t>
            </a:r>
          </a:p>
          <a:p>
            <a:pPr lvl="1"/>
            <a:r>
              <a:rPr lang="en-CA" altLang="en-US" dirty="0" smtClean="0">
                <a:latin typeface="Arial" charset="0"/>
                <a:cs typeface="Arial" charset="0"/>
              </a:rPr>
              <a:t>Last come, first served</a:t>
            </a:r>
          </a:p>
          <a:p>
            <a:pPr lvl="2"/>
            <a:r>
              <a:rPr lang="en-CA" altLang="en-US" dirty="0" smtClean="0">
                <a:latin typeface="Arial" charset="0"/>
                <a:cs typeface="Arial" charset="0"/>
              </a:rPr>
              <a:t>Always place the object into the bin moving what may be there already</a:t>
            </a:r>
          </a:p>
          <a:p>
            <a:pPr lvl="1"/>
            <a:r>
              <a:rPr lang="en-CA" altLang="en-US" dirty="0" smtClean="0">
                <a:latin typeface="Arial" charset="0"/>
                <a:cs typeface="Arial" charset="0"/>
              </a:rPr>
              <a:t>Cuckoo hashing</a:t>
            </a:r>
          </a:p>
          <a:p>
            <a:pPr lvl="1"/>
            <a:endParaRPr lang="en-CA" alt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0777351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latin typeface="Arial" charset="0"/>
                <a:cs typeface="Arial" charset="0"/>
              </a:rPr>
              <a:t>Summary</a:t>
            </a:r>
          </a:p>
        </p:txBody>
      </p:sp>
      <p:sp>
        <p:nvSpPr>
          <p:cNvPr id="1536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short topic introduces the concept of open addressing</a:t>
            </a:r>
          </a:p>
          <a:p>
            <a:pPr lvl="1"/>
            <a:r>
              <a:rPr lang="en-US" altLang="en-US" smtClean="0">
                <a:latin typeface="Arial" charset="0"/>
                <a:cs typeface="Arial" charset="0"/>
              </a:rPr>
              <a:t>Use a predefined sequence of bins which should be searched</a:t>
            </a:r>
          </a:p>
          <a:p>
            <a:pPr lvl="1"/>
            <a:r>
              <a:rPr lang="en-US" altLang="en-US" smtClean="0">
                <a:latin typeface="Arial" charset="0"/>
                <a:cs typeface="Arial" charset="0"/>
              </a:rPr>
              <a:t>We need a fast rule that can be easily followed</a:t>
            </a:r>
          </a:p>
          <a:p>
            <a:pPr lvl="1"/>
            <a:r>
              <a:rPr lang="en-US" altLang="en-US" smtClean="0">
                <a:latin typeface="Arial" charset="0"/>
                <a:cs typeface="Arial" charset="0"/>
              </a:rPr>
              <a:t>We must ensure that we are not making too many searches</a:t>
            </a:r>
          </a:p>
          <a:p>
            <a:pPr lvl="1"/>
            <a:r>
              <a:rPr lang="en-US" altLang="en-US" smtClean="0">
                <a:latin typeface="Arial" charset="0"/>
                <a:cs typeface="Arial" charset="0"/>
              </a:rPr>
              <a:t>The load factor will never be greater than one</a:t>
            </a:r>
          </a:p>
        </p:txBody>
      </p:sp>
    </p:spTree>
    <p:extLst>
      <p:ext uri="{BB962C8B-B14F-4D97-AF65-F5344CB8AC3E}">
        <p14:creationId xmlns:p14="http://schemas.microsoft.com/office/powerpoint/2010/main" val="4083696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Hash function</a:t>
            </a:r>
          </a:p>
          <a:p>
            <a:r>
              <a:rPr lang="en-US" altLang="zh-CN" dirty="0"/>
              <a:t>Mapping down to 0, ..., M – 1</a:t>
            </a:r>
          </a:p>
          <a:p>
            <a:r>
              <a:rPr lang="en-US" altLang="en-US" dirty="0" smtClean="0">
                <a:latin typeface="Arial" charset="0"/>
                <a:cs typeface="Arial" charset="0"/>
              </a:rPr>
              <a:t>Dealing </a:t>
            </a:r>
            <a:r>
              <a:rPr lang="en-US" altLang="en-US" dirty="0">
                <a:latin typeface="Arial" charset="0"/>
                <a:cs typeface="Arial" charset="0"/>
              </a:rPr>
              <a:t>with </a:t>
            </a:r>
            <a:r>
              <a:rPr lang="en-US" altLang="en-US" dirty="0" smtClean="0">
                <a:latin typeface="Arial" charset="0"/>
                <a:cs typeface="Arial" charset="0"/>
              </a:rPr>
              <a:t>collisions</a:t>
            </a:r>
          </a:p>
          <a:p>
            <a:pPr lvl="1"/>
            <a:r>
              <a:rPr lang="en-US" altLang="zh-CN" dirty="0"/>
              <a:t>Chained hash tables</a:t>
            </a:r>
          </a:p>
          <a:p>
            <a:pPr lvl="1"/>
            <a:r>
              <a:rPr lang="en-US" altLang="zh-CN" dirty="0"/>
              <a:t>Open </a:t>
            </a:r>
            <a:r>
              <a:rPr lang="en-US" altLang="zh-CN" dirty="0" smtClean="0"/>
              <a:t>addressing</a:t>
            </a:r>
          </a:p>
          <a:p>
            <a:pPr lvl="2"/>
            <a:r>
              <a:rPr lang="en-US" altLang="zh-CN" dirty="0" smtClean="0">
                <a:solidFill>
                  <a:srgbClr val="FF0000"/>
                </a:solidFill>
              </a:rPr>
              <a:t>Linear </a:t>
            </a:r>
            <a:r>
              <a:rPr lang="en-US" altLang="zh-CN" dirty="0">
                <a:solidFill>
                  <a:srgbClr val="FF0000"/>
                </a:solidFill>
              </a:rPr>
              <a:t>p</a:t>
            </a:r>
            <a:r>
              <a:rPr lang="en-US" altLang="zh-CN" dirty="0" smtClean="0">
                <a:solidFill>
                  <a:srgbClr val="FF0000"/>
                </a:solidFill>
              </a:rPr>
              <a:t>robing</a:t>
            </a:r>
          </a:p>
          <a:p>
            <a:pPr lvl="2"/>
            <a:r>
              <a:rPr lang="en-US" altLang="zh-CN" dirty="0" smtClean="0"/>
              <a:t>Quadratic probing</a:t>
            </a:r>
            <a:endParaRPr lang="en-US" altLang="zh-CN" dirty="0"/>
          </a:p>
          <a:p>
            <a:pPr lvl="1"/>
            <a:endParaRPr lang="zh-CN" altLang="en-US" dirty="0"/>
          </a:p>
        </p:txBody>
      </p:sp>
    </p:spTree>
    <p:extLst>
      <p:ext uri="{BB962C8B-B14F-4D97-AF65-F5344CB8AC3E}">
        <p14:creationId xmlns:p14="http://schemas.microsoft.com/office/powerpoint/2010/main" val="185564550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819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Our first scheme for open addressing:</a:t>
            </a:r>
          </a:p>
          <a:p>
            <a:pPr lvl="1"/>
            <a:r>
              <a:rPr lang="en-US" altLang="en-US" smtClean="0">
                <a:latin typeface="Arial" charset="0"/>
                <a:cs typeface="Arial" charset="0"/>
              </a:rPr>
              <a:t>Linear probing—keep looking ahead one cell at a time</a:t>
            </a:r>
          </a:p>
          <a:p>
            <a:pPr lvl="1"/>
            <a:r>
              <a:rPr lang="en-US" altLang="en-US" smtClean="0">
                <a:latin typeface="Arial" charset="0"/>
                <a:cs typeface="Arial" charset="0"/>
              </a:rPr>
              <a:t>Examples and implementations</a:t>
            </a:r>
          </a:p>
          <a:p>
            <a:pPr lvl="1"/>
            <a:r>
              <a:rPr lang="en-US" altLang="en-US" smtClean="0">
                <a:latin typeface="Arial" charset="0"/>
                <a:cs typeface="Arial" charset="0"/>
              </a:rPr>
              <a:t>Primary clustering</a:t>
            </a:r>
          </a:p>
          <a:p>
            <a:pPr lvl="1"/>
            <a:r>
              <a:rPr lang="en-US" altLang="en-US" smtClean="0">
                <a:latin typeface="Arial" charset="0"/>
                <a:cs typeface="Arial" charset="0"/>
              </a:rPr>
              <a:t>Is it working looking ahead every </a:t>
            </a:r>
            <a:r>
              <a:rPr lang="en-US" altLang="en-US" i="1" smtClean="0">
                <a:latin typeface="Times New Roman" pitchFamily="18" charset="0"/>
                <a:cs typeface="Times New Roman" pitchFamily="18" charset="0"/>
              </a:rPr>
              <a:t>k</a:t>
            </a:r>
            <a:r>
              <a:rPr lang="en-US" altLang="en-US" smtClean="0">
                <a:latin typeface="Arial" charset="0"/>
                <a:cs typeface="Arial" charset="0"/>
              </a:rPr>
              <a:t> entries?</a:t>
            </a:r>
          </a:p>
        </p:txBody>
      </p:sp>
    </p:spTree>
    <p:extLst>
      <p:ext uri="{BB962C8B-B14F-4D97-AF65-F5344CB8AC3E}">
        <p14:creationId xmlns:p14="http://schemas.microsoft.com/office/powerpoint/2010/main" val="2002986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dirty="0" smtClean="0">
                <a:latin typeface="Arial" charset="0"/>
                <a:cs typeface="Arial" charset="0"/>
              </a:rPr>
              <a:t>Goal</a:t>
            </a:r>
          </a:p>
        </p:txBody>
      </p:sp>
      <p:sp>
        <p:nvSpPr>
          <p:cNvPr id="79875" name="Rectangle 3"/>
          <p:cNvSpPr>
            <a:spLocks noGrp="1" noChangeArrowheads="1"/>
          </p:cNvSpPr>
          <p:nvPr>
            <p:ph type="body" idx="1"/>
          </p:nvPr>
        </p:nvSpPr>
        <p:spPr/>
        <p:txBody>
          <a:bodyPr/>
          <a:lstStyle/>
          <a:p>
            <a:pPr eaLnBrk="1" hangingPunct="1">
              <a:buFont typeface="Arial" charset="0"/>
              <a:buNone/>
            </a:pPr>
            <a:r>
              <a:rPr lang="en-US" altLang="en-US" dirty="0" smtClean="0">
                <a:latin typeface="Arial" charset="0"/>
                <a:cs typeface="Arial" charset="0"/>
              </a:rPr>
              <a:t>	Our goal:</a:t>
            </a:r>
          </a:p>
          <a:p>
            <a:pPr lvl="1" eaLnBrk="1" hangingPunct="1"/>
            <a:r>
              <a:rPr lang="en-US" altLang="en-US" dirty="0" smtClean="0">
                <a:latin typeface="Arial" charset="0"/>
                <a:cs typeface="Arial" charset="0"/>
              </a:rPr>
              <a:t>Store data so that all operations are </a:t>
            </a:r>
            <a:r>
              <a:rPr lang="en-US" altLang="en-US" dirty="0" smtClean="0">
                <a:latin typeface="Symbol" panose="05050102010706020507" pitchFamily="18" charset="2"/>
                <a:cs typeface="Arial" charset="0"/>
              </a:rPr>
              <a:t>Q</a:t>
            </a:r>
            <a:r>
              <a:rPr lang="en-US" altLang="en-US" dirty="0" smtClean="0">
                <a:latin typeface="Times New Roman" panose="02020603050405020304" pitchFamily="18" charset="0"/>
                <a:cs typeface="Times New Roman" panose="02020603050405020304" pitchFamily="18" charset="0"/>
              </a:rPr>
              <a:t>(1)</a:t>
            </a:r>
            <a:r>
              <a:rPr lang="en-US" altLang="en-US" dirty="0" smtClean="0">
                <a:latin typeface="Arial" charset="0"/>
                <a:cs typeface="Arial" charset="0"/>
              </a:rPr>
              <a:t> time</a:t>
            </a:r>
          </a:p>
          <a:p>
            <a:pPr lvl="1" eaLnBrk="1" hangingPunct="1"/>
            <a:r>
              <a:rPr lang="en-US" altLang="en-US" dirty="0" smtClean="0">
                <a:latin typeface="Arial" charset="0"/>
                <a:cs typeface="Arial" charset="0"/>
              </a:rPr>
              <a:t>The memory requirement should be </a:t>
            </a:r>
            <a:r>
              <a:rPr lang="en-US" altLang="en-US" dirty="0" smtClean="0">
                <a:latin typeface="Symbol" panose="05050102010706020507" pitchFamily="18" charset="2"/>
                <a:cs typeface="Arial" charset="0"/>
              </a:rPr>
              <a:t>Q</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n</a:t>
            </a:r>
            <a:r>
              <a:rPr lang="en-US" altLang="en-US" dirty="0" smtClean="0">
                <a:latin typeface="Times New Roman" panose="02020603050405020304" pitchFamily="18" charset="0"/>
                <a:cs typeface="Times New Roman" panose="02020603050405020304" pitchFamily="18" charset="0"/>
              </a:rPr>
              <a:t>)</a:t>
            </a:r>
          </a:p>
          <a:p>
            <a:pPr lvl="1" eaLnBrk="1" hangingPunct="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978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latin typeface="Arial" charset="0"/>
                <a:cs typeface="Arial" charset="0"/>
              </a:rPr>
              <a:t>Linear Probing</a:t>
            </a:r>
          </a:p>
        </p:txBody>
      </p:sp>
      <p:sp>
        <p:nvSpPr>
          <p:cNvPr id="921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easiest method to probe the bins of the hash table is to search forward linearly</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Assume we are inserting into bin </a:t>
            </a:r>
            <a:r>
              <a:rPr lang="en-US" altLang="en-US" i="1" smtClean="0">
                <a:latin typeface="Times New Roman" pitchFamily="18" charset="0"/>
                <a:cs typeface="Arial" charset="0"/>
              </a:rPr>
              <a:t>k</a:t>
            </a:r>
            <a:r>
              <a:rPr lang="en-US" altLang="en-US" smtClean="0">
                <a:latin typeface="Arial" charset="0"/>
                <a:cs typeface="Arial" charset="0"/>
              </a:rPr>
              <a:t>:</a:t>
            </a:r>
          </a:p>
          <a:p>
            <a:pPr lvl="1"/>
            <a:r>
              <a:rPr lang="en-US" altLang="en-US" smtClean="0">
                <a:latin typeface="Arial" charset="0"/>
                <a:cs typeface="Arial" charset="0"/>
              </a:rPr>
              <a:t>If bin </a:t>
            </a:r>
            <a:r>
              <a:rPr lang="en-US" altLang="en-US" i="1" smtClean="0">
                <a:latin typeface="Times New Roman" pitchFamily="18" charset="0"/>
                <a:cs typeface="Arial" charset="0"/>
              </a:rPr>
              <a:t>k</a:t>
            </a:r>
            <a:r>
              <a:rPr lang="en-US" altLang="en-US" smtClean="0">
                <a:latin typeface="Arial" charset="0"/>
                <a:cs typeface="Arial" charset="0"/>
              </a:rPr>
              <a:t> is empty, we occupy it</a:t>
            </a:r>
          </a:p>
          <a:p>
            <a:pPr lvl="1"/>
            <a:r>
              <a:rPr lang="en-US" altLang="en-US" smtClean="0">
                <a:latin typeface="Arial" charset="0"/>
                <a:cs typeface="Arial" charset="0"/>
              </a:rPr>
              <a:t>Otherwise, check bin </a:t>
            </a:r>
            <a:r>
              <a:rPr lang="en-US" altLang="en-US" i="1" smtClean="0">
                <a:latin typeface="Times New Roman" pitchFamily="18" charset="0"/>
                <a:cs typeface="Arial" charset="0"/>
              </a:rPr>
              <a:t>k</a:t>
            </a:r>
            <a:r>
              <a:rPr lang="en-US" altLang="en-US" smtClean="0">
                <a:latin typeface="Times New Roman" pitchFamily="18" charset="0"/>
                <a:cs typeface="Arial" charset="0"/>
              </a:rPr>
              <a:t> + 1</a:t>
            </a:r>
            <a:r>
              <a:rPr lang="en-US" altLang="en-US" smtClean="0">
                <a:latin typeface="Arial" charset="0"/>
                <a:cs typeface="Arial" charset="0"/>
              </a:rPr>
              <a:t>, </a:t>
            </a:r>
            <a:r>
              <a:rPr lang="en-US" altLang="en-US" i="1" smtClean="0">
                <a:latin typeface="Times New Roman" pitchFamily="18" charset="0"/>
                <a:cs typeface="Arial" charset="0"/>
              </a:rPr>
              <a:t>k</a:t>
            </a:r>
            <a:r>
              <a:rPr lang="en-US" altLang="en-US" smtClean="0">
                <a:latin typeface="Times New Roman" pitchFamily="18" charset="0"/>
                <a:cs typeface="Arial" charset="0"/>
              </a:rPr>
              <a:t> + 2</a:t>
            </a:r>
            <a:r>
              <a:rPr lang="en-US" altLang="en-US" smtClean="0">
                <a:latin typeface="Arial" charset="0"/>
                <a:cs typeface="Arial" charset="0"/>
              </a:rPr>
              <a:t>, and so on, until an empty bin is found</a:t>
            </a:r>
          </a:p>
          <a:p>
            <a:pPr lvl="2"/>
            <a:r>
              <a:rPr lang="en-US" altLang="en-US" smtClean="0">
                <a:latin typeface="Arial" charset="0"/>
                <a:cs typeface="Arial" charset="0"/>
              </a:rPr>
              <a:t>If we reach the end of the array, we start at the front (bin 0)</a:t>
            </a:r>
          </a:p>
        </p:txBody>
      </p:sp>
    </p:spTree>
    <p:extLst>
      <p:ext uri="{BB962C8B-B14F-4D97-AF65-F5344CB8AC3E}">
        <p14:creationId xmlns:p14="http://schemas.microsoft.com/office/powerpoint/2010/main" val="121456491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latin typeface="Arial" charset="0"/>
                <a:cs typeface="Arial" charset="0"/>
              </a:rPr>
              <a:t>Linear Probing</a:t>
            </a:r>
          </a:p>
        </p:txBody>
      </p:sp>
      <p:sp>
        <p:nvSpPr>
          <p:cNvPr id="10243" name="Rectangle 3"/>
          <p:cNvSpPr>
            <a:spLocks noGrp="1" noChangeArrowheads="1"/>
          </p:cNvSpPr>
          <p:nvPr>
            <p:ph type="body" idx="1"/>
          </p:nvPr>
        </p:nvSpPr>
        <p:spPr/>
        <p:txBody>
          <a:bodyPr/>
          <a:lstStyle/>
          <a:p>
            <a:pPr>
              <a:buNone/>
            </a:pPr>
            <a:r>
              <a:rPr lang="en-US" altLang="en-US" dirty="0" smtClean="0">
                <a:latin typeface="Arial" charset="0"/>
                <a:cs typeface="Arial" charset="0"/>
              </a:rPr>
              <a:t>	Consider </a:t>
            </a:r>
            <a:r>
              <a:rPr lang="en-US" altLang="en-US" dirty="0">
                <a:latin typeface="Arial" charset="0"/>
                <a:cs typeface="Arial" charset="0"/>
              </a:rPr>
              <a:t>a hash table with </a:t>
            </a:r>
            <a:r>
              <a:rPr lang="en-US" altLang="en-US" i="1" dirty="0">
                <a:latin typeface="Times New Roman" pitchFamily="18" charset="0"/>
                <a:cs typeface="Arial" charset="0"/>
              </a:rPr>
              <a:t>M</a:t>
            </a:r>
            <a:r>
              <a:rPr lang="en-US" altLang="en-US" dirty="0">
                <a:latin typeface="Times New Roman" pitchFamily="18" charset="0"/>
                <a:cs typeface="Arial" charset="0"/>
              </a:rPr>
              <a:t> = 16</a:t>
            </a:r>
            <a:r>
              <a:rPr lang="en-US" altLang="en-US" dirty="0">
                <a:latin typeface="Arial" charset="0"/>
                <a:cs typeface="Arial" charset="0"/>
              </a:rPr>
              <a:t> bins</a:t>
            </a:r>
          </a:p>
          <a:p>
            <a:pPr>
              <a:buNone/>
            </a:pPr>
            <a:endParaRPr lang="en-US" altLang="en-US" dirty="0">
              <a:latin typeface="Arial" charset="0"/>
              <a:cs typeface="Arial" charset="0"/>
            </a:endParaRPr>
          </a:p>
          <a:p>
            <a:pPr>
              <a:buNone/>
            </a:pPr>
            <a:r>
              <a:rPr lang="en-US" altLang="en-US" dirty="0">
                <a:latin typeface="Arial" charset="0"/>
                <a:cs typeface="Arial" charset="0"/>
              </a:rPr>
              <a:t>	Given a 3-digit hexadecimal number:</a:t>
            </a:r>
          </a:p>
          <a:p>
            <a:pPr lvl="1"/>
            <a:r>
              <a:rPr lang="en-US" altLang="en-US" dirty="0">
                <a:latin typeface="Arial" charset="0"/>
                <a:cs typeface="Arial" charset="0"/>
              </a:rPr>
              <a:t>The least-significant digit is the primary hash function (bin)</a:t>
            </a:r>
          </a:p>
          <a:p>
            <a:pPr lvl="1"/>
            <a:r>
              <a:rPr lang="en-US" altLang="en-US" dirty="0" smtClean="0">
                <a:latin typeface="Arial" charset="0"/>
                <a:cs typeface="Arial" charset="0"/>
              </a:rPr>
              <a:t>Example</a:t>
            </a:r>
            <a:r>
              <a:rPr lang="en-US" altLang="en-US" dirty="0">
                <a:latin typeface="Arial" charset="0"/>
                <a:cs typeface="Arial" charset="0"/>
              </a:rPr>
              <a:t>: for </a:t>
            </a:r>
            <a:r>
              <a:rPr lang="en-US" altLang="en-US" dirty="0" smtClean="0">
                <a:latin typeface="Arial" charset="0"/>
                <a:cs typeface="Arial" charset="0"/>
              </a:rPr>
              <a:t>72</a:t>
            </a:r>
            <a:r>
              <a:rPr lang="en-US" altLang="en-US" b="1" dirty="0" smtClean="0">
                <a:solidFill>
                  <a:srgbClr val="FF0000"/>
                </a:solidFill>
                <a:latin typeface="Arial" charset="0"/>
                <a:cs typeface="Arial" charset="0"/>
              </a:rPr>
              <a:t>A</a:t>
            </a:r>
            <a:r>
              <a:rPr lang="en-US" altLang="en-US" baseline="-25000" dirty="0" smtClean="0">
                <a:latin typeface="Arial" charset="0"/>
                <a:cs typeface="Arial" charset="0"/>
              </a:rPr>
              <a:t>16 </a:t>
            </a:r>
            <a:r>
              <a:rPr lang="en-US" altLang="en-US" dirty="0">
                <a:latin typeface="Arial" charset="0"/>
                <a:cs typeface="Arial" charset="0"/>
              </a:rPr>
              <a:t>, the initial bin is </a:t>
            </a:r>
            <a:r>
              <a:rPr lang="en-US" altLang="en-US" b="1" dirty="0" smtClean="0">
                <a:solidFill>
                  <a:srgbClr val="FF0000"/>
                </a:solidFill>
                <a:latin typeface="Arial" charset="0"/>
                <a:cs typeface="Arial" charset="0"/>
              </a:rPr>
              <a:t>A</a:t>
            </a:r>
            <a:endParaRPr lang="en-US" altLang="en-US" dirty="0">
              <a:latin typeface="Arial" charset="0"/>
              <a:cs typeface="Arial" charset="0"/>
            </a:endParaRPr>
          </a:p>
        </p:txBody>
      </p:sp>
    </p:spTree>
    <p:extLst>
      <p:ext uri="{BB962C8B-B14F-4D97-AF65-F5344CB8AC3E}">
        <p14:creationId xmlns:p14="http://schemas.microsoft.com/office/powerpoint/2010/main" val="235096850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latin typeface="Arial" charset="0"/>
                <a:cs typeface="Arial" charset="0"/>
              </a:rPr>
              <a:t>Insertion</a:t>
            </a:r>
          </a:p>
        </p:txBody>
      </p:sp>
      <p:sp>
        <p:nvSpPr>
          <p:cNvPr id="11267" name="Rectangle 3"/>
          <p:cNvSpPr>
            <a:spLocks noGrp="1" noChangeArrowheads="1"/>
          </p:cNvSpPr>
          <p:nvPr>
            <p:ph type="body" idx="1"/>
          </p:nvPr>
        </p:nvSpPr>
        <p:spPr/>
        <p:txBody>
          <a:bodyPr/>
          <a:lstStyle/>
          <a:p>
            <a:pPr>
              <a:buNone/>
            </a:pPr>
            <a:r>
              <a:rPr lang="en-US" altLang="en-US" dirty="0">
                <a:latin typeface="Arial" charset="0"/>
                <a:cs typeface="Arial" charset="0"/>
              </a:rPr>
              <a:t>	Insert </a:t>
            </a:r>
            <a:r>
              <a:rPr lang="en-US" altLang="en-US" dirty="0" smtClean="0">
                <a:latin typeface="Arial" charset="0"/>
                <a:cs typeface="Arial" charset="0"/>
              </a:rPr>
              <a:t>these numbers </a:t>
            </a:r>
            <a:r>
              <a:rPr lang="en-US" altLang="en-US" dirty="0">
                <a:latin typeface="Arial" charset="0"/>
                <a:cs typeface="Arial" charset="0"/>
              </a:rPr>
              <a:t>into this initially empty hash </a:t>
            </a:r>
            <a:r>
              <a:rPr lang="en-US" altLang="en-US" dirty="0" smtClean="0">
                <a:latin typeface="Arial" charset="0"/>
                <a:cs typeface="Arial" charset="0"/>
              </a:rPr>
              <a:t>table:</a:t>
            </a:r>
            <a:endParaRPr lang="en-US" altLang="en-US" dirty="0">
              <a:latin typeface="Arial" charset="0"/>
              <a:cs typeface="Arial" charset="0"/>
            </a:endParaRPr>
          </a:p>
          <a:p>
            <a:pPr lvl="1" algn="ctr">
              <a:buFontTx/>
              <a:buNone/>
            </a:pPr>
            <a:r>
              <a:rPr lang="it-IT" altLang="en-US" dirty="0">
                <a:latin typeface="Arial" charset="0"/>
                <a:cs typeface="Arial" charset="0"/>
              </a:rPr>
              <a:t>19A, 207, 3AD, 488, 5BA, 680, 74C, 826, 946, ACD, B32, C8B, DBE, E9C</a:t>
            </a:r>
            <a:endParaRPr lang="en-US" altLang="en-US" sz="1400" dirty="0">
              <a:latin typeface="Arial" charset="0"/>
              <a:cs typeface="Arial" charset="0"/>
            </a:endParaRPr>
          </a:p>
        </p:txBody>
      </p:sp>
      <p:graphicFrame>
        <p:nvGraphicFramePr>
          <p:cNvPr id="6" name="Table 5"/>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145652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Start with the first four values:</a:t>
            </a:r>
          </a:p>
          <a:p>
            <a:pPr lvl="1" algn="ctr">
              <a:buFontTx/>
              <a:buNone/>
            </a:pPr>
            <a:r>
              <a:rPr lang="it-IT" altLang="en-US" sz="2000" dirty="0" smtClean="0">
                <a:latin typeface="Arial" charset="0"/>
                <a:cs typeface="Arial" charset="0"/>
              </a:rPr>
              <a:t>19A, 207, 3AD, 488</a:t>
            </a:r>
            <a:endParaRPr lang="en-US" altLang="en-US" sz="16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7412729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Start with the first four values:</a:t>
            </a:r>
          </a:p>
          <a:p>
            <a:pPr lvl="1" algn="ctr">
              <a:buFontTx/>
              <a:buNone/>
            </a:pPr>
            <a:r>
              <a:rPr lang="it-IT" altLang="en-US" sz="2000" dirty="0" smtClean="0">
                <a:latin typeface="Arial" charset="0"/>
                <a:cs typeface="Arial" charset="0"/>
              </a:rPr>
              <a:t>19</a:t>
            </a:r>
            <a:r>
              <a:rPr lang="it-IT" altLang="en-US" sz="2000" b="1" dirty="0" smtClean="0">
                <a:solidFill>
                  <a:srgbClr val="FF0000"/>
                </a:solidFill>
                <a:latin typeface="Arial" charset="0"/>
                <a:cs typeface="Arial" charset="0"/>
              </a:rPr>
              <a:t>A</a:t>
            </a:r>
            <a:r>
              <a:rPr lang="it-IT" altLang="en-US" sz="2000" dirty="0" smtClean="0">
                <a:latin typeface="Arial" charset="0"/>
                <a:cs typeface="Arial" charset="0"/>
              </a:rPr>
              <a:t>, 20</a:t>
            </a:r>
            <a:r>
              <a:rPr lang="it-IT" altLang="en-US" sz="2000" b="1" dirty="0" smtClean="0">
                <a:solidFill>
                  <a:srgbClr val="FF0000"/>
                </a:solidFill>
                <a:latin typeface="Arial" charset="0"/>
                <a:cs typeface="Arial" charset="0"/>
              </a:rPr>
              <a:t>7</a:t>
            </a:r>
            <a:r>
              <a:rPr lang="it-IT" altLang="en-US" sz="2000" dirty="0" smtClean="0">
                <a:latin typeface="Arial" charset="0"/>
                <a:cs typeface="Arial" charset="0"/>
              </a:rPr>
              <a:t>, 3A</a:t>
            </a:r>
            <a:r>
              <a:rPr lang="it-IT" altLang="en-US" sz="2000" b="1" dirty="0" smtClean="0">
                <a:solidFill>
                  <a:srgbClr val="FF0000"/>
                </a:solidFill>
                <a:latin typeface="Arial" charset="0"/>
                <a:cs typeface="Arial" charset="0"/>
              </a:rPr>
              <a:t>D</a:t>
            </a:r>
            <a:r>
              <a:rPr lang="it-IT" altLang="en-US" sz="2000" dirty="0" smtClean="0">
                <a:latin typeface="Arial" charset="0"/>
                <a:cs typeface="Arial" charset="0"/>
              </a:rPr>
              <a:t>, 48</a:t>
            </a:r>
            <a:r>
              <a:rPr lang="it-IT" altLang="en-US" sz="2000" b="1" dirty="0" smtClean="0">
                <a:solidFill>
                  <a:srgbClr val="FF0000"/>
                </a:solidFill>
                <a:latin typeface="Arial" charset="0"/>
                <a:cs typeface="Arial" charset="0"/>
              </a:rPr>
              <a:t>8</a:t>
            </a:r>
            <a:endParaRPr lang="en-US" altLang="en-US" sz="1600" b="1" dirty="0" smtClean="0">
              <a:solidFill>
                <a:srgbClr val="FF0000"/>
              </a:solidFill>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207</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488</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19A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3AD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876713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Next we must insert </a:t>
            </a:r>
            <a:r>
              <a:rPr lang="it-IT" altLang="en-US" dirty="0" smtClean="0">
                <a:latin typeface="Arial" charset="0"/>
                <a:cs typeface="Arial" charset="0"/>
              </a:rPr>
              <a:t>5BA</a:t>
            </a:r>
            <a:endParaRPr lang="en-US" altLang="en-US" b="1" dirty="0" smtClean="0">
              <a:solidFill>
                <a:srgbClr val="FF0000"/>
              </a:solidFill>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7369142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Next we must insert </a:t>
            </a:r>
            <a:r>
              <a:rPr lang="it-IT" altLang="en-US" dirty="0" smtClean="0">
                <a:latin typeface="Arial" charset="0"/>
                <a:cs typeface="Arial" charset="0"/>
              </a:rPr>
              <a:t>5B</a:t>
            </a:r>
            <a:r>
              <a:rPr lang="it-IT" altLang="en-US" b="1" dirty="0" smtClean="0">
                <a:solidFill>
                  <a:srgbClr val="FF0000"/>
                </a:solidFill>
                <a:latin typeface="Arial" charset="0"/>
                <a:cs typeface="Arial" charset="0"/>
              </a:rPr>
              <a:t>A</a:t>
            </a:r>
          </a:p>
          <a:p>
            <a:pPr lvl="1"/>
            <a:r>
              <a:rPr lang="it-IT" altLang="en-US" dirty="0">
                <a:latin typeface="Arial" charset="0"/>
                <a:cs typeface="Arial" charset="0"/>
              </a:rPr>
              <a:t>Bin </a:t>
            </a:r>
            <a:r>
              <a:rPr lang="it-IT" altLang="en-US" b="1" dirty="0">
                <a:solidFill>
                  <a:srgbClr val="FF0000"/>
                </a:solidFill>
                <a:latin typeface="Arial" charset="0"/>
                <a:cs typeface="Arial" charset="0"/>
              </a:rPr>
              <a:t>A</a:t>
            </a:r>
            <a:r>
              <a:rPr lang="it-IT" altLang="en-US" dirty="0">
                <a:latin typeface="Arial" charset="0"/>
                <a:cs typeface="Arial" charset="0"/>
              </a:rPr>
              <a:t> is occupied</a:t>
            </a:r>
          </a:p>
          <a:p>
            <a:pPr lvl="1"/>
            <a:r>
              <a:rPr lang="it-IT" altLang="en-US" dirty="0" smtClean="0">
                <a:latin typeface="Arial" charset="0"/>
                <a:cs typeface="Arial" charset="0"/>
              </a:rPr>
              <a:t>We search forward for the next empty bin</a:t>
            </a:r>
            <a:endParaRPr lang="en-US"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A</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564513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are adding </a:t>
            </a:r>
            <a:r>
              <a:rPr lang="it-IT" altLang="en-US" dirty="0" smtClean="0">
                <a:latin typeface="Arial" charset="0"/>
                <a:cs typeface="Arial" charset="0"/>
              </a:rPr>
              <a:t>680, 74C, 826</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338660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are adding </a:t>
            </a:r>
            <a:r>
              <a:rPr lang="it-IT" altLang="en-US" dirty="0" smtClean="0">
                <a:latin typeface="Arial" charset="0"/>
                <a:cs typeface="Arial" charset="0"/>
              </a:rPr>
              <a:t>68</a:t>
            </a:r>
            <a:r>
              <a:rPr lang="it-IT" altLang="en-US" b="1" dirty="0" smtClean="0">
                <a:solidFill>
                  <a:srgbClr val="FF0000"/>
                </a:solidFill>
                <a:latin typeface="Arial" charset="0"/>
                <a:cs typeface="Arial" charset="0"/>
              </a:rPr>
              <a:t>0</a:t>
            </a:r>
            <a:r>
              <a:rPr lang="it-IT" altLang="en-US" dirty="0" smtClean="0">
                <a:latin typeface="Arial" charset="0"/>
                <a:cs typeface="Arial" charset="0"/>
              </a:rPr>
              <a:t>, 74</a:t>
            </a:r>
            <a:r>
              <a:rPr lang="it-IT" altLang="en-US" b="1" dirty="0" smtClean="0">
                <a:solidFill>
                  <a:srgbClr val="FF0000"/>
                </a:solidFill>
                <a:latin typeface="Arial" charset="0"/>
                <a:cs typeface="Arial" charset="0"/>
              </a:rPr>
              <a:t>C</a:t>
            </a:r>
            <a:r>
              <a:rPr lang="it-IT" altLang="en-US" dirty="0" smtClean="0">
                <a:latin typeface="Arial" charset="0"/>
                <a:cs typeface="Arial" charset="0"/>
              </a:rPr>
              <a:t>, 82</a:t>
            </a:r>
            <a:r>
              <a:rPr lang="it-IT" altLang="en-US" b="1" dirty="0" smtClean="0">
                <a:solidFill>
                  <a:srgbClr val="FF0000"/>
                </a:solidFill>
                <a:latin typeface="Arial" charset="0"/>
                <a:cs typeface="Arial" charset="0"/>
              </a:rPr>
              <a:t>6</a:t>
            </a:r>
          </a:p>
          <a:p>
            <a:pPr lvl="1"/>
            <a:r>
              <a:rPr lang="it-IT" altLang="en-US" dirty="0" smtClean="0">
                <a:latin typeface="Arial" charset="0"/>
                <a:cs typeface="Arial" charset="0"/>
              </a:rPr>
              <a:t>All the bins are empty—simply insert them</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1" dirty="0" smtClean="0">
                          <a:solidFill>
                            <a:srgbClr val="FF0000"/>
                          </a:solidFill>
                        </a:rPr>
                        <a:t>680</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826</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74C</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214596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946</a:t>
            </a:r>
          </a:p>
          <a:p>
            <a:pPr marL="457200" lvl="1" indent="0">
              <a:buNone/>
            </a:pP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58701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latin typeface="Arial" charset="0"/>
                <a:cs typeface="Arial" charset="0"/>
              </a:rPr>
              <a:t>Keys</a:t>
            </a:r>
          </a:p>
        </p:txBody>
      </p:sp>
      <p:sp>
        <p:nvSpPr>
          <p:cNvPr id="79875" name="Rectangle 3"/>
          <p:cNvSpPr>
            <a:spLocks noGrp="1" noChangeArrowheads="1"/>
          </p:cNvSpPr>
          <p:nvPr>
            <p:ph type="body" idx="1"/>
          </p:nvPr>
        </p:nvSpPr>
        <p:spPr/>
        <p:txBody>
          <a:bodyPr/>
          <a:lstStyle/>
          <a:p>
            <a:pPr eaLnBrk="1" hangingPunct="1">
              <a:buNone/>
            </a:pPr>
            <a:r>
              <a:rPr lang="en-US" altLang="en-US" dirty="0">
                <a:latin typeface="Arial" charset="0"/>
                <a:cs typeface="Arial" charset="0"/>
              </a:rPr>
              <a:t>	In </a:t>
            </a:r>
            <a:r>
              <a:rPr lang="en-US" altLang="en-US" dirty="0" smtClean="0">
                <a:latin typeface="Arial" charset="0"/>
                <a:cs typeface="Arial" charset="0"/>
              </a:rPr>
              <a:t>our example, we:</a:t>
            </a:r>
            <a:endParaRPr lang="en-US" altLang="en-US" dirty="0">
              <a:latin typeface="Arial" charset="0"/>
              <a:cs typeface="Arial" charset="0"/>
            </a:endParaRPr>
          </a:p>
          <a:p>
            <a:pPr lvl="1" eaLnBrk="1" hangingPunct="1"/>
            <a:r>
              <a:rPr lang="en-US" altLang="en-US" dirty="0" smtClean="0">
                <a:latin typeface="Arial" charset="0"/>
                <a:cs typeface="Arial" charset="0"/>
              </a:rPr>
              <a:t>Created </a:t>
            </a:r>
            <a:r>
              <a:rPr lang="en-US" altLang="en-US" dirty="0">
                <a:latin typeface="Arial" charset="0"/>
                <a:cs typeface="Arial" charset="0"/>
              </a:rPr>
              <a:t>an array of size </a:t>
            </a:r>
            <a:r>
              <a:rPr lang="en-US" altLang="en-US" dirty="0">
                <a:latin typeface="Times New Roman" panose="02020603050405020304" pitchFamily="18" charset="0"/>
                <a:cs typeface="Times New Roman" panose="02020603050405020304" pitchFamily="18" charset="0"/>
              </a:rPr>
              <a:t>65536</a:t>
            </a:r>
          </a:p>
          <a:p>
            <a:pPr lvl="1" eaLnBrk="1" hangingPunct="1"/>
            <a:r>
              <a:rPr lang="en-US" altLang="en-US" dirty="0">
                <a:latin typeface="Arial" charset="0"/>
                <a:cs typeface="Arial" charset="0"/>
              </a:rPr>
              <a:t>Store each of </a:t>
            </a:r>
            <a:r>
              <a:rPr lang="en-US" altLang="en-US" dirty="0" smtClean="0">
                <a:latin typeface="Times New Roman" panose="02020603050405020304" pitchFamily="18" charset="0"/>
                <a:cs typeface="Times New Roman" panose="02020603050405020304" pitchFamily="18" charset="0"/>
              </a:rPr>
              <a:t>150</a:t>
            </a:r>
            <a:r>
              <a:rPr lang="en-US" altLang="en-US" dirty="0" smtClean="0">
                <a:latin typeface="Arial" charset="0"/>
                <a:cs typeface="Arial" charset="0"/>
              </a:rPr>
              <a:t> </a:t>
            </a:r>
            <a:r>
              <a:rPr lang="en-US" altLang="en-US" dirty="0">
                <a:latin typeface="Arial" charset="0"/>
                <a:cs typeface="Arial" charset="0"/>
              </a:rPr>
              <a:t>objects in one of the </a:t>
            </a:r>
            <a:r>
              <a:rPr lang="en-US" altLang="en-US" dirty="0" smtClean="0">
                <a:latin typeface="Times New Roman" panose="02020603050405020304" pitchFamily="18" charset="0"/>
                <a:cs typeface="Times New Roman" panose="02020603050405020304" pitchFamily="18" charset="0"/>
              </a:rPr>
              <a:t>256</a:t>
            </a:r>
            <a:r>
              <a:rPr lang="en-US" altLang="en-US" dirty="0" smtClean="0">
                <a:latin typeface="Arial" charset="0"/>
                <a:cs typeface="Arial" charset="0"/>
              </a:rPr>
              <a:t> entries</a:t>
            </a:r>
            <a:endParaRPr lang="en-US" altLang="en-US" dirty="0">
              <a:latin typeface="Arial" charset="0"/>
              <a:cs typeface="Arial" charset="0"/>
            </a:endParaRPr>
          </a:p>
          <a:p>
            <a:pPr lvl="1" eaLnBrk="1" hangingPunct="1"/>
            <a:r>
              <a:rPr lang="en-US" altLang="en-US" dirty="0" smtClean="0">
                <a:latin typeface="Arial" charset="0"/>
                <a:cs typeface="Arial" charset="0"/>
              </a:rPr>
              <a:t>The error code indicated which bin the corresponding function pointer was stored</a:t>
            </a:r>
            <a:endParaRPr lang="en-US" altLang="en-US" dirty="0">
              <a:latin typeface="Arial" charset="0"/>
              <a:cs typeface="Arial" charset="0"/>
            </a:endParaRPr>
          </a:p>
          <a:p>
            <a:pPr eaLnBrk="1" hangingPunct="1">
              <a:buFont typeface="Arial" charset="0"/>
              <a:buNone/>
            </a:pPr>
            <a:endParaRPr lang="en-US" altLang="en-US" dirty="0" smtClean="0">
              <a:latin typeface="Arial" charset="0"/>
              <a:cs typeface="Arial" charset="0"/>
            </a:endParaRPr>
          </a:p>
          <a:p>
            <a:pPr eaLnBrk="1" hangingPunct="1">
              <a:buFont typeface="Arial" charset="0"/>
              <a:buNone/>
            </a:pPr>
            <a:r>
              <a:rPr lang="en-US" altLang="en-US" dirty="0" smtClean="0">
                <a:latin typeface="Arial" charset="0"/>
                <a:cs typeface="Arial" charset="0"/>
              </a:rPr>
              <a:t>	In general, we would like to:</a:t>
            </a:r>
          </a:p>
          <a:p>
            <a:pPr lvl="1" eaLnBrk="1" hangingPunct="1"/>
            <a:r>
              <a:rPr lang="en-US" altLang="en-US" dirty="0" smtClean="0">
                <a:latin typeface="Arial" charset="0"/>
                <a:cs typeface="Arial" charset="0"/>
              </a:rPr>
              <a:t>Create an array of size </a:t>
            </a:r>
            <a:r>
              <a:rPr lang="en-US" altLang="en-US" i="1" dirty="0" smtClean="0">
                <a:latin typeface="Times New Roman" panose="02020603050405020304" pitchFamily="18" charset="0"/>
                <a:cs typeface="Times New Roman" panose="02020603050405020304" pitchFamily="18" charset="0"/>
              </a:rPr>
              <a:t>M</a:t>
            </a:r>
            <a:endParaRPr lang="en-US" altLang="en-US" dirty="0" smtClean="0">
              <a:latin typeface="Times New Roman" panose="02020603050405020304" pitchFamily="18" charset="0"/>
              <a:cs typeface="Times New Roman" panose="02020603050405020304" pitchFamily="18" charset="0"/>
            </a:endParaRPr>
          </a:p>
          <a:p>
            <a:pPr lvl="1" eaLnBrk="1" hangingPunct="1"/>
            <a:r>
              <a:rPr lang="en-US" altLang="en-US" dirty="0" smtClean="0">
                <a:latin typeface="Arial" charset="0"/>
                <a:cs typeface="Arial" charset="0"/>
              </a:rPr>
              <a:t>Store each of </a:t>
            </a:r>
            <a:r>
              <a:rPr lang="en-US" altLang="en-US" i="1" dirty="0" smtClean="0">
                <a:latin typeface="Times New Roman" panose="02020603050405020304" pitchFamily="18" charset="0"/>
                <a:cs typeface="Times New Roman" panose="02020603050405020304" pitchFamily="18" charset="0"/>
              </a:rPr>
              <a:t>n</a:t>
            </a:r>
            <a:r>
              <a:rPr lang="en-US" altLang="en-US" dirty="0" smtClean="0">
                <a:latin typeface="Arial" charset="0"/>
                <a:cs typeface="Arial" charset="0"/>
              </a:rPr>
              <a:t> objects in one of the </a:t>
            </a:r>
            <a:r>
              <a:rPr lang="en-US" altLang="en-US" i="1" dirty="0" smtClean="0">
                <a:latin typeface="Times New Roman" panose="02020603050405020304" pitchFamily="18" charset="0"/>
                <a:cs typeface="Times New Roman" panose="02020603050405020304" pitchFamily="18" charset="0"/>
              </a:rPr>
              <a:t>M</a:t>
            </a:r>
            <a:r>
              <a:rPr lang="en-US" altLang="en-US" dirty="0" smtClean="0">
                <a:latin typeface="Arial" charset="0"/>
                <a:cs typeface="Arial" charset="0"/>
              </a:rPr>
              <a:t> bins</a:t>
            </a:r>
          </a:p>
          <a:p>
            <a:pPr lvl="1" eaLnBrk="1" hangingPunct="1"/>
            <a:r>
              <a:rPr lang="en-US" altLang="en-US" dirty="0" smtClean="0">
                <a:latin typeface="Arial" charset="0"/>
                <a:cs typeface="Arial" charset="0"/>
              </a:rPr>
              <a:t>Have some means of determining the bin in which an object is stored</a:t>
            </a:r>
          </a:p>
        </p:txBody>
      </p:sp>
    </p:spTree>
    <p:extLst>
      <p:ext uri="{BB962C8B-B14F-4D97-AF65-F5344CB8AC3E}">
        <p14:creationId xmlns:p14="http://schemas.microsoft.com/office/powerpoint/2010/main" val="3889622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94</a:t>
            </a:r>
            <a:r>
              <a:rPr lang="it-IT" altLang="en-US" b="1" dirty="0" smtClean="0">
                <a:solidFill>
                  <a:srgbClr val="FF0000"/>
                </a:solidFill>
                <a:latin typeface="Arial" charset="0"/>
                <a:cs typeface="Arial" charset="0"/>
              </a:rPr>
              <a:t>6</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6</a:t>
            </a:r>
            <a:r>
              <a:rPr lang="it-IT" altLang="en-US" dirty="0" smtClean="0">
                <a:latin typeface="Arial" charset="0"/>
                <a:cs typeface="Arial" charset="0"/>
              </a:rPr>
              <a:t> is occupied</a:t>
            </a:r>
          </a:p>
          <a:p>
            <a:pPr lvl="1"/>
            <a:r>
              <a:rPr lang="en-CA" altLang="en-US" dirty="0" smtClean="0">
                <a:latin typeface="Arial" charset="0"/>
                <a:cs typeface="Arial" charset="0"/>
              </a:rPr>
              <a:t>The next empty bin is 9</a:t>
            </a:r>
            <a:endParaRPr lang="en-US" altLang="en-US" dirty="0">
              <a:latin typeface="Arial" charset="0"/>
              <a:cs typeface="Arial" charset="0"/>
            </a:endParaRPr>
          </a:p>
          <a:p>
            <a:pPr marL="457200" lvl="1" indent="0">
              <a:buNone/>
            </a:pP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6</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946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82810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ACD</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4677808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AC</a:t>
            </a:r>
            <a:r>
              <a:rPr lang="it-IT" altLang="en-US" b="1" dirty="0" smtClean="0">
                <a:solidFill>
                  <a:srgbClr val="FF0000"/>
                </a:solidFill>
                <a:latin typeface="Arial" charset="0"/>
                <a:cs typeface="Arial" charset="0"/>
              </a:rPr>
              <a:t>D</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D</a:t>
            </a:r>
            <a:r>
              <a:rPr lang="it-IT" altLang="en-US" dirty="0" smtClean="0">
                <a:latin typeface="Arial" charset="0"/>
                <a:cs typeface="Arial" charset="0"/>
              </a:rPr>
              <a:t> is occupied</a:t>
            </a:r>
          </a:p>
          <a:p>
            <a:pPr lvl="1"/>
            <a:r>
              <a:rPr lang="it-IT" altLang="en-US" dirty="0" smtClean="0">
                <a:latin typeface="Arial" charset="0"/>
                <a:cs typeface="Arial" charset="0"/>
              </a:rPr>
              <a:t>The next empty bin is E</a:t>
            </a:r>
            <a:endParaRPr lang="it-IT" altLang="en-US" dirty="0">
              <a:latin typeface="Arial" charset="0"/>
              <a:cs typeface="Arial" charset="0"/>
            </a:endParaRPr>
          </a:p>
          <a:p>
            <a:pPr>
              <a:buNone/>
            </a:pP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D</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ACD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6047051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insert B32</a:t>
            </a: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241582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insert B3</a:t>
            </a:r>
            <a:r>
              <a:rPr lang="en-CA" altLang="en-US" b="1" dirty="0" smtClean="0">
                <a:solidFill>
                  <a:srgbClr val="FF0000"/>
                </a:solidFill>
                <a:latin typeface="Arial" charset="0"/>
                <a:cs typeface="Arial" charset="0"/>
              </a:rPr>
              <a:t>2</a:t>
            </a:r>
          </a:p>
          <a:p>
            <a:pPr lvl="1"/>
            <a:r>
              <a:rPr lang="en-CA" altLang="en-US" dirty="0" smtClean="0">
                <a:latin typeface="Arial" charset="0"/>
                <a:cs typeface="Arial" charset="0"/>
              </a:rPr>
              <a:t>Bin </a:t>
            </a:r>
            <a:r>
              <a:rPr lang="en-CA" altLang="en-US" b="1" dirty="0" smtClean="0">
                <a:solidFill>
                  <a:srgbClr val="FF0000"/>
                </a:solidFill>
                <a:latin typeface="Arial" charset="0"/>
                <a:cs typeface="Arial" charset="0"/>
              </a:rPr>
              <a:t>2</a:t>
            </a:r>
            <a:r>
              <a:rPr lang="en-CA" altLang="en-US" dirty="0" smtClean="0">
                <a:latin typeface="Arial" charset="0"/>
                <a:cs typeface="Arial" charset="0"/>
              </a:rPr>
              <a:t> is unoccupied</a:t>
            </a: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2</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B32</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64827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Next, we insert </a:t>
            </a:r>
            <a:r>
              <a:rPr lang="it-IT" altLang="en-US" dirty="0">
                <a:latin typeface="Arial" charset="0"/>
                <a:cs typeface="Arial" charset="0"/>
              </a:rPr>
              <a:t>C8B</a:t>
            </a:r>
            <a:endParaRPr lang="en-CA"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461421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Next, we insert </a:t>
            </a:r>
            <a:r>
              <a:rPr lang="it-IT" altLang="en-US" dirty="0" smtClean="0">
                <a:latin typeface="Arial" charset="0"/>
                <a:cs typeface="Arial" charset="0"/>
              </a:rPr>
              <a:t>C8</a:t>
            </a:r>
            <a:r>
              <a:rPr lang="it-IT" altLang="en-US" b="1" dirty="0" smtClean="0">
                <a:solidFill>
                  <a:srgbClr val="FF0000"/>
                </a:solidFill>
                <a:latin typeface="Arial" charset="0"/>
                <a:cs typeface="Arial" charset="0"/>
              </a:rPr>
              <a:t>B</a:t>
            </a:r>
          </a:p>
          <a:p>
            <a:pPr lvl="1"/>
            <a:r>
              <a:rPr lang="it-IT" altLang="en-US" dirty="0">
                <a:latin typeface="Arial" charset="0"/>
                <a:cs typeface="Arial" charset="0"/>
              </a:rPr>
              <a:t>Bin </a:t>
            </a:r>
            <a:r>
              <a:rPr lang="it-IT" altLang="en-US" b="1" dirty="0" smtClean="0">
                <a:solidFill>
                  <a:srgbClr val="FF0000"/>
                </a:solidFill>
                <a:latin typeface="Arial" charset="0"/>
                <a:cs typeface="Arial" charset="0"/>
              </a:rPr>
              <a:t>B</a:t>
            </a:r>
            <a:r>
              <a:rPr lang="it-IT" altLang="en-US" dirty="0" smtClean="0">
                <a:latin typeface="Arial" charset="0"/>
                <a:cs typeface="Arial" charset="0"/>
              </a:rPr>
              <a:t> </a:t>
            </a:r>
            <a:r>
              <a:rPr lang="it-IT" altLang="en-US" dirty="0">
                <a:latin typeface="Arial" charset="0"/>
                <a:cs typeface="Arial" charset="0"/>
              </a:rPr>
              <a:t>is occupied</a:t>
            </a:r>
          </a:p>
          <a:p>
            <a:pPr lvl="1"/>
            <a:r>
              <a:rPr lang="it-IT" altLang="en-US" dirty="0">
                <a:latin typeface="Arial" charset="0"/>
                <a:cs typeface="Arial" charset="0"/>
              </a:rPr>
              <a:t>The next empty bin is </a:t>
            </a:r>
            <a:r>
              <a:rPr lang="it-IT" altLang="en-US" dirty="0" smtClean="0">
                <a:latin typeface="Arial" charset="0"/>
                <a:cs typeface="Arial" charset="0"/>
              </a:rPr>
              <a:t>F</a:t>
            </a:r>
            <a:endParaRPr lang="it-IT" altLang="en-US" dirty="0">
              <a:latin typeface="Arial" charset="0"/>
              <a:cs typeface="Arial" charset="0"/>
            </a:endParaRPr>
          </a:p>
          <a:p>
            <a:pPr>
              <a:buNone/>
            </a:pPr>
            <a:endParaRPr lang="en-CA"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B</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C8B</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37815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Next, we insert </a:t>
            </a:r>
            <a:r>
              <a:rPr lang="it-IT" altLang="en-US" dirty="0" smtClean="0">
                <a:latin typeface="Arial" charset="0"/>
                <a:cs typeface="Arial" charset="0"/>
              </a:rPr>
              <a:t>D59</a:t>
            </a:r>
            <a:endParaRPr lang="it-IT" altLang="en-US" b="1" dirty="0" smtClean="0">
              <a:solidFill>
                <a:srgbClr val="FF0000"/>
              </a:solidFill>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95045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Next, we insert </a:t>
            </a:r>
            <a:r>
              <a:rPr lang="it-IT" altLang="en-US" dirty="0">
                <a:latin typeface="Arial" charset="0"/>
                <a:cs typeface="Arial" charset="0"/>
              </a:rPr>
              <a:t>D59</a:t>
            </a:r>
            <a:endParaRPr lang="it-IT" altLang="en-US" b="1" dirty="0">
              <a:solidFill>
                <a:srgbClr val="FF0000"/>
              </a:solidFill>
              <a:latin typeface="Arial" charset="0"/>
              <a:cs typeface="Arial" charset="0"/>
            </a:endParaRPr>
          </a:p>
          <a:p>
            <a:pPr lvl="1"/>
            <a:r>
              <a:rPr lang="it-IT" altLang="en-US" dirty="0">
                <a:latin typeface="Arial" charset="0"/>
                <a:cs typeface="Arial" charset="0"/>
              </a:rPr>
              <a:t>Bin </a:t>
            </a:r>
            <a:r>
              <a:rPr lang="it-IT" altLang="en-US" b="1" dirty="0">
                <a:solidFill>
                  <a:srgbClr val="FF0000"/>
                </a:solidFill>
                <a:latin typeface="Arial" charset="0"/>
                <a:cs typeface="Arial" charset="0"/>
              </a:rPr>
              <a:t>9</a:t>
            </a:r>
            <a:r>
              <a:rPr lang="it-IT" altLang="en-US" dirty="0">
                <a:latin typeface="Arial" charset="0"/>
                <a:cs typeface="Arial" charset="0"/>
              </a:rPr>
              <a:t> is occupied</a:t>
            </a:r>
          </a:p>
          <a:p>
            <a:pPr lvl="1"/>
            <a:r>
              <a:rPr lang="it-IT" altLang="en-US" dirty="0">
                <a:latin typeface="Arial" charset="0"/>
                <a:cs typeface="Arial" charset="0"/>
              </a:rPr>
              <a:t>The next empty bin is 1</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9</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D59</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359218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US" altLang="en-US" dirty="0">
                <a:latin typeface="Arial" charset="0"/>
                <a:cs typeface="Arial" charset="0"/>
              </a:rPr>
              <a:t>Finally, insert </a:t>
            </a:r>
            <a:r>
              <a:rPr lang="en-CA" dirty="0" smtClean="0"/>
              <a:t>E9C</a:t>
            </a:r>
            <a:endParaRPr lang="it-IT"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66310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latin typeface="Arial" charset="0"/>
                <a:cs typeface="Arial" charset="0"/>
              </a:rPr>
              <a:t>Simpler problem</a:t>
            </a:r>
          </a:p>
        </p:txBody>
      </p:sp>
      <p:sp>
        <p:nvSpPr>
          <p:cNvPr id="16387"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Let’s try a simpler problem</a:t>
            </a:r>
            <a:endParaRPr lang="en-US" altLang="en-US" sz="2000" dirty="0"/>
          </a:p>
          <a:p>
            <a:pPr lvl="1" eaLnBrk="1" hangingPunct="1">
              <a:spcBef>
                <a:spcPct val="20000"/>
              </a:spcBef>
              <a:buFontTx/>
              <a:buChar char="–"/>
            </a:pPr>
            <a:r>
              <a:rPr lang="en-US" altLang="en-US" dirty="0" smtClean="0"/>
              <a:t>How do I store your examination grades so that I can access your grades in </a:t>
            </a:r>
            <a:r>
              <a:rPr lang="en-US" altLang="en-US" dirty="0" smtClean="0">
                <a:latin typeface="Symbol" panose="05050102010706020507" pitchFamily="18" charset="2"/>
              </a:rPr>
              <a:t>Q</a:t>
            </a:r>
            <a:r>
              <a:rPr lang="en-US" altLang="en-US" dirty="0" smtClean="0">
                <a:latin typeface="Times New Roman" panose="02020603050405020304" pitchFamily="18" charset="0"/>
                <a:cs typeface="Times New Roman" panose="02020603050405020304" pitchFamily="18" charset="0"/>
              </a:rPr>
              <a:t>(1)</a:t>
            </a:r>
            <a:r>
              <a:rPr lang="en-US" altLang="en-US" dirty="0" smtClean="0"/>
              <a:t> time?</a:t>
            </a:r>
          </a:p>
          <a:p>
            <a:pPr lvl="1" eaLnBrk="1" hangingPunct="1">
              <a:spcBef>
                <a:spcPct val="20000"/>
              </a:spcBef>
              <a:buFontTx/>
              <a:buChar char="–"/>
            </a:pPr>
            <a:endParaRPr lang="en-US" altLang="en-US" dirty="0"/>
          </a:p>
          <a:p>
            <a:pPr eaLnBrk="1" hangingPunct="1">
              <a:spcBef>
                <a:spcPct val="20000"/>
              </a:spcBef>
            </a:pPr>
            <a:r>
              <a:rPr lang="en-US" altLang="en-US" sz="2000" dirty="0"/>
              <a:t>	</a:t>
            </a:r>
            <a:r>
              <a:rPr lang="en-US" altLang="en-US" sz="2000" dirty="0" smtClean="0"/>
              <a:t>Recall that each student is issued an 8-digit number</a:t>
            </a:r>
            <a:endParaRPr lang="en-US" altLang="en-US" sz="2000" dirty="0"/>
          </a:p>
          <a:p>
            <a:pPr lvl="1" eaLnBrk="1" hangingPunct="1">
              <a:spcBef>
                <a:spcPct val="20000"/>
              </a:spcBef>
              <a:buFontTx/>
              <a:buChar char="–"/>
            </a:pPr>
            <a:r>
              <a:rPr lang="en-US" altLang="en-US" dirty="0"/>
              <a:t>How do I store your examination grades so that I can access your grades in </a:t>
            </a:r>
            <a:r>
              <a:rPr lang="en-US" altLang="en-US" dirty="0">
                <a:latin typeface="Symbol" panose="05050102010706020507" pitchFamily="18" charset="2"/>
              </a:rPr>
              <a:t>Q</a:t>
            </a:r>
            <a:r>
              <a:rPr lang="en-US" altLang="en-US" dirty="0">
                <a:latin typeface="Times New Roman" panose="02020603050405020304" pitchFamily="18" charset="0"/>
                <a:cs typeface="Times New Roman" panose="02020603050405020304" pitchFamily="18" charset="0"/>
              </a:rPr>
              <a:t>(1)</a:t>
            </a:r>
            <a:r>
              <a:rPr lang="en-US" altLang="en-US" dirty="0"/>
              <a:t> time</a:t>
            </a:r>
            <a:r>
              <a:rPr lang="en-US" altLang="en-US" dirty="0" smtClean="0"/>
              <a:t>?</a:t>
            </a:r>
          </a:p>
          <a:p>
            <a:pPr lvl="1" eaLnBrk="1" hangingPunct="1">
              <a:spcBef>
                <a:spcPct val="20000"/>
              </a:spcBef>
              <a:buFontTx/>
              <a:buChar char="–"/>
            </a:pPr>
            <a:r>
              <a:rPr lang="en-US" altLang="en-US" dirty="0" smtClean="0"/>
              <a:t>Create an array of size </a:t>
            </a:r>
            <a:r>
              <a:rPr lang="en-US" altLang="en-US" dirty="0" smtClean="0">
                <a:latin typeface="Times New Roman" panose="02020603050405020304" pitchFamily="18" charset="0"/>
                <a:cs typeface="Times New Roman" panose="02020603050405020304" pitchFamily="18" charset="0"/>
              </a:rPr>
              <a:t>10</a:t>
            </a:r>
            <a:r>
              <a:rPr lang="en-US" altLang="en-US" baseline="30000" dirty="0" smtClean="0">
                <a:latin typeface="Times New Roman" panose="02020603050405020304" pitchFamily="18" charset="0"/>
                <a:cs typeface="Times New Roman" panose="02020603050405020304" pitchFamily="18" charset="0"/>
              </a:rPr>
              <a:t>8 </a:t>
            </a:r>
            <a:r>
              <a:rPr lang="en-CA" dirty="0"/>
              <a:t>≈</a:t>
            </a:r>
            <a:r>
              <a:rPr lang="en-US" altLang="en-US" dirty="0" smtClean="0">
                <a:latin typeface="Times New Roman" panose="02020603050405020304" pitchFamily="18" charset="0"/>
                <a:cs typeface="Times New Roman" panose="02020603050405020304" pitchFamily="18" charset="0"/>
              </a:rPr>
              <a:t> 1.5 </a:t>
            </a:r>
            <a:r>
              <a:rPr lang="en-CA" dirty="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2</a:t>
            </a:r>
            <a:r>
              <a:rPr lang="en-US" altLang="en-US" baseline="30000" dirty="0" smtClean="0">
                <a:latin typeface="Times New Roman" panose="02020603050405020304" pitchFamily="18" charset="0"/>
                <a:cs typeface="Times New Roman" panose="02020603050405020304" pitchFamily="18" charset="0"/>
              </a:rPr>
              <a:t>26 </a:t>
            </a:r>
            <a:r>
              <a:rPr lang="en-US" altLang="en-US" dirty="0" smtClean="0"/>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521392"/>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US" altLang="en-US" dirty="0">
                <a:latin typeface="Arial" charset="0"/>
                <a:cs typeface="Arial" charset="0"/>
              </a:rPr>
              <a:t>Finally, insert </a:t>
            </a:r>
            <a:r>
              <a:rPr lang="en-CA" dirty="0"/>
              <a:t>E9C</a:t>
            </a:r>
            <a:endParaRPr lang="en-US" altLang="en-US" sz="1200" dirty="0">
              <a:latin typeface="Arial" charset="0"/>
              <a:cs typeface="Arial" charset="0"/>
            </a:endParaRP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C</a:t>
            </a:r>
            <a:r>
              <a:rPr lang="it-IT" altLang="en-US" dirty="0" smtClean="0">
                <a:latin typeface="Arial" charset="0"/>
                <a:cs typeface="Arial" charset="0"/>
              </a:rPr>
              <a:t> </a:t>
            </a:r>
            <a:r>
              <a:rPr lang="it-IT" altLang="en-US" dirty="0">
                <a:latin typeface="Arial" charset="0"/>
                <a:cs typeface="Arial" charset="0"/>
              </a:rPr>
              <a:t>is occupied</a:t>
            </a:r>
          </a:p>
          <a:p>
            <a:pPr lvl="1"/>
            <a:r>
              <a:rPr lang="it-IT" altLang="en-US" dirty="0">
                <a:latin typeface="Arial" charset="0"/>
                <a:cs typeface="Arial" charset="0"/>
              </a:rPr>
              <a:t>The next empty bin is </a:t>
            </a:r>
            <a:r>
              <a:rPr lang="it-IT" altLang="en-US" dirty="0" smtClean="0">
                <a:latin typeface="Arial" charset="0"/>
                <a:cs typeface="Arial" charset="0"/>
              </a:rPr>
              <a:t>3</a:t>
            </a:r>
            <a:endParaRPr lang="it-IT"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C</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E9C</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19A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8197577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Having completed these insertions:</a:t>
            </a:r>
            <a:endParaRPr lang="it-IT" altLang="en-US" dirty="0">
              <a:latin typeface="Arial" charset="0"/>
              <a:cs typeface="Arial" charset="0"/>
            </a:endParaRPr>
          </a:p>
          <a:p>
            <a:pPr lvl="1"/>
            <a:r>
              <a:rPr lang="en-CA" dirty="0" smtClean="0"/>
              <a:t>The load factor is </a:t>
            </a:r>
            <a:r>
              <a:rPr lang="en-CA" i="1" dirty="0" smtClean="0">
                <a:latin typeface="Symbol" panose="05050102010706020507" pitchFamily="18" charset="2"/>
              </a:rPr>
              <a:t>l</a:t>
            </a:r>
            <a:r>
              <a:rPr lang="en-CA" dirty="0" smtClean="0"/>
              <a:t> </a:t>
            </a: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14/16 </a:t>
            </a: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0.875</a:t>
            </a:r>
          </a:p>
          <a:p>
            <a:pPr lvl="1"/>
            <a:r>
              <a:rPr lang="en-CA" dirty="0" smtClean="0"/>
              <a:t>The average number of probes is </a:t>
            </a:r>
            <a:r>
              <a:rPr lang="en-CA" dirty="0" smtClean="0">
                <a:latin typeface="Times New Roman" panose="02020603050405020304" pitchFamily="18" charset="0"/>
                <a:cs typeface="Times New Roman" panose="02020603050405020304" pitchFamily="18" charset="0"/>
              </a:rPr>
              <a:t>38/14 </a:t>
            </a:r>
            <a:r>
              <a:rPr lang="en-CA" dirty="0">
                <a:latin typeface="Times New Roman" panose="02020603050405020304" pitchFamily="18" charset="0"/>
                <a:cs typeface="Times New Roman" panose="02020603050405020304" pitchFamily="18" charset="0"/>
              </a:rPr>
              <a:t>≈</a:t>
            </a:r>
            <a:r>
              <a:rPr lang="en-CA" dirty="0" smtClean="0">
                <a:latin typeface="Times New Roman" panose="02020603050405020304" pitchFamily="18" charset="0"/>
                <a:cs typeface="Times New Roman" panose="02020603050405020304" pitchFamily="18" charset="0"/>
              </a:rPr>
              <a:t> 2.71</a:t>
            </a: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3517633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To double the capacity of the array, each value must be rehashed</a:t>
            </a:r>
            <a:endParaRPr lang="it-IT" altLang="en-US" dirty="0">
              <a:latin typeface="Arial" charset="0"/>
              <a:cs typeface="Arial" charset="0"/>
            </a:endParaRPr>
          </a:p>
          <a:p>
            <a:pPr lvl="1"/>
            <a:r>
              <a:rPr lang="en-CA" altLang="en-US" dirty="0">
                <a:latin typeface="Arial" charset="0"/>
                <a:cs typeface="Arial" charset="0"/>
              </a:rPr>
              <a:t>We use the </a:t>
            </a:r>
            <a:r>
              <a:rPr lang="en-CA" altLang="en-US" dirty="0">
                <a:solidFill>
                  <a:srgbClr val="FF0000"/>
                </a:solidFill>
                <a:latin typeface="Arial" charset="0"/>
                <a:cs typeface="Arial" charset="0"/>
              </a:rPr>
              <a:t>least-significant five bits </a:t>
            </a:r>
            <a:r>
              <a:rPr lang="en-CA" altLang="en-US" dirty="0">
                <a:latin typeface="Arial" charset="0"/>
                <a:cs typeface="Arial" charset="0"/>
              </a:rPr>
              <a:t>for the initial bin</a:t>
            </a:r>
            <a:endParaRPr lang="it-IT" altLang="en-US" dirty="0">
              <a:latin typeface="Arial" charset="0"/>
              <a:cs typeface="Arial" charset="0"/>
            </a:endParaRPr>
          </a:p>
          <a:p>
            <a:pPr lvl="1"/>
            <a:r>
              <a:rPr lang="it-IT" altLang="en-US" dirty="0" smtClean="0">
                <a:latin typeface="Arial" charset="0"/>
                <a:cs typeface="Arial" charset="0"/>
              </a:rPr>
              <a:t>680, </a:t>
            </a:r>
            <a:r>
              <a:rPr lang="en-CA" dirty="0" smtClean="0"/>
              <a:t>B32, ACD, 5BA, 826, 207, 488, D59 may be immediately placed</a:t>
            </a: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7" name="Table 6"/>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ACD</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5BA</a:t>
                      </a:r>
                      <a:endParaRPr lang="en-CA" sz="1200" b="1"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702068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it-IT" altLang="en-US" dirty="0" smtClean="0">
                <a:latin typeface="Arial" charset="0"/>
                <a:cs typeface="Arial" charset="0"/>
              </a:rPr>
              <a:t>19A resulted in a collision</a:t>
            </a:r>
            <a:endParaRPr lang="it-IT"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5" name="Table 4"/>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1A</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ACD</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1" dirty="0">
                        <a:solidFill>
                          <a:srgbClr val="FF0000"/>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5BA</a:t>
                      </a:r>
                      <a:endParaRPr lang="en-CA" sz="1200" b="1"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1" kern="1200" dirty="0" smtClean="0">
                          <a:solidFill>
                            <a:srgbClr val="FF0000"/>
                          </a:solidFill>
                          <a:latin typeface="+mn-lt"/>
                          <a:ea typeface="+mn-ea"/>
                          <a:cs typeface="Arial" charset="0"/>
                        </a:rPr>
                        <a:t>19A </a:t>
                      </a:r>
                      <a:endParaRPr lang="en-CA" sz="1200" b="1" kern="1200" dirty="0" smtClean="0">
                        <a:solidFill>
                          <a:srgbClr val="FF0000"/>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818138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it-IT" altLang="en-US" dirty="0" smtClean="0">
                <a:latin typeface="Arial" charset="0"/>
                <a:cs typeface="Arial" charset="0"/>
              </a:rPr>
              <a:t>946 resulted in a collision</a:t>
            </a: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5" name="Table 4"/>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6</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1" dirty="0" smtClean="0">
                          <a:solidFill>
                            <a:srgbClr val="FF0000"/>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ACD</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5BA</a:t>
                      </a:r>
                      <a:endParaRPr lang="en-CA" sz="1200" b="1"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8294265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en-CA" dirty="0" smtClean="0"/>
              <a:t>74C </a:t>
            </a:r>
            <a:r>
              <a:rPr lang="it-IT" altLang="en-US" dirty="0" smtClean="0">
                <a:latin typeface="Arial" charset="0"/>
                <a:cs typeface="Arial" charset="0"/>
              </a:rPr>
              <a:t>fits into its bin</a:t>
            </a:r>
            <a:endParaRPr lang="it-IT" altLang="en-US" dirty="0">
              <a:latin typeface="Arial" charset="0"/>
              <a:cs typeface="Arial" charset="0"/>
            </a:endParaRPr>
          </a:p>
          <a:p>
            <a:pPr lvl="1"/>
            <a:endParaRPr lang="en-US"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5" name="Table 4"/>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C</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74C</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ACD</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946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5BA</a:t>
                      </a:r>
                      <a:endParaRPr lang="en-CA" sz="1200" b="1"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5409149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en-CA" dirty="0" smtClean="0"/>
              <a:t>3AD </a:t>
            </a:r>
            <a:r>
              <a:rPr lang="it-IT" altLang="en-US" dirty="0" smtClean="0">
                <a:latin typeface="Arial" charset="0"/>
                <a:cs typeface="Arial" charset="0"/>
              </a:rPr>
              <a:t>resulted in a collision</a:t>
            </a:r>
            <a:endParaRPr lang="it-IT"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5" name="Table 4"/>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D</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74C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ACD</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3AD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946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5BA</a:t>
                      </a:r>
                      <a:endParaRPr lang="en-CA" sz="1200" b="1"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807945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To double the capacity of the array, each value must be rehashed</a:t>
            </a:r>
            <a:endParaRPr lang="it-IT" altLang="en-US" dirty="0">
              <a:latin typeface="Arial" charset="0"/>
              <a:cs typeface="Arial" charset="0"/>
            </a:endParaRPr>
          </a:p>
          <a:p>
            <a:pPr lvl="1"/>
            <a:r>
              <a:rPr lang="en-CA" dirty="0" smtClean="0"/>
              <a:t>Both E9C and C8B fit without a collision</a:t>
            </a:r>
          </a:p>
          <a:p>
            <a:pPr lvl="1"/>
            <a:r>
              <a:rPr lang="en-CA" dirty="0" smtClean="0"/>
              <a:t>The load factor is </a:t>
            </a:r>
            <a:r>
              <a:rPr lang="en-CA" i="1" dirty="0" smtClean="0">
                <a:latin typeface="Symbol" panose="05050102010706020507" pitchFamily="18" charset="2"/>
              </a:rPr>
              <a:t>l</a:t>
            </a:r>
            <a:r>
              <a:rPr lang="en-CA" dirty="0" smtClean="0"/>
              <a:t> </a:t>
            </a:r>
            <a:r>
              <a:rPr lang="en-CA" dirty="0">
                <a:latin typeface="Times New Roman" panose="02020603050405020304" pitchFamily="18" charset="0"/>
                <a:cs typeface="Times New Roman" panose="02020603050405020304" pitchFamily="18" charset="0"/>
              </a:rPr>
              <a:t>= 14/32 = 0.4375</a:t>
            </a:r>
            <a:endParaRPr lang="en-CA" dirty="0" smtClean="0">
              <a:latin typeface="Times New Roman" panose="02020603050405020304" pitchFamily="18" charset="0"/>
              <a:cs typeface="Times New Roman" panose="02020603050405020304" pitchFamily="18" charset="0"/>
            </a:endParaRPr>
          </a:p>
          <a:p>
            <a:pPr lvl="1"/>
            <a:r>
              <a:rPr lang="en-CA" dirty="0" smtClean="0"/>
              <a:t>The average number of probes is </a:t>
            </a:r>
            <a:r>
              <a:rPr lang="en-CA" dirty="0" smtClean="0">
                <a:latin typeface="Times New Roman" panose="02020603050405020304" pitchFamily="18" charset="0"/>
                <a:cs typeface="Times New Roman" panose="02020603050405020304" pitchFamily="18" charset="0"/>
              </a:rPr>
              <a:t>18/14 </a:t>
            </a:r>
            <a:r>
              <a:rPr lang="en-CA" dirty="0">
                <a:latin typeface="Times New Roman" panose="02020603050405020304" pitchFamily="18" charset="0"/>
                <a:cs typeface="Times New Roman" panose="02020603050405020304" pitchFamily="18" charset="0"/>
              </a:rPr>
              <a:t>≈</a:t>
            </a:r>
            <a:r>
              <a:rPr lang="en-CA" dirty="0" smtClean="0">
                <a:latin typeface="Times New Roman" panose="02020603050405020304" pitchFamily="18" charset="0"/>
                <a:cs typeface="Times New Roman" panose="02020603050405020304" pitchFamily="18" charset="0"/>
              </a:rPr>
              <a:t> 1.29</a:t>
            </a: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5" name="Table 4"/>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C8B</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74C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ACD</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946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5BA</a:t>
                      </a:r>
                      <a:endParaRPr lang="en-CA" sz="1200" b="1"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E9C</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729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Marking bins occupied</a:t>
            </a:r>
            <a:endParaRPr lang="en-CA" dirty="0"/>
          </a:p>
        </p:txBody>
      </p:sp>
      <p:sp>
        <p:nvSpPr>
          <p:cNvPr id="3" name="Content Placeholder 2"/>
          <p:cNvSpPr>
            <a:spLocks noGrp="1"/>
          </p:cNvSpPr>
          <p:nvPr>
            <p:ph idx="1"/>
          </p:nvPr>
        </p:nvSpPr>
        <p:spPr/>
        <p:txBody>
          <a:bodyPr>
            <a:normAutofit lnSpcReduction="10000"/>
          </a:bodyPr>
          <a:lstStyle/>
          <a:p>
            <a:pPr marL="360363" indent="-360363">
              <a:buNone/>
            </a:pPr>
            <a:r>
              <a:rPr lang="en-CA" dirty="0" smtClean="0"/>
              <a:t>	How can we mark a bin as occupied?</a:t>
            </a:r>
          </a:p>
          <a:p>
            <a:pPr marL="360363" indent="-360363">
              <a:buNone/>
            </a:pPr>
            <a:endParaRPr lang="en-CA" dirty="0"/>
          </a:p>
          <a:p>
            <a:pPr marL="360363" indent="-360363">
              <a:buNone/>
            </a:pPr>
            <a:endParaRPr lang="en-CA" dirty="0" smtClean="0"/>
          </a:p>
          <a:p>
            <a:pPr marL="360363" indent="-360363">
              <a:buNone/>
            </a:pPr>
            <a:endParaRPr lang="en-CA" dirty="0"/>
          </a:p>
          <a:p>
            <a:pPr marL="360363" indent="-360363">
              <a:buNone/>
            </a:pPr>
            <a:endParaRPr lang="en-CA" dirty="0" smtClean="0"/>
          </a:p>
          <a:p>
            <a:pPr marL="360363" indent="-360363">
              <a:buNone/>
            </a:pPr>
            <a:endParaRPr lang="en-CA" dirty="0"/>
          </a:p>
          <a:p>
            <a:pPr marL="360363" indent="-360363">
              <a:buNone/>
            </a:pPr>
            <a:r>
              <a:rPr lang="en-CA" dirty="0" smtClean="0"/>
              <a:t>	Suppose we’re storing arbitrary integers?</a:t>
            </a:r>
          </a:p>
          <a:p>
            <a:pPr lvl="1"/>
            <a:r>
              <a:rPr lang="en-CA" dirty="0" smtClean="0"/>
              <a:t>Should we store </a:t>
            </a:r>
            <a:r>
              <a:rPr lang="en-CA" dirty="0" smtClean="0">
                <a:latin typeface="Consolas" panose="020B0609020204030204" pitchFamily="49" charset="0"/>
                <a:cs typeface="Consolas" panose="020B0609020204030204" pitchFamily="49" charset="0"/>
              </a:rPr>
              <a:t>–1938275734</a:t>
            </a:r>
            <a:r>
              <a:rPr lang="en-CA" dirty="0" smtClean="0"/>
              <a:t> in the hopes that it will never be inserted into the hash table?</a:t>
            </a:r>
          </a:p>
          <a:p>
            <a:pPr lvl="1"/>
            <a:r>
              <a:rPr lang="en-CA" dirty="0" smtClean="0"/>
              <a:t>In general, </a:t>
            </a:r>
            <a:r>
              <a:rPr lang="en-CA" i="1" dirty="0" smtClean="0"/>
              <a:t>magic numbers</a:t>
            </a:r>
            <a:r>
              <a:rPr lang="en-CA" dirty="0" smtClean="0"/>
              <a:t> are bad—they lead to spurious errors</a:t>
            </a:r>
          </a:p>
          <a:p>
            <a:pPr lvl="1"/>
            <a:endParaRPr lang="en-CA" dirty="0"/>
          </a:p>
          <a:p>
            <a:pPr marL="355600" indent="-355600">
              <a:buNone/>
            </a:pPr>
            <a:r>
              <a:rPr lang="en-CA" dirty="0" smtClean="0"/>
              <a:t>	A better solution:</a:t>
            </a:r>
          </a:p>
          <a:p>
            <a:pPr lvl="1"/>
            <a:r>
              <a:rPr lang="en-CA" dirty="0" smtClean="0"/>
              <a:t>Create a bit vector where the </a:t>
            </a:r>
            <a:r>
              <a:rPr lang="en-CA" i="1" dirty="0" err="1" smtClean="0">
                <a:latin typeface="Times New Roman" panose="02020603050405020304" pitchFamily="18" charset="0"/>
                <a:cs typeface="Times New Roman" panose="02020603050405020304" pitchFamily="18" charset="0"/>
              </a:rPr>
              <a:t>k</a:t>
            </a:r>
            <a:r>
              <a:rPr lang="en-CA" baseline="30000" dirty="0" err="1" smtClean="0"/>
              <a:t>th</a:t>
            </a:r>
            <a:r>
              <a:rPr lang="en-CA" dirty="0" smtClean="0"/>
              <a:t> entry is marked</a:t>
            </a:r>
            <a:br>
              <a:rPr lang="en-CA" dirty="0" smtClean="0"/>
            </a:br>
            <a:r>
              <a:rPr lang="en-CA" dirty="0" smtClean="0"/>
              <a:t>true if the </a:t>
            </a:r>
            <a:r>
              <a:rPr lang="en-CA" i="1" dirty="0" err="1" smtClean="0">
                <a:latin typeface="Times New Roman" panose="02020603050405020304" pitchFamily="18" charset="0"/>
                <a:cs typeface="Times New Roman" panose="02020603050405020304" pitchFamily="18" charset="0"/>
              </a:rPr>
              <a:t>k</a:t>
            </a:r>
            <a:r>
              <a:rPr lang="en-CA" baseline="30000" dirty="0" err="1" smtClean="0"/>
              <a:t>th</a:t>
            </a:r>
            <a:r>
              <a:rPr lang="en-CA" dirty="0" smtClean="0"/>
              <a:t> entry of the hash table is occupied</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2791984696"/>
              </p:ext>
            </p:extLst>
          </p:nvPr>
        </p:nvGraphicFramePr>
        <p:xfrm>
          <a:off x="1043608" y="1916832"/>
          <a:ext cx="7632848" cy="1752600"/>
        </p:xfrm>
        <a:graphic>
          <a:graphicData uri="http://schemas.openxmlformats.org/drawingml/2006/table">
            <a:tbl>
              <a:tblPr firstRow="1" bandRow="1">
                <a:tableStyleId>{2D5ABB26-0587-4C30-8999-92F81FD0307C}</a:tableStyleId>
              </a:tblPr>
              <a:tblGrid>
                <a:gridCol w="2448272"/>
                <a:gridCol w="5184576"/>
              </a:tblGrid>
              <a:tr h="370840">
                <a:tc>
                  <a:txBody>
                    <a:bodyPr/>
                    <a:lstStyle/>
                    <a:p>
                      <a:r>
                        <a:rPr lang="en-CA" dirty="0" smtClean="0"/>
                        <a:t>Pointers</a:t>
                      </a:r>
                      <a:endParaRPr lang="en-CA" dirty="0"/>
                    </a:p>
                  </a:txBody>
                  <a:tcPr/>
                </a:tc>
                <a:tc>
                  <a:txBody>
                    <a:bodyPr/>
                    <a:lstStyle/>
                    <a:p>
                      <a:r>
                        <a:rPr lang="en-CA" dirty="0" err="1" smtClean="0">
                          <a:latin typeface="Consolas" panose="020B0609020204030204" pitchFamily="49" charset="0"/>
                          <a:cs typeface="Consolas" panose="020B0609020204030204" pitchFamily="49" charset="0"/>
                        </a:rPr>
                        <a:t>nullptr</a:t>
                      </a:r>
                      <a:endParaRPr lang="en-CA" dirty="0">
                        <a:latin typeface="Consolas" panose="020B0609020204030204" pitchFamily="49" charset="0"/>
                        <a:cs typeface="Consolas" panose="020B0609020204030204" pitchFamily="49" charset="0"/>
                      </a:endParaRPr>
                    </a:p>
                  </a:txBody>
                  <a:tcPr/>
                </a:tc>
              </a:tr>
              <a:tr h="370840">
                <a:tc>
                  <a:txBody>
                    <a:bodyPr/>
                    <a:lstStyle/>
                    <a:p>
                      <a:r>
                        <a:rPr lang="en-CA" dirty="0" smtClean="0"/>
                        <a:t>Positive integers</a:t>
                      </a:r>
                      <a:endParaRPr lang="en-CA" dirty="0"/>
                    </a:p>
                  </a:txBody>
                  <a:tcPr/>
                </a:tc>
                <a:tc>
                  <a:txBody>
                    <a:bodyPr/>
                    <a:lstStyle/>
                    <a:p>
                      <a:r>
                        <a:rPr lang="en-CA" dirty="0" smtClean="0">
                          <a:latin typeface="Consolas" panose="020B0609020204030204" pitchFamily="49" charset="0"/>
                          <a:cs typeface="Consolas" panose="020B0609020204030204" pitchFamily="49" charset="0"/>
                        </a:rPr>
                        <a:t>-1</a:t>
                      </a:r>
                      <a:endParaRPr lang="en-CA" dirty="0">
                        <a:latin typeface="Consolas" panose="020B0609020204030204" pitchFamily="49" charset="0"/>
                        <a:cs typeface="Consolas" panose="020B0609020204030204" pitchFamily="49" charset="0"/>
                      </a:endParaRPr>
                    </a:p>
                  </a:txBody>
                  <a:tcPr/>
                </a:tc>
              </a:tr>
              <a:tr h="370840">
                <a:tc>
                  <a:txBody>
                    <a:bodyPr/>
                    <a:lstStyle/>
                    <a:p>
                      <a:r>
                        <a:rPr lang="en-CA" dirty="0" smtClean="0"/>
                        <a:t>Floating-point numbers</a:t>
                      </a:r>
                      <a:endParaRPr lang="en-CA" dirty="0"/>
                    </a:p>
                  </a:txBody>
                  <a:tcPr/>
                </a:tc>
                <a:tc>
                  <a:txBody>
                    <a:bodyPr/>
                    <a:lstStyle/>
                    <a:p>
                      <a:r>
                        <a:rPr lang="en-CA" dirty="0" err="1" smtClean="0">
                          <a:latin typeface="Consolas" panose="020B0609020204030204" pitchFamily="49" charset="0"/>
                          <a:cs typeface="Consolas" panose="020B0609020204030204" pitchFamily="49" charset="0"/>
                        </a:rPr>
                        <a:t>NaN</a:t>
                      </a:r>
                      <a:endParaRPr lang="en-CA" dirty="0">
                        <a:latin typeface="Consolas" panose="020B0609020204030204" pitchFamily="49" charset="0"/>
                        <a:cs typeface="Consolas" panose="020B0609020204030204" pitchFamily="49" charset="0"/>
                      </a:endParaRPr>
                    </a:p>
                  </a:txBody>
                  <a:tcPr/>
                </a:tc>
              </a:tr>
              <a:tr h="370840">
                <a:tc>
                  <a:txBody>
                    <a:bodyPr/>
                    <a:lstStyle/>
                    <a:p>
                      <a:r>
                        <a:rPr lang="en-CA" dirty="0" smtClean="0"/>
                        <a:t>Objects</a:t>
                      </a:r>
                      <a:endParaRPr lang="en-CA" dirty="0"/>
                    </a:p>
                  </a:txBody>
                  <a:tcPr anchor="ctr"/>
                </a:tc>
                <a:tc>
                  <a:txBody>
                    <a:bodyPr/>
                    <a:lstStyle/>
                    <a:p>
                      <a:r>
                        <a:rPr lang="en-CA" dirty="0" smtClean="0"/>
                        <a:t>Create a privately</a:t>
                      </a:r>
                      <a:r>
                        <a:rPr lang="en-CA" baseline="0" dirty="0" smtClean="0"/>
                        <a:t> stored static object that does not compare to any other instances of that class</a:t>
                      </a:r>
                      <a:endParaRPr lang="en-CA" dirty="0"/>
                    </a:p>
                  </a:txBody>
                  <a:tcPr/>
                </a:tc>
              </a:tr>
            </a:tbl>
          </a:graphicData>
        </a:graphic>
      </p:graphicFrame>
    </p:spTree>
    <p:extLst>
      <p:ext uri="{BB962C8B-B14F-4D97-AF65-F5344CB8AC3E}">
        <p14:creationId xmlns:p14="http://schemas.microsoft.com/office/powerpoint/2010/main" val="1826890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1945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Testing for membership is similar to insertions:</a:t>
            </a:r>
          </a:p>
          <a:p>
            <a:pPr>
              <a:buFont typeface="Arial" charset="0"/>
              <a:buNone/>
            </a:pPr>
            <a:r>
              <a:rPr lang="en-US" altLang="en-US" dirty="0">
                <a:latin typeface="Arial" charset="0"/>
                <a:cs typeface="Arial" charset="0"/>
              </a:rPr>
              <a:t>	</a:t>
            </a:r>
            <a:r>
              <a:rPr lang="en-US" altLang="en-US" dirty="0" smtClean="0">
                <a:latin typeface="Arial" charset="0"/>
                <a:cs typeface="Arial" charset="0"/>
              </a:rPr>
              <a:t>Start at the appropriate bin, and searching forward until</a:t>
            </a:r>
          </a:p>
          <a:p>
            <a:pPr marL="857250" lvl="1" indent="-342900">
              <a:buFont typeface="+mj-lt"/>
              <a:buAutoNum type="arabicPeriod"/>
            </a:pPr>
            <a:r>
              <a:rPr lang="en-US" altLang="en-US" sz="2000" dirty="0" smtClean="0">
                <a:latin typeface="Arial" charset="0"/>
                <a:cs typeface="Arial" charset="0"/>
              </a:rPr>
              <a:t>The item is found,</a:t>
            </a:r>
          </a:p>
          <a:p>
            <a:pPr marL="857250" lvl="1" indent="-342900">
              <a:buFont typeface="+mj-lt"/>
              <a:buAutoNum type="arabicPeriod"/>
            </a:pPr>
            <a:r>
              <a:rPr lang="en-US" altLang="en-US" sz="2000" dirty="0" smtClean="0">
                <a:latin typeface="Arial" charset="0"/>
                <a:cs typeface="Arial" charset="0"/>
              </a:rPr>
              <a:t>An empty bin is found, or</a:t>
            </a:r>
          </a:p>
          <a:p>
            <a:pPr marL="857250" lvl="1" indent="-342900">
              <a:buFont typeface="+mj-lt"/>
              <a:buAutoNum type="arabicPeriod"/>
            </a:pPr>
            <a:r>
              <a:rPr lang="en-US" altLang="en-US" sz="2000" dirty="0" smtClean="0">
                <a:latin typeface="Arial" charset="0"/>
                <a:cs typeface="Arial" charset="0"/>
              </a:rPr>
              <a:t>We have traversed the entire array</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third case will only occur if the hash table is full (load factor of 1)</a:t>
            </a:r>
          </a:p>
        </p:txBody>
      </p:sp>
    </p:spTree>
    <p:extLst>
      <p:ext uri="{BB962C8B-B14F-4D97-AF65-F5344CB8AC3E}">
        <p14:creationId xmlns:p14="http://schemas.microsoft.com/office/powerpoint/2010/main" val="3849159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latin typeface="Arial" charset="0"/>
                <a:cs typeface="Arial" charset="0"/>
              </a:rPr>
              <a:t>Simpler problem</a:t>
            </a:r>
            <a:endParaRPr lang="en-US" altLang="en-US" dirty="0" smtClean="0">
              <a:latin typeface="Arial" charset="0"/>
              <a:cs typeface="Arial" charset="0"/>
            </a:endParaRPr>
          </a:p>
        </p:txBody>
      </p:sp>
      <p:sp>
        <p:nvSpPr>
          <p:cNvPr id="16387"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I could create an array of size 1000</a:t>
            </a:r>
            <a:endParaRPr lang="en-US" altLang="en-US" sz="2000" dirty="0"/>
          </a:p>
          <a:p>
            <a:pPr lvl="1" eaLnBrk="1" hangingPunct="1">
              <a:spcBef>
                <a:spcPct val="20000"/>
              </a:spcBef>
              <a:buFontTx/>
              <a:buChar char="–"/>
            </a:pPr>
            <a:r>
              <a:rPr lang="en-US" altLang="en-US" dirty="0" smtClean="0"/>
              <a:t>How could you convert an 8-digit number into a 3-digit number?</a:t>
            </a:r>
          </a:p>
          <a:p>
            <a:pPr lvl="1" eaLnBrk="1" hangingPunct="1">
              <a:spcBef>
                <a:spcPct val="20000"/>
              </a:spcBef>
              <a:buFontTx/>
              <a:buChar char="–"/>
            </a:pPr>
            <a:r>
              <a:rPr lang="en-US" altLang="en-US" dirty="0" smtClean="0"/>
              <a:t>Idea: the last three digits, which seem random</a:t>
            </a:r>
          </a:p>
          <a:p>
            <a:pPr lvl="1" eaLnBrk="1" hangingPunct="1">
              <a:spcBef>
                <a:spcPct val="20000"/>
              </a:spcBef>
              <a:buFontTx/>
              <a:buChar char="–"/>
            </a:pPr>
            <a:endParaRPr lang="en-US" altLang="en-US" dirty="0"/>
          </a:p>
          <a:p>
            <a:pPr eaLnBrk="1" hangingPunct="1">
              <a:spcBef>
                <a:spcPct val="20000"/>
              </a:spcBef>
            </a:pPr>
            <a:r>
              <a:rPr lang="en-US" altLang="en-US" sz="2000" dirty="0"/>
              <a:t>	</a:t>
            </a:r>
            <a:r>
              <a:rPr lang="en-US" altLang="en-US" sz="2000" dirty="0" smtClean="0"/>
              <a:t>Therefore, I could store the examination grade of </a:t>
            </a:r>
            <a:r>
              <a:rPr lang="en-US" altLang="en-US" sz="2000" dirty="0"/>
              <a:t>student </a:t>
            </a:r>
            <a:r>
              <a:rPr lang="en-US" altLang="en-US" sz="2000" dirty="0" smtClean="0"/>
              <a:t>“10105456” by:</a:t>
            </a:r>
            <a:endParaRPr lang="en-US" altLang="en-US" sz="2000" dirty="0"/>
          </a:p>
          <a:p>
            <a:pPr marL="457200" lvl="1" indent="0" eaLnBrk="1" hangingPunct="1">
              <a:spcBef>
                <a:spcPct val="20000"/>
              </a:spcBef>
            </a:pPr>
            <a:r>
              <a:rPr lang="en-US" altLang="en-US" dirty="0" smtClean="0">
                <a:latin typeface="Consolas" panose="020B0609020204030204" pitchFamily="49" charset="0"/>
                <a:cs typeface="Consolas" panose="020B0609020204030204" pitchFamily="49" charset="0"/>
              </a:rPr>
              <a:t>	grade[456] = 86;</a:t>
            </a:r>
          </a:p>
        </p:txBody>
      </p:sp>
    </p:spTree>
    <p:extLst>
      <p:ext uri="{BB962C8B-B14F-4D97-AF65-F5344CB8AC3E}">
        <p14:creationId xmlns:p14="http://schemas.microsoft.com/office/powerpoint/2010/main" val="27958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Searching for C8B</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166431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Searching for C8</a:t>
            </a:r>
            <a:r>
              <a:rPr lang="en-US" altLang="en-US" b="1" dirty="0" smtClean="0">
                <a:solidFill>
                  <a:srgbClr val="FF0000"/>
                </a:solidFill>
                <a:latin typeface="Arial" charset="0"/>
                <a:cs typeface="Arial" charset="0"/>
              </a:rPr>
              <a:t>B</a:t>
            </a:r>
          </a:p>
          <a:p>
            <a:pPr lvl="1"/>
            <a:r>
              <a:rPr lang="en-US" altLang="en-US" dirty="0" smtClean="0">
                <a:latin typeface="Arial" charset="0"/>
                <a:cs typeface="Arial" charset="0"/>
              </a:rPr>
              <a:t>Examine bins B, C, D, E</a:t>
            </a:r>
            <a:r>
              <a:rPr lang="en-US" altLang="en-US" dirty="0">
                <a:latin typeface="Arial" charset="0"/>
                <a:cs typeface="Arial" charset="0"/>
              </a:rPr>
              <a:t>, </a:t>
            </a:r>
            <a:r>
              <a:rPr lang="en-US" altLang="en-US" dirty="0" smtClean="0">
                <a:latin typeface="Arial" charset="0"/>
                <a:cs typeface="Arial" charset="0"/>
              </a:rPr>
              <a:t>F</a:t>
            </a:r>
          </a:p>
          <a:p>
            <a:pPr lvl="1"/>
            <a:r>
              <a:rPr lang="en-US" altLang="en-US" dirty="0" smtClean="0">
                <a:latin typeface="Arial" charset="0"/>
                <a:cs typeface="Arial" charset="0"/>
              </a:rPr>
              <a:t>The value is found in F</a:t>
            </a:r>
            <a:endParaRPr lang="en-US" altLang="en-US" dirty="0">
              <a:latin typeface="Arial" charset="0"/>
              <a:cs typeface="Arial" charset="0"/>
            </a:endParaRPr>
          </a:p>
          <a:p>
            <a:pPr lvl="1"/>
            <a:endParaRPr lang="en-US" altLang="en-US" dirty="0" smtClean="0">
              <a:latin typeface="Arial" charset="0"/>
              <a:cs typeface="Arial" charset="0"/>
            </a:endParaRP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B</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C8B</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0294606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Searching for 23E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4295414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latin typeface="Arial" charset="0"/>
                <a:cs typeface="Arial" charset="0"/>
              </a:rPr>
              <a:t>Searching</a:t>
            </a: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Searching for 23E</a:t>
            </a:r>
          </a:p>
          <a:p>
            <a:pPr lvl="1"/>
            <a:r>
              <a:rPr lang="en-US" altLang="en-US" dirty="0" smtClean="0">
                <a:latin typeface="Arial" charset="0"/>
                <a:cs typeface="Arial" charset="0"/>
              </a:rPr>
              <a:t>Search bins E, F, 0, 1, 2, 3, 4</a:t>
            </a:r>
          </a:p>
          <a:p>
            <a:pPr lvl="1"/>
            <a:r>
              <a:rPr lang="en-US" altLang="en-US" dirty="0" smtClean="0">
                <a:latin typeface="Arial" charset="0"/>
                <a:cs typeface="Arial" charset="0"/>
              </a:rPr>
              <a:t>The last bin is empty; therefore, 23E is not in the table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E</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8450060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t>
            </a:r>
            <a:r>
              <a:rPr lang="en-US" altLang="en-US" dirty="0" smtClean="0">
                <a:solidFill>
                  <a:srgbClr val="FF0000"/>
                </a:solidFill>
                <a:latin typeface="Arial" charset="0"/>
                <a:cs typeface="Arial" charset="0"/>
              </a:rPr>
              <a:t>Can we simply remove elements from the hash table?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3AD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9473114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cannot simply remove elements from the hash table</a:t>
            </a:r>
          </a:p>
          <a:p>
            <a:pPr lvl="1"/>
            <a:r>
              <a:rPr lang="en-US" altLang="en-US" dirty="0" smtClean="0">
                <a:latin typeface="Arial" charset="0"/>
                <a:cs typeface="Arial" charset="0"/>
              </a:rPr>
              <a:t>For example, consider erasing 3AD</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3AD</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0753744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cannot simply remove elements from the hash table</a:t>
            </a:r>
          </a:p>
          <a:p>
            <a:pPr lvl="1"/>
            <a:r>
              <a:rPr lang="en-US" altLang="en-US" dirty="0" smtClean="0">
                <a:latin typeface="Arial" charset="0"/>
                <a:cs typeface="Arial" charset="0"/>
              </a:rPr>
              <a:t>For example, consider erasing 3AD</a:t>
            </a:r>
          </a:p>
          <a:p>
            <a:pPr lvl="1"/>
            <a:r>
              <a:rPr lang="en-US" altLang="en-US" dirty="0" smtClean="0">
                <a:latin typeface="Arial" charset="0"/>
                <a:cs typeface="Arial" charset="0"/>
              </a:rPr>
              <a:t>If we just erase it, it is now an empty bin</a:t>
            </a:r>
          </a:p>
          <a:p>
            <a:pPr lvl="2"/>
            <a:r>
              <a:rPr lang="en-US" altLang="en-US" dirty="0" smtClean="0">
                <a:latin typeface="Arial" charset="0"/>
                <a:cs typeface="Arial" charset="0"/>
              </a:rPr>
              <a:t>By our algorithm, we cannot find ACD, C8B and D59</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D59</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ACD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C8B</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Oval 5"/>
          <p:cNvSpPr/>
          <p:nvPr/>
        </p:nvSpPr>
        <p:spPr>
          <a:xfrm>
            <a:off x="7371845"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9832851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Instead, we must attempt to fill the empty bin</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Oval 5"/>
          <p:cNvSpPr/>
          <p:nvPr/>
        </p:nvSpPr>
        <p:spPr>
          <a:xfrm>
            <a:off x="7371845"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1554543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Instead, we must attempt to fill the empty bin</a:t>
            </a:r>
          </a:p>
          <a:p>
            <a:pPr lvl="1"/>
            <a:r>
              <a:rPr lang="en-US" altLang="en-US" dirty="0" smtClean="0">
                <a:latin typeface="Arial" charset="0"/>
                <a:cs typeface="Arial" charset="0"/>
              </a:rPr>
              <a:t>We can move ACD into the location</a:t>
            </a:r>
          </a:p>
          <a:p>
            <a:pPr lvl="1"/>
            <a:r>
              <a:rPr lang="en-US" altLang="en-US" dirty="0" smtClean="0">
                <a:latin typeface="Arial" charset="0"/>
                <a:cs typeface="Arial" charset="0"/>
              </a:rPr>
              <a:t>Are we done?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ACD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ACD</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Line 44"/>
          <p:cNvSpPr>
            <a:spLocks noChangeShapeType="1"/>
          </p:cNvSpPr>
          <p:nvPr/>
        </p:nvSpPr>
        <p:spPr bwMode="auto">
          <a:xfrm flipH="1">
            <a:off x="7781465" y="3763639"/>
            <a:ext cx="22998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342328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Now we have another bin to fill</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7930975"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4169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latin typeface="Arial" charset="0"/>
                <a:cs typeface="Arial" charset="0"/>
              </a:rPr>
              <a:t>Simpler problem</a:t>
            </a:r>
            <a:endParaRPr lang="en-US" altLang="en-US" dirty="0" smtClean="0">
              <a:latin typeface="Arial" charset="0"/>
              <a:cs typeface="Arial" charset="0"/>
            </a:endParaRPr>
          </a:p>
        </p:txBody>
      </p:sp>
      <p:sp>
        <p:nvSpPr>
          <p:cNvPr id="353283"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Question:</a:t>
            </a:r>
          </a:p>
          <a:p>
            <a:pPr lvl="1" eaLnBrk="1" hangingPunct="1">
              <a:spcBef>
                <a:spcPct val="20000"/>
              </a:spcBef>
              <a:buFontTx/>
              <a:buChar char="–"/>
            </a:pPr>
            <a:r>
              <a:rPr lang="en-US" altLang="en-US" dirty="0" smtClean="0"/>
              <a:t>What is the likelihood that in a class of size 100 no two students have the same last three digits?</a:t>
            </a:r>
          </a:p>
          <a:p>
            <a:pPr lvl="1" eaLnBrk="1" hangingPunct="1">
              <a:spcBef>
                <a:spcPct val="20000"/>
              </a:spcBef>
              <a:buFontTx/>
              <a:buChar char="–"/>
            </a:pPr>
            <a:r>
              <a:rPr lang="en-US" altLang="en-US" dirty="0" smtClean="0"/>
              <a:t>Not very high:</a:t>
            </a:r>
          </a:p>
        </p:txBody>
      </p:sp>
      <p:graphicFrame>
        <p:nvGraphicFramePr>
          <p:cNvPr id="2" name="Object 1"/>
          <p:cNvGraphicFramePr>
            <a:graphicFrameLocks noChangeAspect="1"/>
          </p:cNvGraphicFramePr>
          <p:nvPr>
            <p:extLst>
              <p:ext uri="{D42A27DB-BD31-4B8C-83A1-F6EECF244321}">
                <p14:modId xmlns:p14="http://schemas.microsoft.com/office/powerpoint/2010/main" val="371779040"/>
              </p:ext>
            </p:extLst>
          </p:nvPr>
        </p:nvGraphicFramePr>
        <p:xfrm>
          <a:off x="1907704" y="3027578"/>
          <a:ext cx="5760640" cy="861127"/>
        </p:xfrm>
        <a:graphic>
          <a:graphicData uri="http://schemas.openxmlformats.org/presentationml/2006/ole">
            <mc:AlternateContent xmlns:mc="http://schemas.openxmlformats.org/markup-compatibility/2006">
              <mc:Choice xmlns:v="urn:schemas-microsoft-com:vml" Requires="v">
                <p:oleObj spid="_x0000_s1109" name="Equation" r:id="rId3" imgW="2463480" imgH="368280" progId="Equation.DSMT4">
                  <p:embed/>
                </p:oleObj>
              </mc:Choice>
              <mc:Fallback>
                <p:oleObj name="Equation" r:id="rId3" imgW="2463480" imgH="368280" progId="Equation.DSMT4">
                  <p:embed/>
                  <p:pic>
                    <p:nvPicPr>
                      <p:cNvPr id="0" name=""/>
                      <p:cNvPicPr/>
                      <p:nvPr/>
                    </p:nvPicPr>
                    <p:blipFill>
                      <a:blip r:embed="rId4"/>
                      <a:stretch>
                        <a:fillRect/>
                      </a:stretch>
                    </p:blipFill>
                    <p:spPr>
                      <a:xfrm>
                        <a:off x="1907704" y="3027578"/>
                        <a:ext cx="5760640" cy="861127"/>
                      </a:xfrm>
                      <a:prstGeom prst="rect">
                        <a:avLst/>
                      </a:prstGeom>
                    </p:spPr>
                  </p:pic>
                </p:oleObj>
              </mc:Fallback>
            </mc:AlternateContent>
          </a:graphicData>
        </a:graphic>
      </p:graphicFrame>
    </p:spTree>
    <p:extLst>
      <p:ext uri="{BB962C8B-B14F-4D97-AF65-F5344CB8AC3E}">
        <p14:creationId xmlns:p14="http://schemas.microsoft.com/office/powerpoint/2010/main" val="27205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2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Now we have another bin </a:t>
            </a:r>
            <a:r>
              <a:rPr lang="en-US" altLang="en-US" dirty="0">
                <a:latin typeface="Arial" charset="0"/>
                <a:cs typeface="Arial" charset="0"/>
              </a:rPr>
              <a:t>to fill</a:t>
            </a:r>
          </a:p>
          <a:p>
            <a:pPr lvl="1"/>
            <a:r>
              <a:rPr lang="en-US" altLang="en-US" dirty="0">
                <a:latin typeface="Arial" charset="0"/>
                <a:cs typeface="Arial" charset="0"/>
              </a:rPr>
              <a:t>We can move </a:t>
            </a:r>
            <a:r>
              <a:rPr lang="en-US" altLang="en-US" dirty="0" smtClean="0">
                <a:latin typeface="Arial" charset="0"/>
                <a:cs typeface="Arial" charset="0"/>
              </a:rPr>
              <a:t>C8B into </a:t>
            </a:r>
            <a:r>
              <a:rPr lang="en-US" altLang="en-US" dirty="0">
                <a:latin typeface="Arial" charset="0"/>
                <a:cs typeface="Arial" charset="0"/>
              </a:rPr>
              <a:t>the location</a:t>
            </a:r>
          </a:p>
          <a:p>
            <a:pPr>
              <a:buFont typeface="Arial" charset="0"/>
              <a:buNone/>
            </a:pPr>
            <a:endParaRPr lang="en-US" altLang="en-US" dirty="0" smtClean="0">
              <a:latin typeface="Arial" charset="0"/>
              <a:cs typeface="Arial" charset="0"/>
            </a:endParaRP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C8B</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Line 44"/>
          <p:cNvSpPr>
            <a:spLocks noChangeShapeType="1"/>
          </p:cNvSpPr>
          <p:nvPr/>
        </p:nvSpPr>
        <p:spPr bwMode="auto">
          <a:xfrm flipH="1">
            <a:off x="8388424" y="3763639"/>
            <a:ext cx="229985"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364447146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Now we must attempt to fill the bin at F</a:t>
            </a:r>
            <a:endParaRPr lang="en-US" altLang="en-US" dirty="0">
              <a:latin typeface="Arial" charset="0"/>
              <a:cs typeface="Arial" charset="0"/>
            </a:endParaRPr>
          </a:p>
          <a:p>
            <a:pPr lvl="1"/>
            <a:r>
              <a:rPr lang="en-US" altLang="en-US" dirty="0" smtClean="0">
                <a:latin typeface="Arial" charset="0"/>
                <a:cs typeface="Arial" charset="0"/>
              </a:rPr>
              <a:t>We cannot move 680</a:t>
            </a: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8498572"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469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Now we must attempt to fill the bin at F</a:t>
            </a:r>
            <a:endParaRPr lang="en-US" altLang="en-US" dirty="0">
              <a:latin typeface="Arial" charset="0"/>
              <a:cs typeface="Arial" charset="0"/>
            </a:endParaRPr>
          </a:p>
          <a:p>
            <a:pPr lvl="1"/>
            <a:r>
              <a:rPr lang="en-US" altLang="en-US" dirty="0" smtClean="0">
                <a:latin typeface="Arial" charset="0"/>
                <a:cs typeface="Arial" charset="0"/>
              </a:rPr>
              <a:t>We cannot move 680</a:t>
            </a:r>
          </a:p>
          <a:p>
            <a:pPr lvl="1"/>
            <a:r>
              <a:rPr lang="en-US" altLang="en-US" dirty="0" smtClean="0">
                <a:latin typeface="Arial" charset="0"/>
                <a:cs typeface="Arial" charset="0"/>
              </a:rPr>
              <a:t>We can, however, move D59</a:t>
            </a: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D59</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6" name="Line 44"/>
          <p:cNvSpPr>
            <a:spLocks noChangeShapeType="1"/>
          </p:cNvSpPr>
          <p:nvPr/>
        </p:nvSpPr>
        <p:spPr bwMode="auto">
          <a:xfrm>
            <a:off x="1115616" y="3763639"/>
            <a:ext cx="748883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272042086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At this point, we cannot move B32 or E93 and the next bin is empty</a:t>
            </a:r>
          </a:p>
          <a:p>
            <a:pPr lvl="1"/>
            <a:r>
              <a:rPr lang="en-US" altLang="en-US" dirty="0" smtClean="0">
                <a:latin typeface="Arial" charset="0"/>
                <a:cs typeface="Arial" charset="0"/>
              </a:rPr>
              <a:t>We are finished</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611560"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8715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207</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579921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Cannot move 488</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488</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 name="Oval 1"/>
          <p:cNvSpPr/>
          <p:nvPr/>
        </p:nvSpPr>
        <p:spPr>
          <a:xfrm>
            <a:off x="3995936"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592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We could move 946 into Bin 7</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946</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lumMod val="50000"/>
                              <a:lumOff val="50000"/>
                            </a:schemeClr>
                          </a:solidFill>
                        </a:rPr>
                        <a:t>946</a:t>
                      </a:r>
                      <a:endParaRPr lang="en-CA" sz="2400" b="0" dirty="0">
                        <a:solidFill>
                          <a:schemeClr val="tx1">
                            <a:lumMod val="50000"/>
                            <a:lumOff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3995936"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Line 44"/>
          <p:cNvSpPr>
            <a:spLocks noChangeShapeType="1"/>
          </p:cNvSpPr>
          <p:nvPr/>
        </p:nvSpPr>
        <p:spPr bwMode="auto">
          <a:xfrm flipH="1">
            <a:off x="4469096" y="3763639"/>
            <a:ext cx="734041"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3570861966"/>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We cannot move any of the next five entries</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lumMod val="50000"/>
                            <a:lumOff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smtClean="0">
                          <a:solidFill>
                            <a:srgbClr val="FF0000"/>
                          </a:solidFill>
                        </a:rPr>
                        <a:t>19A</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5BA</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74C</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ACD</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rgbClr val="FF0000"/>
                          </a:solidFill>
                        </a:rPr>
                        <a:t>C8B</a:t>
                      </a:r>
                      <a:endParaRPr lang="en-CA" sz="2400" b="0"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5122663"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3958739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We could move D59</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D59</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ACD</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C8B</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lumMod val="50000"/>
                              <a:lumOff val="50000"/>
                            </a:schemeClr>
                          </a:solidFill>
                        </a:rPr>
                        <a:t>D59</a:t>
                      </a:r>
                      <a:endParaRPr lang="en-CA" sz="2400" b="0" dirty="0">
                        <a:solidFill>
                          <a:schemeClr val="tx1">
                            <a:lumMod val="50000"/>
                            <a:lumOff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5122663"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Line 44"/>
          <p:cNvSpPr>
            <a:spLocks noChangeShapeType="1"/>
          </p:cNvSpPr>
          <p:nvPr/>
        </p:nvSpPr>
        <p:spPr bwMode="auto">
          <a:xfrm flipH="1">
            <a:off x="5580111" y="3763639"/>
            <a:ext cx="2952328"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369727631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latin typeface="Arial" charset="0"/>
                <a:cs typeface="Arial" charset="0"/>
              </a:rPr>
              <a:t>Erasing</a:t>
            </a:r>
          </a:p>
        </p:txBody>
      </p:sp>
      <p:sp>
        <p:nvSpPr>
          <p:cNvPr id="21507" name="Rectangle 3"/>
          <p:cNvSpPr>
            <a:spLocks noGrp="1" noChangeArrowheads="1"/>
          </p:cNvSpPr>
          <p:nvPr>
            <p:ph type="body" idx="1"/>
          </p:nvPr>
        </p:nvSpPr>
        <p:spPr/>
        <p:txBody>
          <a:bodyPr/>
          <a:lstStyle/>
          <a:p>
            <a:pPr>
              <a:buNone/>
            </a:pPr>
            <a:r>
              <a:rPr lang="en-US" altLang="en-US" dirty="0" smtClean="0">
                <a:latin typeface="Arial" charset="0"/>
                <a:cs typeface="Arial" charset="0"/>
              </a:rPr>
              <a:t>	Suppose we delete 207</a:t>
            </a:r>
          </a:p>
          <a:p>
            <a:pPr lvl="1"/>
            <a:r>
              <a:rPr lang="en-US" altLang="en-US" dirty="0" smtClean="0">
                <a:latin typeface="Arial" charset="0"/>
                <a:cs typeface="Arial" charset="0"/>
              </a:rPr>
              <a:t>We cannot fill this bin with 680, and the next bin is empty</a:t>
            </a:r>
          </a:p>
          <a:p>
            <a:pPr lvl="1"/>
            <a:r>
              <a:rPr lang="en-US" altLang="en-US" dirty="0" smtClean="0">
                <a:latin typeface="Arial" charset="0"/>
                <a:cs typeface="Arial" charset="0"/>
              </a:rPr>
              <a:t>We are finished</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ACD</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C8B</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lumMod val="50000"/>
                            <a:lumOff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7" name="Oval 6"/>
          <p:cNvSpPr/>
          <p:nvPr/>
        </p:nvSpPr>
        <p:spPr>
          <a:xfrm>
            <a:off x="8485833" y="3501008"/>
            <a:ext cx="576064" cy="50405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5785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latin typeface="Arial" charset="0"/>
                <a:cs typeface="Arial" charset="0"/>
              </a:rPr>
              <a:t>Simpler problem</a:t>
            </a:r>
            <a:endParaRPr lang="en-US" altLang="en-US" dirty="0" smtClean="0">
              <a:latin typeface="Arial" charset="0"/>
              <a:cs typeface="Arial" charset="0"/>
            </a:endParaRPr>
          </a:p>
        </p:txBody>
      </p:sp>
      <p:sp>
        <p:nvSpPr>
          <p:cNvPr id="22531"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Consequently, I have a function that maps a student onto a 3-digit number</a:t>
            </a:r>
            <a:endParaRPr lang="en-US" altLang="en-US" sz="2000" dirty="0"/>
          </a:p>
          <a:p>
            <a:pPr lvl="1" eaLnBrk="1" hangingPunct="1">
              <a:spcBef>
                <a:spcPct val="20000"/>
              </a:spcBef>
              <a:buFontTx/>
              <a:buChar char="–"/>
            </a:pPr>
            <a:r>
              <a:rPr lang="en-US" altLang="en-US" dirty="0" smtClean="0"/>
              <a:t>I can store the examination grade </a:t>
            </a:r>
            <a:r>
              <a:rPr lang="en-US" altLang="en-US" dirty="0"/>
              <a:t>in </a:t>
            </a:r>
            <a:r>
              <a:rPr lang="en-US" altLang="en-US" dirty="0" smtClean="0"/>
              <a:t>that location</a:t>
            </a:r>
            <a:endParaRPr lang="en-US" altLang="en-US" i="1" dirty="0"/>
          </a:p>
          <a:p>
            <a:pPr lvl="1" eaLnBrk="1" hangingPunct="1">
              <a:spcBef>
                <a:spcPct val="20000"/>
              </a:spcBef>
              <a:buFontTx/>
              <a:buChar char="–"/>
            </a:pPr>
            <a:r>
              <a:rPr lang="en-US" altLang="en-US" dirty="0" smtClean="0"/>
              <a:t>Storing it, accessing it, and erasing it is </a:t>
            </a:r>
            <a:r>
              <a:rPr lang="en-US" altLang="en-US" b="1" dirty="0">
                <a:latin typeface="Symbol" pitchFamily="18" charset="2"/>
              </a:rPr>
              <a:t>Q</a:t>
            </a:r>
            <a:r>
              <a:rPr lang="en-US" altLang="en-US" dirty="0"/>
              <a:t>(1)</a:t>
            </a:r>
          </a:p>
          <a:p>
            <a:pPr lvl="1" eaLnBrk="1" hangingPunct="1">
              <a:spcBef>
                <a:spcPct val="20000"/>
              </a:spcBef>
              <a:buFontTx/>
              <a:buChar char="–"/>
            </a:pPr>
            <a:r>
              <a:rPr lang="en-US" altLang="en-US" dirty="0" smtClean="0"/>
              <a:t>Problem:  two or more students may map</a:t>
            </a:r>
            <a:br>
              <a:rPr lang="en-US" altLang="en-US" dirty="0" smtClean="0"/>
            </a:br>
            <a:r>
              <a:rPr lang="en-US" altLang="en-US" dirty="0" smtClean="0"/>
              <a:t>to the same number:</a:t>
            </a:r>
          </a:p>
          <a:p>
            <a:pPr lvl="2" eaLnBrk="1" hangingPunct="1">
              <a:spcBef>
                <a:spcPct val="20000"/>
              </a:spcBef>
              <a:buFontTx/>
              <a:buChar char="–"/>
            </a:pPr>
            <a:r>
              <a:rPr lang="en-CA" dirty="0" smtClean="0"/>
              <a:t>Student A has ID 20173456 and scored 85</a:t>
            </a:r>
          </a:p>
          <a:p>
            <a:pPr lvl="2" eaLnBrk="1" hangingPunct="1">
              <a:spcBef>
                <a:spcPct val="20000"/>
              </a:spcBef>
              <a:buFontTx/>
              <a:buChar char="–"/>
            </a:pPr>
            <a:r>
              <a:rPr lang="en-CA" altLang="en-US" dirty="0" smtClean="0"/>
              <a:t>Student B has ID 20234456 and scored 87</a:t>
            </a:r>
            <a:endParaRPr lang="en-US" altLang="en-US" dirty="0"/>
          </a:p>
        </p:txBody>
      </p:sp>
      <p:graphicFrame>
        <p:nvGraphicFramePr>
          <p:cNvPr id="360575" name="Group 127"/>
          <p:cNvGraphicFramePr>
            <a:graphicFrameLocks noGrp="1"/>
          </p:cNvGraphicFramePr>
          <p:nvPr>
            <p:extLst>
              <p:ext uri="{D42A27DB-BD31-4B8C-83A1-F6EECF244321}">
                <p14:modId xmlns:p14="http://schemas.microsoft.com/office/powerpoint/2010/main" val="1119018934"/>
              </p:ext>
            </p:extLst>
          </p:nvPr>
        </p:nvGraphicFramePr>
        <p:xfrm>
          <a:off x="7019925" y="2565400"/>
          <a:ext cx="1247775" cy="3292476"/>
        </p:xfrm>
        <a:graphic>
          <a:graphicData uri="http://schemas.openxmlformats.org/drawingml/2006/table">
            <a:tbl>
              <a:tblPr/>
              <a:tblGrid>
                <a:gridCol w="576263"/>
                <a:gridCol w="671512"/>
              </a:tblGrid>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454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455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456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86</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457</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458</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459</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460</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461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462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463</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79</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464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rPr>
                        <a:t>465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573" name="Text Box 128"/>
          <p:cNvSpPr txBox="1">
            <a:spLocks noChangeArrowheads="1"/>
          </p:cNvSpPr>
          <p:nvPr/>
        </p:nvSpPr>
        <p:spPr bwMode="auto">
          <a:xfrm rot="-5400000">
            <a:off x="6954044" y="2128044"/>
            <a:ext cx="35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a:t>
            </a:r>
          </a:p>
        </p:txBody>
      </p:sp>
      <p:sp>
        <p:nvSpPr>
          <p:cNvPr id="22574" name="Text Box 129"/>
          <p:cNvSpPr txBox="1">
            <a:spLocks noChangeArrowheads="1"/>
          </p:cNvSpPr>
          <p:nvPr/>
        </p:nvSpPr>
        <p:spPr bwMode="auto">
          <a:xfrm rot="-5400000">
            <a:off x="6954044" y="5947569"/>
            <a:ext cx="35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a:t>
            </a:r>
          </a:p>
        </p:txBody>
      </p:sp>
      <p:sp>
        <p:nvSpPr>
          <p:cNvPr id="22575" name="Text Box 130"/>
          <p:cNvSpPr txBox="1">
            <a:spLocks noChangeArrowheads="1"/>
          </p:cNvSpPr>
          <p:nvPr/>
        </p:nvSpPr>
        <p:spPr bwMode="auto">
          <a:xfrm rot="-5400000">
            <a:off x="7666832" y="2128043"/>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a:t>
            </a:r>
          </a:p>
        </p:txBody>
      </p:sp>
      <p:sp>
        <p:nvSpPr>
          <p:cNvPr id="22576" name="Text Box 131"/>
          <p:cNvSpPr txBox="1">
            <a:spLocks noChangeArrowheads="1"/>
          </p:cNvSpPr>
          <p:nvPr/>
        </p:nvSpPr>
        <p:spPr bwMode="auto">
          <a:xfrm rot="-5400000">
            <a:off x="7666832" y="5947568"/>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a:t>
            </a:r>
          </a:p>
        </p:txBody>
      </p:sp>
    </p:spTree>
    <p:extLst>
      <p:ext uri="{BB962C8B-B14F-4D97-AF65-F5344CB8AC3E}">
        <p14:creationId xmlns:p14="http://schemas.microsoft.com/office/powerpoint/2010/main" val="298237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In general, assume:</a:t>
            </a:r>
          </a:p>
          <a:p>
            <a:pPr lvl="1"/>
            <a:r>
              <a:rPr lang="en-CA" altLang="en-US" dirty="0" smtClean="0">
                <a:latin typeface="Arial" charset="0"/>
                <a:cs typeface="Arial" charset="0"/>
              </a:rPr>
              <a:t>The currently removed object has created a hole at index </a:t>
            </a:r>
            <a:r>
              <a:rPr lang="en-CA" altLang="en-US" dirty="0" smtClean="0">
                <a:solidFill>
                  <a:srgbClr val="00B0F0"/>
                </a:solidFill>
                <a:latin typeface="Consolas" pitchFamily="49" charset="0"/>
                <a:cs typeface="Consolas" pitchFamily="49" charset="0"/>
              </a:rPr>
              <a:t>hole</a:t>
            </a:r>
            <a:endParaRPr lang="en-CA" altLang="en-US" dirty="0" smtClean="0">
              <a:solidFill>
                <a:srgbClr val="00B0F0"/>
              </a:solidFill>
              <a:latin typeface="Arial" charset="0"/>
              <a:cs typeface="Arial" charset="0"/>
            </a:endParaRPr>
          </a:p>
          <a:p>
            <a:pPr lvl="1"/>
            <a:r>
              <a:rPr lang="en-CA" altLang="en-US" dirty="0" smtClean="0">
                <a:latin typeface="Arial" charset="0"/>
                <a:cs typeface="Arial" charset="0"/>
              </a:rPr>
              <a:t>The object we are checking is located at the position </a:t>
            </a:r>
            <a:r>
              <a:rPr lang="en-CA" altLang="en-US" dirty="0" smtClean="0">
                <a:solidFill>
                  <a:srgbClr val="FF0000"/>
                </a:solidFill>
                <a:latin typeface="Consolas" pitchFamily="49" charset="0"/>
                <a:cs typeface="Consolas" pitchFamily="49" charset="0"/>
              </a:rPr>
              <a:t>index</a:t>
            </a:r>
            <a:r>
              <a:rPr lang="en-CA" altLang="en-US" dirty="0" smtClean="0">
                <a:latin typeface="Arial" charset="0"/>
                <a:cs typeface="Arial" charset="0"/>
              </a:rPr>
              <a:t> and has a hash value of </a:t>
            </a:r>
            <a:r>
              <a:rPr lang="en-CA" altLang="en-US" dirty="0" smtClean="0">
                <a:latin typeface="Consolas" pitchFamily="49" charset="0"/>
                <a:cs typeface="Consolas" pitchFamily="49" charset="0"/>
              </a:rPr>
              <a:t>hash</a:t>
            </a:r>
          </a:p>
          <a:p>
            <a:pPr lvl="1"/>
            <a:endParaRPr lang="en-CA" altLang="en-US" dirty="0">
              <a:latin typeface="Consolas" pitchFamily="49" charset="0"/>
              <a:cs typeface="Arial" charset="0"/>
            </a:endParaRPr>
          </a:p>
          <a:p>
            <a:pPr lvl="1"/>
            <a:endParaRPr lang="en-CA" altLang="en-US" dirty="0" smtClean="0">
              <a:latin typeface="Consolas" pitchFamily="49" charset="0"/>
              <a:cs typeface="Arial" charset="0"/>
            </a:endParaRPr>
          </a:p>
          <a:p>
            <a:pPr lvl="1"/>
            <a:endParaRPr lang="en-CA" altLang="en-US" dirty="0">
              <a:latin typeface="Consolas" pitchFamily="49" charset="0"/>
              <a:cs typeface="Arial" charset="0"/>
            </a:endParaRPr>
          </a:p>
          <a:p>
            <a:pPr lvl="1"/>
            <a:endParaRPr lang="en-CA" altLang="en-US" dirty="0" smtClean="0">
              <a:latin typeface="Consolas" pitchFamily="49" charset="0"/>
              <a:cs typeface="Arial" charset="0"/>
            </a:endParaRPr>
          </a:p>
          <a:p>
            <a:pPr lvl="1"/>
            <a:endParaRPr lang="en-CA" altLang="en-US" dirty="0">
              <a:latin typeface="Consolas" pitchFamily="49" charset="0"/>
              <a:cs typeface="Arial" charset="0"/>
            </a:endParaRPr>
          </a:p>
          <a:p>
            <a:pPr lvl="1"/>
            <a:endParaRPr lang="en-CA" altLang="en-US" dirty="0" smtClean="0">
              <a:latin typeface="Consolas" pitchFamily="49" charset="0"/>
              <a:cs typeface="Arial" charset="0"/>
            </a:endParaRPr>
          </a:p>
          <a:p>
            <a:pPr lvl="1"/>
            <a:r>
              <a:rPr lang="en-CA" altLang="en-US" dirty="0">
                <a:latin typeface="Arial" charset="0"/>
                <a:cs typeface="Arial" charset="0"/>
              </a:rPr>
              <a:t>Remember:  if we are checking the object </a:t>
            </a:r>
            <a:r>
              <a:rPr lang="en-CA" altLang="en-US" dirty="0">
                <a:solidFill>
                  <a:srgbClr val="FF0000"/>
                </a:solidFill>
                <a:latin typeface="Consolas" pitchFamily="49" charset="0"/>
                <a:cs typeface="Consolas" pitchFamily="49" charset="0"/>
              </a:rPr>
              <a:t>?</a:t>
            </a:r>
            <a:r>
              <a:rPr lang="en-CA" altLang="en-US" dirty="0">
                <a:latin typeface="Arial" charset="0"/>
                <a:cs typeface="Arial" charset="0"/>
              </a:rPr>
              <a:t> at location </a:t>
            </a:r>
            <a:r>
              <a:rPr lang="en-CA" altLang="en-US" dirty="0">
                <a:latin typeface="Consolas" pitchFamily="49" charset="0"/>
                <a:cs typeface="Consolas" pitchFamily="49" charset="0"/>
              </a:rPr>
              <a:t>index</a:t>
            </a:r>
            <a:r>
              <a:rPr lang="en-CA" altLang="en-US" dirty="0">
                <a:latin typeface="Arial" charset="0"/>
                <a:cs typeface="Arial" charset="0"/>
              </a:rPr>
              <a:t>, this means that all entries between </a:t>
            </a:r>
            <a:r>
              <a:rPr lang="en-CA" altLang="en-US" dirty="0">
                <a:latin typeface="Consolas" pitchFamily="49" charset="0"/>
                <a:cs typeface="Consolas" pitchFamily="49" charset="0"/>
              </a:rPr>
              <a:t>hole</a:t>
            </a:r>
            <a:r>
              <a:rPr lang="en-CA" altLang="en-US" dirty="0">
                <a:latin typeface="Arial" charset="0"/>
                <a:cs typeface="Arial" charset="0"/>
              </a:rPr>
              <a:t> and </a:t>
            </a:r>
            <a:r>
              <a:rPr lang="en-CA" altLang="en-US" dirty="0">
                <a:latin typeface="Consolas" pitchFamily="49" charset="0"/>
                <a:cs typeface="Consolas" pitchFamily="49" charset="0"/>
              </a:rPr>
              <a:t>index </a:t>
            </a:r>
            <a:r>
              <a:rPr lang="en-CA" altLang="en-US" dirty="0">
                <a:latin typeface="Arial" charset="0"/>
                <a:cs typeface="Arial" charset="0"/>
              </a:rPr>
              <a:t>are both occupied and could not have been copied into the hole</a:t>
            </a:r>
          </a:p>
          <a:p>
            <a:pPr lvl="1"/>
            <a:endParaRPr lang="en-CA" altLang="en-US" dirty="0" smtClean="0">
              <a:latin typeface="Arial" charset="0"/>
              <a:cs typeface="Arial" charset="0"/>
            </a:endParaRPr>
          </a:p>
        </p:txBody>
      </p:sp>
      <p:pic>
        <p:nvPicPr>
          <p:cNvPr id="30723" name="Picture 6" descr="C:\Users\dwharder\Desktop\Pisdfct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429000"/>
            <a:ext cx="564038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itle 1"/>
          <p:cNvSpPr>
            <a:spLocks noGrp="1"/>
          </p:cNvSpPr>
          <p:nvPr>
            <p:ph type="title"/>
          </p:nvPr>
        </p:nvSpPr>
        <p:spPr/>
        <p:txBody>
          <a:bodyPr/>
          <a:lstStyle/>
          <a:p>
            <a:r>
              <a:rPr lang="en-US" altLang="en-US" smtClean="0">
                <a:latin typeface="Arial" charset="0"/>
                <a:cs typeface="Arial" charset="0"/>
              </a:rPr>
              <a:t>Erasing</a:t>
            </a:r>
            <a:endParaRPr lang="en-CA" altLang="en-US" smtClean="0">
              <a:latin typeface="Arial" charset="0"/>
              <a:cs typeface="Arial" charset="0"/>
            </a:endParaRPr>
          </a:p>
        </p:txBody>
      </p:sp>
    </p:spTree>
    <p:extLst>
      <p:ext uri="{BB962C8B-B14F-4D97-AF65-F5344CB8AC3E}">
        <p14:creationId xmlns:p14="http://schemas.microsoft.com/office/powerpoint/2010/main" val="30218585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mtClean="0">
                <a:latin typeface="Arial" charset="0"/>
                <a:cs typeface="Arial" charset="0"/>
              </a:rPr>
              <a:t>Erasing</a:t>
            </a:r>
            <a:endParaRPr lang="en-CA" altLang="en-US" smtClean="0">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The first possibility is that </a:t>
            </a:r>
            <a:r>
              <a:rPr lang="en-CA" altLang="en-US" dirty="0" smtClean="0">
                <a:latin typeface="Consolas" pitchFamily="49" charset="0"/>
                <a:cs typeface="Consolas" pitchFamily="49" charset="0"/>
              </a:rPr>
              <a:t>hole &lt; index</a:t>
            </a:r>
          </a:p>
          <a:p>
            <a:pPr lvl="1"/>
            <a:r>
              <a:rPr lang="en-CA" altLang="en-US" dirty="0" smtClean="0">
                <a:latin typeface="Arial" charset="0"/>
                <a:cs typeface="Arial" charset="0"/>
              </a:rPr>
              <a:t>In this case, we move the object at </a:t>
            </a:r>
            <a:r>
              <a:rPr lang="en-CA" altLang="en-US" dirty="0" smtClean="0">
                <a:latin typeface="Consolas" pitchFamily="49" charset="0"/>
                <a:cs typeface="Consolas" pitchFamily="49" charset="0"/>
              </a:rPr>
              <a:t>index</a:t>
            </a:r>
            <a:r>
              <a:rPr lang="en-CA" altLang="en-US" dirty="0" smtClean="0">
                <a:latin typeface="Arial" charset="0"/>
                <a:cs typeface="Arial" charset="0"/>
              </a:rPr>
              <a:t> only if its hash value is either</a:t>
            </a:r>
          </a:p>
          <a:p>
            <a:pPr lvl="2"/>
            <a:r>
              <a:rPr lang="en-CA" altLang="en-US" dirty="0" smtClean="0">
                <a:latin typeface="Arial" charset="0"/>
                <a:cs typeface="Arial" charset="0"/>
              </a:rPr>
              <a:t>equal to or less than the </a:t>
            </a:r>
            <a:r>
              <a:rPr lang="en-CA" altLang="en-US" dirty="0" smtClean="0">
                <a:latin typeface="Consolas" pitchFamily="49" charset="0"/>
                <a:cs typeface="Consolas" pitchFamily="49" charset="0"/>
              </a:rPr>
              <a:t>hole</a:t>
            </a:r>
            <a:r>
              <a:rPr lang="en-CA" altLang="en-US" dirty="0" smtClean="0">
                <a:latin typeface="Arial" charset="0"/>
                <a:cs typeface="Arial" charset="0"/>
              </a:rPr>
              <a:t> </a:t>
            </a:r>
            <a:r>
              <a:rPr lang="en-CA" altLang="en-US" b="1" dirty="0" smtClean="0">
                <a:latin typeface="Arial" charset="0"/>
                <a:cs typeface="Arial" charset="0"/>
              </a:rPr>
              <a:t>or</a:t>
            </a:r>
          </a:p>
          <a:p>
            <a:pPr lvl="2"/>
            <a:r>
              <a:rPr lang="en-CA" altLang="en-US" dirty="0" smtClean="0">
                <a:latin typeface="Arial" charset="0"/>
                <a:cs typeface="Arial" charset="0"/>
              </a:rPr>
              <a:t>greater than the </a:t>
            </a:r>
            <a:r>
              <a:rPr lang="en-CA" altLang="en-US" dirty="0" smtClean="0">
                <a:latin typeface="Consolas" pitchFamily="49" charset="0"/>
                <a:cs typeface="Consolas" pitchFamily="49" charset="0"/>
              </a:rPr>
              <a:t>index</a:t>
            </a:r>
            <a:r>
              <a:rPr lang="en-CA" altLang="en-US" dirty="0" smtClean="0">
                <a:latin typeface="Arial" charset="0"/>
                <a:cs typeface="Arial" charset="0"/>
              </a:rPr>
              <a:t> of the potential candidate</a:t>
            </a:r>
          </a:p>
          <a:p>
            <a:pPr lvl="1"/>
            <a:endParaRPr lang="en-CA" altLang="en-US" dirty="0" smtClean="0">
              <a:latin typeface="Arial" charset="0"/>
              <a:cs typeface="Arial" charset="0"/>
            </a:endParaRPr>
          </a:p>
          <a:p>
            <a:pPr lvl="1"/>
            <a:endParaRPr lang="en-CA" altLang="en-US" dirty="0" smtClean="0">
              <a:latin typeface="Arial" charset="0"/>
              <a:cs typeface="Arial" charset="0"/>
            </a:endParaRPr>
          </a:p>
          <a:p>
            <a:pPr lvl="1"/>
            <a:endParaRPr lang="en-CA" altLang="en-US" dirty="0" smtClean="0">
              <a:latin typeface="Arial" charset="0"/>
              <a:cs typeface="Arial" charset="0"/>
            </a:endParaRPr>
          </a:p>
          <a:p>
            <a:pPr lvl="1"/>
            <a:endParaRPr lang="en-CA" altLang="en-US" dirty="0" smtClean="0">
              <a:latin typeface="Arial" charset="0"/>
              <a:cs typeface="Arial" charset="0"/>
            </a:endParaRPr>
          </a:p>
          <a:p>
            <a:pPr lvl="1"/>
            <a:endParaRPr lang="en-CA" altLang="en-US" dirty="0" smtClean="0">
              <a:latin typeface="Arial" charset="0"/>
              <a:cs typeface="Arial" charset="0"/>
            </a:endParaRPr>
          </a:p>
          <a:p>
            <a:pPr lvl="1"/>
            <a:endParaRPr lang="en-CA" altLang="en-US" dirty="0" smtClean="0">
              <a:latin typeface="Arial" charset="0"/>
              <a:cs typeface="Arial" charset="0"/>
            </a:endParaRPr>
          </a:p>
          <a:p>
            <a:pPr lvl="1"/>
            <a:endParaRPr lang="en-CA" altLang="en-US" dirty="0" smtClean="0">
              <a:latin typeface="Arial" charset="0"/>
              <a:cs typeface="Arial" charset="0"/>
            </a:endParaRPr>
          </a:p>
        </p:txBody>
      </p:sp>
      <p:pic>
        <p:nvPicPr>
          <p:cNvPr id="31748" name="Picture 2" descr="C:\Users\dwharder\Desktop\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429000"/>
            <a:ext cx="56403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0063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latin typeface="Arial" charset="0"/>
                <a:cs typeface="Arial" charset="0"/>
              </a:rPr>
              <a:t>Erasing</a:t>
            </a:r>
            <a:endParaRPr lang="en-CA" altLang="en-US" dirty="0" smtClean="0">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The other possibility is we wrapped around the end of the array, that is, </a:t>
            </a:r>
            <a:r>
              <a:rPr lang="en-CA" altLang="en-US" dirty="0" smtClean="0">
                <a:latin typeface="Consolas" pitchFamily="49" charset="0"/>
                <a:cs typeface="Consolas" pitchFamily="49" charset="0"/>
              </a:rPr>
              <a:t>hole &gt; index</a:t>
            </a:r>
          </a:p>
          <a:p>
            <a:pPr lvl="1"/>
            <a:r>
              <a:rPr lang="en-CA" altLang="en-US" dirty="0" smtClean="0">
                <a:latin typeface="Arial" charset="0"/>
                <a:cs typeface="Arial" charset="0"/>
              </a:rPr>
              <a:t>In this case, </a:t>
            </a:r>
            <a:r>
              <a:rPr lang="en-CA" altLang="en-US" dirty="0">
                <a:latin typeface="Arial" charset="0"/>
                <a:cs typeface="Arial" charset="0"/>
              </a:rPr>
              <a:t>we move the object at </a:t>
            </a:r>
            <a:r>
              <a:rPr lang="en-CA" altLang="en-US" dirty="0">
                <a:latin typeface="Consolas" pitchFamily="49" charset="0"/>
                <a:cs typeface="Consolas" pitchFamily="49" charset="0"/>
              </a:rPr>
              <a:t>index</a:t>
            </a:r>
            <a:r>
              <a:rPr lang="en-CA" altLang="en-US" dirty="0">
                <a:latin typeface="Arial" charset="0"/>
                <a:cs typeface="Arial" charset="0"/>
              </a:rPr>
              <a:t> only if its hash value is </a:t>
            </a:r>
            <a:r>
              <a:rPr lang="en-CA" altLang="en-US" dirty="0" smtClean="0">
                <a:latin typeface="Arial" charset="0"/>
                <a:cs typeface="Arial" charset="0"/>
              </a:rPr>
              <a:t>both</a:t>
            </a:r>
          </a:p>
          <a:p>
            <a:pPr lvl="2"/>
            <a:r>
              <a:rPr lang="en-CA" altLang="en-US" dirty="0" smtClean="0">
                <a:latin typeface="Arial" charset="0"/>
                <a:cs typeface="Arial" charset="0"/>
              </a:rPr>
              <a:t>greater than the index of the potential candidate </a:t>
            </a:r>
            <a:r>
              <a:rPr lang="en-CA" altLang="en-US" b="1" dirty="0" smtClean="0">
                <a:solidFill>
                  <a:srgbClr val="FF0000"/>
                </a:solidFill>
                <a:latin typeface="Arial" charset="0"/>
                <a:cs typeface="Arial" charset="0"/>
              </a:rPr>
              <a:t>and</a:t>
            </a:r>
          </a:p>
          <a:p>
            <a:pPr lvl="2"/>
            <a:r>
              <a:rPr lang="en-CA" altLang="en-US" dirty="0" smtClean="0">
                <a:latin typeface="Arial" charset="0"/>
                <a:cs typeface="Arial" charset="0"/>
              </a:rPr>
              <a:t>less than or equal to the hole</a:t>
            </a:r>
          </a:p>
          <a:p>
            <a:pPr lvl="1"/>
            <a:endParaRPr lang="en-CA" altLang="en-US" dirty="0" smtClean="0">
              <a:latin typeface="Arial" charset="0"/>
              <a:cs typeface="Arial" charset="0"/>
            </a:endParaRPr>
          </a:p>
          <a:p>
            <a:pPr lvl="1"/>
            <a:endParaRPr lang="en-CA" altLang="en-US" dirty="0" smtClean="0">
              <a:latin typeface="Arial" charset="0"/>
              <a:cs typeface="Arial" charset="0"/>
            </a:endParaRPr>
          </a:p>
          <a:p>
            <a:pPr lvl="1"/>
            <a:endParaRPr lang="en-CA" altLang="en-US" dirty="0" smtClean="0">
              <a:latin typeface="Arial" charset="0"/>
              <a:cs typeface="Arial" charset="0"/>
            </a:endParaRPr>
          </a:p>
          <a:p>
            <a:pPr lvl="1">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In either case, if the move is successful, the </a:t>
            </a:r>
            <a:r>
              <a:rPr lang="en-CA" altLang="en-US" b="1" dirty="0" smtClean="0">
                <a:solidFill>
                  <a:srgbClr val="FF0000"/>
                </a:solidFill>
                <a:latin typeface="Arial" charset="0"/>
                <a:cs typeface="Arial" charset="0"/>
              </a:rPr>
              <a:t>?</a:t>
            </a:r>
            <a:r>
              <a:rPr lang="en-CA" altLang="en-US" dirty="0" smtClean="0">
                <a:latin typeface="Arial" charset="0"/>
                <a:cs typeface="Arial" charset="0"/>
              </a:rPr>
              <a:t> </a:t>
            </a:r>
            <a:r>
              <a:rPr lang="en-CA" altLang="en-US" dirty="0" smtClean="0">
                <a:latin typeface="Arial" charset="0"/>
                <a:cs typeface="Arial" charset="0"/>
              </a:rPr>
              <a:t>now </a:t>
            </a:r>
            <a:r>
              <a:rPr lang="en-CA" altLang="en-US" dirty="0" smtClean="0">
                <a:latin typeface="Arial" charset="0"/>
                <a:cs typeface="Arial" charset="0"/>
              </a:rPr>
              <a:t>becomes the new hole to be filled</a:t>
            </a:r>
          </a:p>
        </p:txBody>
      </p:sp>
      <p:pic>
        <p:nvPicPr>
          <p:cNvPr id="32772" name="Picture 3" descr="C:\Users\dwharder\Desktop\h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429000"/>
            <a:ext cx="56403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Alternative Method: Lazy </a:t>
            </a:r>
            <a:r>
              <a:rPr lang="en-US" altLang="en-US" dirty="0">
                <a:latin typeface="Arial" charset="0"/>
                <a:cs typeface="Arial" charset="0"/>
              </a:rPr>
              <a:t>Erasing</a:t>
            </a:r>
            <a:endParaRPr lang="zh-CN" altLang="en-US" dirty="0"/>
          </a:p>
        </p:txBody>
      </p:sp>
      <p:sp>
        <p:nvSpPr>
          <p:cNvPr id="3" name="Content Placeholder 2"/>
          <p:cNvSpPr>
            <a:spLocks noGrp="1"/>
          </p:cNvSpPr>
          <p:nvPr>
            <p:ph idx="1"/>
          </p:nvPr>
        </p:nvSpPr>
        <p:spPr/>
        <p:txBody>
          <a:bodyPr/>
          <a:lstStyle/>
          <a:p>
            <a:r>
              <a:rPr lang="en-US" altLang="zh-CN" dirty="0" smtClean="0"/>
              <a:t>Consider erasing 3AD</a:t>
            </a:r>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3246522686"/>
              </p:ext>
            </p:extLst>
          </p:nvPr>
        </p:nvGraphicFramePr>
        <p:xfrm>
          <a:off x="62238" y="3789040"/>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bg1">
                              <a:lumMod val="50000"/>
                            </a:schemeClr>
                          </a:solidFill>
                        </a:rPr>
                        <a:t>3AD</a:t>
                      </a:r>
                      <a:endParaRPr lang="en-CA" sz="2400" b="0" dirty="0">
                        <a:solidFill>
                          <a:schemeClr val="bg1">
                            <a:lumMod val="50000"/>
                          </a:schemeClr>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9517493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Alternative Method: Lazy </a:t>
            </a:r>
            <a:r>
              <a:rPr lang="en-US" altLang="en-US" dirty="0" smtClean="0">
                <a:latin typeface="Arial" charset="0"/>
                <a:cs typeface="Arial" charset="0"/>
              </a:rPr>
              <a:t>Erasing</a:t>
            </a:r>
            <a:endParaRPr lang="zh-CN" altLang="en-US" dirty="0"/>
          </a:p>
        </p:txBody>
      </p:sp>
      <p:sp>
        <p:nvSpPr>
          <p:cNvPr id="3" name="Content Placeholder 2"/>
          <p:cNvSpPr>
            <a:spLocks noGrp="1"/>
          </p:cNvSpPr>
          <p:nvPr>
            <p:ph idx="1"/>
          </p:nvPr>
        </p:nvSpPr>
        <p:spPr/>
        <p:txBody>
          <a:bodyPr/>
          <a:lstStyle/>
          <a:p>
            <a:r>
              <a:rPr lang="en-US" altLang="zh-CN" dirty="0" smtClean="0"/>
              <a:t>Consider erasing 3AD</a:t>
            </a:r>
          </a:p>
          <a:p>
            <a:pPr lvl="1"/>
            <a:r>
              <a:rPr lang="en-US" altLang="en-US" dirty="0" smtClean="0">
                <a:latin typeface="Arial" charset="0"/>
                <a:cs typeface="Arial" charset="0"/>
              </a:rPr>
              <a:t>Mark the </a:t>
            </a:r>
            <a:r>
              <a:rPr lang="en-US" altLang="en-US" dirty="0">
                <a:latin typeface="Arial" charset="0"/>
                <a:cs typeface="Arial" charset="0"/>
              </a:rPr>
              <a:t>bin as </a:t>
            </a:r>
            <a:r>
              <a:rPr lang="en-US" altLang="en-US" dirty="0" smtClean="0">
                <a:solidFill>
                  <a:srgbClr val="000000"/>
                </a:solidFill>
                <a:latin typeface="Consolas" pitchFamily="49" charset="0"/>
                <a:cs typeface="Consolas" pitchFamily="49" charset="0"/>
              </a:rPr>
              <a:t>ERASED</a:t>
            </a:r>
            <a:endParaRPr lang="en-US" altLang="zh-CN" dirty="0" smtClean="0"/>
          </a:p>
          <a:p>
            <a:pPr lvl="1"/>
            <a:r>
              <a:rPr lang="en-US" altLang="zh-CN" dirty="0" smtClean="0"/>
              <a:t>Searching: </a:t>
            </a:r>
            <a:r>
              <a:rPr lang="en-US" altLang="zh-CN" dirty="0"/>
              <a:t>regard </a:t>
            </a:r>
            <a:r>
              <a:rPr lang="en-US" altLang="en-US" dirty="0"/>
              <a:t>it </a:t>
            </a:r>
            <a:r>
              <a:rPr lang="en-US" altLang="zh-CN" dirty="0"/>
              <a:t>as occupied</a:t>
            </a:r>
          </a:p>
          <a:p>
            <a:pPr lvl="1"/>
            <a:r>
              <a:rPr lang="en-US" altLang="zh-CN" dirty="0"/>
              <a:t>Insertion: regard </a:t>
            </a:r>
            <a:r>
              <a:rPr lang="en-US" altLang="en-US" dirty="0"/>
              <a:t>it </a:t>
            </a:r>
            <a:r>
              <a:rPr lang="en-US" altLang="zh-CN" dirty="0"/>
              <a:t>as </a:t>
            </a:r>
            <a:r>
              <a:rPr lang="en-US" altLang="zh-CN" dirty="0" smtClean="0"/>
              <a:t>unoccupied</a:t>
            </a:r>
          </a:p>
          <a:p>
            <a:pPr lvl="2"/>
            <a:r>
              <a:rPr lang="en-US" altLang="zh-CN" dirty="0" smtClean="0">
                <a:solidFill>
                  <a:srgbClr val="FF0000"/>
                </a:solidFill>
              </a:rPr>
              <a:t>What if we want to insert ACD?</a:t>
            </a:r>
          </a:p>
          <a:p>
            <a:pPr lvl="2"/>
            <a:r>
              <a:rPr lang="en-US" altLang="zh-CN" dirty="0" smtClean="0"/>
              <a:t>Search before insertion</a:t>
            </a:r>
            <a:endParaRPr lang="en-US" altLang="zh-CN" dirty="0"/>
          </a:p>
          <a:p>
            <a:pPr lvl="1"/>
            <a:endParaRPr lang="zh-CN" altLang="en-US" dirty="0"/>
          </a:p>
        </p:txBody>
      </p:sp>
      <p:graphicFrame>
        <p:nvGraphicFramePr>
          <p:cNvPr id="4" name="Table 3"/>
          <p:cNvGraphicFramePr>
            <a:graphicFrameLocks noGrp="1"/>
          </p:cNvGraphicFramePr>
          <p:nvPr>
            <p:extLst>
              <p:ext uri="{D42A27DB-BD31-4B8C-83A1-F6EECF244321}">
                <p14:modId xmlns:p14="http://schemas.microsoft.com/office/powerpoint/2010/main" val="1504966630"/>
              </p:ext>
            </p:extLst>
          </p:nvPr>
        </p:nvGraphicFramePr>
        <p:xfrm>
          <a:off x="62238" y="3789040"/>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2</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3</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4</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B</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C</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680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D59</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E93</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19A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5BA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74C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altLang="zh-CN" sz="2400" b="0" dirty="0" smtClean="0">
                          <a:solidFill>
                            <a:schemeClr val="bg1">
                              <a:lumMod val="50000"/>
                            </a:schemeClr>
                          </a:solidFill>
                        </a:rPr>
                        <a:t>3AD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ACD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C8B</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grpSp>
        <p:nvGrpSpPr>
          <p:cNvPr id="7" name="Group 6"/>
          <p:cNvGrpSpPr/>
          <p:nvPr/>
        </p:nvGrpSpPr>
        <p:grpSpPr>
          <a:xfrm>
            <a:off x="7321952" y="4221088"/>
            <a:ext cx="648072" cy="216024"/>
            <a:chOff x="7321952" y="3661958"/>
            <a:chExt cx="648072" cy="216024"/>
          </a:xfrm>
        </p:grpSpPr>
        <p:cxnSp>
          <p:nvCxnSpPr>
            <p:cNvPr id="5" name="Straight Connector 4"/>
            <p:cNvCxnSpPr/>
            <p:nvPr/>
          </p:nvCxnSpPr>
          <p:spPr>
            <a:xfrm>
              <a:off x="7321952" y="3661958"/>
              <a:ext cx="648072"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7321952" y="3661958"/>
              <a:ext cx="648072"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9189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a:t>Alternative Method: Lazy </a:t>
            </a:r>
            <a:r>
              <a:rPr lang="en-US" altLang="en-US" dirty="0">
                <a:latin typeface="Arial" charset="0"/>
                <a:cs typeface="Arial" charset="0"/>
              </a:rPr>
              <a:t>Erasing</a:t>
            </a:r>
            <a:endParaRPr lang="en-US" altLang="en-US" dirty="0" smtClean="0">
              <a:latin typeface="Arial" charset="0"/>
              <a:cs typeface="Arial" charset="0"/>
            </a:endParaRPr>
          </a:p>
        </p:txBody>
      </p:sp>
      <p:sp>
        <p:nvSpPr>
          <p:cNvPr id="327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One problem which may occur after multiple insertions and removals is that </a:t>
            </a:r>
            <a:r>
              <a:rPr lang="en-US" altLang="en-US" dirty="0" smtClean="0">
                <a:solidFill>
                  <a:srgbClr val="FF0000"/>
                </a:solidFill>
                <a:latin typeface="Arial" charset="0"/>
                <a:cs typeface="Arial" charset="0"/>
              </a:rPr>
              <a:t>numerous bins may be marked as </a:t>
            </a:r>
            <a:r>
              <a:rPr lang="en-US" altLang="en-US" dirty="0" smtClean="0">
                <a:solidFill>
                  <a:srgbClr val="FF0000"/>
                </a:solidFill>
                <a:latin typeface="Consolas" pitchFamily="49" charset="0"/>
                <a:cs typeface="Consolas" pitchFamily="49" charset="0"/>
              </a:rPr>
              <a:t>ERASED</a:t>
            </a:r>
          </a:p>
          <a:p>
            <a:pPr lvl="1"/>
            <a:r>
              <a:rPr lang="en-US" altLang="en-US" dirty="0" smtClean="0">
                <a:latin typeface="Arial" charset="0"/>
                <a:cs typeface="Arial" charset="0"/>
              </a:rPr>
              <a:t>In calculating the load factor, an </a:t>
            </a:r>
            <a:r>
              <a:rPr lang="en-US" altLang="en-US" dirty="0" smtClean="0">
                <a:latin typeface="Consolas" panose="020B0609020204030204" pitchFamily="49" charset="0"/>
                <a:cs typeface="Consolas" panose="020B0609020204030204" pitchFamily="49" charset="0"/>
              </a:rPr>
              <a:t>ERASED</a:t>
            </a:r>
            <a:r>
              <a:rPr lang="en-US" altLang="en-US" dirty="0" smtClean="0">
                <a:latin typeface="Arial" charset="0"/>
                <a:cs typeface="Arial" charset="0"/>
              </a:rPr>
              <a:t> bin is equivalent to an </a:t>
            </a:r>
            <a:r>
              <a:rPr lang="en-US" altLang="zh-CN" dirty="0"/>
              <a:t>occupied </a:t>
            </a:r>
            <a:r>
              <a:rPr lang="en-US" altLang="en-US" dirty="0" smtClean="0">
                <a:latin typeface="Arial" charset="0"/>
                <a:cs typeface="Arial" charset="0"/>
              </a:rPr>
              <a:t>bin</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This will increase our run times…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t>
            </a:r>
            <a:r>
              <a:rPr lang="en-US" altLang="en-US" dirty="0" smtClean="0">
                <a:latin typeface="Arial" charset="0"/>
                <a:cs typeface="Arial" charset="0"/>
              </a:rPr>
              <a:t>If </a:t>
            </a:r>
            <a:r>
              <a:rPr lang="en-US" altLang="en-US" dirty="0">
                <a:latin typeface="Arial" charset="0"/>
                <a:cs typeface="Arial" charset="0"/>
              </a:rPr>
              <a:t>the load factor </a:t>
            </a:r>
            <a:r>
              <a:rPr lang="en-US" altLang="en-US" i="1" dirty="0">
                <a:latin typeface="Symbol" pitchFamily="18" charset="2"/>
                <a:cs typeface="Arial" charset="0"/>
              </a:rPr>
              <a:t>l</a:t>
            </a:r>
            <a:r>
              <a:rPr lang="en-US" altLang="en-US" dirty="0">
                <a:latin typeface="Arial" charset="0"/>
                <a:cs typeface="Arial" charset="0"/>
              </a:rPr>
              <a:t> grows too large, we have two choices:</a:t>
            </a:r>
          </a:p>
          <a:p>
            <a:pPr lvl="1"/>
            <a:r>
              <a:rPr lang="en-US" altLang="en-US" dirty="0">
                <a:latin typeface="Arial" charset="0"/>
                <a:cs typeface="Arial" charset="0"/>
              </a:rPr>
              <a:t>If the load factor due to occupied bins is too large, double the table size</a:t>
            </a:r>
          </a:p>
          <a:p>
            <a:pPr lvl="1"/>
            <a:r>
              <a:rPr lang="en-US" altLang="en-US" dirty="0">
                <a:latin typeface="Arial" charset="0"/>
                <a:cs typeface="Arial" charset="0"/>
              </a:rPr>
              <a:t>Otherwise, rehash all of the objects currently in the hash table</a:t>
            </a:r>
          </a:p>
          <a:p>
            <a:pPr>
              <a:buFont typeface="Arial" charset="0"/>
              <a:buNone/>
            </a:pPr>
            <a:endParaRPr lang="en-US" altLang="en-US" dirty="0" smtClean="0">
              <a:latin typeface="Arial" charset="0"/>
              <a:cs typeface="Arial" charset="0"/>
            </a:endParaRPr>
          </a:p>
        </p:txBody>
      </p:sp>
    </p:spTree>
    <p:extLst>
      <p:ext uri="{BB962C8B-B14F-4D97-AF65-F5344CB8AC3E}">
        <p14:creationId xmlns:p14="http://schemas.microsoft.com/office/powerpoint/2010/main" val="1164549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latin typeface="Arial" charset="0"/>
                <a:cs typeface="Arial" charset="0"/>
              </a:rPr>
              <a:t>Black Board Example</a:t>
            </a:r>
          </a:p>
        </p:txBody>
      </p:sp>
      <p:sp>
        <p:nvSpPr>
          <p:cNvPr id="3379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Using the last digit as our hash function—insert these nine numbers into a hash table of size </a:t>
            </a:r>
            <a:r>
              <a:rPr lang="en-US" altLang="en-US" i="1"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 = 10</a:t>
            </a:r>
            <a:r>
              <a:rPr lang="en-US" altLang="en-US" smtClean="0">
                <a:latin typeface="Arial" charset="0"/>
                <a:cs typeface="Arial" charset="0"/>
              </a:rPr>
              <a:t> </a:t>
            </a:r>
          </a:p>
          <a:p>
            <a:pPr lvl="1" algn="ctr">
              <a:buFont typeface="Arial" charset="0"/>
              <a:buNone/>
            </a:pPr>
            <a:r>
              <a:rPr lang="en-US" altLang="en-US" sz="2400" smtClean="0">
                <a:latin typeface="Times New Roman" pitchFamily="18" charset="0"/>
                <a:cs typeface="Times New Roman" pitchFamily="18" charset="0"/>
              </a:rPr>
              <a:t>31, 15, 79, 55, 42, 99, 60, 80, 23</a:t>
            </a:r>
            <a:r>
              <a:rPr lang="en-US" altLang="en-US" sz="2400" smtClean="0">
                <a:latin typeface="Arial" charset="0"/>
                <a:cs typeface="Arial" charset="0"/>
              </a:rPr>
              <a:t> </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Then, remove </a:t>
            </a:r>
            <a:r>
              <a:rPr lang="en-US" altLang="en-US" smtClean="0">
                <a:latin typeface="Times New Roman" pitchFamily="18" charset="0"/>
                <a:cs typeface="Times New Roman" pitchFamily="18" charset="0"/>
              </a:rPr>
              <a:t>79</a:t>
            </a:r>
            <a:r>
              <a:rPr lang="en-US" altLang="en-US" smtClean="0">
                <a:latin typeface="Arial" charset="0"/>
                <a:cs typeface="Arial" charset="0"/>
              </a:rPr>
              <a:t>, </a:t>
            </a:r>
            <a:r>
              <a:rPr lang="en-US" altLang="en-US" smtClean="0">
                <a:latin typeface="Times New Roman" pitchFamily="18" charset="0"/>
                <a:cs typeface="Times New Roman" pitchFamily="18" charset="0"/>
              </a:rPr>
              <a:t>31</a:t>
            </a:r>
            <a:r>
              <a:rPr lang="en-US" altLang="en-US" smtClean="0">
                <a:latin typeface="Arial" charset="0"/>
                <a:cs typeface="Arial" charset="0"/>
              </a:rPr>
              <a:t>, </a:t>
            </a:r>
            <a:r>
              <a:rPr lang="en-US" altLang="en-US" smtClean="0">
                <a:latin typeface="Times New Roman" pitchFamily="18" charset="0"/>
                <a:cs typeface="Times New Roman" pitchFamily="18" charset="0"/>
              </a:rPr>
              <a:t>42</a:t>
            </a:r>
            <a:r>
              <a:rPr lang="en-US" altLang="en-US" smtClean="0">
                <a:latin typeface="Arial" charset="0"/>
                <a:cs typeface="Arial" charset="0"/>
              </a:rPr>
              <a:t>, and </a:t>
            </a:r>
            <a:r>
              <a:rPr lang="en-US" altLang="en-US" smtClean="0">
                <a:latin typeface="Times New Roman" pitchFamily="18" charset="0"/>
                <a:cs typeface="Times New Roman" pitchFamily="18" charset="0"/>
              </a:rPr>
              <a:t>60</a:t>
            </a:r>
            <a:r>
              <a:rPr lang="en-US" altLang="en-US" smtClean="0">
                <a:latin typeface="Arial" charset="0"/>
                <a:cs typeface="Arial" charset="0"/>
              </a:rPr>
              <a:t>, in that order</a:t>
            </a:r>
            <a:endParaRPr lang="en-US" altLang="en-US" smtClean="0">
              <a:latin typeface="Times New Roman" pitchFamily="18" charset="0"/>
              <a:cs typeface="Times New Roman" pitchFamily="18" charset="0"/>
            </a:endParaRPr>
          </a:p>
        </p:txBody>
      </p:sp>
    </p:spTree>
    <p:extLst>
      <p:ext uri="{BB962C8B-B14F-4D97-AF65-F5344CB8AC3E}">
        <p14:creationId xmlns:p14="http://schemas.microsoft.com/office/powerpoint/2010/main" val="2707668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latin typeface="Arial" charset="0"/>
                <a:cs typeface="Arial" charset="0"/>
              </a:rPr>
              <a:t>Primary Clustering</a:t>
            </a:r>
          </a:p>
        </p:txBody>
      </p:sp>
      <p:sp>
        <p:nvSpPr>
          <p:cNvPr id="3481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have already observed the following phenomenon:</a:t>
            </a:r>
          </a:p>
          <a:p>
            <a:pPr lvl="1"/>
            <a:r>
              <a:rPr lang="en-US" altLang="en-US" dirty="0" smtClean="0">
                <a:latin typeface="Arial" charset="0"/>
                <a:cs typeface="Arial" charset="0"/>
              </a:rPr>
              <a:t>With more insertions, the contiguous regions (or </a:t>
            </a:r>
            <a:r>
              <a:rPr lang="en-US" altLang="en-US" i="1" dirty="0" smtClean="0">
                <a:latin typeface="Arial" charset="0"/>
                <a:cs typeface="Arial" charset="0"/>
              </a:rPr>
              <a:t>clusters</a:t>
            </a:r>
            <a:r>
              <a:rPr lang="en-US" altLang="en-US" dirty="0" smtClean="0">
                <a:latin typeface="Arial" charset="0"/>
                <a:cs typeface="Arial" charset="0"/>
              </a:rPr>
              <a:t>) get larger</a:t>
            </a:r>
          </a:p>
          <a:p>
            <a:pPr>
              <a:buFont typeface="Arial" charset="0"/>
              <a:buNone/>
            </a:pP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None/>
            </a:pPr>
            <a:r>
              <a:rPr lang="en-US" altLang="en-US" dirty="0">
                <a:latin typeface="Arial" charset="0"/>
                <a:cs typeface="Arial" charset="0"/>
              </a:rPr>
              <a:t>	The length of these chains will affect the number of probes required to perform insertions, accesses, or removals</a:t>
            </a:r>
          </a:p>
          <a:p>
            <a:pPr>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p:txBody>
      </p:sp>
      <p:graphicFrame>
        <p:nvGraphicFramePr>
          <p:cNvPr id="4" name="Table 3"/>
          <p:cNvGraphicFramePr>
            <a:graphicFrameLocks noGrp="1"/>
          </p:cNvGraphicFramePr>
          <p:nvPr>
            <p:extLst/>
          </p:nvPr>
        </p:nvGraphicFramePr>
        <p:xfrm>
          <a:off x="62238" y="2564904"/>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C8B</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74C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ACD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B32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5BA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E9C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267104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latin typeface="Arial" charset="0"/>
                <a:cs typeface="Arial" charset="0"/>
              </a:rPr>
              <a:t>Primary Clustering</a:t>
            </a:r>
          </a:p>
        </p:txBody>
      </p:sp>
      <p:sp>
        <p:nvSpPr>
          <p:cNvPr id="3481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currently have three clusters of length four</a:t>
            </a:r>
          </a:p>
        </p:txBody>
      </p:sp>
      <p:graphicFrame>
        <p:nvGraphicFramePr>
          <p:cNvPr id="4" name="Table 3"/>
          <p:cNvGraphicFramePr>
            <a:graphicFrameLocks noGrp="1"/>
          </p:cNvGraphicFramePr>
          <p:nvPr>
            <p:extLst/>
          </p:nvPr>
        </p:nvGraphicFramePr>
        <p:xfrm>
          <a:off x="62238" y="2564904"/>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C8B</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74C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ACD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B32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5BA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E9C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5" name="Line 44"/>
          <p:cNvSpPr>
            <a:spLocks noChangeShapeType="1"/>
          </p:cNvSpPr>
          <p:nvPr/>
        </p:nvSpPr>
        <p:spPr bwMode="auto">
          <a:xfrm flipH="1">
            <a:off x="1763688"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 name="Line 44"/>
          <p:cNvSpPr>
            <a:spLocks noChangeShapeType="1"/>
          </p:cNvSpPr>
          <p:nvPr/>
        </p:nvSpPr>
        <p:spPr bwMode="auto">
          <a:xfrm flipH="1">
            <a:off x="3195381"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 name="Line 44"/>
          <p:cNvSpPr>
            <a:spLocks noChangeShapeType="1"/>
          </p:cNvSpPr>
          <p:nvPr/>
        </p:nvSpPr>
        <p:spPr bwMode="auto">
          <a:xfrm flipH="1">
            <a:off x="7117681"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206194001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latin typeface="Arial" charset="0"/>
                <a:cs typeface="Arial" charset="0"/>
              </a:rPr>
              <a:t>Primary Clustering</a:t>
            </a:r>
          </a:p>
        </p:txBody>
      </p:sp>
      <p:sp>
        <p:nvSpPr>
          <p:cNvPr id="34819" name="Rectangle 3"/>
          <p:cNvSpPr>
            <a:spLocks noGrp="1" noChangeArrowheads="1"/>
          </p:cNvSpPr>
          <p:nvPr>
            <p:ph type="body" idx="1"/>
          </p:nvPr>
        </p:nvSpPr>
        <p:spPr/>
        <p:txBody>
          <a:bodyPr/>
          <a:lstStyle/>
          <a:p>
            <a:pPr>
              <a:buNone/>
            </a:pPr>
            <a:r>
              <a:rPr lang="en-US" altLang="en-US" dirty="0" smtClean="0">
                <a:latin typeface="Arial" charset="0"/>
                <a:cs typeface="Arial" charset="0"/>
              </a:rPr>
              <a:t>	There is a </a:t>
            </a:r>
            <a:r>
              <a:rPr lang="en-US" altLang="en-US" dirty="0">
                <a:latin typeface="Times New Roman" panose="02020603050405020304" pitchFamily="18" charset="0"/>
                <a:cs typeface="Times New Roman" panose="02020603050405020304" pitchFamily="18" charset="0"/>
              </a:rPr>
              <a:t>5/32 </a:t>
            </a:r>
            <a:r>
              <a:rPr lang="en-CA"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16 %</a:t>
            </a:r>
            <a:r>
              <a:rPr lang="en-US" altLang="en-US" dirty="0">
                <a:latin typeface="Arial" charset="0"/>
                <a:cs typeface="Arial" charset="0"/>
              </a:rPr>
              <a:t> chance that an insertion will fill </a:t>
            </a:r>
            <a:r>
              <a:rPr lang="en-US" altLang="en-US" dirty="0" smtClean="0">
                <a:latin typeface="Arial" charset="0"/>
                <a:cs typeface="Arial" charset="0"/>
              </a:rPr>
              <a:t>A</a:t>
            </a: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p:txBody>
      </p:sp>
      <p:graphicFrame>
        <p:nvGraphicFramePr>
          <p:cNvPr id="4" name="Table 3"/>
          <p:cNvGraphicFramePr>
            <a:graphicFrameLocks noGrp="1"/>
          </p:cNvGraphicFramePr>
          <p:nvPr>
            <p:extLst/>
          </p:nvPr>
        </p:nvGraphicFramePr>
        <p:xfrm>
          <a:off x="62238" y="2564904"/>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B0F0"/>
                    </a:solidFill>
                  </a:tcPr>
                </a:tc>
                <a:tc>
                  <a:txBody>
                    <a:bodyPr/>
                    <a:lstStyle/>
                    <a:p>
                      <a:pPr algn="ctr"/>
                      <a:r>
                        <a:rPr lang="en-CA" sz="1200" b="0" dirty="0" smtClean="0">
                          <a:solidFill>
                            <a:schemeClr val="tx1"/>
                          </a:solidFill>
                        </a:rPr>
                        <a:t>C8B</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74C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ACD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B32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5BA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E9C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5" name="Line 44"/>
          <p:cNvSpPr>
            <a:spLocks noChangeShapeType="1"/>
          </p:cNvSpPr>
          <p:nvPr/>
        </p:nvSpPr>
        <p:spPr bwMode="auto">
          <a:xfrm flipH="1">
            <a:off x="1763688"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 name="Line 44"/>
          <p:cNvSpPr>
            <a:spLocks noChangeShapeType="1"/>
          </p:cNvSpPr>
          <p:nvPr/>
        </p:nvSpPr>
        <p:spPr bwMode="auto">
          <a:xfrm flipH="1">
            <a:off x="3195381"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 name="Line 44"/>
          <p:cNvSpPr>
            <a:spLocks noChangeShapeType="1"/>
          </p:cNvSpPr>
          <p:nvPr/>
        </p:nvSpPr>
        <p:spPr bwMode="auto">
          <a:xfrm flipH="1">
            <a:off x="7117681"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461444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Hash function</a:t>
            </a:r>
          </a:p>
          <a:p>
            <a:r>
              <a:rPr lang="en-US" altLang="zh-CN" dirty="0"/>
              <a:t>Mapping down to 0, ..., M – 1</a:t>
            </a:r>
          </a:p>
          <a:p>
            <a:r>
              <a:rPr lang="en-US" altLang="en-US" dirty="0" smtClean="0">
                <a:latin typeface="Arial" charset="0"/>
                <a:cs typeface="Arial" charset="0"/>
              </a:rPr>
              <a:t>Dealing </a:t>
            </a:r>
            <a:r>
              <a:rPr lang="en-US" altLang="en-US" dirty="0">
                <a:latin typeface="Arial" charset="0"/>
                <a:cs typeface="Arial" charset="0"/>
              </a:rPr>
              <a:t>with </a:t>
            </a:r>
            <a:r>
              <a:rPr lang="en-US" altLang="en-US" dirty="0" smtClean="0">
                <a:latin typeface="Arial" charset="0"/>
                <a:cs typeface="Arial" charset="0"/>
              </a:rPr>
              <a:t>collisions</a:t>
            </a:r>
          </a:p>
          <a:p>
            <a:pPr lvl="1"/>
            <a:r>
              <a:rPr lang="en-US" altLang="zh-CN" dirty="0"/>
              <a:t>Chained hash tables</a:t>
            </a:r>
          </a:p>
          <a:p>
            <a:pPr lvl="1"/>
            <a:r>
              <a:rPr lang="en-US" altLang="zh-CN" dirty="0"/>
              <a:t>Open addressing</a:t>
            </a:r>
          </a:p>
          <a:p>
            <a:pPr lvl="1"/>
            <a:endParaRPr lang="zh-CN" altLang="en-US" dirty="0"/>
          </a:p>
        </p:txBody>
      </p:sp>
    </p:spTree>
    <p:extLst>
      <p:ext uri="{BB962C8B-B14F-4D97-AF65-F5344CB8AC3E}">
        <p14:creationId xmlns:p14="http://schemas.microsoft.com/office/powerpoint/2010/main" val="588245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latin typeface="Arial" charset="0"/>
                <a:cs typeface="Arial" charset="0"/>
              </a:rPr>
              <a:t>The hashing problem</a:t>
            </a:r>
          </a:p>
        </p:txBody>
      </p:sp>
      <p:sp>
        <p:nvSpPr>
          <p:cNvPr id="24579"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The process of mapping </a:t>
            </a:r>
            <a:r>
              <a:rPr lang="en-US" altLang="en-US" sz="2000" dirty="0" smtClean="0"/>
              <a:t>an object or a </a:t>
            </a:r>
            <a:r>
              <a:rPr lang="en-US" altLang="en-US" sz="2000" dirty="0"/>
              <a:t>number onto </a:t>
            </a:r>
            <a:r>
              <a:rPr lang="en-US" altLang="en-US" sz="2000" dirty="0" smtClean="0"/>
              <a:t>an integer in a given range is </a:t>
            </a:r>
            <a:r>
              <a:rPr lang="en-US" altLang="en-US" sz="2000" dirty="0"/>
              <a:t>called </a:t>
            </a:r>
            <a:r>
              <a:rPr lang="en-US" altLang="en-US" sz="2000" i="1" dirty="0"/>
              <a:t>hashing</a:t>
            </a:r>
          </a:p>
          <a:p>
            <a:pPr eaLnBrk="1" hangingPunct="1">
              <a:spcBef>
                <a:spcPct val="20000"/>
              </a:spcBef>
            </a:pPr>
            <a:endParaRPr lang="en-US" altLang="en-US" sz="2000" dirty="0"/>
          </a:p>
          <a:p>
            <a:pPr eaLnBrk="1" hangingPunct="1">
              <a:spcBef>
                <a:spcPct val="20000"/>
              </a:spcBef>
            </a:pPr>
            <a:r>
              <a:rPr lang="en-US" altLang="en-US" sz="2000" dirty="0"/>
              <a:t>	</a:t>
            </a:r>
            <a:r>
              <a:rPr lang="en-US" altLang="en-US" sz="2000" dirty="0" smtClean="0"/>
              <a:t>Problem:  multiple </a:t>
            </a:r>
            <a:r>
              <a:rPr lang="en-US" altLang="en-US" sz="2000" dirty="0"/>
              <a:t>objects may hash to the same value</a:t>
            </a:r>
          </a:p>
          <a:p>
            <a:pPr lvl="1" eaLnBrk="1" hangingPunct="1">
              <a:spcBef>
                <a:spcPct val="20000"/>
              </a:spcBef>
              <a:buFontTx/>
              <a:buChar char="–"/>
            </a:pPr>
            <a:r>
              <a:rPr lang="en-US" altLang="en-US" sz="2000" dirty="0" smtClean="0"/>
              <a:t>Such an event is termed a </a:t>
            </a:r>
            <a:r>
              <a:rPr lang="en-US" altLang="en-US" sz="2000" i="1" dirty="0"/>
              <a:t>collision</a:t>
            </a:r>
          </a:p>
          <a:p>
            <a:pPr eaLnBrk="1" hangingPunct="1">
              <a:spcBef>
                <a:spcPct val="20000"/>
              </a:spcBef>
            </a:pPr>
            <a:endParaRPr lang="en-US" altLang="en-US" sz="2000" dirty="0"/>
          </a:p>
          <a:p>
            <a:pPr eaLnBrk="1" hangingPunct="1">
              <a:spcBef>
                <a:spcPct val="20000"/>
              </a:spcBef>
            </a:pPr>
            <a:r>
              <a:rPr lang="en-US" altLang="en-US" sz="2000" dirty="0"/>
              <a:t>	Hash tables use a hash function together with a mechanism for dealing with collisions</a:t>
            </a:r>
          </a:p>
        </p:txBody>
      </p:sp>
    </p:spTree>
    <p:extLst>
      <p:ext uri="{BB962C8B-B14F-4D97-AF65-F5344CB8AC3E}">
        <p14:creationId xmlns:p14="http://schemas.microsoft.com/office/powerpoint/2010/main" val="2650208434"/>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latin typeface="Arial" charset="0"/>
                <a:cs typeface="Arial" charset="0"/>
              </a:rPr>
              <a:t>Primary Clustering</a:t>
            </a:r>
          </a:p>
        </p:txBody>
      </p:sp>
      <p:sp>
        <p:nvSpPr>
          <p:cNvPr id="34819" name="Rectangle 3"/>
          <p:cNvSpPr>
            <a:spLocks noGrp="1" noChangeArrowheads="1"/>
          </p:cNvSpPr>
          <p:nvPr>
            <p:ph type="body" idx="1"/>
          </p:nvPr>
        </p:nvSpPr>
        <p:spPr/>
        <p:txBody>
          <a:bodyPr/>
          <a:lstStyle/>
          <a:p>
            <a:pPr>
              <a:buNone/>
            </a:pPr>
            <a:r>
              <a:rPr lang="en-US" altLang="en-US" dirty="0" smtClean="0">
                <a:latin typeface="Arial" charset="0"/>
                <a:cs typeface="Arial" charset="0"/>
              </a:rPr>
              <a:t>	There is a </a:t>
            </a:r>
            <a:r>
              <a:rPr lang="en-US" altLang="en-US" dirty="0">
                <a:latin typeface="Times New Roman" panose="02020603050405020304" pitchFamily="18" charset="0"/>
                <a:cs typeface="Times New Roman" panose="02020603050405020304" pitchFamily="18" charset="0"/>
              </a:rPr>
              <a:t>5/32 </a:t>
            </a:r>
            <a:r>
              <a:rPr lang="en-CA"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16 </a:t>
            </a:r>
            <a:r>
              <a:rPr lang="en-US" altLang="en-US" dirty="0">
                <a:latin typeface="Times New Roman" panose="02020603050405020304" pitchFamily="18" charset="0"/>
                <a:cs typeface="Times New Roman" panose="02020603050405020304" pitchFamily="18" charset="0"/>
              </a:rPr>
              <a:t>%</a:t>
            </a:r>
            <a:r>
              <a:rPr lang="en-US" altLang="en-US" dirty="0" smtClean="0">
                <a:latin typeface="Arial" charset="0"/>
                <a:cs typeface="Arial" charset="0"/>
              </a:rPr>
              <a:t> chance that an insertion will fill A</a:t>
            </a:r>
          </a:p>
          <a:p>
            <a:pPr lvl="1"/>
            <a:r>
              <a:rPr lang="en-US" altLang="en-US" dirty="0" smtClean="0">
                <a:latin typeface="Arial" charset="0"/>
                <a:cs typeface="Arial" charset="0"/>
              </a:rPr>
              <a:t>This causes two clusters to </a:t>
            </a:r>
            <a:r>
              <a:rPr lang="en-US" altLang="en-US" i="1" dirty="0" smtClean="0">
                <a:latin typeface="Arial" charset="0"/>
                <a:cs typeface="Arial" charset="0"/>
              </a:rPr>
              <a:t>coalesce</a:t>
            </a:r>
            <a:r>
              <a:rPr lang="en-US" altLang="en-US" dirty="0" smtClean="0">
                <a:latin typeface="Arial" charset="0"/>
                <a:cs typeface="Arial" charset="0"/>
              </a:rPr>
              <a:t> into one larger cluster of length 9</a:t>
            </a:r>
          </a:p>
          <a:p>
            <a:pPr>
              <a:buNone/>
            </a:pP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p:txBody>
      </p:sp>
      <p:graphicFrame>
        <p:nvGraphicFramePr>
          <p:cNvPr id="4" name="Table 3"/>
          <p:cNvGraphicFramePr>
            <a:graphicFrameLocks noGrp="1"/>
          </p:cNvGraphicFramePr>
          <p:nvPr>
            <p:extLst/>
          </p:nvPr>
        </p:nvGraphicFramePr>
        <p:xfrm>
          <a:off x="62238" y="2564904"/>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747</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CA" sz="1200" b="0" dirty="0" smtClean="0">
                          <a:solidFill>
                            <a:schemeClr val="tx1"/>
                          </a:solidFill>
                        </a:rPr>
                        <a:t>C8B</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74C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ACD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B32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5BA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E9C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5" name="Line 44"/>
          <p:cNvSpPr>
            <a:spLocks noChangeShapeType="1"/>
          </p:cNvSpPr>
          <p:nvPr/>
        </p:nvSpPr>
        <p:spPr bwMode="auto">
          <a:xfrm flipH="1">
            <a:off x="1763688" y="2996952"/>
            <a:ext cx="252028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 name="Line 44"/>
          <p:cNvSpPr>
            <a:spLocks noChangeShapeType="1"/>
          </p:cNvSpPr>
          <p:nvPr/>
        </p:nvSpPr>
        <p:spPr bwMode="auto">
          <a:xfrm flipH="1">
            <a:off x="7117681"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9293200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mtClean="0">
                <a:latin typeface="Arial" charset="0"/>
                <a:cs typeface="Arial" charset="0"/>
              </a:rPr>
              <a:t>Primary Clustering</a:t>
            </a:r>
          </a:p>
        </p:txBody>
      </p:sp>
      <p:sp>
        <p:nvSpPr>
          <p:cNvPr id="34819" name="Rectangle 3"/>
          <p:cNvSpPr>
            <a:spLocks noGrp="1" noChangeArrowheads="1"/>
          </p:cNvSpPr>
          <p:nvPr>
            <p:ph type="body" idx="1"/>
          </p:nvPr>
        </p:nvSpPr>
        <p:spPr/>
        <p:txBody>
          <a:bodyPr/>
          <a:lstStyle/>
          <a:p>
            <a:pPr>
              <a:buNone/>
            </a:pPr>
            <a:r>
              <a:rPr lang="en-US" altLang="en-US" dirty="0" smtClean="0">
                <a:latin typeface="Arial" charset="0"/>
                <a:cs typeface="Arial" charset="0"/>
              </a:rPr>
              <a:t>	There is now a </a:t>
            </a:r>
            <a:r>
              <a:rPr lang="en-US" altLang="en-US" dirty="0" smtClean="0">
                <a:latin typeface="Times New Roman" panose="02020603050405020304" pitchFamily="18" charset="0"/>
                <a:cs typeface="Times New Roman" panose="02020603050405020304" pitchFamily="18" charset="0"/>
              </a:rPr>
              <a:t>11/32 </a:t>
            </a:r>
            <a:r>
              <a:rPr lang="en-CA" dirty="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34 % </a:t>
            </a:r>
            <a:r>
              <a:rPr lang="en-US" altLang="en-US" dirty="0" smtClean="0">
                <a:latin typeface="Arial" charset="0"/>
                <a:cs typeface="Arial" charset="0"/>
              </a:rPr>
              <a:t>chance that the next insertion will increase the length of this cluster</a:t>
            </a:r>
          </a:p>
        </p:txBody>
      </p:sp>
      <p:graphicFrame>
        <p:nvGraphicFramePr>
          <p:cNvPr id="4" name="Table 3"/>
          <p:cNvGraphicFramePr>
            <a:graphicFrameLocks noGrp="1"/>
          </p:cNvGraphicFramePr>
          <p:nvPr>
            <p:extLst/>
          </p:nvPr>
        </p:nvGraphicFramePr>
        <p:xfrm>
          <a:off x="62238" y="2564904"/>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747</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CA" sz="1200" b="0" dirty="0" smtClean="0">
                          <a:solidFill>
                            <a:schemeClr val="tx1"/>
                          </a:solidFill>
                        </a:rPr>
                        <a:t>C8B</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74C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ACD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B32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5BA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E9C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5" name="Line 44"/>
          <p:cNvSpPr>
            <a:spLocks noChangeShapeType="1"/>
          </p:cNvSpPr>
          <p:nvPr/>
        </p:nvSpPr>
        <p:spPr bwMode="auto">
          <a:xfrm flipH="1">
            <a:off x="1763688" y="2996952"/>
            <a:ext cx="252028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7" name="Line 44"/>
          <p:cNvSpPr>
            <a:spLocks noChangeShapeType="1"/>
          </p:cNvSpPr>
          <p:nvPr/>
        </p:nvSpPr>
        <p:spPr bwMode="auto">
          <a:xfrm flipH="1">
            <a:off x="7117681"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37011061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mtClean="0">
                <a:latin typeface="Arial" charset="0"/>
                <a:cs typeface="Arial" charset="0"/>
              </a:rPr>
              <a:t>Primary Clustering</a:t>
            </a:r>
          </a:p>
        </p:txBody>
      </p:sp>
      <p:sp>
        <p:nvSpPr>
          <p:cNvPr id="3993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As the cluster length increases, the probability of further increasing the length increases</a:t>
            </a: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In general:</a:t>
            </a:r>
          </a:p>
          <a:p>
            <a:pPr lvl="1"/>
            <a:r>
              <a:rPr lang="en-US" altLang="en-US" dirty="0" smtClean="0">
                <a:latin typeface="Arial" charset="0"/>
                <a:cs typeface="Arial" charset="0"/>
              </a:rPr>
              <a:t>Suppose that a cluster is of length </a:t>
            </a:r>
            <a:r>
              <a:rPr lang="en-US" altLang="en-US" i="1" dirty="0" smtClean="0">
                <a:latin typeface="Times New Roman" pitchFamily="18" charset="0"/>
                <a:cs typeface="Times New Roman" pitchFamily="18" charset="0"/>
              </a:rPr>
              <a:t>ℓ</a:t>
            </a:r>
          </a:p>
          <a:p>
            <a:pPr lvl="1"/>
            <a:r>
              <a:rPr lang="en-US" altLang="en-US" dirty="0" smtClean="0">
                <a:latin typeface="Arial" charset="0"/>
                <a:cs typeface="Arial" charset="0"/>
              </a:rPr>
              <a:t>An insertion either into any bin occupied by the chain or into the locations immediately before or after it will increase the length of the chain</a:t>
            </a:r>
          </a:p>
          <a:p>
            <a:pPr lvl="1"/>
            <a:r>
              <a:rPr lang="en-US" altLang="en-US" dirty="0" smtClean="0">
                <a:latin typeface="Arial" charset="0"/>
                <a:cs typeface="Arial" charset="0"/>
              </a:rPr>
              <a:t>This gives a probability of </a:t>
            </a:r>
          </a:p>
        </p:txBody>
      </p:sp>
      <p:graphicFrame>
        <p:nvGraphicFramePr>
          <p:cNvPr id="4" name="Table 3"/>
          <p:cNvGraphicFramePr>
            <a:graphicFrameLocks noGrp="1"/>
          </p:cNvGraphicFramePr>
          <p:nvPr>
            <p:extLst/>
          </p:nvPr>
        </p:nvGraphicFramePr>
        <p:xfrm>
          <a:off x="62238" y="2564904"/>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680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488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0" dirty="0" smtClean="0">
                          <a:solidFill>
                            <a:schemeClr val="tx1"/>
                          </a:solidFill>
                        </a:rPr>
                        <a:t>946</a:t>
                      </a: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747</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CA" sz="1200" b="0" dirty="0" smtClean="0">
                          <a:solidFill>
                            <a:schemeClr val="tx1"/>
                          </a:solidFill>
                        </a:rPr>
                        <a:t>C8B</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74C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ACD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B32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latin typeface="+mj-lt"/>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D59</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5BA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altLang="en-US" sz="1200" b="0" kern="1200" dirty="0" smtClean="0">
                          <a:solidFill>
                            <a:schemeClr val="tx1"/>
                          </a:solidFill>
                          <a:latin typeface="+mn-lt"/>
                          <a:ea typeface="+mn-ea"/>
                          <a:cs typeface="Arial" charset="0"/>
                        </a:rPr>
                        <a:t>19A </a:t>
                      </a:r>
                      <a:endParaRPr lang="en-CA" sz="1200" b="0" kern="1200" dirty="0" smtClean="0">
                        <a:solidFill>
                          <a:schemeClr val="tx1"/>
                        </a:solidFill>
                        <a:latin typeface="+mn-lt"/>
                        <a:ea typeface="+mn-ea"/>
                        <a:cs typeface="+mn-cs"/>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E9C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5" name="Line 44"/>
          <p:cNvSpPr>
            <a:spLocks noChangeShapeType="1"/>
          </p:cNvSpPr>
          <p:nvPr/>
        </p:nvSpPr>
        <p:spPr bwMode="auto">
          <a:xfrm flipH="1">
            <a:off x="1467189" y="2827535"/>
            <a:ext cx="3096344" cy="0"/>
          </a:xfrm>
          <a:prstGeom prst="line">
            <a:avLst/>
          </a:prstGeom>
          <a:noFill/>
          <a:ln w="28575">
            <a:solidFill>
              <a:srgbClr val="FFC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6" name="Line 44"/>
          <p:cNvSpPr>
            <a:spLocks noChangeShapeType="1"/>
          </p:cNvSpPr>
          <p:nvPr/>
        </p:nvSpPr>
        <p:spPr bwMode="auto">
          <a:xfrm flipH="1">
            <a:off x="7117681" y="2996952"/>
            <a:ext cx="108012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graphicFrame>
        <p:nvGraphicFramePr>
          <p:cNvPr id="2" name="Object 1"/>
          <p:cNvGraphicFramePr>
            <a:graphicFrameLocks noChangeAspect="1"/>
          </p:cNvGraphicFramePr>
          <p:nvPr>
            <p:extLst/>
          </p:nvPr>
        </p:nvGraphicFramePr>
        <p:xfrm>
          <a:off x="3993191" y="4783237"/>
          <a:ext cx="598487" cy="661987"/>
        </p:xfrm>
        <a:graphic>
          <a:graphicData uri="http://schemas.openxmlformats.org/presentationml/2006/ole">
            <mc:AlternateContent xmlns:mc="http://schemas.openxmlformats.org/markup-compatibility/2006">
              <mc:Choice xmlns:v="urn:schemas-microsoft-com:vml" Requires="v">
                <p:oleObj spid="_x0000_s4139" name="Equation" r:id="rId4" imgW="355320" imgH="393480" progId="Equation.DSMT4">
                  <p:embed/>
                </p:oleObj>
              </mc:Choice>
              <mc:Fallback>
                <p:oleObj name="Equation" r:id="rId4" imgW="355320" imgH="393480" progId="Equation.DSMT4">
                  <p:embed/>
                  <p:pic>
                    <p:nvPicPr>
                      <p:cNvPr id="0" name=""/>
                      <p:cNvPicPr>
                        <a:picLocks noChangeAspect="1" noChangeArrowheads="1"/>
                      </p:cNvPicPr>
                      <p:nvPr/>
                    </p:nvPicPr>
                    <p:blipFill>
                      <a:blip r:embed="rId5"/>
                      <a:srcRect/>
                      <a:stretch>
                        <a:fillRect/>
                      </a:stretch>
                    </p:blipFill>
                    <p:spPr bwMode="auto">
                      <a:xfrm>
                        <a:off x="3993191" y="4783237"/>
                        <a:ext cx="598487"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44"/>
          <p:cNvSpPr>
            <a:spLocks noChangeShapeType="1"/>
          </p:cNvSpPr>
          <p:nvPr/>
        </p:nvSpPr>
        <p:spPr bwMode="auto">
          <a:xfrm flipH="1">
            <a:off x="1763688" y="2996952"/>
            <a:ext cx="252028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282557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ltLang="en-US" dirty="0" smtClean="0">
                <a:latin typeface="Arial" charset="0"/>
                <a:cs typeface="Arial" charset="0"/>
              </a:rPr>
              <a:t>Run-time analysis</a:t>
            </a:r>
          </a:p>
        </p:txBody>
      </p:sp>
      <p:sp>
        <p:nvSpPr>
          <p:cNvPr id="2052"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It is possible to estimate the average number of probes for a successful search, where </a:t>
            </a:r>
            <a:r>
              <a:rPr lang="en-US" altLang="en-US" i="1" dirty="0" smtClean="0">
                <a:latin typeface="Symbol" pitchFamily="18" charset="2"/>
                <a:cs typeface="Arial" charset="0"/>
              </a:rPr>
              <a:t>l</a:t>
            </a:r>
            <a:r>
              <a:rPr lang="en-US" altLang="en-US" dirty="0" smtClean="0">
                <a:latin typeface="Arial" charset="0"/>
                <a:cs typeface="Arial" charset="0"/>
              </a:rPr>
              <a:t> is the load factor:</a:t>
            </a: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For example: if </a:t>
            </a:r>
            <a:r>
              <a:rPr lang="en-US" altLang="en-US" i="1" dirty="0" smtClean="0">
                <a:latin typeface="Symbol" pitchFamily="18" charset="2"/>
                <a:cs typeface="Arial" charset="0"/>
              </a:rPr>
              <a:t>l</a:t>
            </a:r>
            <a:r>
              <a:rPr lang="en-US" altLang="en-US" dirty="0" smtClean="0">
                <a:latin typeface="Times New Roman" pitchFamily="18" charset="0"/>
                <a:cs typeface="Arial" charset="0"/>
              </a:rPr>
              <a:t> = 0.5</a:t>
            </a:r>
            <a:r>
              <a:rPr lang="en-US" altLang="en-US" dirty="0" smtClean="0">
                <a:latin typeface="Arial" charset="0"/>
                <a:cs typeface="Arial" charset="0"/>
              </a:rPr>
              <a:t>, we require </a:t>
            </a:r>
            <a:r>
              <a:rPr lang="en-US" altLang="en-US" dirty="0" smtClean="0">
                <a:latin typeface="Times New Roman" pitchFamily="18" charset="0"/>
                <a:cs typeface="Arial" charset="0"/>
              </a:rPr>
              <a:t>1.5</a:t>
            </a:r>
            <a:r>
              <a:rPr lang="en-US" altLang="en-US" dirty="0" smtClean="0">
                <a:latin typeface="Arial" charset="0"/>
                <a:cs typeface="Arial" charset="0"/>
              </a:rPr>
              <a:t> probes on average</a:t>
            </a:r>
          </a:p>
        </p:txBody>
      </p:sp>
      <p:graphicFrame>
        <p:nvGraphicFramePr>
          <p:cNvPr id="2050" name="Object 2"/>
          <p:cNvGraphicFramePr>
            <a:graphicFrameLocks noChangeAspect="1"/>
          </p:cNvGraphicFramePr>
          <p:nvPr>
            <p:extLst>
              <p:ext uri="{D42A27DB-BD31-4B8C-83A1-F6EECF244321}">
                <p14:modId xmlns:p14="http://schemas.microsoft.com/office/powerpoint/2010/main" val="3915594439"/>
              </p:ext>
            </p:extLst>
          </p:nvPr>
        </p:nvGraphicFramePr>
        <p:xfrm>
          <a:off x="3995738" y="2420888"/>
          <a:ext cx="1368425" cy="725488"/>
        </p:xfrm>
        <a:graphic>
          <a:graphicData uri="http://schemas.openxmlformats.org/presentationml/2006/ole">
            <mc:AlternateContent xmlns:mc="http://schemas.openxmlformats.org/markup-compatibility/2006">
              <mc:Choice xmlns:v="urn:schemas-microsoft-com:vml" Requires="v">
                <p:oleObj spid="_x0000_s5164" name="Equation" r:id="rId4" imgW="812520" imgH="431640" progId="Equation.3">
                  <p:embed/>
                </p:oleObj>
              </mc:Choice>
              <mc:Fallback>
                <p:oleObj name="Equation" r:id="rId4" imgW="81252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2420888"/>
                        <a:ext cx="1368425"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3" name="Text Box 6"/>
          <p:cNvSpPr txBox="1">
            <a:spLocks noChangeArrowheads="1"/>
          </p:cNvSpPr>
          <p:nvPr/>
        </p:nvSpPr>
        <p:spPr bwMode="auto">
          <a:xfrm>
            <a:off x="827088" y="5659438"/>
            <a:ext cx="8075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Reference:  Knuth, The Art of Computer Programming, Vol. 3, 2</a:t>
            </a:r>
            <a:r>
              <a:rPr lang="en-US" altLang="en-US" sz="1400" baseline="30000"/>
              <a:t>nd</a:t>
            </a:r>
            <a:r>
              <a:rPr lang="en-US" altLang="en-US" sz="1400"/>
              <a:t> Ed., Addison Wesley, 1998, p.528.</a:t>
            </a:r>
          </a:p>
        </p:txBody>
      </p:sp>
    </p:spTree>
    <p:extLst>
      <p:ext uri="{BB962C8B-B14F-4D97-AF65-F5344CB8AC3E}">
        <p14:creationId xmlns:p14="http://schemas.microsoft.com/office/powerpoint/2010/main" val="56422499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dirty="0">
                <a:latin typeface="Arial" charset="0"/>
                <a:cs typeface="Arial" charset="0"/>
              </a:rPr>
              <a:t>Run-time analysis</a:t>
            </a:r>
            <a:endParaRPr lang="en-US" altLang="en-US" dirty="0" smtClean="0">
              <a:latin typeface="Arial" charset="0"/>
              <a:cs typeface="Arial" charset="0"/>
            </a:endParaRPr>
          </a:p>
        </p:txBody>
      </p:sp>
      <p:sp>
        <p:nvSpPr>
          <p:cNvPr id="3076"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number of probes for an </a:t>
            </a:r>
            <a:r>
              <a:rPr lang="en-US" altLang="en-US" dirty="0" smtClean="0">
                <a:solidFill>
                  <a:srgbClr val="FF0000"/>
                </a:solidFill>
                <a:latin typeface="Arial" charset="0"/>
                <a:cs typeface="Arial" charset="0"/>
              </a:rPr>
              <a:t>unsuccessful search </a:t>
            </a:r>
            <a:r>
              <a:rPr lang="en-US" altLang="en-US" dirty="0" smtClean="0">
                <a:latin typeface="Arial" charset="0"/>
                <a:cs typeface="Arial" charset="0"/>
              </a:rPr>
              <a:t>or for an insertion is higher:</a:t>
            </a: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For </a:t>
            </a:r>
            <a:r>
              <a:rPr lang="en-US" altLang="en-US" dirty="0" smtClean="0">
                <a:latin typeface="Times New Roman" pitchFamily="18" charset="0"/>
                <a:cs typeface="Arial" charset="0"/>
              </a:rPr>
              <a:t>0 ≤ </a:t>
            </a:r>
            <a:r>
              <a:rPr lang="en-US" altLang="en-US" i="1" dirty="0" smtClean="0">
                <a:latin typeface="Symbol" pitchFamily="18" charset="2"/>
                <a:cs typeface="Arial" charset="0"/>
              </a:rPr>
              <a:t>l</a:t>
            </a:r>
            <a:r>
              <a:rPr lang="en-US" altLang="en-US" dirty="0" smtClean="0">
                <a:latin typeface="Times New Roman" pitchFamily="18" charset="0"/>
                <a:cs typeface="Arial" charset="0"/>
              </a:rPr>
              <a:t>  ≤  1</a:t>
            </a:r>
            <a:r>
              <a:rPr lang="en-US" altLang="en-US" dirty="0" smtClean="0">
                <a:latin typeface="Arial" charset="0"/>
                <a:cs typeface="Arial" charset="0"/>
              </a:rPr>
              <a:t>, we have </a:t>
            </a:r>
            <a:r>
              <a:rPr lang="en-US" altLang="en-US" dirty="0" smtClean="0">
                <a:latin typeface="Times New Roman" pitchFamily="18" charset="0"/>
                <a:cs typeface="Arial" charset="0"/>
              </a:rPr>
              <a:t>(1 – </a:t>
            </a:r>
            <a:r>
              <a:rPr lang="en-US" altLang="en-US" i="1" dirty="0" smtClean="0">
                <a:latin typeface="Symbol" pitchFamily="18" charset="2"/>
                <a:cs typeface="Arial" charset="0"/>
              </a:rPr>
              <a:t>l</a:t>
            </a:r>
            <a:r>
              <a:rPr lang="en-US" altLang="en-US" dirty="0" smtClean="0">
                <a:latin typeface="Times New Roman" pitchFamily="18" charset="0"/>
                <a:cs typeface="Arial" charset="0"/>
              </a:rPr>
              <a:t>)</a:t>
            </a:r>
            <a:r>
              <a:rPr lang="en-US" altLang="en-US" baseline="30000" dirty="0" smtClean="0">
                <a:latin typeface="Times New Roman" pitchFamily="18" charset="0"/>
                <a:cs typeface="Arial" charset="0"/>
              </a:rPr>
              <a:t>2</a:t>
            </a:r>
            <a:r>
              <a:rPr lang="en-US" altLang="en-US" dirty="0" smtClean="0">
                <a:latin typeface="Times New Roman" pitchFamily="18" charset="0"/>
                <a:cs typeface="Arial" charset="0"/>
              </a:rPr>
              <a:t> ≤ 1 – </a:t>
            </a:r>
            <a:r>
              <a:rPr lang="en-US" altLang="en-US" i="1" dirty="0" smtClean="0">
                <a:latin typeface="Symbol" pitchFamily="18" charset="2"/>
                <a:cs typeface="Arial" charset="0"/>
              </a:rPr>
              <a:t>l</a:t>
            </a:r>
            <a:r>
              <a:rPr lang="en-US" altLang="en-US" dirty="0" smtClean="0">
                <a:latin typeface="Arial" charset="0"/>
                <a:cs typeface="Arial" charset="0"/>
              </a:rPr>
              <a:t>, and therefore the reciprocal will be larger</a:t>
            </a:r>
          </a:p>
          <a:p>
            <a:pPr lvl="1"/>
            <a:r>
              <a:rPr lang="en-US" altLang="en-US" dirty="0" smtClean="0">
                <a:latin typeface="Arial" charset="0"/>
                <a:cs typeface="Arial" charset="0"/>
              </a:rPr>
              <a:t>if </a:t>
            </a:r>
            <a:r>
              <a:rPr lang="en-US" altLang="en-US" i="1" dirty="0" smtClean="0">
                <a:latin typeface="Symbol" pitchFamily="18" charset="2"/>
                <a:cs typeface="Arial" charset="0"/>
              </a:rPr>
              <a:t>l</a:t>
            </a:r>
            <a:r>
              <a:rPr lang="en-US" altLang="en-US" dirty="0" smtClean="0">
                <a:latin typeface="Symbol" pitchFamily="18" charset="2"/>
                <a:cs typeface="Arial" charset="0"/>
              </a:rPr>
              <a:t> </a:t>
            </a:r>
            <a:r>
              <a:rPr lang="en-US" altLang="en-US" dirty="0" smtClean="0">
                <a:latin typeface="Times New Roman" pitchFamily="18" charset="0"/>
                <a:cs typeface="Arial" charset="0"/>
              </a:rPr>
              <a:t>= 0.5</a:t>
            </a:r>
            <a:r>
              <a:rPr lang="en-US" altLang="en-US" dirty="0" smtClean="0">
                <a:latin typeface="Arial" charset="0"/>
                <a:cs typeface="Arial" charset="0"/>
              </a:rPr>
              <a:t> then we require 2.5 probes on average</a:t>
            </a:r>
          </a:p>
        </p:txBody>
      </p:sp>
      <p:graphicFrame>
        <p:nvGraphicFramePr>
          <p:cNvPr id="3074" name="Object 2"/>
          <p:cNvGraphicFramePr>
            <a:graphicFrameLocks noChangeAspect="1"/>
          </p:cNvGraphicFramePr>
          <p:nvPr/>
        </p:nvGraphicFramePr>
        <p:xfrm>
          <a:off x="3276600" y="2420938"/>
          <a:ext cx="2339975" cy="1214437"/>
        </p:xfrm>
        <a:graphic>
          <a:graphicData uri="http://schemas.openxmlformats.org/presentationml/2006/ole">
            <mc:AlternateContent xmlns:mc="http://schemas.openxmlformats.org/markup-compatibility/2006">
              <mc:Choice xmlns:v="urn:schemas-microsoft-com:vml" Requires="v">
                <p:oleObj spid="_x0000_s6189" name="Equation" r:id="rId4" imgW="977760" imgH="507960" progId="Equation.3">
                  <p:embed/>
                </p:oleObj>
              </mc:Choice>
              <mc:Fallback>
                <p:oleObj name="Equation" r:id="rId4" imgW="97776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420938"/>
                        <a:ext cx="2339975" cy="1214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Text Box 6"/>
          <p:cNvSpPr txBox="1">
            <a:spLocks noChangeArrowheads="1"/>
          </p:cNvSpPr>
          <p:nvPr/>
        </p:nvSpPr>
        <p:spPr bwMode="auto">
          <a:xfrm>
            <a:off x="827088" y="5659438"/>
            <a:ext cx="8075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Reference:  Knuth, The Art of Computer Programming, Vol. 3, 2</a:t>
            </a:r>
            <a:r>
              <a:rPr lang="en-US" altLang="en-US" sz="1400" baseline="30000"/>
              <a:t>nd</a:t>
            </a:r>
            <a:r>
              <a:rPr lang="en-US" altLang="en-US" sz="1400"/>
              <a:t> Ed., Addison Wesley, 1998, p.528.</a:t>
            </a:r>
          </a:p>
        </p:txBody>
      </p:sp>
    </p:spTree>
    <p:extLst>
      <p:ext uri="{BB962C8B-B14F-4D97-AF65-F5344CB8AC3E}">
        <p14:creationId xmlns:p14="http://schemas.microsoft.com/office/powerpoint/2010/main" val="331788673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latin typeface="Arial" charset="0"/>
                <a:cs typeface="Arial" charset="0"/>
              </a:rPr>
              <a:t>Run-time analysis</a:t>
            </a:r>
            <a:endParaRPr lang="en-US" altLang="en-US" dirty="0" smtClean="0">
              <a:latin typeface="Arial" charset="0"/>
              <a:cs typeface="Arial" charset="0"/>
            </a:endParaRPr>
          </a:p>
        </p:txBody>
      </p:sp>
      <p:sp>
        <p:nvSpPr>
          <p:cNvPr id="4198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following plot shows how the number of required probes increases</a:t>
            </a:r>
          </a:p>
        </p:txBody>
      </p:sp>
      <p:pic>
        <p:nvPicPr>
          <p:cNvPr id="41988" name="Picture 6" descr="lin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2600325"/>
            <a:ext cx="5800725"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32994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latin typeface="Arial" charset="0"/>
                <a:cs typeface="Arial" charset="0"/>
              </a:rPr>
              <a:t>Run-time analysis</a:t>
            </a:r>
            <a:endParaRPr lang="en-US" altLang="en-US" dirty="0" smtClean="0">
              <a:latin typeface="Arial" charset="0"/>
              <a:cs typeface="Arial" charset="0"/>
            </a:endParaRPr>
          </a:p>
        </p:txBody>
      </p:sp>
      <p:sp>
        <p:nvSpPr>
          <p:cNvPr id="4301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Our goal was to keep all operations </a:t>
            </a:r>
            <a:r>
              <a:rPr lang="en-US" altLang="en-US" b="1" dirty="0" smtClean="0">
                <a:latin typeface="Symbol" panose="05050102010706020507" pitchFamily="18" charset="2"/>
                <a:cs typeface="Arial" charset="0"/>
              </a:rPr>
              <a:t>Q</a:t>
            </a:r>
            <a:r>
              <a:rPr lang="en-US" altLang="en-US" dirty="0" smtClean="0">
                <a:latin typeface="Times New Roman" pitchFamily="18" charset="0"/>
                <a:cs typeface="Arial" charset="0"/>
              </a:rPr>
              <a:t>(1)</a:t>
            </a:r>
          </a:p>
          <a:p>
            <a:pPr>
              <a:buFont typeface="Arial" charset="0"/>
              <a:buNone/>
            </a:pPr>
            <a:r>
              <a:rPr lang="en-US" altLang="en-US" dirty="0" smtClean="0">
                <a:latin typeface="Arial" charset="0"/>
                <a:cs typeface="Arial" charset="0"/>
              </a:rPr>
              <a:t>	</a:t>
            </a:r>
            <a:r>
              <a:rPr lang="en-US" altLang="en-US" dirty="0" smtClean="0">
                <a:latin typeface="Arial" charset="0"/>
                <a:cs typeface="Arial" charset="0"/>
              </a:rPr>
              <a:t>Unfortunately, </a:t>
            </a:r>
            <a:r>
              <a:rPr lang="en-US" altLang="en-US" dirty="0" smtClean="0">
                <a:latin typeface="Arial" charset="0"/>
                <a:cs typeface="Arial" charset="0"/>
              </a:rPr>
              <a:t>as </a:t>
            </a:r>
            <a:r>
              <a:rPr lang="en-US" altLang="en-US" i="1" dirty="0" smtClean="0">
                <a:latin typeface="Symbol" pitchFamily="18" charset="2"/>
                <a:cs typeface="Arial" charset="0"/>
              </a:rPr>
              <a:t>l </a:t>
            </a:r>
            <a:r>
              <a:rPr lang="en-US" altLang="en-US" dirty="0" smtClean="0">
                <a:latin typeface="Arial" charset="0"/>
                <a:cs typeface="Arial" charset="0"/>
              </a:rPr>
              <a:t>grows, so does the run time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One solution is to keep the load factor under a given bound</a:t>
            </a:r>
          </a:p>
          <a:p>
            <a:pPr>
              <a:buFont typeface="Arial" charset="0"/>
              <a:buNone/>
            </a:pPr>
            <a:r>
              <a:rPr lang="en-US" altLang="en-US" dirty="0" smtClean="0">
                <a:latin typeface="Arial" charset="0"/>
                <a:cs typeface="Arial" charset="0"/>
              </a:rPr>
              <a:t>	If we choose </a:t>
            </a:r>
            <a:r>
              <a:rPr lang="en-US" altLang="en-US" i="1" dirty="0" smtClean="0">
                <a:latin typeface="Symbol" pitchFamily="18" charset="2"/>
                <a:cs typeface="Arial" charset="0"/>
              </a:rPr>
              <a:t>l</a:t>
            </a:r>
            <a:r>
              <a:rPr lang="en-US" altLang="en-US" dirty="0" smtClean="0">
                <a:latin typeface="Times New Roman" pitchFamily="18" charset="0"/>
                <a:cs typeface="Arial" charset="0"/>
              </a:rPr>
              <a:t> = 2/3</a:t>
            </a:r>
            <a:r>
              <a:rPr lang="en-US" altLang="en-US" dirty="0" smtClean="0">
                <a:latin typeface="Arial" charset="0"/>
                <a:cs typeface="Arial" charset="0"/>
              </a:rPr>
              <a:t>, then the number of probes for either a successful or unsuccessful search is 2 and 5, respectively</a:t>
            </a:r>
          </a:p>
        </p:txBody>
      </p:sp>
    </p:spTree>
    <p:extLst>
      <p:ext uri="{BB962C8B-B14F-4D97-AF65-F5344CB8AC3E}">
        <p14:creationId xmlns:p14="http://schemas.microsoft.com/office/powerpoint/2010/main" val="39627570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a:latin typeface="Arial" charset="0"/>
                <a:cs typeface="Arial" charset="0"/>
              </a:rPr>
              <a:t>Run-time analysis</a:t>
            </a:r>
            <a:endParaRPr lang="en-US" altLang="en-US" dirty="0" smtClean="0">
              <a:latin typeface="Arial" charset="0"/>
              <a:cs typeface="Arial" charset="0"/>
            </a:endParaRPr>
          </a:p>
        </p:txBody>
      </p:sp>
      <p:sp>
        <p:nvSpPr>
          <p:cNvPr id="4403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Therefore, we have three choices:</a:t>
            </a:r>
          </a:p>
          <a:p>
            <a:pPr lvl="1"/>
            <a:r>
              <a:rPr lang="en-US" altLang="en-US" dirty="0" smtClean="0">
                <a:latin typeface="Arial" charset="0"/>
                <a:cs typeface="Arial" charset="0"/>
              </a:rPr>
              <a:t>Choose </a:t>
            </a:r>
            <a:r>
              <a:rPr lang="en-US" altLang="en-US" i="1" dirty="0" smtClean="0">
                <a:latin typeface="Times New Roman" pitchFamily="18" charset="0"/>
                <a:cs typeface="Arial" charset="0"/>
              </a:rPr>
              <a:t>M</a:t>
            </a:r>
            <a:r>
              <a:rPr lang="en-US" altLang="en-US" dirty="0" smtClean="0">
                <a:latin typeface="Arial" charset="0"/>
                <a:cs typeface="Arial" charset="0"/>
              </a:rPr>
              <a:t> large enough so that we will not pass this load factor</a:t>
            </a:r>
          </a:p>
          <a:p>
            <a:pPr lvl="2"/>
            <a:r>
              <a:rPr lang="en-US" altLang="en-US" dirty="0" smtClean="0">
                <a:latin typeface="Arial" charset="0"/>
                <a:cs typeface="Arial" charset="0"/>
              </a:rPr>
              <a:t>This could waste memory</a:t>
            </a:r>
          </a:p>
          <a:p>
            <a:pPr lvl="1"/>
            <a:r>
              <a:rPr lang="en-US" altLang="en-US" dirty="0" smtClean="0">
                <a:latin typeface="Arial" charset="0"/>
                <a:cs typeface="Arial" charset="0"/>
              </a:rPr>
              <a:t>Double the number of bins if the chosen load factor is reached</a:t>
            </a:r>
          </a:p>
          <a:p>
            <a:pPr lvl="1"/>
            <a:r>
              <a:rPr lang="en-US" altLang="en-US" dirty="0" smtClean="0">
                <a:solidFill>
                  <a:srgbClr val="FF0000"/>
                </a:solidFill>
                <a:latin typeface="Arial" charset="0"/>
                <a:cs typeface="Arial" charset="0"/>
              </a:rPr>
              <a:t>Choose a different strategy than linear probing</a:t>
            </a:r>
          </a:p>
          <a:p>
            <a:pPr lvl="2"/>
            <a:r>
              <a:rPr lang="en-US" altLang="en-US" dirty="0" smtClean="0">
                <a:latin typeface="Arial" charset="0"/>
                <a:cs typeface="Arial" charset="0"/>
              </a:rPr>
              <a:t>Two possibilities are quadratic probing and double hashing</a:t>
            </a:r>
          </a:p>
        </p:txBody>
      </p:sp>
    </p:spTree>
    <p:extLst>
      <p:ext uri="{BB962C8B-B14F-4D97-AF65-F5344CB8AC3E}">
        <p14:creationId xmlns:p14="http://schemas.microsoft.com/office/powerpoint/2010/main" val="247775823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mtClean="0">
                <a:latin typeface="Arial" charset="0"/>
                <a:cs typeface="Arial" charset="0"/>
              </a:rPr>
              <a:t>Summary</a:t>
            </a:r>
          </a:p>
        </p:txBody>
      </p:sp>
      <p:sp>
        <p:nvSpPr>
          <p:cNvPr id="471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This topic introduced linear problem</a:t>
            </a:r>
          </a:p>
          <a:p>
            <a:pPr lvl="1"/>
            <a:r>
              <a:rPr lang="en-US" altLang="en-US" dirty="0" smtClean="0">
                <a:latin typeface="Arial" charset="0"/>
                <a:cs typeface="Arial" charset="0"/>
              </a:rPr>
              <a:t>Continue looking forward until an empty cell is found</a:t>
            </a:r>
          </a:p>
          <a:p>
            <a:pPr lvl="1"/>
            <a:r>
              <a:rPr lang="en-US" altLang="en-US" dirty="0" smtClean="0">
                <a:latin typeface="Arial" charset="0"/>
                <a:cs typeface="Arial" charset="0"/>
              </a:rPr>
              <a:t>Searching follows the same rule</a:t>
            </a:r>
          </a:p>
          <a:p>
            <a:pPr lvl="1"/>
            <a:r>
              <a:rPr lang="en-US" altLang="en-US" dirty="0" smtClean="0">
                <a:latin typeface="Arial" charset="0"/>
                <a:cs typeface="Arial" charset="0"/>
              </a:rPr>
              <a:t>Removing an object is more difficult</a:t>
            </a:r>
          </a:p>
          <a:p>
            <a:pPr lvl="1"/>
            <a:r>
              <a:rPr lang="en-US" altLang="en-US" dirty="0" smtClean="0">
                <a:latin typeface="Arial" charset="0"/>
                <a:cs typeface="Arial" charset="0"/>
              </a:rPr>
              <a:t>Primary clustering is an issue</a:t>
            </a:r>
          </a:p>
          <a:p>
            <a:pPr lvl="1"/>
            <a:r>
              <a:rPr lang="en-US" altLang="en-US" dirty="0" smtClean="0">
                <a:latin typeface="Arial" charset="0"/>
                <a:cs typeface="Arial" charset="0"/>
              </a:rPr>
              <a:t>Keep the load factor </a:t>
            </a:r>
            <a:r>
              <a:rPr lang="en-US" altLang="en-US" i="1" dirty="0" smtClean="0">
                <a:latin typeface="Symbol" pitchFamily="18" charset="2"/>
                <a:cs typeface="Arial" charset="0"/>
              </a:rPr>
              <a:t>l</a:t>
            </a:r>
            <a:r>
              <a:rPr lang="en-US" altLang="en-US" dirty="0" smtClean="0">
                <a:latin typeface="Symbol" pitchFamily="18" charset="2"/>
                <a:cs typeface="Arial" charset="0"/>
              </a:rPr>
              <a:t> </a:t>
            </a:r>
            <a:r>
              <a:rPr lang="en-US" altLang="en-US" dirty="0" smtClean="0">
                <a:latin typeface="Times New Roman" pitchFamily="18" charset="0"/>
                <a:cs typeface="Arial" charset="0"/>
              </a:rPr>
              <a:t> ≤  2/3</a:t>
            </a:r>
            <a:endParaRPr lang="en-US" altLang="en-US" dirty="0" smtClean="0">
              <a:latin typeface="Arial" charset="0"/>
              <a:cs typeface="Arial" charset="0"/>
            </a:endParaRPr>
          </a:p>
        </p:txBody>
      </p:sp>
    </p:spTree>
    <p:extLst>
      <p:ext uri="{BB962C8B-B14F-4D97-AF65-F5344CB8AC3E}">
        <p14:creationId xmlns:p14="http://schemas.microsoft.com/office/powerpoint/2010/main" val="2873460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Hash function</a:t>
            </a:r>
          </a:p>
          <a:p>
            <a:r>
              <a:rPr lang="en-US" altLang="zh-CN" dirty="0"/>
              <a:t>Mapping down to 0, ..., M – 1</a:t>
            </a:r>
          </a:p>
          <a:p>
            <a:r>
              <a:rPr lang="en-US" altLang="en-US" dirty="0" smtClean="0">
                <a:latin typeface="Arial" charset="0"/>
                <a:cs typeface="Arial" charset="0"/>
              </a:rPr>
              <a:t>Dealing </a:t>
            </a:r>
            <a:r>
              <a:rPr lang="en-US" altLang="en-US" dirty="0">
                <a:latin typeface="Arial" charset="0"/>
                <a:cs typeface="Arial" charset="0"/>
              </a:rPr>
              <a:t>with </a:t>
            </a:r>
            <a:r>
              <a:rPr lang="en-US" altLang="en-US" dirty="0" smtClean="0">
                <a:latin typeface="Arial" charset="0"/>
                <a:cs typeface="Arial" charset="0"/>
              </a:rPr>
              <a:t>collisions</a:t>
            </a:r>
          </a:p>
          <a:p>
            <a:pPr lvl="1"/>
            <a:r>
              <a:rPr lang="en-US" altLang="zh-CN" dirty="0"/>
              <a:t>Chained hash tables</a:t>
            </a:r>
          </a:p>
          <a:p>
            <a:pPr lvl="1"/>
            <a:r>
              <a:rPr lang="en-US" altLang="zh-CN" dirty="0"/>
              <a:t>Open </a:t>
            </a:r>
            <a:r>
              <a:rPr lang="en-US" altLang="zh-CN" dirty="0" smtClean="0"/>
              <a:t>addressing</a:t>
            </a:r>
          </a:p>
          <a:p>
            <a:pPr lvl="2"/>
            <a:r>
              <a:rPr lang="en-US" altLang="zh-CN" dirty="0"/>
              <a:t>Linear probing</a:t>
            </a:r>
          </a:p>
          <a:p>
            <a:pPr lvl="2"/>
            <a:r>
              <a:rPr lang="en-US" altLang="zh-CN" dirty="0" smtClean="0">
                <a:solidFill>
                  <a:srgbClr val="FF0000"/>
                </a:solidFill>
              </a:rPr>
              <a:t>Quadratic probing</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1148005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latin typeface="Arial" charset="0"/>
                <a:cs typeface="Arial" charset="0"/>
              </a:rPr>
              <a:t>IP Addresses</a:t>
            </a:r>
          </a:p>
        </p:txBody>
      </p:sp>
      <p:sp>
        <p:nvSpPr>
          <p:cNvPr id="25603"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Going back to the problem with IP addresses	</a:t>
            </a:r>
          </a:p>
          <a:p>
            <a:pPr lvl="1" eaLnBrk="1" hangingPunct="1">
              <a:spcBef>
                <a:spcPct val="20000"/>
              </a:spcBef>
              <a:buFontTx/>
              <a:buChar char="–"/>
            </a:pPr>
            <a:r>
              <a:rPr lang="en-US" altLang="en-US" dirty="0" smtClean="0"/>
              <a:t>We need a hash function to map an IP address to a smaller range</a:t>
            </a:r>
          </a:p>
          <a:p>
            <a:pPr lvl="1" eaLnBrk="1" hangingPunct="1">
              <a:spcBef>
                <a:spcPct val="20000"/>
              </a:spcBef>
              <a:buFontTx/>
              <a:buChar char="–"/>
            </a:pPr>
            <a:r>
              <a:rPr lang="en-US" altLang="en-US" dirty="0" smtClean="0"/>
              <a:t>We need a hash function to map a domain name to a smaller range</a:t>
            </a:r>
          </a:p>
          <a:p>
            <a:pPr lvl="1" eaLnBrk="1" hangingPunct="1">
              <a:spcBef>
                <a:spcPct val="20000"/>
              </a:spcBef>
              <a:buFontTx/>
              <a:buChar char="–"/>
            </a:pPr>
            <a:endParaRPr lang="en-US" altLang="en-US" dirty="0">
              <a:latin typeface="Times New Roman" panose="02020603050405020304" pitchFamily="18" charset="0"/>
              <a:cs typeface="Times New Roman" panose="02020603050405020304" pitchFamily="18" charset="0"/>
            </a:endParaRPr>
          </a:p>
          <a:p>
            <a:pPr eaLnBrk="1" hangingPunct="1">
              <a:spcBef>
                <a:spcPct val="20000"/>
              </a:spcBef>
            </a:pPr>
            <a:r>
              <a:rPr lang="en-US" altLang="en-US" sz="2000" dirty="0"/>
              <a:t>	</a:t>
            </a:r>
            <a:r>
              <a:rPr lang="en-US" altLang="en-US" sz="2000" dirty="0" smtClean="0"/>
              <a:t>Mapping </a:t>
            </a:r>
            <a:r>
              <a:rPr lang="en-US" altLang="en-US" sz="2000" dirty="0" smtClean="0">
                <a:latin typeface="Consolas" panose="020B0609020204030204" pitchFamily="49" charset="0"/>
                <a:cs typeface="Consolas" panose="020B0609020204030204" pitchFamily="49" charset="0"/>
              </a:rPr>
              <a:t>129.97.10.179</a:t>
            </a:r>
            <a:r>
              <a:rPr lang="en-US" altLang="en-US" dirty="0" smtClean="0"/>
              <a:t> onto a smaller range may seem easier, but</a:t>
            </a:r>
            <a:br>
              <a:rPr lang="en-US" altLang="en-US" dirty="0" smtClean="0"/>
            </a:br>
            <a:r>
              <a:rPr lang="en-US" altLang="en-US" dirty="0" smtClean="0"/>
              <a:t>a mechanism for mapping churchill.uwaterloo.ca onto a small range of integers may be more interesting</a:t>
            </a: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145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This topic covers quadratic probing</a:t>
            </a:r>
          </a:p>
          <a:p>
            <a:pPr lvl="1"/>
            <a:r>
              <a:rPr lang="en-US" altLang="en-US" dirty="0" smtClean="0">
                <a:latin typeface="Arial" charset="0"/>
                <a:cs typeface="Arial" charset="0"/>
              </a:rPr>
              <a:t>Similar to linear probing</a:t>
            </a:r>
          </a:p>
          <a:p>
            <a:pPr lvl="2"/>
            <a:r>
              <a:rPr lang="en-US" altLang="en-US" dirty="0" smtClean="0">
                <a:latin typeface="Arial" charset="0"/>
                <a:cs typeface="Arial" charset="0"/>
              </a:rPr>
              <a:t>Does not step forward one step at a time</a:t>
            </a:r>
          </a:p>
          <a:p>
            <a:pPr lvl="1"/>
            <a:r>
              <a:rPr lang="en-US" altLang="en-US" dirty="0" smtClean="0">
                <a:latin typeface="Arial" charset="0"/>
                <a:cs typeface="Arial" charset="0"/>
              </a:rPr>
              <a:t>Primary clustering no longer occurs</a:t>
            </a:r>
          </a:p>
          <a:p>
            <a:pPr lvl="1"/>
            <a:r>
              <a:rPr lang="en-US" altLang="en-US" dirty="0" smtClean="0">
                <a:latin typeface="Arial" charset="0"/>
                <a:cs typeface="Arial" charset="0"/>
              </a:rPr>
              <a:t>Affected by secondary clustering</a:t>
            </a:r>
          </a:p>
        </p:txBody>
      </p:sp>
    </p:spTree>
    <p:extLst>
      <p:ext uri="{BB962C8B-B14F-4D97-AF65-F5344CB8AC3E}">
        <p14:creationId xmlns:p14="http://schemas.microsoft.com/office/powerpoint/2010/main" val="3675171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latin typeface="Arial" charset="0"/>
                <a:cs typeface="Arial" charset="0"/>
              </a:rPr>
              <a:t>Background</a:t>
            </a:r>
          </a:p>
        </p:txBody>
      </p:sp>
      <p:sp>
        <p:nvSpPr>
          <p:cNvPr id="614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Linear probing:</a:t>
            </a:r>
          </a:p>
          <a:p>
            <a:pPr lvl="1"/>
            <a:r>
              <a:rPr lang="en-US" altLang="en-US" dirty="0" smtClean="0">
                <a:latin typeface="Arial" charset="0"/>
                <a:cs typeface="Arial" charset="0"/>
              </a:rPr>
              <a:t>Look at bins </a:t>
            </a:r>
            <a:r>
              <a:rPr lang="en-US" altLang="en-US" i="1" dirty="0" smtClean="0">
                <a:latin typeface="Times New Roman" pitchFamily="18" charset="0"/>
                <a:cs typeface="Times New Roman" pitchFamily="18" charset="0"/>
              </a:rPr>
              <a:t>k</a:t>
            </a:r>
            <a:r>
              <a:rPr lang="en-US" altLang="en-US" dirty="0" smtClean="0">
                <a:latin typeface="Times New Roman" pitchFamily="18" charset="0"/>
                <a:cs typeface="Times New Roman" pitchFamily="18" charset="0"/>
              </a:rPr>
              <a:t>, </a:t>
            </a:r>
            <a:r>
              <a:rPr lang="en-US" altLang="en-US" i="1" dirty="0" smtClean="0">
                <a:latin typeface="Times New Roman" pitchFamily="18" charset="0"/>
                <a:cs typeface="Times New Roman" pitchFamily="18" charset="0"/>
              </a:rPr>
              <a:t>k</a:t>
            </a:r>
            <a:r>
              <a:rPr lang="en-US" altLang="en-US" dirty="0" smtClean="0">
                <a:latin typeface="Times New Roman" pitchFamily="18" charset="0"/>
                <a:cs typeface="Times New Roman" pitchFamily="18" charset="0"/>
              </a:rPr>
              <a:t> + 1, </a:t>
            </a:r>
            <a:r>
              <a:rPr lang="en-US" altLang="en-US" i="1" dirty="0" smtClean="0">
                <a:latin typeface="Times New Roman" pitchFamily="18" charset="0"/>
                <a:cs typeface="Times New Roman" pitchFamily="18" charset="0"/>
              </a:rPr>
              <a:t>k</a:t>
            </a:r>
            <a:r>
              <a:rPr lang="en-US" altLang="en-US" dirty="0" smtClean="0">
                <a:latin typeface="Times New Roman" pitchFamily="18" charset="0"/>
                <a:cs typeface="Times New Roman" pitchFamily="18" charset="0"/>
              </a:rPr>
              <a:t> + 2, </a:t>
            </a:r>
            <a:r>
              <a:rPr lang="en-US" altLang="en-US" i="1" dirty="0" smtClean="0">
                <a:latin typeface="Times New Roman" pitchFamily="18" charset="0"/>
                <a:cs typeface="Times New Roman" pitchFamily="18" charset="0"/>
              </a:rPr>
              <a:t>k</a:t>
            </a:r>
            <a:r>
              <a:rPr lang="en-US" altLang="en-US" dirty="0" smtClean="0">
                <a:latin typeface="Times New Roman" pitchFamily="18" charset="0"/>
                <a:cs typeface="Times New Roman" pitchFamily="18" charset="0"/>
              </a:rPr>
              <a:t> + 3, </a:t>
            </a:r>
            <a:r>
              <a:rPr lang="en-US" altLang="en-US" i="1" dirty="0" smtClean="0">
                <a:latin typeface="Times New Roman" pitchFamily="18" charset="0"/>
                <a:cs typeface="Times New Roman" pitchFamily="18" charset="0"/>
              </a:rPr>
              <a:t>k</a:t>
            </a:r>
            <a:r>
              <a:rPr lang="en-US" altLang="en-US" dirty="0" smtClean="0">
                <a:latin typeface="Times New Roman" pitchFamily="18" charset="0"/>
                <a:cs typeface="Times New Roman" pitchFamily="18" charset="0"/>
              </a:rPr>
              <a:t> + 4, …</a:t>
            </a:r>
          </a:p>
          <a:p>
            <a:pPr lvl="1"/>
            <a:r>
              <a:rPr lang="en-US" altLang="en-US" dirty="0" smtClean="0">
                <a:latin typeface="Arial" charset="0"/>
                <a:cs typeface="Arial" charset="0"/>
              </a:rPr>
              <a:t>Primary clustering</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a:t>
            </a:r>
          </a:p>
        </p:txBody>
      </p:sp>
    </p:spTree>
    <p:extLst>
      <p:ext uri="{BB962C8B-B14F-4D97-AF65-F5344CB8AC3E}">
        <p14:creationId xmlns:p14="http://schemas.microsoft.com/office/powerpoint/2010/main" val="30559555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C:\Users\dwharder\Desktop\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429000"/>
            <a:ext cx="77628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p:txBody>
          <a:bodyPr/>
          <a:lstStyle/>
          <a:p>
            <a:r>
              <a:rPr lang="en-US" altLang="en-US" smtClean="0">
                <a:latin typeface="Arial" charset="0"/>
                <a:cs typeface="Arial" charset="0"/>
              </a:rPr>
              <a:t>Background</a:t>
            </a:r>
          </a:p>
        </p:txBody>
      </p:sp>
      <p:sp>
        <p:nvSpPr>
          <p:cNvPr id="7172"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Linear probing causes primary clustering</a:t>
            </a:r>
          </a:p>
          <a:p>
            <a:pPr lvl="1"/>
            <a:r>
              <a:rPr lang="en-US" altLang="en-US" smtClean="0">
                <a:latin typeface="Arial" charset="0"/>
                <a:cs typeface="Arial" charset="0"/>
              </a:rPr>
              <a:t>All entries follow the same search pattern for bins:</a:t>
            </a:r>
          </a:p>
          <a:p>
            <a:pPr lvl="1">
              <a:buFontTx/>
              <a:buNone/>
            </a:pPr>
            <a:r>
              <a:rPr lang="en-US" altLang="en-US" sz="1600" smtClean="0">
                <a:latin typeface="Consolas" pitchFamily="49" charset="0"/>
                <a:cs typeface="Consolas" pitchFamily="49" charset="0"/>
              </a:rPr>
              <a:t>		int initial = hash_M( x.hash(), M );</a:t>
            </a:r>
          </a:p>
          <a:p>
            <a:pPr lvl="1">
              <a:buFontTx/>
              <a:buNone/>
            </a:pPr>
            <a:r>
              <a:rPr lang="en-US" altLang="en-US" sz="1600" smtClean="0">
                <a:latin typeface="Consolas" pitchFamily="49" charset="0"/>
                <a:cs typeface="Consolas" pitchFamily="49" charset="0"/>
              </a:rPr>
              <a:t>		for ( int k = 0; k &lt; M; ++k ) {</a:t>
            </a:r>
          </a:p>
          <a:p>
            <a:pPr lvl="1">
              <a:buFontTx/>
              <a:buNone/>
            </a:pPr>
            <a:r>
              <a:rPr lang="en-US" altLang="en-US" sz="1600" smtClean="0">
                <a:latin typeface="Consolas" pitchFamily="49" charset="0"/>
                <a:cs typeface="Consolas" pitchFamily="49" charset="0"/>
              </a:rPr>
              <a:t>		    bin = (initial </a:t>
            </a:r>
            <a:r>
              <a:rPr lang="en-US" altLang="en-US" sz="1600" smtClean="0">
                <a:solidFill>
                  <a:srgbClr val="FF0000"/>
                </a:solidFill>
                <a:latin typeface="Consolas" pitchFamily="49" charset="0"/>
                <a:cs typeface="Consolas" pitchFamily="49" charset="0"/>
              </a:rPr>
              <a:t>+ k</a:t>
            </a:r>
            <a:r>
              <a:rPr lang="en-US" altLang="en-US" sz="1600" smtClean="0">
                <a:latin typeface="Consolas" pitchFamily="49" charset="0"/>
                <a:cs typeface="Consolas" pitchFamily="49" charset="0"/>
              </a:rPr>
              <a:t>) % M;</a:t>
            </a:r>
          </a:p>
          <a:p>
            <a:pPr lvl="1">
              <a:buFontTx/>
              <a:buNone/>
            </a:pPr>
            <a:r>
              <a:rPr lang="en-US" altLang="en-US" sz="1600" smtClean="0">
                <a:latin typeface="Consolas" pitchFamily="49" charset="0"/>
                <a:cs typeface="Consolas" pitchFamily="49" charset="0"/>
              </a:rPr>
              <a:t>        // ...</a:t>
            </a:r>
          </a:p>
          <a:p>
            <a:pPr lvl="1">
              <a:buFontTx/>
              <a:buNone/>
            </a:pPr>
            <a:r>
              <a:rPr lang="en-US" altLang="en-US" sz="1600" smtClean="0">
                <a:latin typeface="Consolas" pitchFamily="49" charset="0"/>
                <a:cs typeface="Consolas" pitchFamily="49" charset="0"/>
              </a:rPr>
              <a:t>		}</a:t>
            </a:r>
          </a:p>
        </p:txBody>
      </p:sp>
    </p:spTree>
    <p:extLst>
      <p:ext uri="{BB962C8B-B14F-4D97-AF65-F5344CB8AC3E}">
        <p14:creationId xmlns:p14="http://schemas.microsoft.com/office/powerpoint/2010/main" val="3209210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latin typeface="Arial" charset="0"/>
                <a:cs typeface="Arial" charset="0"/>
              </a:rPr>
              <a:t>Description</a:t>
            </a:r>
          </a:p>
        </p:txBody>
      </p:sp>
      <p:sp>
        <p:nvSpPr>
          <p:cNvPr id="1024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Quadratic probing suggests moving forward by different amounts</a:t>
            </a:r>
          </a:p>
          <a:p>
            <a:pPr>
              <a:buFont typeface="Arial" charset="0"/>
              <a:buNone/>
            </a:pPr>
            <a:r>
              <a:rPr lang="en-US" altLang="en-US" dirty="0" smtClean="0">
                <a:latin typeface="Arial" charset="0"/>
                <a:cs typeface="Arial" charset="0"/>
              </a:rPr>
              <a:t>	</a:t>
            </a:r>
          </a:p>
          <a:p>
            <a:pPr>
              <a:buFont typeface="Arial" charset="0"/>
              <a:buNone/>
            </a:pPr>
            <a:r>
              <a:rPr lang="en-US" altLang="en-US" dirty="0" smtClean="0">
                <a:latin typeface="Arial" charset="0"/>
                <a:cs typeface="Arial" charset="0"/>
              </a:rPr>
              <a:t>	For example,</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initial = </a:t>
            </a:r>
            <a:r>
              <a:rPr lang="en-US" altLang="en-US" sz="1600" dirty="0" err="1" smtClean="0">
                <a:latin typeface="Consolas" pitchFamily="49" charset="0"/>
                <a:cs typeface="Arial" charset="0"/>
              </a:rPr>
              <a:t>hash_M</a:t>
            </a: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x.hash</a:t>
            </a:r>
            <a:r>
              <a:rPr lang="en-US" altLang="en-US" sz="1600" dirty="0" smtClean="0">
                <a:latin typeface="Consolas" pitchFamily="49" charset="0"/>
                <a:cs typeface="Arial" charset="0"/>
              </a:rPr>
              <a:t>(), M );</a:t>
            </a:r>
          </a:p>
          <a:p>
            <a:pPr lvl="1">
              <a:buFontTx/>
              <a:buNone/>
            </a:pPr>
            <a:endParaRPr lang="en-US" altLang="en-US" sz="1600" dirty="0" smtClean="0">
              <a:latin typeface="Consolas" pitchFamily="49" charset="0"/>
              <a:cs typeface="Arial" charset="0"/>
            </a:endParaRPr>
          </a:p>
          <a:p>
            <a:pPr lvl="1">
              <a:buFontTx/>
              <a:buNone/>
            </a:pPr>
            <a:r>
              <a:rPr lang="en-US" altLang="en-US" sz="1600" dirty="0" smtClean="0">
                <a:latin typeface="Consolas" pitchFamily="49" charset="0"/>
                <a:cs typeface="Arial" charset="0"/>
              </a:rPr>
              <a:t>		for (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k = 0; k &lt; M; ++k ) {</a:t>
            </a:r>
          </a:p>
          <a:p>
            <a:pPr lvl="1">
              <a:buFont typeface="Arial" charset="0"/>
              <a:buNone/>
            </a:pPr>
            <a:r>
              <a:rPr lang="en-US" altLang="en-US" sz="1600" dirty="0" smtClean="0">
                <a:latin typeface="Consolas" pitchFamily="49" charset="0"/>
                <a:cs typeface="Arial" charset="0"/>
              </a:rPr>
              <a:t>		    bin = (initial +</a:t>
            </a:r>
            <a:r>
              <a:rPr lang="en-US" altLang="en-US" sz="1600" dirty="0" smtClean="0">
                <a:solidFill>
                  <a:srgbClr val="FF0000"/>
                </a:solidFill>
                <a:latin typeface="Consolas" pitchFamily="49" charset="0"/>
                <a:cs typeface="Arial" charset="0"/>
              </a:rPr>
              <a:t> k*k</a:t>
            </a:r>
            <a:r>
              <a:rPr lang="en-US" altLang="en-US" sz="1600" dirty="0" smtClean="0">
                <a:latin typeface="Consolas" pitchFamily="49" charset="0"/>
                <a:cs typeface="Arial" charset="0"/>
              </a:rPr>
              <a:t>) % M;</a:t>
            </a:r>
            <a:endParaRPr lang="en-US" altLang="en-US" sz="1600" dirty="0" smtClean="0">
              <a:solidFill>
                <a:srgbClr val="FF0000"/>
              </a:solidFill>
              <a:latin typeface="Consolas" pitchFamily="49" charset="0"/>
              <a:cs typeface="Arial" charset="0"/>
            </a:endParaRPr>
          </a:p>
          <a:p>
            <a:pPr lvl="1">
              <a:buFontTx/>
              <a:buNone/>
            </a:pPr>
            <a:r>
              <a:rPr lang="en-US" altLang="en-US" sz="1600" dirty="0" smtClean="0">
                <a:latin typeface="Consolas" pitchFamily="49" charset="0"/>
                <a:cs typeface="Arial" charset="0"/>
              </a:rPr>
              <a:t>		}</a:t>
            </a:r>
          </a:p>
          <a:p>
            <a:endParaRPr lang="en-US" altLang="en-US" sz="1600" dirty="0" smtClean="0">
              <a:latin typeface="Arial" charset="0"/>
              <a:cs typeface="Arial" charset="0"/>
            </a:endParaRPr>
          </a:p>
          <a:p>
            <a:pPr lvl="1"/>
            <a:endParaRPr lang="en-US" altLang="en-US" sz="1600" dirty="0" smtClean="0">
              <a:latin typeface="Arial" charset="0"/>
              <a:cs typeface="Arial" charset="0"/>
            </a:endParaRPr>
          </a:p>
        </p:txBody>
      </p:sp>
    </p:spTree>
    <p:extLst>
      <p:ext uri="{BB962C8B-B14F-4D97-AF65-F5344CB8AC3E}">
        <p14:creationId xmlns:p14="http://schemas.microsoft.com/office/powerpoint/2010/main" val="3438904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latin typeface="Arial" charset="0"/>
                <a:cs typeface="Arial" charset="0"/>
              </a:rPr>
              <a:t>Description</a:t>
            </a:r>
          </a:p>
        </p:txBody>
      </p:sp>
      <p:sp>
        <p:nvSpPr>
          <p:cNvPr id="122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Problem:</a:t>
            </a:r>
          </a:p>
          <a:p>
            <a:pPr lvl="1"/>
            <a:r>
              <a:rPr lang="en-US" altLang="en-US" dirty="0">
                <a:latin typeface="Arial" charset="0"/>
                <a:cs typeface="Arial" charset="0"/>
              </a:rPr>
              <a:t>Will </a:t>
            </a:r>
            <a:r>
              <a:rPr lang="en-US" altLang="en-US" dirty="0">
                <a:latin typeface="Consolas" pitchFamily="49" charset="0"/>
                <a:cs typeface="Arial" charset="0"/>
              </a:rPr>
              <a:t>initial + </a:t>
            </a:r>
            <a:r>
              <a:rPr lang="en-US" altLang="en-US" dirty="0" smtClean="0">
                <a:latin typeface="Consolas" pitchFamily="49" charset="0"/>
                <a:cs typeface="Arial" charset="0"/>
              </a:rPr>
              <a:t>k*k</a:t>
            </a:r>
            <a:r>
              <a:rPr lang="en-US" altLang="en-US" dirty="0" smtClean="0">
                <a:latin typeface="Arial" charset="0"/>
                <a:cs typeface="Arial" charset="0"/>
              </a:rPr>
              <a:t> </a:t>
            </a:r>
            <a:r>
              <a:rPr lang="en-US" altLang="en-US" dirty="0">
                <a:latin typeface="Arial" charset="0"/>
                <a:cs typeface="Arial" charset="0"/>
              </a:rPr>
              <a:t>step through all of the bins?</a:t>
            </a:r>
          </a:p>
          <a:p>
            <a:pPr lvl="1"/>
            <a:r>
              <a:rPr lang="en-US" altLang="en-US" dirty="0" smtClean="0">
                <a:latin typeface="Arial" charset="0"/>
                <a:cs typeface="Arial" charset="0"/>
              </a:rPr>
              <a:t>Here, the array size is 10:</a:t>
            </a:r>
            <a:endParaRPr lang="en-US" altLang="en-US" dirty="0">
              <a:latin typeface="Arial" charset="0"/>
              <a:cs typeface="Arial" charset="0"/>
            </a:endParaRPr>
          </a:p>
          <a:p>
            <a:pPr lvl="1">
              <a:buFontTx/>
              <a:buNone/>
            </a:pPr>
            <a:r>
              <a:rPr lang="en-US" altLang="en-US" sz="1600" dirty="0" smtClean="0">
                <a:latin typeface="Consolas" pitchFamily="49" charset="0"/>
                <a:cs typeface="Arial" charset="0"/>
              </a:rPr>
              <a:t>			M = 10;</a:t>
            </a:r>
          </a:p>
          <a:p>
            <a:pPr lvl="1">
              <a:buFontTx/>
              <a:buNone/>
            </a:pPr>
            <a:r>
              <a:rPr lang="en-US" altLang="en-US" sz="1600" dirty="0" smtClean="0">
                <a:latin typeface="Consolas" pitchFamily="49" charset="0"/>
                <a:cs typeface="Arial" charset="0"/>
              </a:rPr>
              <a:t>			initial = 5</a:t>
            </a:r>
          </a:p>
          <a:p>
            <a:pPr lvl="1">
              <a:buFontTx/>
              <a:buNone/>
            </a:pPr>
            <a:endParaRPr lang="en-US" altLang="en-US" sz="1600" dirty="0" smtClean="0">
              <a:latin typeface="Consolas" pitchFamily="49" charset="0"/>
              <a:cs typeface="Arial" charset="0"/>
            </a:endParaRPr>
          </a:p>
          <a:p>
            <a:pPr lvl="1">
              <a:buFontTx/>
              <a:buNone/>
            </a:pPr>
            <a:r>
              <a:rPr lang="en-US" altLang="en-US" sz="1600" dirty="0" smtClean="0">
                <a:latin typeface="Consolas" pitchFamily="49" charset="0"/>
                <a:cs typeface="Arial" charset="0"/>
              </a:rPr>
              <a:t>			for (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k = 0; k &lt;= M; ++k ) {</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std</a:t>
            </a:r>
            <a:r>
              <a:rPr lang="en-US" altLang="en-US" sz="1600" dirty="0" smtClean="0">
                <a:latin typeface="Consolas" pitchFamily="49" charset="0"/>
                <a:cs typeface="Arial" charset="0"/>
              </a:rPr>
              <a:t>::</a:t>
            </a:r>
            <a:r>
              <a:rPr lang="en-US" altLang="en-US" sz="1600" dirty="0" err="1" smtClean="0">
                <a:latin typeface="Consolas" pitchFamily="49" charset="0"/>
                <a:cs typeface="Arial" charset="0"/>
              </a:rPr>
              <a:t>cout</a:t>
            </a:r>
            <a:r>
              <a:rPr lang="en-US" altLang="en-US" sz="1600" dirty="0" smtClean="0">
                <a:latin typeface="Consolas" pitchFamily="49" charset="0"/>
                <a:cs typeface="Arial" charset="0"/>
              </a:rPr>
              <a:t> &lt;&lt; (initial + k*k) % M</a:t>
            </a:r>
            <a:r>
              <a:rPr lang="en-US" altLang="en-US" sz="1600" b="1" dirty="0" smtClean="0">
                <a:latin typeface="Consolas" pitchFamily="49" charset="0"/>
                <a:cs typeface="Arial" charset="0"/>
              </a:rPr>
              <a:t> &lt;&lt; ' ';</a:t>
            </a:r>
          </a:p>
          <a:p>
            <a:pPr lvl="1">
              <a:buFontTx/>
              <a:buNone/>
            </a:pPr>
            <a:r>
              <a:rPr lang="en-US" altLang="en-US" sz="1600" dirty="0" smtClean="0">
                <a:latin typeface="Consolas" pitchFamily="49" charset="0"/>
                <a:cs typeface="Arial" charset="0"/>
              </a:rPr>
              <a:t>			}</a:t>
            </a:r>
          </a:p>
          <a:p>
            <a:pPr lvl="1"/>
            <a:endParaRPr lang="en-US" altLang="en-US" dirty="0" smtClean="0">
              <a:latin typeface="Arial" charset="0"/>
              <a:cs typeface="Arial" charset="0"/>
            </a:endParaRPr>
          </a:p>
          <a:p>
            <a:pPr lvl="1"/>
            <a:r>
              <a:rPr lang="en-US" altLang="en-US" dirty="0" smtClean="0">
                <a:latin typeface="Arial" charset="0"/>
                <a:cs typeface="Arial" charset="0"/>
              </a:rPr>
              <a:t>The output is</a:t>
            </a:r>
            <a:endParaRPr lang="en-US" altLang="en-US" dirty="0" smtClean="0">
              <a:latin typeface="Consolas" pitchFamily="49" charset="0"/>
              <a:cs typeface="Consolas" pitchFamily="49" charset="0"/>
            </a:endParaRPr>
          </a:p>
          <a:p>
            <a:pPr lvl="1">
              <a:buFontTx/>
              <a:buNone/>
            </a:pPr>
            <a:r>
              <a:rPr lang="en-US" altLang="en-US" dirty="0" smtClean="0">
                <a:latin typeface="Consolas" pitchFamily="49" charset="0"/>
                <a:cs typeface="Consolas" pitchFamily="49" charset="0"/>
              </a:rPr>
              <a:t>			 5 6 9 4 1 0 </a:t>
            </a:r>
            <a:r>
              <a:rPr lang="en-US" altLang="en-US" dirty="0">
                <a:latin typeface="Consolas" pitchFamily="49" charset="0"/>
                <a:cs typeface="Consolas" pitchFamily="49" charset="0"/>
              </a:rPr>
              <a:t>1</a:t>
            </a:r>
            <a:r>
              <a:rPr lang="en-US" altLang="en-US" dirty="0" smtClean="0">
                <a:latin typeface="Consolas" pitchFamily="49" charset="0"/>
                <a:cs typeface="Consolas" pitchFamily="49" charset="0"/>
              </a:rPr>
              <a:t> 4 9 6 5</a:t>
            </a:r>
          </a:p>
          <a:p>
            <a:pPr lvl="1">
              <a:buFontTx/>
              <a:buNone/>
            </a:pPr>
            <a:endParaRPr lang="en-US" altLang="en-US" dirty="0" smtClean="0">
              <a:latin typeface="Consolas" pitchFamily="49" charset="0"/>
              <a:cs typeface="Consolas" pitchFamily="49" charset="0"/>
            </a:endParaRPr>
          </a:p>
          <a:p>
            <a:pPr lvl="1"/>
            <a:endParaRPr lang="en-US" altLang="en-US" dirty="0" smtClean="0">
              <a:latin typeface="Consolas" pitchFamily="49" charset="0"/>
              <a:cs typeface="Consolas" pitchFamily="49" charset="0"/>
            </a:endParaRPr>
          </a:p>
        </p:txBody>
      </p:sp>
    </p:spTree>
    <p:extLst>
      <p:ext uri="{BB962C8B-B14F-4D97-AF65-F5344CB8AC3E}">
        <p14:creationId xmlns:p14="http://schemas.microsoft.com/office/powerpoint/2010/main" val="127068249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latin typeface="Arial" charset="0"/>
                <a:cs typeface="Arial" charset="0"/>
              </a:rPr>
              <a:t>Description</a:t>
            </a:r>
          </a:p>
        </p:txBody>
      </p:sp>
      <p:sp>
        <p:nvSpPr>
          <p:cNvPr id="1126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Problem:</a:t>
            </a:r>
          </a:p>
          <a:p>
            <a:pPr lvl="1"/>
            <a:r>
              <a:rPr lang="en-US" altLang="en-US" dirty="0" smtClean="0">
                <a:latin typeface="Arial" charset="0"/>
                <a:cs typeface="Arial" charset="0"/>
              </a:rPr>
              <a:t>Will </a:t>
            </a:r>
            <a:r>
              <a:rPr lang="en-US" altLang="en-US" dirty="0" smtClean="0">
                <a:latin typeface="Consolas" pitchFamily="49" charset="0"/>
                <a:cs typeface="Arial" charset="0"/>
              </a:rPr>
              <a:t>initial + k*k</a:t>
            </a:r>
            <a:r>
              <a:rPr lang="en-US" altLang="en-US" dirty="0" smtClean="0">
                <a:latin typeface="Arial" charset="0"/>
                <a:cs typeface="Arial" charset="0"/>
              </a:rPr>
              <a:t> step through all of the bins?</a:t>
            </a:r>
          </a:p>
          <a:p>
            <a:pPr lvl="1"/>
            <a:r>
              <a:rPr lang="en-US" altLang="en-US" dirty="0" smtClean="0">
                <a:latin typeface="Arial" charset="0"/>
                <a:cs typeface="Arial" charset="0"/>
              </a:rPr>
              <a:t>Now the array size is 12:</a:t>
            </a:r>
            <a:endParaRPr lang="en-US" altLang="en-US" dirty="0">
              <a:latin typeface="Arial" charset="0"/>
              <a:cs typeface="Arial" charset="0"/>
            </a:endParaRPr>
          </a:p>
          <a:p>
            <a:pPr lvl="1">
              <a:buFontTx/>
              <a:buNone/>
            </a:pPr>
            <a:r>
              <a:rPr lang="en-US" altLang="en-US" sz="1600" dirty="0">
                <a:latin typeface="Consolas" pitchFamily="49" charset="0"/>
                <a:cs typeface="Arial" charset="0"/>
              </a:rPr>
              <a:t>	</a:t>
            </a:r>
            <a:r>
              <a:rPr lang="en-US" altLang="en-US" sz="1600" dirty="0" smtClean="0">
                <a:latin typeface="Consolas" pitchFamily="49" charset="0"/>
                <a:cs typeface="Arial" charset="0"/>
              </a:rPr>
              <a:t>		M = 12;</a:t>
            </a:r>
          </a:p>
          <a:p>
            <a:pPr lvl="1">
              <a:buFontTx/>
              <a:buNone/>
            </a:pPr>
            <a:r>
              <a:rPr lang="en-US" altLang="en-US" sz="1600" dirty="0" smtClean="0">
                <a:latin typeface="Consolas" pitchFamily="49" charset="0"/>
                <a:cs typeface="Arial" charset="0"/>
              </a:rPr>
              <a:t>			initial = 5</a:t>
            </a:r>
          </a:p>
          <a:p>
            <a:pPr lvl="1">
              <a:buFontTx/>
              <a:buNone/>
            </a:pPr>
            <a:endParaRPr lang="en-US" altLang="en-US" sz="1600" dirty="0" smtClean="0">
              <a:latin typeface="Consolas" pitchFamily="49" charset="0"/>
              <a:cs typeface="Arial" charset="0"/>
            </a:endParaRPr>
          </a:p>
          <a:p>
            <a:pPr lvl="1">
              <a:buFontTx/>
              <a:buNone/>
            </a:pPr>
            <a:r>
              <a:rPr lang="en-US" altLang="en-US" sz="1600" dirty="0" smtClean="0">
                <a:latin typeface="Consolas" pitchFamily="49" charset="0"/>
                <a:cs typeface="Arial" charset="0"/>
              </a:rPr>
              <a:t>			for (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k = 0; k &lt;= M; ++k ) {</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std</a:t>
            </a:r>
            <a:r>
              <a:rPr lang="en-US" altLang="en-US" sz="1600" dirty="0" smtClean="0">
                <a:latin typeface="Consolas" pitchFamily="49" charset="0"/>
                <a:cs typeface="Arial" charset="0"/>
              </a:rPr>
              <a:t>::</a:t>
            </a:r>
            <a:r>
              <a:rPr lang="en-US" altLang="en-US" sz="1600" dirty="0" err="1" smtClean="0">
                <a:latin typeface="Consolas" pitchFamily="49" charset="0"/>
                <a:cs typeface="Arial" charset="0"/>
              </a:rPr>
              <a:t>cout</a:t>
            </a:r>
            <a:r>
              <a:rPr lang="en-US" altLang="en-US" sz="1600" dirty="0" smtClean="0">
                <a:latin typeface="Consolas" pitchFamily="49" charset="0"/>
                <a:cs typeface="Arial" charset="0"/>
              </a:rPr>
              <a:t> &lt;&lt; (initial + k*k) % M</a:t>
            </a:r>
            <a:r>
              <a:rPr lang="en-US" altLang="en-US" sz="1600" b="1" dirty="0" smtClean="0">
                <a:latin typeface="Consolas" pitchFamily="49" charset="0"/>
                <a:cs typeface="Arial" charset="0"/>
              </a:rPr>
              <a:t> &lt;&lt; ' ';</a:t>
            </a:r>
          </a:p>
          <a:p>
            <a:pPr lvl="1">
              <a:buFontTx/>
              <a:buNone/>
            </a:pPr>
            <a:r>
              <a:rPr lang="en-US" altLang="en-US" sz="1600" dirty="0" smtClean="0">
                <a:latin typeface="Consolas" pitchFamily="49" charset="0"/>
                <a:cs typeface="Arial" charset="0"/>
              </a:rPr>
              <a:t>			}</a:t>
            </a:r>
          </a:p>
          <a:p>
            <a:pPr marL="457200" lvl="1" indent="0">
              <a:buNone/>
            </a:pPr>
            <a:r>
              <a:rPr lang="en-US" altLang="en-US" dirty="0" smtClean="0">
                <a:latin typeface="Arial" charset="0"/>
                <a:cs typeface="Arial" charset="0"/>
              </a:rPr>
              <a:t>	</a:t>
            </a:r>
            <a:endParaRPr lang="en-US" altLang="en-US" dirty="0">
              <a:latin typeface="Arial" charset="0"/>
              <a:cs typeface="Arial" charset="0"/>
            </a:endParaRPr>
          </a:p>
          <a:p>
            <a:pPr lvl="1"/>
            <a:r>
              <a:rPr lang="en-US" altLang="en-US" dirty="0">
                <a:latin typeface="Arial" charset="0"/>
                <a:cs typeface="Arial" charset="0"/>
              </a:rPr>
              <a:t>The output </a:t>
            </a:r>
            <a:r>
              <a:rPr lang="en-US" altLang="en-US" dirty="0" smtClean="0">
                <a:latin typeface="Arial" charset="0"/>
                <a:cs typeface="Arial" charset="0"/>
              </a:rPr>
              <a:t>is now</a:t>
            </a:r>
            <a:endParaRPr lang="en-US" altLang="en-US" dirty="0">
              <a:latin typeface="Consolas" pitchFamily="49" charset="0"/>
              <a:cs typeface="Consolas" pitchFamily="49" charset="0"/>
            </a:endParaRPr>
          </a:p>
          <a:p>
            <a:pPr lvl="1">
              <a:buFontTx/>
              <a:buNone/>
            </a:pPr>
            <a:r>
              <a:rPr lang="en-US" altLang="en-US" dirty="0" smtClean="0">
                <a:latin typeface="Consolas" pitchFamily="49" charset="0"/>
                <a:cs typeface="Consolas" pitchFamily="49" charset="0"/>
              </a:rPr>
              <a:t>			 5 6 </a:t>
            </a:r>
            <a:r>
              <a:rPr lang="en-US" altLang="en-US" dirty="0">
                <a:latin typeface="Consolas" pitchFamily="49" charset="0"/>
                <a:cs typeface="Consolas" pitchFamily="49" charset="0"/>
              </a:rPr>
              <a:t>9</a:t>
            </a:r>
            <a:r>
              <a:rPr lang="en-US" altLang="en-US" dirty="0" smtClean="0">
                <a:latin typeface="Consolas" pitchFamily="49" charset="0"/>
                <a:cs typeface="Consolas" pitchFamily="49" charset="0"/>
              </a:rPr>
              <a:t> 2 9 6 5 6 </a:t>
            </a:r>
            <a:r>
              <a:rPr lang="en-US" altLang="en-US" dirty="0">
                <a:latin typeface="Consolas" pitchFamily="49" charset="0"/>
                <a:cs typeface="Consolas" pitchFamily="49" charset="0"/>
              </a:rPr>
              <a:t>9</a:t>
            </a:r>
            <a:r>
              <a:rPr lang="en-US" altLang="en-US" dirty="0" smtClean="0">
                <a:latin typeface="Consolas" pitchFamily="49" charset="0"/>
                <a:cs typeface="Consolas" pitchFamily="49" charset="0"/>
              </a:rPr>
              <a:t> 2 </a:t>
            </a:r>
            <a:r>
              <a:rPr lang="en-US" altLang="en-US" dirty="0">
                <a:latin typeface="Consolas" pitchFamily="49" charset="0"/>
                <a:cs typeface="Consolas" pitchFamily="49" charset="0"/>
              </a:rPr>
              <a:t>9</a:t>
            </a:r>
            <a:r>
              <a:rPr lang="en-US" altLang="en-US" dirty="0" smtClean="0">
                <a:latin typeface="Consolas" pitchFamily="49" charset="0"/>
                <a:cs typeface="Consolas" pitchFamily="49" charset="0"/>
              </a:rPr>
              <a:t> 6 5</a:t>
            </a:r>
          </a:p>
          <a:p>
            <a:pPr lvl="1">
              <a:buFontTx/>
              <a:buNone/>
            </a:pPr>
            <a:endParaRPr lang="en-US" altLang="en-US" dirty="0" smtClean="0">
              <a:solidFill>
                <a:srgbClr val="FF0000"/>
              </a:solidFill>
              <a:latin typeface="Consolas" pitchFamily="49" charset="0"/>
              <a:cs typeface="Consolas" pitchFamily="49" charset="0"/>
            </a:endParaRPr>
          </a:p>
          <a:p>
            <a:pPr lvl="1"/>
            <a:endParaRPr lang="en-US" altLang="en-US" sz="1600" dirty="0" smtClean="0">
              <a:latin typeface="Consolas" pitchFamily="49" charset="0"/>
              <a:cs typeface="Consolas" pitchFamily="49" charset="0"/>
            </a:endParaRPr>
          </a:p>
        </p:txBody>
      </p:sp>
    </p:spTree>
    <p:extLst>
      <p:ext uri="{BB962C8B-B14F-4D97-AF65-F5344CB8AC3E}">
        <p14:creationId xmlns:p14="http://schemas.microsoft.com/office/powerpoint/2010/main" val="773312604"/>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latin typeface="Arial" charset="0"/>
                <a:cs typeface="Arial" charset="0"/>
              </a:rPr>
              <a:t>Making </a:t>
            </a:r>
            <a:r>
              <a:rPr lang="en-US" altLang="en-US" i="1" smtClean="0">
                <a:latin typeface="Times New Roman" pitchFamily="18" charset="0"/>
                <a:cs typeface="Arial" charset="0"/>
              </a:rPr>
              <a:t>M</a:t>
            </a:r>
            <a:r>
              <a:rPr lang="en-US" altLang="en-US" smtClean="0">
                <a:latin typeface="Arial" charset="0"/>
                <a:cs typeface="Arial" charset="0"/>
              </a:rPr>
              <a:t> Prime</a:t>
            </a:r>
          </a:p>
        </p:txBody>
      </p:sp>
      <p:sp>
        <p:nvSpPr>
          <p:cNvPr id="1433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If we make the table size </a:t>
            </a:r>
            <a:r>
              <a:rPr lang="en-US" altLang="en-US" i="1" dirty="0" smtClean="0">
                <a:latin typeface="Times New Roman" pitchFamily="18" charset="0"/>
                <a:cs typeface="Arial" charset="0"/>
              </a:rPr>
              <a:t>M = p</a:t>
            </a:r>
            <a:r>
              <a:rPr lang="en-US" altLang="en-US" dirty="0" smtClean="0">
                <a:latin typeface="Arial" charset="0"/>
                <a:cs typeface="Arial" charset="0"/>
              </a:rPr>
              <a:t> a prime number, quadratic probing</a:t>
            </a:r>
            <a:br>
              <a:rPr lang="en-US" altLang="en-US" dirty="0" smtClean="0">
                <a:latin typeface="Arial" charset="0"/>
                <a:cs typeface="Arial" charset="0"/>
              </a:rPr>
            </a:br>
            <a:r>
              <a:rPr lang="en-US" altLang="en-US" dirty="0" smtClean="0">
                <a:latin typeface="Arial" charset="0"/>
                <a:cs typeface="Arial" charset="0"/>
              </a:rPr>
              <a:t/>
            </a:r>
            <a:br>
              <a:rPr lang="en-US" altLang="en-US" dirty="0" smtClean="0">
                <a:latin typeface="Arial" charset="0"/>
                <a:cs typeface="Arial" charset="0"/>
              </a:rPr>
            </a:br>
            <a:r>
              <a:rPr lang="en-US" altLang="en-US" dirty="0" smtClean="0">
                <a:latin typeface="Arial" charset="0"/>
                <a:cs typeface="Arial" charset="0"/>
              </a:rPr>
              <a:t>is guaranteed to iterates through          entries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Problems:</a:t>
            </a:r>
          </a:p>
          <a:p>
            <a:pPr lvl="1"/>
            <a:r>
              <a:rPr lang="en-US" altLang="en-US" dirty="0" smtClean="0">
                <a:latin typeface="Arial" charset="0"/>
                <a:cs typeface="Arial" charset="0"/>
              </a:rPr>
              <a:t>All operations must be done using </a:t>
            </a:r>
            <a:r>
              <a:rPr lang="en-US" altLang="en-US" dirty="0" smtClean="0">
                <a:latin typeface="Consolas" pitchFamily="49" charset="0"/>
                <a:cs typeface="Arial" charset="0"/>
              </a:rPr>
              <a:t>%</a:t>
            </a:r>
          </a:p>
          <a:p>
            <a:pPr lvl="2"/>
            <a:r>
              <a:rPr lang="en-US" altLang="en-US" dirty="0" smtClean="0">
                <a:latin typeface="Arial" charset="0"/>
                <a:cs typeface="Arial" charset="0"/>
              </a:rPr>
              <a:t>Cannot use </a:t>
            </a:r>
            <a:r>
              <a:rPr lang="en-US" altLang="en-US" dirty="0" smtClean="0">
                <a:latin typeface="Consolas" pitchFamily="49" charset="0"/>
                <a:cs typeface="Arial" charset="0"/>
              </a:rPr>
              <a:t>&amp;</a:t>
            </a:r>
            <a:r>
              <a:rPr lang="en-US" altLang="en-US" dirty="0" smtClean="0">
                <a:latin typeface="Arial" charset="0"/>
                <a:cs typeface="Arial" charset="0"/>
              </a:rPr>
              <a:t>, </a:t>
            </a:r>
            <a:r>
              <a:rPr lang="en-US" altLang="en-US" dirty="0" smtClean="0">
                <a:latin typeface="Consolas" pitchFamily="49" charset="0"/>
                <a:cs typeface="Arial" charset="0"/>
              </a:rPr>
              <a:t>&lt;&lt;</a:t>
            </a:r>
            <a:r>
              <a:rPr lang="en-US" altLang="en-US" dirty="0" smtClean="0">
                <a:latin typeface="Arial" charset="0"/>
                <a:cs typeface="Arial" charset="0"/>
              </a:rPr>
              <a:t>, or </a:t>
            </a:r>
            <a:r>
              <a:rPr lang="en-US" altLang="en-US" dirty="0" smtClean="0">
                <a:latin typeface="Consolas" pitchFamily="49" charset="0"/>
                <a:cs typeface="Arial" charset="0"/>
              </a:rPr>
              <a:t>&gt;&gt;</a:t>
            </a:r>
            <a:endParaRPr lang="en-US" altLang="en-US" dirty="0" smtClean="0">
              <a:latin typeface="Arial" charset="0"/>
              <a:cs typeface="Arial" charset="0"/>
            </a:endParaRPr>
          </a:p>
          <a:p>
            <a:pPr lvl="2"/>
            <a:r>
              <a:rPr lang="en-US" altLang="en-US" dirty="0" smtClean="0">
                <a:latin typeface="Arial" charset="0"/>
                <a:cs typeface="Arial" charset="0"/>
              </a:rPr>
              <a:t>The modulus operator </a:t>
            </a:r>
            <a:r>
              <a:rPr lang="en-US" altLang="en-US" dirty="0" smtClean="0">
                <a:latin typeface="Consolas" pitchFamily="49" charset="0"/>
                <a:cs typeface="Arial" charset="0"/>
              </a:rPr>
              <a:t>%</a:t>
            </a:r>
            <a:r>
              <a:rPr lang="en-US" altLang="en-US" dirty="0" smtClean="0">
                <a:latin typeface="Arial" charset="0"/>
                <a:cs typeface="Arial" charset="0"/>
              </a:rPr>
              <a:t> is relatively slow</a:t>
            </a:r>
          </a:p>
          <a:p>
            <a:pPr lvl="1"/>
            <a:r>
              <a:rPr lang="en-US" altLang="en-US" dirty="0" smtClean="0">
                <a:latin typeface="Arial" charset="0"/>
                <a:cs typeface="Arial" charset="0"/>
              </a:rPr>
              <a:t>Doubling the number of bins is difficult:</a:t>
            </a:r>
          </a:p>
          <a:p>
            <a:pPr lvl="2"/>
            <a:r>
              <a:rPr lang="en-US" altLang="en-US" dirty="0" smtClean="0">
                <a:latin typeface="Arial" charset="0"/>
                <a:cs typeface="Arial" charset="0"/>
              </a:rPr>
              <a:t>What is the next prime after </a:t>
            </a:r>
            <a:r>
              <a:rPr lang="en-US" altLang="en-US" dirty="0" smtClean="0">
                <a:latin typeface="Times New Roman" panose="02020603050405020304" pitchFamily="18" charset="0"/>
                <a:cs typeface="Times New Roman" panose="02020603050405020304" pitchFamily="18" charset="0"/>
              </a:rPr>
              <a:t>2 </a:t>
            </a:r>
            <a:r>
              <a:rPr lang="en-CA" dirty="0">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 263</a:t>
            </a:r>
            <a:r>
              <a:rPr lang="en-US" altLang="en-US" dirty="0" smtClean="0">
                <a:latin typeface="Arial" charset="0"/>
                <a:cs typeface="Arial" charset="0"/>
              </a:rPr>
              <a:t>?</a:t>
            </a:r>
          </a:p>
        </p:txBody>
      </p:sp>
      <p:graphicFrame>
        <p:nvGraphicFramePr>
          <p:cNvPr id="2" name="Object 1"/>
          <p:cNvGraphicFramePr>
            <a:graphicFrameLocks noChangeAspect="1"/>
          </p:cNvGraphicFramePr>
          <p:nvPr>
            <p:extLst/>
          </p:nvPr>
        </p:nvGraphicFramePr>
        <p:xfrm>
          <a:off x="4649585" y="2021717"/>
          <a:ext cx="560096" cy="779264"/>
        </p:xfrm>
        <a:graphic>
          <a:graphicData uri="http://schemas.openxmlformats.org/presentationml/2006/ole">
            <mc:AlternateContent xmlns:mc="http://schemas.openxmlformats.org/markup-compatibility/2006">
              <mc:Choice xmlns:v="urn:schemas-microsoft-com:vml" Requires="v">
                <p:oleObj spid="_x0000_s7206" name="Equation" r:id="rId4" imgW="291960" imgH="406080" progId="Equation.DSMT4">
                  <p:embed/>
                </p:oleObj>
              </mc:Choice>
              <mc:Fallback>
                <p:oleObj name="Equation" r:id="rId4" imgW="291960" imgH="406080" progId="Equation.DSMT4">
                  <p:embed/>
                  <p:pic>
                    <p:nvPicPr>
                      <p:cNvPr id="0" name=""/>
                      <p:cNvPicPr/>
                      <p:nvPr/>
                    </p:nvPicPr>
                    <p:blipFill>
                      <a:blip r:embed="rId5"/>
                      <a:stretch>
                        <a:fillRect/>
                      </a:stretch>
                    </p:blipFill>
                    <p:spPr>
                      <a:xfrm>
                        <a:off x="4649585" y="2021717"/>
                        <a:ext cx="560096" cy="779264"/>
                      </a:xfrm>
                      <a:prstGeom prst="rect">
                        <a:avLst/>
                      </a:prstGeom>
                    </p:spPr>
                  </p:pic>
                </p:oleObj>
              </mc:Fallback>
            </mc:AlternateContent>
          </a:graphicData>
        </a:graphic>
      </p:graphicFrame>
    </p:spTree>
    <p:extLst>
      <p:ext uri="{BB962C8B-B14F-4D97-AF65-F5344CB8AC3E}">
        <p14:creationId xmlns:p14="http://schemas.microsoft.com/office/powerpoint/2010/main" val="406546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latin typeface="Arial" charset="0"/>
                <a:cs typeface="Arial" charset="0"/>
              </a:rPr>
              <a:t>Generalization</a:t>
            </a:r>
          </a:p>
        </p:txBody>
      </p:sp>
      <p:sp>
        <p:nvSpPr>
          <p:cNvPr id="1024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More generally, we could consider an approach like:</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initial = </a:t>
            </a:r>
            <a:r>
              <a:rPr lang="en-US" altLang="en-US" sz="1600" dirty="0" err="1" smtClean="0">
                <a:latin typeface="Consolas" pitchFamily="49" charset="0"/>
                <a:cs typeface="Arial" charset="0"/>
              </a:rPr>
              <a:t>hash_M</a:t>
            </a: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x.hash</a:t>
            </a:r>
            <a:r>
              <a:rPr lang="en-US" altLang="en-US" sz="1600" dirty="0" smtClean="0">
                <a:latin typeface="Consolas" pitchFamily="49" charset="0"/>
                <a:cs typeface="Arial" charset="0"/>
              </a:rPr>
              <a:t>(), M );</a:t>
            </a:r>
          </a:p>
          <a:p>
            <a:pPr lvl="1">
              <a:buFontTx/>
              <a:buNone/>
            </a:pPr>
            <a:endParaRPr lang="en-US" altLang="en-US" sz="1600" dirty="0" smtClean="0">
              <a:latin typeface="Consolas" pitchFamily="49" charset="0"/>
              <a:cs typeface="Arial" charset="0"/>
            </a:endParaRPr>
          </a:p>
          <a:p>
            <a:pPr lvl="1">
              <a:buFontTx/>
              <a:buNone/>
            </a:pPr>
            <a:r>
              <a:rPr lang="en-US" altLang="en-US" sz="1600" dirty="0" smtClean="0">
                <a:latin typeface="Consolas" pitchFamily="49" charset="0"/>
                <a:cs typeface="Arial" charset="0"/>
              </a:rPr>
              <a:t>		for (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k = 0; k &lt; M; ++k ) {</a:t>
            </a:r>
          </a:p>
          <a:p>
            <a:pPr lvl="1">
              <a:buNone/>
            </a:pPr>
            <a:r>
              <a:rPr lang="en-US" altLang="en-US" sz="1600" dirty="0" smtClean="0">
                <a:latin typeface="Consolas" pitchFamily="49" charset="0"/>
                <a:cs typeface="Arial" charset="0"/>
              </a:rPr>
              <a:t>		    bin = (initial +</a:t>
            </a:r>
            <a:r>
              <a:rPr lang="en-US" altLang="en-US" sz="1600" dirty="0" smtClean="0">
                <a:solidFill>
                  <a:srgbClr val="FF0000"/>
                </a:solidFill>
                <a:latin typeface="Consolas" pitchFamily="49" charset="0"/>
                <a:cs typeface="Arial" charset="0"/>
              </a:rPr>
              <a:t> c1*k </a:t>
            </a:r>
            <a:r>
              <a:rPr lang="en-US" altLang="en-US" sz="1600" dirty="0">
                <a:solidFill>
                  <a:srgbClr val="FF0000"/>
                </a:solidFill>
                <a:latin typeface="Consolas" pitchFamily="49" charset="0"/>
                <a:cs typeface="Arial" charset="0"/>
              </a:rPr>
              <a:t>+ c2*k*k</a:t>
            </a:r>
            <a:r>
              <a:rPr lang="en-US" altLang="en-US" sz="1600" dirty="0" smtClean="0">
                <a:latin typeface="Consolas" pitchFamily="49" charset="0"/>
                <a:cs typeface="Arial" charset="0"/>
              </a:rPr>
              <a:t>) % M;</a:t>
            </a:r>
            <a:endParaRPr lang="en-US" altLang="en-US" sz="1600" dirty="0" smtClean="0">
              <a:solidFill>
                <a:srgbClr val="FF0000"/>
              </a:solidFill>
              <a:latin typeface="Consolas" pitchFamily="49" charset="0"/>
              <a:cs typeface="Arial" charset="0"/>
            </a:endParaRPr>
          </a:p>
          <a:p>
            <a:pPr lvl="1">
              <a:buFontTx/>
              <a:buNone/>
            </a:pPr>
            <a:r>
              <a:rPr lang="en-US" altLang="en-US" sz="1600" dirty="0" smtClean="0">
                <a:latin typeface="Consolas" pitchFamily="49" charset="0"/>
                <a:cs typeface="Arial" charset="0"/>
              </a:rPr>
              <a:t>		}</a:t>
            </a:r>
          </a:p>
          <a:p>
            <a:endParaRPr lang="en-US" altLang="en-US" sz="1600" dirty="0" smtClean="0">
              <a:latin typeface="Arial" charset="0"/>
              <a:cs typeface="Arial" charset="0"/>
            </a:endParaRPr>
          </a:p>
          <a:p>
            <a:pPr lvl="1"/>
            <a:endParaRPr lang="en-US" altLang="en-US" sz="1600" dirty="0" smtClean="0">
              <a:latin typeface="Arial" charset="0"/>
              <a:cs typeface="Arial" charset="0"/>
            </a:endParaRPr>
          </a:p>
        </p:txBody>
      </p:sp>
    </p:spTree>
    <p:extLst>
      <p:ext uri="{BB962C8B-B14F-4D97-AF65-F5344CB8AC3E}">
        <p14:creationId xmlns:p14="http://schemas.microsoft.com/office/powerpoint/2010/main" val="3158850856"/>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latin typeface="Arial" charset="0"/>
                <a:cs typeface="Arial" charset="0"/>
              </a:rPr>
              <a:t>Using </a:t>
            </a:r>
            <a:r>
              <a:rPr lang="en-US" altLang="en-US" i="1" dirty="0" smtClean="0">
                <a:latin typeface="Times New Roman" pitchFamily="18" charset="0"/>
                <a:cs typeface="Arial" charset="0"/>
              </a:rPr>
              <a:t>M</a:t>
            </a:r>
            <a:r>
              <a:rPr lang="en-US" altLang="en-US" dirty="0" smtClean="0">
                <a:latin typeface="Times New Roman" pitchFamily="18" charset="0"/>
                <a:cs typeface="Arial" charset="0"/>
              </a:rPr>
              <a:t> = 2</a:t>
            </a:r>
            <a:r>
              <a:rPr lang="en-US" altLang="en-US" i="1" baseline="30000" dirty="0" smtClean="0">
                <a:latin typeface="Times New Roman" pitchFamily="18" charset="0"/>
                <a:cs typeface="Arial" charset="0"/>
              </a:rPr>
              <a:t>m</a:t>
            </a:r>
            <a:endParaRPr lang="en-US" altLang="en-US" dirty="0" smtClean="0">
              <a:latin typeface="Arial" charset="0"/>
              <a:cs typeface="Arial" charset="0"/>
            </a:endParaRPr>
          </a:p>
        </p:txBody>
      </p:sp>
      <p:sp>
        <p:nvSpPr>
          <p:cNvPr id="1536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If we ensure </a:t>
            </a:r>
            <a:r>
              <a:rPr lang="en-US" altLang="en-US" i="1" dirty="0" smtClean="0">
                <a:latin typeface="Times New Roman" pitchFamily="18" charset="0"/>
                <a:cs typeface="Arial" charset="0"/>
              </a:rPr>
              <a:t>M</a:t>
            </a:r>
            <a:r>
              <a:rPr lang="en-US" altLang="en-US" dirty="0" smtClean="0">
                <a:latin typeface="Times New Roman" pitchFamily="18" charset="0"/>
                <a:cs typeface="Arial" charset="0"/>
              </a:rPr>
              <a:t> = 2</a:t>
            </a:r>
            <a:r>
              <a:rPr lang="en-US" altLang="en-US" i="1" baseline="30000" dirty="0" smtClean="0">
                <a:latin typeface="Times New Roman" pitchFamily="18" charset="0"/>
                <a:cs typeface="Arial" charset="0"/>
              </a:rPr>
              <a:t>m</a:t>
            </a:r>
            <a:r>
              <a:rPr lang="en-US" altLang="en-US" dirty="0" smtClean="0">
                <a:latin typeface="Arial" charset="0"/>
                <a:cs typeface="Arial" charset="0"/>
              </a:rPr>
              <a:t> then choose</a:t>
            </a:r>
          </a:p>
          <a:p>
            <a:pPr marL="457200" lvl="1" indent="0" algn="ctr">
              <a:buNone/>
            </a:pPr>
            <a:r>
              <a:rPr lang="en-US" altLang="en-US" i="1" dirty="0" smtClean="0">
                <a:latin typeface="Times New Roman" panose="02020603050405020304" pitchFamily="18" charset="0"/>
                <a:cs typeface="Times New Roman" panose="02020603050405020304" pitchFamily="18" charset="0"/>
              </a:rPr>
              <a:t>c</a:t>
            </a:r>
            <a:r>
              <a:rPr lang="en-US" altLang="en-US" baseline="-25000" dirty="0" smtClean="0">
                <a:latin typeface="Times New Roman" panose="02020603050405020304" pitchFamily="18" charset="0"/>
                <a:cs typeface="Times New Roman" panose="02020603050405020304" pitchFamily="18" charset="0"/>
              </a:rPr>
              <a:t>1</a:t>
            </a:r>
            <a:r>
              <a:rPr lang="en-US" altLang="en-US" dirty="0" smtClean="0">
                <a:latin typeface="Times New Roman" panose="02020603050405020304" pitchFamily="18" charset="0"/>
                <a:cs typeface="Times New Roman" panose="02020603050405020304" pitchFamily="18" charset="0"/>
              </a:rPr>
              <a:t> = </a:t>
            </a:r>
            <a:r>
              <a:rPr lang="en-US" altLang="en-US" i="1" dirty="0" smtClean="0">
                <a:latin typeface="Times New Roman" panose="02020603050405020304" pitchFamily="18" charset="0"/>
                <a:cs typeface="Times New Roman" panose="02020603050405020304" pitchFamily="18" charset="0"/>
              </a:rPr>
              <a:t>c</a:t>
            </a:r>
            <a:r>
              <a:rPr lang="en-US" altLang="en-US" baseline="-25000" dirty="0" smtClean="0">
                <a:latin typeface="Times New Roman" panose="02020603050405020304" pitchFamily="18" charset="0"/>
                <a:cs typeface="Times New Roman" panose="02020603050405020304" pitchFamily="18" charset="0"/>
              </a:rPr>
              <a:t>2</a:t>
            </a:r>
            <a:r>
              <a:rPr lang="en-US" altLang="en-US" dirty="0" smtClean="0">
                <a:latin typeface="Times New Roman" panose="02020603050405020304" pitchFamily="18" charset="0"/>
                <a:cs typeface="Times New Roman" panose="02020603050405020304" pitchFamily="18" charset="0"/>
              </a:rPr>
              <a:t> = ½ </a:t>
            </a:r>
            <a:endParaRPr lang="en-US" altLang="en-US" i="1" dirty="0" smtClean="0">
              <a:latin typeface="Times New Roman" panose="02020603050405020304" pitchFamily="18" charset="0"/>
              <a:cs typeface="Times New Roman" panose="02020603050405020304" pitchFamily="18" charset="0"/>
            </a:endParaRPr>
          </a:p>
          <a:p>
            <a:pPr lvl="1">
              <a:buFontTx/>
              <a:buNone/>
            </a:pPr>
            <a:r>
              <a:rPr lang="en-US" altLang="en-US" dirty="0">
                <a:latin typeface="Consolas" pitchFamily="49" charset="0"/>
                <a:cs typeface="Arial" charset="0"/>
              </a:rPr>
              <a:t>	</a:t>
            </a:r>
            <a:endParaRPr lang="en-US" altLang="en-US" dirty="0" smtClean="0">
              <a:latin typeface="Consolas" pitchFamily="49" charset="0"/>
              <a:cs typeface="Arial" charset="0"/>
            </a:endParaRPr>
          </a:p>
          <a:p>
            <a:pPr lvl="1">
              <a:buFontTx/>
              <a:buNone/>
            </a:pPr>
            <a:r>
              <a:rPr lang="en-US" altLang="en-US" dirty="0" smtClean="0">
                <a:latin typeface="Consolas" pitchFamily="49" charset="0"/>
                <a:cs typeface="Arial" charset="0"/>
              </a:rPr>
              <a:t>		</a:t>
            </a:r>
            <a:r>
              <a:rPr lang="en-US" altLang="en-US" dirty="0" err="1" smtClean="0">
                <a:latin typeface="Consolas" pitchFamily="49" charset="0"/>
                <a:cs typeface="Arial" charset="0"/>
              </a:rPr>
              <a:t>int</a:t>
            </a:r>
            <a:r>
              <a:rPr lang="en-US" altLang="en-US" dirty="0" smtClean="0">
                <a:latin typeface="Consolas" pitchFamily="49" charset="0"/>
                <a:cs typeface="Arial" charset="0"/>
              </a:rPr>
              <a:t> </a:t>
            </a:r>
            <a:r>
              <a:rPr lang="en-US" altLang="en-US" dirty="0">
                <a:latin typeface="Consolas" pitchFamily="49" charset="0"/>
                <a:cs typeface="Arial" charset="0"/>
              </a:rPr>
              <a:t>initial = </a:t>
            </a:r>
            <a:r>
              <a:rPr lang="en-US" altLang="en-US" dirty="0" err="1">
                <a:latin typeface="Consolas" pitchFamily="49" charset="0"/>
                <a:cs typeface="Arial" charset="0"/>
              </a:rPr>
              <a:t>hash_M</a:t>
            </a:r>
            <a:r>
              <a:rPr lang="en-US" altLang="en-US" dirty="0">
                <a:latin typeface="Consolas" pitchFamily="49" charset="0"/>
                <a:cs typeface="Arial" charset="0"/>
              </a:rPr>
              <a:t>( </a:t>
            </a:r>
            <a:r>
              <a:rPr lang="en-US" altLang="en-US" dirty="0" err="1">
                <a:latin typeface="Consolas" pitchFamily="49" charset="0"/>
                <a:cs typeface="Arial" charset="0"/>
              </a:rPr>
              <a:t>x.hash</a:t>
            </a:r>
            <a:r>
              <a:rPr lang="en-US" altLang="en-US" dirty="0">
                <a:latin typeface="Consolas" pitchFamily="49" charset="0"/>
                <a:cs typeface="Arial" charset="0"/>
              </a:rPr>
              <a:t>(), M );</a:t>
            </a:r>
          </a:p>
          <a:p>
            <a:pPr lvl="1">
              <a:buFontTx/>
              <a:buNone/>
            </a:pPr>
            <a:endParaRPr lang="en-US" altLang="en-US" dirty="0">
              <a:latin typeface="Consolas" pitchFamily="49" charset="0"/>
              <a:cs typeface="Arial" charset="0"/>
            </a:endParaRPr>
          </a:p>
          <a:p>
            <a:pPr lvl="1">
              <a:buFontTx/>
              <a:buNone/>
            </a:pPr>
            <a:r>
              <a:rPr lang="en-US" altLang="en-US" dirty="0">
                <a:latin typeface="Consolas" pitchFamily="49" charset="0"/>
                <a:cs typeface="Arial" charset="0"/>
              </a:rPr>
              <a:t>		for ( </a:t>
            </a:r>
            <a:r>
              <a:rPr lang="en-US" altLang="en-US" dirty="0" err="1">
                <a:latin typeface="Consolas" pitchFamily="49" charset="0"/>
                <a:cs typeface="Arial" charset="0"/>
              </a:rPr>
              <a:t>int</a:t>
            </a:r>
            <a:r>
              <a:rPr lang="en-US" altLang="en-US" dirty="0">
                <a:latin typeface="Consolas" pitchFamily="49" charset="0"/>
                <a:cs typeface="Arial" charset="0"/>
              </a:rPr>
              <a:t> k = 0; k &lt; M; ++k ) {</a:t>
            </a:r>
          </a:p>
          <a:p>
            <a:pPr lvl="1">
              <a:buNone/>
            </a:pPr>
            <a:r>
              <a:rPr lang="en-US" altLang="en-US" dirty="0">
                <a:latin typeface="Consolas" pitchFamily="49" charset="0"/>
                <a:cs typeface="Arial" charset="0"/>
              </a:rPr>
              <a:t>		    bin = (initial +</a:t>
            </a:r>
            <a:r>
              <a:rPr lang="en-US" altLang="en-US" dirty="0">
                <a:solidFill>
                  <a:srgbClr val="FF0000"/>
                </a:solidFill>
                <a:latin typeface="Consolas" pitchFamily="49" charset="0"/>
                <a:cs typeface="Arial" charset="0"/>
              </a:rPr>
              <a:t> </a:t>
            </a:r>
            <a:r>
              <a:rPr lang="en-US" altLang="en-US" dirty="0" smtClean="0">
                <a:solidFill>
                  <a:srgbClr val="FF0000"/>
                </a:solidFill>
                <a:latin typeface="Consolas" pitchFamily="49" charset="0"/>
                <a:cs typeface="Arial" charset="0"/>
              </a:rPr>
              <a:t>(k </a:t>
            </a:r>
            <a:r>
              <a:rPr lang="en-US" altLang="en-US" dirty="0">
                <a:solidFill>
                  <a:srgbClr val="FF0000"/>
                </a:solidFill>
                <a:latin typeface="Consolas" pitchFamily="49" charset="0"/>
                <a:cs typeface="Arial" charset="0"/>
              </a:rPr>
              <a:t>+ </a:t>
            </a:r>
            <a:r>
              <a:rPr lang="en-US" altLang="en-US" dirty="0" smtClean="0">
                <a:solidFill>
                  <a:srgbClr val="FF0000"/>
                </a:solidFill>
                <a:latin typeface="Consolas" pitchFamily="49" charset="0"/>
                <a:cs typeface="Arial" charset="0"/>
              </a:rPr>
              <a:t>k*k)/2</a:t>
            </a:r>
            <a:r>
              <a:rPr lang="en-US" altLang="en-US" dirty="0" smtClean="0">
                <a:latin typeface="Consolas" pitchFamily="49" charset="0"/>
                <a:cs typeface="Arial" charset="0"/>
              </a:rPr>
              <a:t>) </a:t>
            </a:r>
            <a:r>
              <a:rPr lang="en-US" altLang="en-US" dirty="0">
                <a:latin typeface="Consolas" pitchFamily="49" charset="0"/>
                <a:cs typeface="Arial" charset="0"/>
              </a:rPr>
              <a:t>% M;</a:t>
            </a:r>
            <a:endParaRPr lang="en-US" altLang="en-US" dirty="0">
              <a:solidFill>
                <a:srgbClr val="FF0000"/>
              </a:solidFill>
              <a:latin typeface="Consolas" pitchFamily="49" charset="0"/>
              <a:cs typeface="Arial" charset="0"/>
            </a:endParaRPr>
          </a:p>
          <a:p>
            <a:pPr lvl="1">
              <a:buFontTx/>
              <a:buNone/>
            </a:pPr>
            <a:r>
              <a:rPr lang="en-US" altLang="en-US" dirty="0">
                <a:latin typeface="Consolas" pitchFamily="49" charset="0"/>
                <a:cs typeface="Arial" charset="0"/>
              </a:rPr>
              <a:t>		</a:t>
            </a:r>
            <a:r>
              <a:rPr lang="en-US" altLang="en-US" dirty="0" smtClean="0">
                <a:latin typeface="Consolas" pitchFamily="49" charset="0"/>
                <a:cs typeface="Arial" charset="0"/>
              </a:rPr>
              <a:t>}</a:t>
            </a:r>
          </a:p>
          <a:p>
            <a:pPr lvl="1">
              <a:buFontTx/>
              <a:buNone/>
            </a:pPr>
            <a:endParaRPr lang="en-US" altLang="en-US" dirty="0">
              <a:latin typeface="Consolas" pitchFamily="49" charset="0"/>
              <a:cs typeface="Arial" charset="0"/>
            </a:endParaRPr>
          </a:p>
          <a:p>
            <a:pPr lvl="1"/>
            <a:r>
              <a:rPr lang="en-US" altLang="en-US" dirty="0" smtClean="0">
                <a:latin typeface="Arial" charset="0"/>
                <a:cs typeface="Arial" charset="0"/>
              </a:rPr>
              <a:t>Note that </a:t>
            </a:r>
            <a:r>
              <a:rPr lang="en-US" altLang="en-US" dirty="0" smtClean="0">
                <a:latin typeface="Consolas" panose="020B0609020204030204" pitchFamily="49" charset="0"/>
                <a:cs typeface="Consolas" panose="020B0609020204030204" pitchFamily="49" charset="0"/>
              </a:rPr>
              <a:t>k + k*k</a:t>
            </a:r>
            <a:r>
              <a:rPr lang="en-US" altLang="en-US" dirty="0" smtClean="0">
                <a:latin typeface="Arial" charset="0"/>
                <a:cs typeface="Arial" charset="0"/>
              </a:rPr>
              <a:t> is always even</a:t>
            </a:r>
          </a:p>
          <a:p>
            <a:pPr lvl="1"/>
            <a:r>
              <a:rPr lang="en-US" altLang="en-US" dirty="0" smtClean="0">
                <a:latin typeface="Arial" charset="0"/>
                <a:cs typeface="Arial" charset="0"/>
              </a:rPr>
              <a:t>The growth is still </a:t>
            </a:r>
            <a:r>
              <a:rPr lang="en-US" altLang="en-US" dirty="0" smtClean="0">
                <a:latin typeface="Symbol" panose="05050102010706020507" pitchFamily="18" charset="2"/>
                <a:cs typeface="Arial" charset="0"/>
              </a:rPr>
              <a:t>Q</a:t>
            </a:r>
            <a:r>
              <a:rPr lang="en-US" altLang="en-US" dirty="0" smtClean="0">
                <a:latin typeface="Times New Roman" panose="02020603050405020304" pitchFamily="18" charset="0"/>
                <a:cs typeface="Times New Roman" panose="02020603050405020304" pitchFamily="18" charset="0"/>
              </a:rPr>
              <a:t>(</a:t>
            </a:r>
            <a:r>
              <a:rPr lang="en-US" altLang="en-US" i="1" dirty="0" smtClean="0">
                <a:latin typeface="Times New Roman" panose="02020603050405020304" pitchFamily="18" charset="0"/>
                <a:cs typeface="Times New Roman" panose="02020603050405020304" pitchFamily="18" charset="0"/>
              </a:rPr>
              <a:t>k</a:t>
            </a:r>
            <a:r>
              <a:rPr lang="en-US" altLang="en-US" baseline="30000" dirty="0" smtClean="0">
                <a:latin typeface="Times New Roman" panose="02020603050405020304" pitchFamily="18" charset="0"/>
                <a:cs typeface="Times New Roman" panose="02020603050405020304" pitchFamily="18" charset="0"/>
              </a:rPr>
              <a:t>2</a:t>
            </a:r>
            <a:r>
              <a:rPr lang="en-US" altLang="en-US" dirty="0" smtClean="0">
                <a:latin typeface="Times New Roman" panose="02020603050405020304" pitchFamily="18" charset="0"/>
                <a:cs typeface="Times New Roman" panose="02020603050405020304" pitchFamily="18" charset="0"/>
              </a:rPr>
              <a:t>)</a:t>
            </a:r>
          </a:p>
          <a:p>
            <a:pPr lvl="1"/>
            <a:r>
              <a:rPr lang="en-US" altLang="en-US" dirty="0" smtClean="0">
                <a:latin typeface="Arial" charset="0"/>
                <a:cs typeface="Arial" charset="0"/>
              </a:rPr>
              <a:t>This guarantees that all </a:t>
            </a:r>
            <a:r>
              <a:rPr lang="en-US" altLang="en-US" i="1" dirty="0" smtClean="0">
                <a:latin typeface="Times New Roman" panose="02020603050405020304" pitchFamily="18" charset="0"/>
                <a:cs typeface="Times New Roman" panose="02020603050405020304" pitchFamily="18" charset="0"/>
              </a:rPr>
              <a:t>M</a:t>
            </a:r>
            <a:r>
              <a:rPr lang="en-US" altLang="en-US" dirty="0" smtClean="0">
                <a:latin typeface="Arial" charset="0"/>
                <a:cs typeface="Arial" charset="0"/>
              </a:rPr>
              <a:t> entries are visited before the pattern repeats</a:t>
            </a:r>
          </a:p>
          <a:p>
            <a:pPr lvl="2"/>
            <a:r>
              <a:rPr lang="en-US" altLang="en-US" dirty="0" smtClean="0">
                <a:solidFill>
                  <a:srgbClr val="FF0000"/>
                </a:solidFill>
                <a:latin typeface="Arial" charset="0"/>
                <a:cs typeface="Arial" charset="0"/>
              </a:rPr>
              <a:t>This only works for powers of two</a:t>
            </a:r>
          </a:p>
          <a:p>
            <a:pPr lvl="1"/>
            <a:endParaRPr lang="en-US" altLang="en-US" dirty="0">
              <a:latin typeface="Arial" charset="0"/>
              <a:cs typeface="Arial" charset="0"/>
            </a:endParaRPr>
          </a:p>
          <a:p>
            <a:pPr marL="457200" lvl="1" indent="0">
              <a:buNone/>
            </a:pPr>
            <a:endParaRPr lang="en-US" altLang="en-US" dirty="0">
              <a:latin typeface="Arial" charset="0"/>
              <a:cs typeface="Arial" charset="0"/>
            </a:endParaRPr>
          </a:p>
          <a:p>
            <a:pPr lvl="1">
              <a:buFontTx/>
              <a:buNone/>
            </a:pPr>
            <a:endParaRPr lang="en-US" altLang="en-US" dirty="0">
              <a:latin typeface="Consolas" pitchFamily="49" charset="0"/>
              <a:cs typeface="Arial" charset="0"/>
            </a:endParaRPr>
          </a:p>
        </p:txBody>
      </p:sp>
    </p:spTree>
    <p:extLst>
      <p:ext uri="{BB962C8B-B14F-4D97-AF65-F5344CB8AC3E}">
        <p14:creationId xmlns:p14="http://schemas.microsoft.com/office/powerpoint/2010/main" val="230872804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Using </a:t>
            </a:r>
            <a:r>
              <a:rPr lang="en-US" altLang="en-US" i="1" dirty="0">
                <a:latin typeface="Times New Roman" pitchFamily="18" charset="0"/>
                <a:cs typeface="Arial" charset="0"/>
              </a:rPr>
              <a:t>M</a:t>
            </a:r>
            <a:r>
              <a:rPr lang="en-US" altLang="en-US" dirty="0">
                <a:latin typeface="Times New Roman" pitchFamily="18" charset="0"/>
                <a:cs typeface="Arial" charset="0"/>
              </a:rPr>
              <a:t> = 2</a:t>
            </a:r>
            <a:r>
              <a:rPr lang="en-US" altLang="en-US" i="1" baseline="30000" dirty="0">
                <a:latin typeface="Times New Roman" pitchFamily="18" charset="0"/>
                <a:cs typeface="Arial" charset="0"/>
              </a:rPr>
              <a:t>m</a:t>
            </a:r>
            <a:endParaRPr lang="en-US" altLang="en-US" dirty="0" smtClean="0">
              <a:latin typeface="Arial" charset="0"/>
              <a:cs typeface="Arial" charset="0"/>
            </a:endParaRPr>
          </a:p>
        </p:txBody>
      </p:sp>
      <p:sp>
        <p:nvSpPr>
          <p:cNvPr id="1126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For example:</a:t>
            </a:r>
          </a:p>
          <a:p>
            <a:pPr lvl="1"/>
            <a:r>
              <a:rPr lang="en-US" altLang="en-US" dirty="0" smtClean="0">
                <a:latin typeface="Arial" charset="0"/>
                <a:cs typeface="Arial" charset="0"/>
              </a:rPr>
              <a:t>Use an array size of 16:</a:t>
            </a:r>
            <a:endParaRPr lang="en-US" altLang="en-US" dirty="0">
              <a:latin typeface="Arial" charset="0"/>
              <a:cs typeface="Arial" charset="0"/>
            </a:endParaRPr>
          </a:p>
          <a:p>
            <a:pPr lvl="1">
              <a:buFontTx/>
              <a:buNone/>
            </a:pPr>
            <a:r>
              <a:rPr lang="en-US" altLang="en-US" sz="1600" dirty="0">
                <a:latin typeface="Consolas" pitchFamily="49" charset="0"/>
                <a:cs typeface="Arial" charset="0"/>
              </a:rPr>
              <a:t>	</a:t>
            </a:r>
            <a:r>
              <a:rPr lang="en-US" altLang="en-US" sz="1600" dirty="0" smtClean="0">
                <a:latin typeface="Consolas" pitchFamily="49" charset="0"/>
                <a:cs typeface="Arial" charset="0"/>
              </a:rPr>
              <a:t>		M = 16;</a:t>
            </a:r>
          </a:p>
          <a:p>
            <a:pPr lvl="1">
              <a:buFontTx/>
              <a:buNone/>
            </a:pPr>
            <a:r>
              <a:rPr lang="en-US" altLang="en-US" sz="1600" dirty="0" smtClean="0">
                <a:latin typeface="Consolas" pitchFamily="49" charset="0"/>
                <a:cs typeface="Arial" charset="0"/>
              </a:rPr>
              <a:t>			initial = 5</a:t>
            </a:r>
          </a:p>
          <a:p>
            <a:pPr lvl="1">
              <a:buFontTx/>
              <a:buNone/>
            </a:pPr>
            <a:endParaRPr lang="en-US" altLang="en-US" sz="1600" dirty="0" smtClean="0">
              <a:latin typeface="Consolas" pitchFamily="49" charset="0"/>
              <a:cs typeface="Arial" charset="0"/>
            </a:endParaRPr>
          </a:p>
          <a:p>
            <a:pPr lvl="1">
              <a:buFontTx/>
              <a:buNone/>
            </a:pPr>
            <a:r>
              <a:rPr lang="en-US" altLang="en-US" sz="1600" dirty="0" smtClean="0">
                <a:latin typeface="Consolas" pitchFamily="49" charset="0"/>
                <a:cs typeface="Arial" charset="0"/>
              </a:rPr>
              <a:t>			for (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k = 0; k &lt;= M; ++k ) {</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std</a:t>
            </a:r>
            <a:r>
              <a:rPr lang="en-US" altLang="en-US" sz="1600" dirty="0" smtClean="0">
                <a:latin typeface="Consolas" pitchFamily="49" charset="0"/>
                <a:cs typeface="Arial" charset="0"/>
              </a:rPr>
              <a:t>::</a:t>
            </a:r>
            <a:r>
              <a:rPr lang="en-US" altLang="en-US" sz="1600" dirty="0" err="1" smtClean="0">
                <a:latin typeface="Consolas" pitchFamily="49" charset="0"/>
                <a:cs typeface="Arial" charset="0"/>
              </a:rPr>
              <a:t>cout</a:t>
            </a:r>
            <a:r>
              <a:rPr lang="en-US" altLang="en-US" sz="1600" dirty="0" smtClean="0">
                <a:latin typeface="Consolas" pitchFamily="49" charset="0"/>
                <a:cs typeface="Arial" charset="0"/>
              </a:rPr>
              <a:t> &lt;&lt; (initial + (k + k*k)/2) % M</a:t>
            </a:r>
            <a:r>
              <a:rPr lang="en-US" altLang="en-US" sz="1600" b="1" dirty="0" smtClean="0">
                <a:latin typeface="Consolas" pitchFamily="49" charset="0"/>
                <a:cs typeface="Arial" charset="0"/>
              </a:rPr>
              <a:t> &lt;&lt; ' ';</a:t>
            </a:r>
          </a:p>
          <a:p>
            <a:pPr lvl="1">
              <a:buFontTx/>
              <a:buNone/>
            </a:pPr>
            <a:r>
              <a:rPr lang="en-US" altLang="en-US" sz="1600" dirty="0" smtClean="0">
                <a:latin typeface="Consolas" pitchFamily="49" charset="0"/>
                <a:cs typeface="Arial" charset="0"/>
              </a:rPr>
              <a:t>			}</a:t>
            </a:r>
          </a:p>
          <a:p>
            <a:pPr marL="457200" lvl="1" indent="0">
              <a:buNone/>
            </a:pPr>
            <a:r>
              <a:rPr lang="en-US" altLang="en-US" dirty="0" smtClean="0">
                <a:latin typeface="Arial" charset="0"/>
                <a:cs typeface="Arial" charset="0"/>
              </a:rPr>
              <a:t>	</a:t>
            </a:r>
            <a:endParaRPr lang="en-US" altLang="en-US" dirty="0">
              <a:latin typeface="Arial" charset="0"/>
              <a:cs typeface="Arial" charset="0"/>
            </a:endParaRPr>
          </a:p>
          <a:p>
            <a:pPr lvl="1"/>
            <a:r>
              <a:rPr lang="en-US" altLang="en-US" dirty="0">
                <a:latin typeface="Arial" charset="0"/>
                <a:cs typeface="Arial" charset="0"/>
              </a:rPr>
              <a:t>The output </a:t>
            </a:r>
            <a:r>
              <a:rPr lang="en-US" altLang="en-US" dirty="0" smtClean="0">
                <a:latin typeface="Arial" charset="0"/>
                <a:cs typeface="Arial" charset="0"/>
              </a:rPr>
              <a:t>is now</a:t>
            </a:r>
            <a:endParaRPr lang="en-US" altLang="en-US" dirty="0">
              <a:latin typeface="Consolas" pitchFamily="49" charset="0"/>
              <a:cs typeface="Consolas" pitchFamily="49" charset="0"/>
            </a:endParaRPr>
          </a:p>
          <a:p>
            <a:pPr lvl="1">
              <a:buFontTx/>
              <a:buNone/>
            </a:pPr>
            <a:r>
              <a:rPr lang="en-US" altLang="en-US" dirty="0" smtClean="0">
                <a:latin typeface="Consolas" pitchFamily="49" charset="0"/>
                <a:cs typeface="Consolas" pitchFamily="49" charset="0"/>
              </a:rPr>
              <a:t>			 5 6 8 11 15 4 10 1 9 2 12 7 3 0 14 13 13</a:t>
            </a:r>
          </a:p>
          <a:p>
            <a:pPr lvl="1">
              <a:buFontTx/>
              <a:buNone/>
            </a:pPr>
            <a:endParaRPr lang="en-US" altLang="en-US" dirty="0" smtClean="0">
              <a:solidFill>
                <a:srgbClr val="FF0000"/>
              </a:solidFill>
              <a:latin typeface="Consolas" pitchFamily="49" charset="0"/>
              <a:cs typeface="Consolas" pitchFamily="49" charset="0"/>
            </a:endParaRPr>
          </a:p>
          <a:p>
            <a:pPr lvl="1"/>
            <a:endParaRPr lang="en-US" altLang="en-US" sz="1600" dirty="0" smtClean="0">
              <a:latin typeface="Consolas" pitchFamily="49" charset="0"/>
              <a:cs typeface="Consolas" pitchFamily="49" charset="0"/>
            </a:endParaRPr>
          </a:p>
        </p:txBody>
      </p:sp>
    </p:spTree>
    <p:extLst>
      <p:ext uri="{BB962C8B-B14F-4D97-AF65-F5344CB8AC3E}">
        <p14:creationId xmlns:p14="http://schemas.microsoft.com/office/powerpoint/2010/main" val="2643294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smtClean="0">
                <a:latin typeface="Arial" charset="0"/>
                <a:cs typeface="Arial" charset="0"/>
              </a:rPr>
              <a:t>The hash process</a:t>
            </a:r>
          </a:p>
        </p:txBody>
      </p:sp>
      <p:sp>
        <p:nvSpPr>
          <p:cNvPr id="29699" name="Rectangle 3"/>
          <p:cNvSpPr>
            <a:spLocks noGrp="1" noChangeArrowheads="1"/>
          </p:cNvSpPr>
          <p:nvPr>
            <p:ph type="body" idx="1"/>
          </p:nvPr>
        </p:nvSpPr>
        <p:spPr/>
        <p:txBody>
          <a:bodyPr/>
          <a:lstStyle/>
          <a:p>
            <a:pPr eaLnBrk="1" hangingPunct="1">
              <a:buFont typeface="Arial" charset="0"/>
              <a:buNone/>
            </a:pPr>
            <a:r>
              <a:rPr lang="en-US" altLang="en-US" dirty="0" smtClean="0">
                <a:latin typeface="Arial" charset="0"/>
                <a:cs typeface="Arial" charset="0"/>
              </a:rPr>
              <a:t>	We will break the process into</a:t>
            </a:r>
            <a:br>
              <a:rPr lang="en-US" altLang="en-US" dirty="0" smtClean="0">
                <a:latin typeface="Arial" charset="0"/>
                <a:cs typeface="Arial" charset="0"/>
              </a:rPr>
            </a:br>
            <a:r>
              <a:rPr lang="en-US" altLang="en-US" dirty="0" smtClean="0">
                <a:latin typeface="Arial" charset="0"/>
                <a:cs typeface="Arial" charset="0"/>
              </a:rPr>
              <a:t>three </a:t>
            </a:r>
            <a:r>
              <a:rPr lang="en-US" altLang="en-US" b="1" dirty="0" smtClean="0">
                <a:latin typeface="Arial" charset="0"/>
                <a:cs typeface="Arial" charset="0"/>
              </a:rPr>
              <a:t>independent </a:t>
            </a:r>
            <a:r>
              <a:rPr lang="en-US" altLang="en-US" dirty="0" smtClean="0">
                <a:latin typeface="Arial" charset="0"/>
                <a:cs typeface="Arial" charset="0"/>
              </a:rPr>
              <a:t>steps:</a:t>
            </a:r>
          </a:p>
          <a:p>
            <a:pPr lvl="1" eaLnBrk="1" hangingPunct="1"/>
            <a:r>
              <a:rPr lang="en-US" altLang="en-US" dirty="0" smtClean="0">
                <a:latin typeface="Arial" charset="0"/>
                <a:cs typeface="Arial" charset="0"/>
              </a:rPr>
              <a:t>We will try to get each of</a:t>
            </a:r>
            <a:br>
              <a:rPr lang="en-US" altLang="en-US" dirty="0" smtClean="0">
                <a:latin typeface="Arial" charset="0"/>
                <a:cs typeface="Arial" charset="0"/>
              </a:rPr>
            </a:br>
            <a:r>
              <a:rPr lang="en-US" altLang="en-US" dirty="0" smtClean="0">
                <a:latin typeface="Arial" charset="0"/>
                <a:cs typeface="Arial" charset="0"/>
              </a:rPr>
              <a:t>these down to </a:t>
            </a:r>
            <a:r>
              <a:rPr lang="en-US" altLang="en-US" dirty="0" smtClean="0">
                <a:latin typeface="Symbol" panose="05050102010706020507" pitchFamily="18" charset="2"/>
                <a:cs typeface="Times New Roman" panose="02020603050405020304" pitchFamily="18" charset="0"/>
              </a:rPr>
              <a:t>Q</a:t>
            </a:r>
            <a:r>
              <a:rPr lang="en-US" altLang="en-US" dirty="0" smtClean="0">
                <a:latin typeface="Times New Roman" panose="02020603050405020304" pitchFamily="18" charset="0"/>
                <a:cs typeface="Times New Roman" panose="02020603050405020304" pitchFamily="18" charset="0"/>
              </a:rPr>
              <a:t>(1)</a:t>
            </a:r>
          </a:p>
          <a:p>
            <a:pPr eaLnBrk="1" hangingPunct="1">
              <a:buFontTx/>
              <a:buNone/>
            </a:pPr>
            <a:endParaRPr lang="en-US" altLang="en-US" dirty="0" smtClean="0">
              <a:latin typeface="Arial" charset="0"/>
              <a:cs typeface="Arial" charset="0"/>
            </a:endParaRPr>
          </a:p>
        </p:txBody>
      </p:sp>
      <p:sp>
        <p:nvSpPr>
          <p:cNvPr id="29700" name="Text Box 4"/>
          <p:cNvSpPr txBox="1">
            <a:spLocks noChangeArrowheads="1"/>
          </p:cNvSpPr>
          <p:nvPr/>
        </p:nvSpPr>
        <p:spPr bwMode="auto">
          <a:xfrm>
            <a:off x="4379491" y="1268760"/>
            <a:ext cx="1065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dirty="0"/>
              <a:t>Object</a:t>
            </a:r>
          </a:p>
        </p:txBody>
      </p:sp>
      <p:sp>
        <p:nvSpPr>
          <p:cNvPr id="365573" name="Text Box 5"/>
          <p:cNvSpPr txBox="1">
            <a:spLocks noChangeArrowheads="1"/>
          </p:cNvSpPr>
          <p:nvPr/>
        </p:nvSpPr>
        <p:spPr bwMode="auto">
          <a:xfrm>
            <a:off x="3934991" y="2449860"/>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FF0000"/>
                </a:solidFill>
              </a:rPr>
              <a:t>32-bit integer</a:t>
            </a:r>
          </a:p>
        </p:txBody>
      </p:sp>
      <p:sp>
        <p:nvSpPr>
          <p:cNvPr id="365577" name="Text Box 9"/>
          <p:cNvSpPr txBox="1">
            <a:spLocks noChangeArrowheads="1"/>
          </p:cNvSpPr>
          <p:nvPr/>
        </p:nvSpPr>
        <p:spPr bwMode="auto">
          <a:xfrm>
            <a:off x="2915816" y="3602385"/>
            <a:ext cx="399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00B0F0"/>
                </a:solidFill>
              </a:rPr>
              <a:t>Map to an index </a:t>
            </a:r>
            <a:r>
              <a:rPr lang="en-US" altLang="en-US" sz="2400" dirty="0">
                <a:solidFill>
                  <a:srgbClr val="00B0F0"/>
                </a:solidFill>
                <a:latin typeface="Times New Roman" pitchFamily="18" charset="0"/>
                <a:cs typeface="Times New Roman" pitchFamily="18" charset="0"/>
              </a:rPr>
              <a:t>0, ..., </a:t>
            </a:r>
            <a:r>
              <a:rPr lang="en-US" altLang="en-US" sz="2400" i="1" dirty="0">
                <a:solidFill>
                  <a:srgbClr val="00B0F0"/>
                </a:solidFill>
                <a:latin typeface="Times New Roman" pitchFamily="18" charset="0"/>
                <a:cs typeface="Times New Roman" pitchFamily="18" charset="0"/>
              </a:rPr>
              <a:t>M</a:t>
            </a:r>
            <a:r>
              <a:rPr lang="en-US" altLang="en-US" sz="2400" dirty="0">
                <a:solidFill>
                  <a:srgbClr val="00B0F0"/>
                </a:solidFill>
                <a:latin typeface="Times New Roman" pitchFamily="18" charset="0"/>
                <a:cs typeface="Times New Roman" pitchFamily="18" charset="0"/>
              </a:rPr>
              <a:t> – 1</a:t>
            </a:r>
          </a:p>
        </p:txBody>
      </p:sp>
      <p:sp>
        <p:nvSpPr>
          <p:cNvPr id="365578" name="Text Box 10"/>
          <p:cNvSpPr txBox="1">
            <a:spLocks noChangeArrowheads="1"/>
          </p:cNvSpPr>
          <p:nvPr/>
        </p:nvSpPr>
        <p:spPr bwMode="auto">
          <a:xfrm>
            <a:off x="3512716" y="4754910"/>
            <a:ext cx="276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7030A0"/>
                </a:solidFill>
              </a:rPr>
              <a:t>Deal with collisions</a:t>
            </a:r>
          </a:p>
        </p:txBody>
      </p:sp>
      <p:sp>
        <p:nvSpPr>
          <p:cNvPr id="365579" name="Line 11"/>
          <p:cNvSpPr>
            <a:spLocks noChangeShapeType="1"/>
          </p:cNvSpPr>
          <p:nvPr/>
        </p:nvSpPr>
        <p:spPr bwMode="auto">
          <a:xfrm>
            <a:off x="4868441" y="1754535"/>
            <a:ext cx="0" cy="720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0" name="Line 12"/>
          <p:cNvSpPr>
            <a:spLocks noChangeShapeType="1"/>
          </p:cNvSpPr>
          <p:nvPr/>
        </p:nvSpPr>
        <p:spPr bwMode="auto">
          <a:xfrm>
            <a:off x="4868441" y="2907060"/>
            <a:ext cx="0" cy="720725"/>
          </a:xfrm>
          <a:prstGeom prst="line">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1" name="Line 13"/>
          <p:cNvSpPr>
            <a:spLocks noChangeShapeType="1"/>
          </p:cNvSpPr>
          <p:nvPr/>
        </p:nvSpPr>
        <p:spPr bwMode="auto">
          <a:xfrm>
            <a:off x="4868441" y="4059585"/>
            <a:ext cx="0" cy="720725"/>
          </a:xfrm>
          <a:prstGeom prst="line">
            <a:avLst/>
          </a:prstGeom>
          <a:noFill/>
          <a:ln w="28575">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2" name="Text Box 14"/>
          <p:cNvSpPr txBox="1">
            <a:spLocks noChangeArrowheads="1"/>
          </p:cNvSpPr>
          <p:nvPr/>
        </p:nvSpPr>
        <p:spPr bwMode="auto">
          <a:xfrm>
            <a:off x="5295816" y="1894684"/>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FF0000"/>
                </a:solidFill>
              </a:rPr>
              <a:t>Techniques vary...</a:t>
            </a:r>
          </a:p>
        </p:txBody>
      </p:sp>
      <p:sp>
        <p:nvSpPr>
          <p:cNvPr id="365584" name="Text Box 16"/>
          <p:cNvSpPr txBox="1">
            <a:spLocks noChangeArrowheads="1"/>
          </p:cNvSpPr>
          <p:nvPr/>
        </p:nvSpPr>
        <p:spPr bwMode="auto">
          <a:xfrm>
            <a:off x="5444703" y="2926110"/>
            <a:ext cx="2868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00B0F0"/>
                </a:solidFill>
              </a:rPr>
              <a:t>Modulus, mid-square,</a:t>
            </a:r>
            <a:br>
              <a:rPr lang="en-US" altLang="en-US" sz="2000" dirty="0">
                <a:solidFill>
                  <a:srgbClr val="00B0F0"/>
                </a:solidFill>
              </a:rPr>
            </a:br>
            <a:r>
              <a:rPr lang="en-US" altLang="en-US" sz="2000" dirty="0">
                <a:solidFill>
                  <a:srgbClr val="00B0F0"/>
                </a:solidFill>
              </a:rPr>
              <a:t>multiplicative, Fibonacci</a:t>
            </a:r>
          </a:p>
        </p:txBody>
      </p:sp>
      <p:sp>
        <p:nvSpPr>
          <p:cNvPr id="365585" name="Text Box 17"/>
          <p:cNvSpPr txBox="1">
            <a:spLocks noChangeArrowheads="1"/>
          </p:cNvSpPr>
          <p:nvPr/>
        </p:nvSpPr>
        <p:spPr bwMode="auto">
          <a:xfrm>
            <a:off x="6500341" y="4798169"/>
            <a:ext cx="2500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7030A0"/>
                </a:solidFill>
              </a:rPr>
              <a:t>Chained hash tables</a:t>
            </a:r>
          </a:p>
          <a:p>
            <a:pPr eaLnBrk="1" hangingPunct="1"/>
            <a:r>
              <a:rPr lang="en-US" altLang="en-US" sz="2000" dirty="0">
                <a:solidFill>
                  <a:srgbClr val="7030A0"/>
                </a:solidFill>
              </a:rPr>
              <a:t>Open addressing</a:t>
            </a:r>
          </a:p>
        </p:txBody>
      </p:sp>
      <p:sp>
        <p:nvSpPr>
          <p:cNvPr id="365586" name="Text Box 18"/>
          <p:cNvSpPr txBox="1">
            <a:spLocks noChangeArrowheads="1"/>
          </p:cNvSpPr>
          <p:nvPr/>
        </p:nvSpPr>
        <p:spPr bwMode="auto">
          <a:xfrm>
            <a:off x="4438149" y="5653697"/>
            <a:ext cx="22220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7030A0"/>
                </a:solidFill>
              </a:rPr>
              <a:t>Linear </a:t>
            </a:r>
            <a:r>
              <a:rPr lang="en-US" altLang="en-US" sz="2000" dirty="0" smtClean="0">
                <a:solidFill>
                  <a:srgbClr val="7030A0"/>
                </a:solidFill>
              </a:rPr>
              <a:t>probing</a:t>
            </a:r>
            <a:endParaRPr lang="en-US" altLang="en-US" sz="2000" dirty="0">
              <a:solidFill>
                <a:srgbClr val="7030A0"/>
              </a:solidFill>
            </a:endParaRPr>
          </a:p>
          <a:p>
            <a:pPr eaLnBrk="1" hangingPunct="1"/>
            <a:r>
              <a:rPr lang="en-US" altLang="en-US" sz="2000" dirty="0" smtClean="0">
                <a:solidFill>
                  <a:srgbClr val="7030A0"/>
                </a:solidFill>
              </a:rPr>
              <a:t>Quadratic probing</a:t>
            </a:r>
          </a:p>
          <a:p>
            <a:pPr eaLnBrk="1" hangingPunct="1"/>
            <a:r>
              <a:rPr lang="en-US" altLang="en-US" sz="2000" dirty="0" smtClean="0">
                <a:solidFill>
                  <a:srgbClr val="7030A0"/>
                </a:solidFill>
              </a:rPr>
              <a:t>Double hashing</a:t>
            </a:r>
            <a:endParaRPr lang="en-US" altLang="en-US" sz="2000" dirty="0">
              <a:solidFill>
                <a:srgbClr val="7030A0"/>
              </a:solidFill>
            </a:endParaRPr>
          </a:p>
        </p:txBody>
      </p:sp>
      <p:sp>
        <p:nvSpPr>
          <p:cNvPr id="365588" name="Line 20"/>
          <p:cNvSpPr>
            <a:spLocks noChangeShapeType="1"/>
          </p:cNvSpPr>
          <p:nvPr/>
        </p:nvSpPr>
        <p:spPr bwMode="auto">
          <a:xfrm flipH="1">
            <a:off x="6276553" y="5498727"/>
            <a:ext cx="672033" cy="378545"/>
          </a:xfrm>
          <a:prstGeom prst="line">
            <a:avLst/>
          </a:prstGeom>
          <a:noFill/>
          <a:ln w="28575">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1227303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55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55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55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55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55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55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55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55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558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55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5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365573" grpId="0"/>
      <p:bldP spid="365577" grpId="0"/>
      <p:bldP spid="365578" grpId="0"/>
      <p:bldP spid="365579" grpId="0" animBg="1"/>
      <p:bldP spid="365580" grpId="0" animBg="1"/>
      <p:bldP spid="365581" grpId="0" animBg="1"/>
      <p:bldP spid="365582" grpId="0"/>
      <p:bldP spid="365584" grpId="0"/>
      <p:bldP spid="365585" grpId="0"/>
      <p:bldP spid="365586" grpId="0"/>
      <p:bldP spid="365588"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latin typeface="Arial" charset="0"/>
                <a:cs typeface="Arial" charset="0"/>
              </a:rPr>
              <a:t>Using </a:t>
            </a:r>
            <a:r>
              <a:rPr lang="en-US" altLang="en-US" i="1" dirty="0" smtClean="0">
                <a:latin typeface="Times New Roman" pitchFamily="18" charset="0"/>
                <a:cs typeface="Arial" charset="0"/>
              </a:rPr>
              <a:t>M</a:t>
            </a:r>
            <a:r>
              <a:rPr lang="en-US" altLang="en-US" dirty="0" smtClean="0">
                <a:latin typeface="Times New Roman" pitchFamily="18" charset="0"/>
                <a:cs typeface="Arial" charset="0"/>
              </a:rPr>
              <a:t> = 2</a:t>
            </a:r>
            <a:r>
              <a:rPr lang="en-US" altLang="en-US" i="1" baseline="30000" dirty="0" smtClean="0">
                <a:latin typeface="Times New Roman" pitchFamily="18" charset="0"/>
                <a:cs typeface="Arial" charset="0"/>
              </a:rPr>
              <a:t>m</a:t>
            </a:r>
            <a:endParaRPr lang="en-US" altLang="en-US" dirty="0" smtClean="0">
              <a:latin typeface="Arial" charset="0"/>
              <a:cs typeface="Arial" charset="0"/>
            </a:endParaRPr>
          </a:p>
        </p:txBody>
      </p:sp>
      <p:sp>
        <p:nvSpPr>
          <p:cNvPr id="1536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There is an even easier means of calculating this approach</a:t>
            </a:r>
          </a:p>
          <a:p>
            <a:pPr lvl="1">
              <a:buFontTx/>
              <a:buNone/>
            </a:pPr>
            <a:r>
              <a:rPr lang="en-US" altLang="en-US" dirty="0">
                <a:latin typeface="Consolas" pitchFamily="49" charset="0"/>
                <a:cs typeface="Arial" charset="0"/>
              </a:rPr>
              <a:t>	</a:t>
            </a:r>
            <a:endParaRPr lang="en-US" altLang="en-US" dirty="0" smtClean="0">
              <a:latin typeface="Consolas" pitchFamily="49" charset="0"/>
              <a:cs typeface="Arial" charset="0"/>
            </a:endParaRPr>
          </a:p>
          <a:p>
            <a:pPr lvl="1">
              <a:buFontTx/>
              <a:buNone/>
            </a:pPr>
            <a:r>
              <a:rPr lang="en-US" altLang="en-US" dirty="0" smtClean="0">
                <a:latin typeface="Consolas" pitchFamily="49" charset="0"/>
                <a:cs typeface="Arial" charset="0"/>
              </a:rPr>
              <a:t>		</a:t>
            </a:r>
            <a:r>
              <a:rPr lang="en-US" altLang="en-US" dirty="0" err="1" smtClean="0">
                <a:latin typeface="Consolas" pitchFamily="49" charset="0"/>
                <a:cs typeface="Arial" charset="0"/>
              </a:rPr>
              <a:t>int</a:t>
            </a:r>
            <a:r>
              <a:rPr lang="en-US" altLang="en-US" dirty="0" smtClean="0">
                <a:latin typeface="Consolas" pitchFamily="49" charset="0"/>
                <a:cs typeface="Arial" charset="0"/>
              </a:rPr>
              <a:t> bin </a:t>
            </a:r>
            <a:r>
              <a:rPr lang="en-US" altLang="en-US" dirty="0">
                <a:latin typeface="Consolas" pitchFamily="49" charset="0"/>
                <a:cs typeface="Arial" charset="0"/>
              </a:rPr>
              <a:t>= </a:t>
            </a:r>
            <a:r>
              <a:rPr lang="en-US" altLang="en-US" dirty="0" err="1">
                <a:latin typeface="Consolas" pitchFamily="49" charset="0"/>
                <a:cs typeface="Arial" charset="0"/>
              </a:rPr>
              <a:t>hash_M</a:t>
            </a:r>
            <a:r>
              <a:rPr lang="en-US" altLang="en-US" dirty="0">
                <a:latin typeface="Consolas" pitchFamily="49" charset="0"/>
                <a:cs typeface="Arial" charset="0"/>
              </a:rPr>
              <a:t>( </a:t>
            </a:r>
            <a:r>
              <a:rPr lang="en-US" altLang="en-US" dirty="0" err="1">
                <a:latin typeface="Consolas" pitchFamily="49" charset="0"/>
                <a:cs typeface="Arial" charset="0"/>
              </a:rPr>
              <a:t>x.hash</a:t>
            </a:r>
            <a:r>
              <a:rPr lang="en-US" altLang="en-US" dirty="0">
                <a:latin typeface="Consolas" pitchFamily="49" charset="0"/>
                <a:cs typeface="Arial" charset="0"/>
              </a:rPr>
              <a:t>(), M </a:t>
            </a:r>
            <a:r>
              <a:rPr lang="en-US" altLang="en-US" dirty="0" smtClean="0">
                <a:latin typeface="Consolas" pitchFamily="49" charset="0"/>
                <a:cs typeface="Arial" charset="0"/>
              </a:rPr>
              <a:t>);</a:t>
            </a:r>
            <a:endParaRPr lang="en-US" altLang="en-US" dirty="0">
              <a:latin typeface="Consolas" pitchFamily="49" charset="0"/>
              <a:cs typeface="Arial" charset="0"/>
            </a:endParaRPr>
          </a:p>
          <a:p>
            <a:pPr lvl="1">
              <a:buFontTx/>
              <a:buNone/>
            </a:pPr>
            <a:endParaRPr lang="en-US" altLang="en-US" dirty="0">
              <a:latin typeface="Consolas" pitchFamily="49" charset="0"/>
              <a:cs typeface="Arial" charset="0"/>
            </a:endParaRPr>
          </a:p>
          <a:p>
            <a:pPr lvl="1">
              <a:buFontTx/>
              <a:buNone/>
            </a:pPr>
            <a:r>
              <a:rPr lang="en-US" altLang="en-US" dirty="0">
                <a:latin typeface="Consolas" pitchFamily="49" charset="0"/>
                <a:cs typeface="Arial" charset="0"/>
              </a:rPr>
              <a:t>		for ( </a:t>
            </a:r>
            <a:r>
              <a:rPr lang="en-US" altLang="en-US" dirty="0" err="1">
                <a:latin typeface="Consolas" pitchFamily="49" charset="0"/>
                <a:cs typeface="Arial" charset="0"/>
              </a:rPr>
              <a:t>int</a:t>
            </a:r>
            <a:r>
              <a:rPr lang="en-US" altLang="en-US" dirty="0">
                <a:latin typeface="Consolas" pitchFamily="49" charset="0"/>
                <a:cs typeface="Arial" charset="0"/>
              </a:rPr>
              <a:t> k = 0; k &lt; M; ++k ) {</a:t>
            </a:r>
          </a:p>
          <a:p>
            <a:pPr lvl="1">
              <a:buNone/>
            </a:pPr>
            <a:r>
              <a:rPr lang="en-US" altLang="en-US" dirty="0">
                <a:latin typeface="Consolas" pitchFamily="49" charset="0"/>
                <a:cs typeface="Arial" charset="0"/>
              </a:rPr>
              <a:t>		    bin </a:t>
            </a:r>
            <a:r>
              <a:rPr lang="en-US" altLang="en-US" dirty="0" smtClean="0">
                <a:latin typeface="Consolas" pitchFamily="49" charset="0"/>
                <a:cs typeface="Arial" charset="0"/>
              </a:rPr>
              <a:t>= (bin + k) % M;</a:t>
            </a:r>
            <a:endParaRPr lang="en-US" altLang="en-US" dirty="0">
              <a:solidFill>
                <a:srgbClr val="FF0000"/>
              </a:solidFill>
              <a:latin typeface="Consolas" pitchFamily="49" charset="0"/>
              <a:cs typeface="Arial" charset="0"/>
            </a:endParaRPr>
          </a:p>
          <a:p>
            <a:pPr lvl="1">
              <a:buFontTx/>
              <a:buNone/>
            </a:pPr>
            <a:r>
              <a:rPr lang="en-US" altLang="en-US" dirty="0">
                <a:latin typeface="Consolas" pitchFamily="49" charset="0"/>
                <a:cs typeface="Arial" charset="0"/>
              </a:rPr>
              <a:t>		</a:t>
            </a:r>
            <a:r>
              <a:rPr lang="en-US" altLang="en-US" dirty="0" smtClean="0">
                <a:latin typeface="Consolas" pitchFamily="49" charset="0"/>
                <a:cs typeface="Arial" charset="0"/>
              </a:rPr>
              <a:t>}</a:t>
            </a:r>
          </a:p>
          <a:p>
            <a:pPr lvl="1">
              <a:buFontTx/>
              <a:buNone/>
            </a:pPr>
            <a:endParaRPr lang="en-US" altLang="en-US" dirty="0">
              <a:latin typeface="Consolas" pitchFamily="49" charset="0"/>
              <a:cs typeface="Arial" charset="0"/>
            </a:endParaRPr>
          </a:p>
          <a:p>
            <a:pPr lvl="1"/>
            <a:r>
              <a:rPr lang="en-US" altLang="en-US" dirty="0" smtClean="0">
                <a:latin typeface="Arial" charset="0"/>
                <a:cs typeface="Arial" charset="0"/>
              </a:rPr>
              <a:t>Recall that                         , so just keep adding the next highest value</a:t>
            </a:r>
            <a:endParaRPr lang="en-US" altLang="en-US" dirty="0">
              <a:latin typeface="Arial" charset="0"/>
              <a:cs typeface="Arial" charset="0"/>
            </a:endParaRPr>
          </a:p>
          <a:p>
            <a:pPr marL="457200" lvl="1" indent="0">
              <a:buNone/>
            </a:pPr>
            <a:endParaRPr lang="en-US" altLang="en-US" dirty="0">
              <a:latin typeface="Arial" charset="0"/>
              <a:cs typeface="Arial" charset="0"/>
            </a:endParaRPr>
          </a:p>
          <a:p>
            <a:pPr lvl="1">
              <a:buFontTx/>
              <a:buNone/>
            </a:pPr>
            <a:endParaRPr lang="en-US" altLang="en-US" dirty="0">
              <a:latin typeface="Consolas" pitchFamily="49" charset="0"/>
              <a:cs typeface="Arial" charset="0"/>
            </a:endParaRPr>
          </a:p>
        </p:txBody>
      </p:sp>
      <p:graphicFrame>
        <p:nvGraphicFramePr>
          <p:cNvPr id="2" name="Object 1"/>
          <p:cNvGraphicFramePr>
            <a:graphicFrameLocks noChangeAspect="1"/>
          </p:cNvGraphicFramePr>
          <p:nvPr>
            <p:extLst/>
          </p:nvPr>
        </p:nvGraphicFramePr>
        <p:xfrm>
          <a:off x="2473325" y="4044950"/>
          <a:ext cx="1511300" cy="801688"/>
        </p:xfrm>
        <a:graphic>
          <a:graphicData uri="http://schemas.openxmlformats.org/presentationml/2006/ole">
            <mc:AlternateContent xmlns:mc="http://schemas.openxmlformats.org/markup-compatibility/2006">
              <mc:Choice xmlns:v="urn:schemas-microsoft-com:vml" Requires="v">
                <p:oleObj spid="_x0000_s8230" name="Equation" r:id="rId4" imgW="787320" imgH="419040" progId="Equation.DSMT4">
                  <p:embed/>
                </p:oleObj>
              </mc:Choice>
              <mc:Fallback>
                <p:oleObj name="Equation" r:id="rId4" imgW="787320" imgH="419040" progId="Equation.DSMT4">
                  <p:embed/>
                  <p:pic>
                    <p:nvPicPr>
                      <p:cNvPr id="0" name=""/>
                      <p:cNvPicPr>
                        <a:picLocks noChangeAspect="1" noChangeArrowheads="1"/>
                      </p:cNvPicPr>
                      <p:nvPr/>
                    </p:nvPicPr>
                    <p:blipFill>
                      <a:blip r:embed="rId5"/>
                      <a:srcRect/>
                      <a:stretch>
                        <a:fillRect/>
                      </a:stretch>
                    </p:blipFill>
                    <p:spPr bwMode="auto">
                      <a:xfrm>
                        <a:off x="2473325" y="4044950"/>
                        <a:ext cx="15113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129340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Consider a hash table with </a:t>
            </a:r>
            <a:r>
              <a:rPr lang="en-US" altLang="en-US" i="1" dirty="0" smtClean="0">
                <a:latin typeface="Times New Roman" pitchFamily="18" charset="0"/>
                <a:cs typeface="Arial" charset="0"/>
              </a:rPr>
              <a:t>M</a:t>
            </a:r>
            <a:r>
              <a:rPr lang="en-US" altLang="en-US" dirty="0" smtClean="0">
                <a:latin typeface="Times New Roman" pitchFamily="18" charset="0"/>
                <a:cs typeface="Arial" charset="0"/>
              </a:rPr>
              <a:t> = 16</a:t>
            </a:r>
            <a:r>
              <a:rPr lang="en-US" altLang="en-US" dirty="0" smtClean="0">
                <a:latin typeface="Arial" charset="0"/>
                <a:cs typeface="Arial" charset="0"/>
              </a:rPr>
              <a:t> bins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Given a 2-digit hexadecimal number:</a:t>
            </a:r>
          </a:p>
          <a:p>
            <a:pPr lvl="1"/>
            <a:r>
              <a:rPr lang="en-US" altLang="en-US" dirty="0" smtClean="0">
                <a:latin typeface="Arial" charset="0"/>
                <a:cs typeface="Arial" charset="0"/>
              </a:rPr>
              <a:t>The least-significant digit is the primary hash function (bin)</a:t>
            </a:r>
          </a:p>
          <a:p>
            <a:pPr lvl="1"/>
            <a:r>
              <a:rPr lang="en-US" altLang="en-US" dirty="0" smtClean="0">
                <a:latin typeface="Arial" charset="0"/>
                <a:cs typeface="Arial" charset="0"/>
              </a:rPr>
              <a:t>Example: for 7</a:t>
            </a:r>
            <a:r>
              <a:rPr lang="en-US" altLang="en-US" b="1" dirty="0" smtClean="0">
                <a:solidFill>
                  <a:srgbClr val="FF0000"/>
                </a:solidFill>
                <a:latin typeface="Arial" charset="0"/>
                <a:cs typeface="Arial" charset="0"/>
              </a:rPr>
              <a:t>A</a:t>
            </a:r>
            <a:r>
              <a:rPr lang="en-US" altLang="en-US" baseline="-25000" dirty="0" smtClean="0">
                <a:latin typeface="Arial" charset="0"/>
                <a:cs typeface="Arial" charset="0"/>
              </a:rPr>
              <a:t>16 </a:t>
            </a:r>
            <a:r>
              <a:rPr lang="en-US" altLang="en-US" dirty="0" smtClean="0">
                <a:latin typeface="Arial" charset="0"/>
                <a:cs typeface="Arial" charset="0"/>
              </a:rPr>
              <a:t>, the initial bin is </a:t>
            </a:r>
            <a:r>
              <a:rPr lang="en-US" altLang="en-US" b="1" dirty="0" smtClean="0">
                <a:solidFill>
                  <a:srgbClr val="FF0000"/>
                </a:solidFill>
                <a:latin typeface="Arial" charset="0"/>
                <a:cs typeface="Arial" charset="0"/>
              </a:rPr>
              <a:t>A</a:t>
            </a:r>
            <a:endParaRPr lang="en-US" altLang="en-US" dirty="0" smtClean="0">
              <a:latin typeface="Arial" charset="0"/>
              <a:cs typeface="Arial" charset="0"/>
            </a:endParaRPr>
          </a:p>
        </p:txBody>
      </p:sp>
      <p:sp>
        <p:nvSpPr>
          <p:cNvPr id="20491" name="Rectangle 2"/>
          <p:cNvSpPr>
            <a:spLocks noGrp="1" noChangeArrowheads="1"/>
          </p:cNvSpPr>
          <p:nvPr>
            <p:ph type="title"/>
          </p:nvPr>
        </p:nvSpPr>
        <p:spPr/>
        <p:txBody>
          <a:bodyPr/>
          <a:lstStyle/>
          <a:p>
            <a:r>
              <a:rPr lang="en-US" altLang="en-US" smtClean="0">
                <a:latin typeface="Arial" charset="0"/>
                <a:cs typeface="Arial" charset="0"/>
              </a:rPr>
              <a:t>Example</a:t>
            </a:r>
            <a:endParaRPr lang="en-US" altLang="en-US" i="1" baseline="30000" smtClean="0">
              <a:latin typeface="Times New Roman" pitchFamily="18" charset="0"/>
              <a:cs typeface="Arial" charset="0"/>
            </a:endParaRPr>
          </a:p>
        </p:txBody>
      </p:sp>
    </p:spTree>
    <p:extLst>
      <p:ext uri="{BB962C8B-B14F-4D97-AF65-F5344CB8AC3E}">
        <p14:creationId xmlns:p14="http://schemas.microsoft.com/office/powerpoint/2010/main" val="291662916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Insert these numbers into this initially empty hash table</a:t>
            </a:r>
          </a:p>
          <a:p>
            <a:pPr lvl="1" algn="ctr">
              <a:buFontTx/>
              <a:buNone/>
            </a:pPr>
            <a:r>
              <a:rPr lang="it-IT" altLang="en-US" dirty="0" smtClean="0">
                <a:latin typeface="Arial" charset="0"/>
                <a:cs typeface="Arial" charset="0"/>
              </a:rPr>
              <a:t>9A, 07, AD, 88, BA, 80, 4C, 26, 46, C9, 32, 7A, BF, 9C</a:t>
            </a:r>
            <a:endParaRPr lang="en-US" altLang="en-US" sz="14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7122404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Start with the first four values:</a:t>
            </a:r>
          </a:p>
          <a:p>
            <a:pPr lvl="1" algn="ctr">
              <a:buFontTx/>
              <a:buNone/>
            </a:pPr>
            <a:r>
              <a:rPr lang="it-IT" altLang="en-US" sz="2000" dirty="0" smtClean="0">
                <a:latin typeface="Arial" charset="0"/>
                <a:cs typeface="Arial" charset="0"/>
              </a:rPr>
              <a:t>9A, 07, AD, 88</a:t>
            </a:r>
            <a:endParaRPr lang="en-US" altLang="en-US" sz="16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739878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Start with the first four values:</a:t>
            </a:r>
          </a:p>
          <a:p>
            <a:pPr lvl="1" algn="ctr">
              <a:buFontTx/>
              <a:buNone/>
            </a:pPr>
            <a:r>
              <a:rPr lang="it-IT" altLang="en-US" sz="2000" dirty="0" smtClean="0">
                <a:latin typeface="Arial" charset="0"/>
                <a:cs typeface="Arial" charset="0"/>
              </a:rPr>
              <a:t>9A, 07, AD, 88</a:t>
            </a:r>
            <a:endParaRPr lang="en-US" altLang="en-US" sz="1600" b="1" dirty="0" smtClean="0">
              <a:solidFill>
                <a:srgbClr val="FF0000"/>
              </a:solidFill>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07</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88</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9A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AD</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7763365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Next we must insert </a:t>
            </a:r>
            <a:r>
              <a:rPr lang="it-IT" altLang="en-US" dirty="0" smtClean="0">
                <a:latin typeface="Arial" charset="0"/>
                <a:cs typeface="Arial" charset="0"/>
              </a:rPr>
              <a:t>BA</a:t>
            </a:r>
            <a:endParaRPr lang="en-US"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2518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Next we must insert </a:t>
            </a:r>
            <a:r>
              <a:rPr lang="it-IT" altLang="en-US" dirty="0" smtClean="0">
                <a:latin typeface="Arial" charset="0"/>
                <a:cs typeface="Arial" charset="0"/>
              </a:rPr>
              <a:t>BA</a:t>
            </a:r>
            <a:endParaRPr lang="it-IT" altLang="en-US" b="1" dirty="0" smtClean="0">
              <a:solidFill>
                <a:srgbClr val="FF0000"/>
              </a:solidFill>
              <a:latin typeface="Arial" charset="0"/>
              <a:cs typeface="Arial" charset="0"/>
            </a:endParaRPr>
          </a:p>
          <a:p>
            <a:pPr lvl="1"/>
            <a:r>
              <a:rPr lang="it-IT" altLang="en-US" dirty="0" smtClean="0">
                <a:latin typeface="Arial" charset="0"/>
                <a:cs typeface="Arial" charset="0"/>
              </a:rPr>
              <a:t>The next bin is empty</a:t>
            </a:r>
          </a:p>
          <a:p>
            <a:pPr marL="457200" lvl="1" indent="0">
              <a:buNone/>
            </a:pPr>
            <a:endParaRPr lang="it-IT" altLang="en-US" dirty="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A</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848618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are adding </a:t>
            </a:r>
            <a:r>
              <a:rPr lang="it-IT" altLang="en-US" dirty="0" smtClean="0">
                <a:latin typeface="Arial" charset="0"/>
                <a:cs typeface="Arial" charset="0"/>
              </a:rPr>
              <a:t>80, 4C, 26</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493620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are adding </a:t>
            </a:r>
            <a:r>
              <a:rPr lang="it-IT" altLang="en-US" dirty="0" smtClean="0">
                <a:latin typeface="Arial" charset="0"/>
                <a:cs typeface="Arial" charset="0"/>
              </a:rPr>
              <a:t>80, 4C, 26</a:t>
            </a:r>
            <a:endParaRPr lang="it-IT" altLang="en-US" b="1" dirty="0" smtClean="0">
              <a:solidFill>
                <a:srgbClr val="FF0000"/>
              </a:solidFill>
              <a:latin typeface="Arial" charset="0"/>
              <a:cs typeface="Arial" charset="0"/>
            </a:endParaRPr>
          </a:p>
          <a:p>
            <a:pPr lvl="1"/>
            <a:r>
              <a:rPr lang="it-IT" altLang="en-US" dirty="0" smtClean="0">
                <a:latin typeface="Arial" charset="0"/>
                <a:cs typeface="Arial" charset="0"/>
              </a:rPr>
              <a:t>All the bins are empty—simply insert them</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1" dirty="0" smtClean="0">
                          <a:solidFill>
                            <a:srgbClr val="FF0000"/>
                          </a:solidFill>
                        </a:rPr>
                        <a:t>80</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26</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4C</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484276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46</a:t>
            </a:r>
          </a:p>
          <a:p>
            <a:pPr marL="457200" lvl="1" indent="0">
              <a:buNone/>
            </a:pP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333247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latin typeface="Arial" charset="0"/>
                <a:cs typeface="Arial" charset="0"/>
              </a:rPr>
              <a:t>Summary</a:t>
            </a:r>
          </a:p>
        </p:txBody>
      </p:sp>
      <p:sp>
        <p:nvSpPr>
          <p:cNvPr id="30723" name="Rectangle 3"/>
          <p:cNvSpPr>
            <a:spLocks noGrp="1" noChangeArrowheads="1"/>
          </p:cNvSpPr>
          <p:nvPr>
            <p:ph type="body" idx="1"/>
          </p:nvPr>
        </p:nvSpPr>
        <p:spPr/>
        <p:txBody>
          <a:bodyPr/>
          <a:lstStyle/>
          <a:p>
            <a:pPr eaLnBrk="1" hangingPunct="1">
              <a:buFont typeface="Arial" charset="0"/>
              <a:buNone/>
            </a:pPr>
            <a:r>
              <a:rPr lang="en-US" altLang="en-US" smtClean="0">
                <a:latin typeface="Arial" charset="0"/>
                <a:cs typeface="Arial" charset="0"/>
              </a:rPr>
              <a:t>	Discuss storing unordered data</a:t>
            </a:r>
          </a:p>
          <a:p>
            <a:pPr eaLnBrk="1" hangingPunct="1">
              <a:buFont typeface="Arial" charset="0"/>
              <a:buNone/>
            </a:pPr>
            <a:endParaRPr lang="en-US" altLang="en-US" smtClean="0">
              <a:latin typeface="Arial" charset="0"/>
              <a:cs typeface="Arial" charset="0"/>
            </a:endParaRPr>
          </a:p>
          <a:p>
            <a:pPr eaLnBrk="1" hangingPunct="1">
              <a:buFont typeface="Arial" charset="0"/>
              <a:buNone/>
            </a:pPr>
            <a:r>
              <a:rPr lang="en-US" altLang="en-US" smtClean="0">
                <a:latin typeface="Arial" charset="0"/>
                <a:cs typeface="Arial" charset="0"/>
              </a:rPr>
              <a:t>	Discuss IP addresses and domain names</a:t>
            </a:r>
          </a:p>
          <a:p>
            <a:pPr eaLnBrk="1" hangingPunct="1">
              <a:buFont typeface="Arial" charset="0"/>
              <a:buNone/>
            </a:pPr>
            <a:endParaRPr lang="en-US" altLang="en-US" smtClean="0">
              <a:latin typeface="Arial" charset="0"/>
              <a:cs typeface="Arial" charset="0"/>
            </a:endParaRPr>
          </a:p>
          <a:p>
            <a:pPr eaLnBrk="1" hangingPunct="1">
              <a:buFont typeface="Arial" charset="0"/>
              <a:buNone/>
            </a:pPr>
            <a:r>
              <a:rPr lang="en-US" altLang="en-US" smtClean="0">
                <a:latin typeface="Arial" charset="0"/>
                <a:cs typeface="Arial" charset="0"/>
              </a:rPr>
              <a:t>	Consider conversions between these two forms</a:t>
            </a:r>
          </a:p>
          <a:p>
            <a:pPr eaLnBrk="1" hangingPunct="1">
              <a:buFont typeface="Arial" charset="0"/>
              <a:buNone/>
            </a:pPr>
            <a:r>
              <a:rPr lang="en-US" altLang="en-US" smtClean="0">
                <a:latin typeface="Arial" charset="0"/>
                <a:cs typeface="Arial" charset="0"/>
              </a:rPr>
              <a:t>	Introduce the idea of using a smaller array</a:t>
            </a:r>
          </a:p>
          <a:p>
            <a:pPr lvl="1" eaLnBrk="1" hangingPunct="1"/>
            <a:r>
              <a:rPr lang="en-US" altLang="en-US" smtClean="0">
                <a:latin typeface="Arial" charset="0"/>
                <a:cs typeface="Arial" charset="0"/>
              </a:rPr>
              <a:t>Converted “large” numbers into valid array indices</a:t>
            </a:r>
          </a:p>
          <a:p>
            <a:pPr lvl="1" eaLnBrk="1" hangingPunct="1"/>
            <a:r>
              <a:rPr lang="en-US" altLang="en-US" smtClean="0">
                <a:latin typeface="Arial" charset="0"/>
                <a:cs typeface="Arial" charset="0"/>
              </a:rPr>
              <a:t>Reduces </a:t>
            </a:r>
            <a:r>
              <a:rPr lang="en-US" altLang="en-US" b="1" smtClean="0">
                <a:latin typeface="Times New Roman" pitchFamily="18" charset="0"/>
                <a:cs typeface="Arial" charset="0"/>
              </a:rPr>
              <a:t>O</a:t>
            </a:r>
            <a:r>
              <a:rPr lang="en-US" altLang="en-US" smtClean="0">
                <a:latin typeface="Times New Roman" pitchFamily="18" charset="0"/>
                <a:cs typeface="Arial" charset="0"/>
              </a:rPr>
              <a:t>(ln(</a:t>
            </a:r>
            <a:r>
              <a:rPr lang="en-US" altLang="en-US" i="1" smtClean="0">
                <a:latin typeface="Times New Roman" pitchFamily="18" charset="0"/>
                <a:cs typeface="Arial" charset="0"/>
              </a:rPr>
              <a:t>n</a:t>
            </a:r>
            <a:r>
              <a:rPr lang="en-US" altLang="en-US" smtClean="0">
                <a:latin typeface="Times New Roman" pitchFamily="18" charset="0"/>
                <a:cs typeface="Arial" charset="0"/>
              </a:rPr>
              <a:t>))</a:t>
            </a:r>
            <a:r>
              <a:rPr lang="en-US" altLang="en-US" smtClean="0">
                <a:latin typeface="Arial" charset="0"/>
                <a:cs typeface="Arial" charset="0"/>
              </a:rPr>
              <a:t> in arrays and AVL trees to to </a:t>
            </a:r>
            <a:r>
              <a:rPr lang="en-US" altLang="en-US" b="1" smtClean="0">
                <a:latin typeface="Times New Roman" pitchFamily="18" charset="0"/>
                <a:cs typeface="Arial" charset="0"/>
              </a:rPr>
              <a:t>O</a:t>
            </a:r>
            <a:r>
              <a:rPr lang="en-US" altLang="en-US" smtClean="0">
                <a:latin typeface="Times New Roman" pitchFamily="18" charset="0"/>
                <a:cs typeface="Arial" charset="0"/>
              </a:rPr>
              <a:t>(1)</a:t>
            </a:r>
            <a:endParaRPr lang="en-US" altLang="en-US" smtClean="0">
              <a:latin typeface="Arial" charset="0"/>
              <a:cs typeface="Arial" charset="0"/>
            </a:endParaRPr>
          </a:p>
          <a:p>
            <a:pPr eaLnBrk="1" hangingPunct="1">
              <a:buFont typeface="Arial" charset="0"/>
              <a:buNone/>
            </a:pPr>
            <a:endParaRPr lang="en-US" altLang="en-US" smtClean="0">
              <a:latin typeface="Arial" charset="0"/>
              <a:cs typeface="Arial" charset="0"/>
            </a:endParaRPr>
          </a:p>
          <a:p>
            <a:pPr eaLnBrk="1" hangingPunct="1">
              <a:buFont typeface="Arial" charset="0"/>
              <a:buNone/>
            </a:pPr>
            <a:r>
              <a:rPr lang="en-US" altLang="en-US" smtClean="0">
                <a:latin typeface="Arial" charset="0"/>
                <a:cs typeface="Arial" charset="0"/>
              </a:rPr>
              <a:t>	Discussed the issues with collisions</a:t>
            </a:r>
          </a:p>
        </p:txBody>
      </p:sp>
    </p:spTree>
    <p:extLst>
      <p:ext uri="{BB962C8B-B14F-4D97-AF65-F5344CB8AC3E}">
        <p14:creationId xmlns:p14="http://schemas.microsoft.com/office/powerpoint/2010/main" val="3173619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46</a:t>
            </a:r>
            <a:endParaRPr lang="it-IT" altLang="en-US" b="1" dirty="0" smtClean="0">
              <a:solidFill>
                <a:srgbClr val="FF0000"/>
              </a:solidFill>
              <a:latin typeface="Arial" charset="0"/>
              <a:cs typeface="Arial" charset="0"/>
            </a:endParaRP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6</a:t>
            </a:r>
            <a:r>
              <a:rPr lang="it-IT" altLang="en-US" dirty="0" smtClean="0">
                <a:latin typeface="Arial" charset="0"/>
                <a:cs typeface="Arial" charset="0"/>
              </a:rPr>
              <a:t> is occupied</a:t>
            </a:r>
          </a:p>
          <a:p>
            <a:pPr lvl="1"/>
            <a:r>
              <a:rPr lang="it-IT" altLang="en-US" dirty="0">
                <a:latin typeface="Arial" charset="0"/>
                <a:cs typeface="Arial" charset="0"/>
              </a:rPr>
              <a:t>Bin </a:t>
            </a:r>
            <a:r>
              <a:rPr lang="it-IT" altLang="en-US" b="1" dirty="0">
                <a:solidFill>
                  <a:srgbClr val="FF0000"/>
                </a:solidFill>
                <a:latin typeface="Arial" charset="0"/>
                <a:cs typeface="Arial" charset="0"/>
              </a:rPr>
              <a:t>6 + 1 = 7</a:t>
            </a:r>
            <a:r>
              <a:rPr lang="it-IT" altLang="en-US" dirty="0">
                <a:latin typeface="Arial" charset="0"/>
                <a:cs typeface="Arial" charset="0"/>
              </a:rPr>
              <a:t> is occupied</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7 + 2 = 9</a:t>
            </a:r>
            <a:r>
              <a:rPr lang="it-IT" altLang="en-US" dirty="0" smtClean="0">
                <a:latin typeface="Arial" charset="0"/>
                <a:cs typeface="Arial" charset="0"/>
              </a:rPr>
              <a:t> is empty</a:t>
            </a:r>
            <a:endParaRPr lang="it-IT" altLang="en-US" dirty="0">
              <a:latin typeface="Arial" charset="0"/>
              <a:cs typeface="Arial" charset="0"/>
            </a:endParaRPr>
          </a:p>
          <a:p>
            <a:pPr lvl="1"/>
            <a:endParaRPr lang="it-IT" altLang="en-US" dirty="0">
              <a:latin typeface="Arial" charset="0"/>
              <a:cs typeface="Arial" charset="0"/>
            </a:endParaRPr>
          </a:p>
          <a:p>
            <a:pPr lvl="1"/>
            <a:endParaRPr lang="it-IT" altLang="en-US" dirty="0">
              <a:latin typeface="Arial" charset="0"/>
              <a:cs typeface="Arial" charset="0"/>
            </a:endParaRPr>
          </a:p>
          <a:p>
            <a:pPr lvl="1"/>
            <a:endParaRPr lang="it-IT" altLang="en-US" dirty="0">
              <a:latin typeface="Arial" charset="0"/>
              <a:cs typeface="Arial" charset="0"/>
            </a:endParaRPr>
          </a:p>
          <a:p>
            <a:pPr lvl="1"/>
            <a:endParaRPr lang="it-IT" altLang="en-US" dirty="0">
              <a:latin typeface="Arial" charset="0"/>
              <a:cs typeface="Arial" charset="0"/>
            </a:endParaRPr>
          </a:p>
          <a:p>
            <a:pPr lvl="1"/>
            <a:endParaRPr lang="en-US" altLang="en-US" dirty="0">
              <a:latin typeface="Arial" charset="0"/>
              <a:cs typeface="Arial" charset="0"/>
            </a:endParaRPr>
          </a:p>
          <a:p>
            <a:pPr lvl="1"/>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6</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46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8905126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C9</a:t>
            </a: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1909936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must insert </a:t>
            </a:r>
            <a:r>
              <a:rPr lang="it-IT" altLang="en-US" dirty="0" smtClean="0">
                <a:latin typeface="Arial" charset="0"/>
                <a:cs typeface="Arial" charset="0"/>
              </a:rPr>
              <a:t>C9</a:t>
            </a:r>
          </a:p>
          <a:p>
            <a:pPr lvl="1"/>
            <a:r>
              <a:rPr lang="it-IT" altLang="en-US" dirty="0">
                <a:latin typeface="Arial" charset="0"/>
                <a:cs typeface="Arial" charset="0"/>
              </a:rPr>
              <a:t>Bin </a:t>
            </a:r>
            <a:r>
              <a:rPr lang="it-IT" altLang="en-US" b="1" dirty="0" smtClean="0">
                <a:solidFill>
                  <a:srgbClr val="FF0000"/>
                </a:solidFill>
                <a:latin typeface="Arial" charset="0"/>
                <a:cs typeface="Arial" charset="0"/>
              </a:rPr>
              <a:t>9</a:t>
            </a:r>
            <a:r>
              <a:rPr lang="it-IT" altLang="en-US" dirty="0" smtClean="0">
                <a:latin typeface="Arial" charset="0"/>
                <a:cs typeface="Arial" charset="0"/>
              </a:rPr>
              <a:t> </a:t>
            </a:r>
            <a:r>
              <a:rPr lang="it-IT" altLang="en-US" dirty="0">
                <a:latin typeface="Arial" charset="0"/>
                <a:cs typeface="Arial" charset="0"/>
              </a:rPr>
              <a:t>is occupied</a:t>
            </a:r>
          </a:p>
          <a:p>
            <a:pPr lvl="1"/>
            <a:r>
              <a:rPr lang="it-IT" altLang="en-US" dirty="0">
                <a:latin typeface="Arial" charset="0"/>
                <a:cs typeface="Arial" charset="0"/>
              </a:rPr>
              <a:t>Bin </a:t>
            </a:r>
            <a:r>
              <a:rPr lang="it-IT" altLang="en-US" b="1" dirty="0" smtClean="0">
                <a:solidFill>
                  <a:srgbClr val="FF0000"/>
                </a:solidFill>
                <a:latin typeface="Arial" charset="0"/>
                <a:cs typeface="Arial" charset="0"/>
              </a:rPr>
              <a:t>9 </a:t>
            </a:r>
            <a:r>
              <a:rPr lang="it-IT" altLang="en-US" b="1" dirty="0">
                <a:solidFill>
                  <a:srgbClr val="FF0000"/>
                </a:solidFill>
                <a:latin typeface="Arial" charset="0"/>
                <a:cs typeface="Arial" charset="0"/>
              </a:rPr>
              <a:t>+ 1 = </a:t>
            </a:r>
            <a:r>
              <a:rPr lang="it-IT" altLang="en-US" b="1" dirty="0" smtClean="0">
                <a:solidFill>
                  <a:srgbClr val="FF0000"/>
                </a:solidFill>
                <a:latin typeface="Arial" charset="0"/>
                <a:cs typeface="Arial" charset="0"/>
              </a:rPr>
              <a:t>A</a:t>
            </a:r>
            <a:r>
              <a:rPr lang="it-IT" altLang="en-US" dirty="0" smtClean="0">
                <a:latin typeface="Arial" charset="0"/>
                <a:cs typeface="Arial" charset="0"/>
              </a:rPr>
              <a:t> </a:t>
            </a:r>
            <a:r>
              <a:rPr lang="it-IT" altLang="en-US" dirty="0">
                <a:latin typeface="Arial" charset="0"/>
                <a:cs typeface="Arial" charset="0"/>
              </a:rPr>
              <a:t>is occupied</a:t>
            </a:r>
          </a:p>
          <a:p>
            <a:pPr lvl="1"/>
            <a:r>
              <a:rPr lang="it-IT" altLang="en-US" dirty="0">
                <a:latin typeface="Arial" charset="0"/>
                <a:cs typeface="Arial" charset="0"/>
              </a:rPr>
              <a:t>Bin </a:t>
            </a:r>
            <a:r>
              <a:rPr lang="it-IT" altLang="en-US" b="1" dirty="0" smtClean="0">
                <a:solidFill>
                  <a:srgbClr val="FF0000"/>
                </a:solidFill>
                <a:latin typeface="Arial" charset="0"/>
                <a:cs typeface="Arial" charset="0"/>
              </a:rPr>
              <a:t>A </a:t>
            </a:r>
            <a:r>
              <a:rPr lang="it-IT" altLang="en-US" b="1" dirty="0">
                <a:solidFill>
                  <a:srgbClr val="FF0000"/>
                </a:solidFill>
                <a:latin typeface="Arial" charset="0"/>
                <a:cs typeface="Arial" charset="0"/>
              </a:rPr>
              <a:t>+ 2 = </a:t>
            </a:r>
            <a:r>
              <a:rPr lang="it-IT" altLang="en-US" b="1" dirty="0" smtClean="0">
                <a:solidFill>
                  <a:srgbClr val="FF0000"/>
                </a:solidFill>
                <a:latin typeface="Arial" charset="0"/>
                <a:cs typeface="Arial" charset="0"/>
              </a:rPr>
              <a:t>C</a:t>
            </a:r>
            <a:r>
              <a:rPr lang="it-IT" altLang="en-US" dirty="0" smtClean="0">
                <a:latin typeface="Arial" charset="0"/>
                <a:cs typeface="Arial" charset="0"/>
              </a:rPr>
              <a:t> </a:t>
            </a:r>
            <a:r>
              <a:rPr lang="it-IT" altLang="en-US" dirty="0">
                <a:latin typeface="Arial" charset="0"/>
                <a:cs typeface="Arial" charset="0"/>
              </a:rPr>
              <a:t>is </a:t>
            </a:r>
            <a:r>
              <a:rPr lang="it-IT" altLang="en-US" dirty="0" smtClean="0">
                <a:latin typeface="Arial" charset="0"/>
                <a:cs typeface="Arial" charset="0"/>
              </a:rPr>
              <a:t>occupied</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C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3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F</a:t>
            </a:r>
            <a:r>
              <a:rPr lang="it-IT" altLang="en-US" dirty="0" smtClean="0">
                <a:latin typeface="Arial" charset="0"/>
                <a:cs typeface="Arial" charset="0"/>
              </a:rPr>
              <a:t> </a:t>
            </a:r>
            <a:r>
              <a:rPr lang="it-IT" altLang="en-US" dirty="0">
                <a:latin typeface="Arial" charset="0"/>
                <a:cs typeface="Arial" charset="0"/>
              </a:rPr>
              <a:t>is empty</a:t>
            </a:r>
          </a:p>
          <a:p>
            <a:pPr>
              <a:buNone/>
            </a:pPr>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9</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C9</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246922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insert 3</a:t>
            </a:r>
            <a:r>
              <a:rPr lang="en-CA" altLang="en-US" b="1" dirty="0" smtClean="0">
                <a:solidFill>
                  <a:srgbClr val="FF0000"/>
                </a:solidFill>
                <a:latin typeface="Arial" charset="0"/>
                <a:cs typeface="Arial" charset="0"/>
              </a:rPr>
              <a:t>2</a:t>
            </a:r>
          </a:p>
          <a:p>
            <a:pPr lvl="1"/>
            <a:r>
              <a:rPr lang="en-CA" altLang="en-US" dirty="0">
                <a:latin typeface="Arial" charset="0"/>
                <a:cs typeface="Arial" charset="0"/>
              </a:rPr>
              <a:t>Bin </a:t>
            </a:r>
            <a:r>
              <a:rPr lang="en-CA" altLang="en-US" b="1" dirty="0">
                <a:solidFill>
                  <a:srgbClr val="FF0000"/>
                </a:solidFill>
                <a:latin typeface="Arial" charset="0"/>
                <a:cs typeface="Arial" charset="0"/>
              </a:rPr>
              <a:t>2</a:t>
            </a:r>
            <a:r>
              <a:rPr lang="en-CA" altLang="en-US" dirty="0">
                <a:latin typeface="Arial" charset="0"/>
                <a:cs typeface="Arial" charset="0"/>
              </a:rPr>
              <a:t> is unoccupied</a:t>
            </a:r>
            <a:endParaRPr lang="it-IT" altLang="en-US" dirty="0">
              <a:latin typeface="Arial" charset="0"/>
              <a:cs typeface="Arial" charset="0"/>
            </a:endParaRPr>
          </a:p>
          <a:p>
            <a:pPr marL="457200" lvl="1" indent="0">
              <a:buNone/>
            </a:pPr>
            <a:endParaRPr lang="it-IT" altLang="en-US" b="1" dirty="0" smtClean="0">
              <a:solidFill>
                <a:srgbClr val="FF0000"/>
              </a:solidFill>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2</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32</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C9</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6808910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insert 7A</a:t>
            </a:r>
            <a:endParaRPr lang="en-CA" altLang="en-US" b="1" dirty="0" smtClean="0">
              <a:solidFill>
                <a:srgbClr val="FF0000"/>
              </a:solidFill>
              <a:latin typeface="Arial" charset="0"/>
              <a:cs typeface="Arial" charset="0"/>
            </a:endParaRPr>
          </a:p>
          <a:p>
            <a:pPr lvl="1"/>
            <a:r>
              <a:rPr lang="en-CA" altLang="en-US" dirty="0" smtClean="0">
                <a:latin typeface="Arial" charset="0"/>
                <a:cs typeface="Arial" charset="0"/>
              </a:rPr>
              <a:t>Bin </a:t>
            </a:r>
            <a:r>
              <a:rPr lang="en-CA" altLang="en-US" b="1" dirty="0" smtClean="0">
                <a:solidFill>
                  <a:srgbClr val="FF0000"/>
                </a:solidFill>
                <a:latin typeface="Arial" charset="0"/>
                <a:cs typeface="Arial" charset="0"/>
              </a:rPr>
              <a:t>A</a:t>
            </a:r>
            <a:r>
              <a:rPr lang="en-CA" altLang="en-US" dirty="0" smtClean="0">
                <a:latin typeface="Arial" charset="0"/>
                <a:cs typeface="Arial" charset="0"/>
              </a:rPr>
              <a:t> is occupied</a:t>
            </a:r>
          </a:p>
          <a:p>
            <a:pPr lvl="1"/>
            <a:r>
              <a:rPr lang="it-IT" altLang="en-US" dirty="0" smtClean="0">
                <a:latin typeface="Arial" charset="0"/>
                <a:cs typeface="Arial" charset="0"/>
              </a:rPr>
              <a:t>Bins </a:t>
            </a:r>
            <a:r>
              <a:rPr lang="it-IT" altLang="en-US" b="1" dirty="0" smtClean="0">
                <a:solidFill>
                  <a:srgbClr val="FF0000"/>
                </a:solidFill>
                <a:latin typeface="Arial" charset="0"/>
                <a:cs typeface="Arial" charset="0"/>
              </a:rPr>
              <a:t>A </a:t>
            </a:r>
            <a:r>
              <a:rPr lang="it-IT" altLang="en-US" b="1" dirty="0">
                <a:solidFill>
                  <a:srgbClr val="FF0000"/>
                </a:solidFill>
                <a:latin typeface="Arial" charset="0"/>
                <a:cs typeface="Arial" charset="0"/>
              </a:rPr>
              <a:t>+ 1 = </a:t>
            </a:r>
            <a:r>
              <a:rPr lang="it-IT" altLang="en-US" b="1" dirty="0" smtClean="0">
                <a:solidFill>
                  <a:srgbClr val="FF0000"/>
                </a:solidFill>
                <a:latin typeface="Arial" charset="0"/>
                <a:cs typeface="Arial" charset="0"/>
              </a:rPr>
              <a:t>B</a:t>
            </a:r>
            <a:r>
              <a:rPr lang="it-IT" altLang="en-US" dirty="0" smtClean="0">
                <a:latin typeface="Arial" charset="0"/>
                <a:cs typeface="Arial" charset="0"/>
              </a:rPr>
              <a:t>, </a:t>
            </a:r>
            <a:r>
              <a:rPr lang="it-IT" altLang="en-US" b="1" dirty="0" smtClean="0">
                <a:solidFill>
                  <a:srgbClr val="FF0000"/>
                </a:solidFill>
                <a:latin typeface="Arial" charset="0"/>
                <a:cs typeface="Arial" charset="0"/>
              </a:rPr>
              <a:t>B </a:t>
            </a:r>
            <a:r>
              <a:rPr lang="it-IT" altLang="en-US" b="1" dirty="0">
                <a:solidFill>
                  <a:srgbClr val="FF0000"/>
                </a:solidFill>
                <a:latin typeface="Arial" charset="0"/>
                <a:cs typeface="Arial" charset="0"/>
              </a:rPr>
              <a:t>+ 2 = </a:t>
            </a:r>
            <a:r>
              <a:rPr lang="it-IT" altLang="en-US" b="1" dirty="0" smtClean="0">
                <a:solidFill>
                  <a:srgbClr val="FF0000"/>
                </a:solidFill>
                <a:latin typeface="Arial" charset="0"/>
                <a:cs typeface="Arial" charset="0"/>
              </a:rPr>
              <a:t>D</a:t>
            </a:r>
            <a:r>
              <a:rPr lang="it-IT" altLang="en-US" dirty="0" smtClean="0">
                <a:latin typeface="Arial" charset="0"/>
                <a:cs typeface="Arial" charset="0"/>
              </a:rPr>
              <a:t> and </a:t>
            </a:r>
            <a:r>
              <a:rPr lang="it-IT" altLang="en-US" b="1" dirty="0" smtClean="0">
                <a:solidFill>
                  <a:srgbClr val="FF0000"/>
                </a:solidFill>
                <a:latin typeface="Arial" charset="0"/>
                <a:cs typeface="Arial" charset="0"/>
              </a:rPr>
              <a:t>D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3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0</a:t>
            </a:r>
            <a:r>
              <a:rPr lang="it-IT" altLang="en-US" dirty="0" smtClean="0">
                <a:latin typeface="Arial" charset="0"/>
                <a:cs typeface="Arial" charset="0"/>
              </a:rPr>
              <a:t> are </a:t>
            </a:r>
            <a:r>
              <a:rPr lang="it-IT" altLang="en-US" dirty="0">
                <a:latin typeface="Arial" charset="0"/>
                <a:cs typeface="Arial" charset="0"/>
              </a:rPr>
              <a:t>occupied</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0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4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4</a:t>
            </a:r>
            <a:r>
              <a:rPr lang="it-IT" altLang="en-US" dirty="0" smtClean="0">
                <a:latin typeface="Arial" charset="0"/>
                <a:cs typeface="Arial" charset="0"/>
              </a:rPr>
              <a:t> </a:t>
            </a:r>
            <a:r>
              <a:rPr lang="it-IT" altLang="en-US" dirty="0">
                <a:latin typeface="Arial" charset="0"/>
                <a:cs typeface="Arial" charset="0"/>
              </a:rPr>
              <a:t>is empty</a:t>
            </a:r>
          </a:p>
          <a:p>
            <a:pPr lvl="1"/>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A</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7A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C9</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2445879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Next, we insert BF</a:t>
            </a:r>
            <a:endParaRPr lang="en-CA" altLang="en-US" b="1" dirty="0" smtClean="0">
              <a:solidFill>
                <a:srgbClr val="FF0000"/>
              </a:solidFill>
              <a:latin typeface="Arial" charset="0"/>
              <a:cs typeface="Arial" charset="0"/>
            </a:endParaRPr>
          </a:p>
          <a:p>
            <a:pPr lvl="1"/>
            <a:r>
              <a:rPr lang="en-CA" altLang="en-US" dirty="0" smtClean="0">
                <a:latin typeface="Arial" charset="0"/>
                <a:cs typeface="Arial" charset="0"/>
              </a:rPr>
              <a:t>Bin </a:t>
            </a:r>
            <a:r>
              <a:rPr lang="en-CA" altLang="en-US" b="1" dirty="0" smtClean="0">
                <a:solidFill>
                  <a:srgbClr val="FF0000"/>
                </a:solidFill>
                <a:latin typeface="Arial" charset="0"/>
                <a:cs typeface="Arial" charset="0"/>
              </a:rPr>
              <a:t>F</a:t>
            </a:r>
            <a:r>
              <a:rPr lang="en-CA" altLang="en-US" dirty="0" smtClean="0">
                <a:latin typeface="Arial" charset="0"/>
                <a:cs typeface="Arial" charset="0"/>
              </a:rPr>
              <a:t> is occupied</a:t>
            </a:r>
          </a:p>
          <a:p>
            <a:pPr lvl="1"/>
            <a:r>
              <a:rPr lang="it-IT" altLang="en-US" dirty="0" smtClean="0">
                <a:latin typeface="Arial" charset="0"/>
                <a:cs typeface="Arial" charset="0"/>
              </a:rPr>
              <a:t>Bins </a:t>
            </a:r>
            <a:r>
              <a:rPr lang="it-IT" altLang="en-US" b="1" dirty="0" smtClean="0">
                <a:solidFill>
                  <a:srgbClr val="FF0000"/>
                </a:solidFill>
                <a:latin typeface="Arial" charset="0"/>
                <a:cs typeface="Arial" charset="0"/>
              </a:rPr>
              <a:t>F </a:t>
            </a:r>
            <a:r>
              <a:rPr lang="it-IT" altLang="en-US" b="1" dirty="0">
                <a:solidFill>
                  <a:srgbClr val="FF0000"/>
                </a:solidFill>
                <a:latin typeface="Arial" charset="0"/>
                <a:cs typeface="Arial" charset="0"/>
              </a:rPr>
              <a:t>+ 1 = </a:t>
            </a:r>
            <a:r>
              <a:rPr lang="it-IT" altLang="en-US" b="1" dirty="0" smtClean="0">
                <a:solidFill>
                  <a:srgbClr val="FF0000"/>
                </a:solidFill>
                <a:latin typeface="Arial" charset="0"/>
                <a:cs typeface="Arial" charset="0"/>
              </a:rPr>
              <a:t>0</a:t>
            </a:r>
            <a:r>
              <a:rPr lang="it-IT" altLang="en-US" dirty="0" smtClean="0">
                <a:latin typeface="Arial" charset="0"/>
                <a:cs typeface="Arial" charset="0"/>
              </a:rPr>
              <a:t> and </a:t>
            </a:r>
            <a:r>
              <a:rPr lang="it-IT" altLang="en-US" b="1" dirty="0" smtClean="0">
                <a:solidFill>
                  <a:srgbClr val="FF0000"/>
                </a:solidFill>
                <a:latin typeface="Arial" charset="0"/>
                <a:cs typeface="Arial" charset="0"/>
              </a:rPr>
              <a:t>0 </a:t>
            </a:r>
            <a:r>
              <a:rPr lang="it-IT" altLang="en-US" b="1" dirty="0">
                <a:solidFill>
                  <a:srgbClr val="FF0000"/>
                </a:solidFill>
                <a:latin typeface="Arial" charset="0"/>
                <a:cs typeface="Arial" charset="0"/>
              </a:rPr>
              <a:t>+ 2 = </a:t>
            </a:r>
            <a:r>
              <a:rPr lang="it-IT" altLang="en-US" b="1" dirty="0" smtClean="0">
                <a:solidFill>
                  <a:srgbClr val="FF0000"/>
                </a:solidFill>
                <a:latin typeface="Arial" charset="0"/>
                <a:cs typeface="Arial" charset="0"/>
              </a:rPr>
              <a:t>2</a:t>
            </a:r>
            <a:r>
              <a:rPr lang="it-IT" altLang="en-US" dirty="0" smtClean="0">
                <a:latin typeface="Arial" charset="0"/>
                <a:cs typeface="Arial" charset="0"/>
              </a:rPr>
              <a:t> are </a:t>
            </a:r>
            <a:r>
              <a:rPr lang="it-IT" altLang="en-US" dirty="0">
                <a:latin typeface="Arial" charset="0"/>
                <a:cs typeface="Arial" charset="0"/>
              </a:rPr>
              <a:t>occupied</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2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3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5</a:t>
            </a:r>
            <a:r>
              <a:rPr lang="it-IT" altLang="en-US" dirty="0" smtClean="0">
                <a:latin typeface="Arial" charset="0"/>
                <a:cs typeface="Arial" charset="0"/>
              </a:rPr>
              <a:t> </a:t>
            </a:r>
            <a:r>
              <a:rPr lang="it-IT" altLang="en-US" dirty="0">
                <a:latin typeface="Arial" charset="0"/>
                <a:cs typeface="Arial" charset="0"/>
              </a:rPr>
              <a:t>is empty</a:t>
            </a:r>
          </a:p>
          <a:p>
            <a:pPr lvl="1"/>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A</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BF</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07</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88</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9A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C9</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20646439"/>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457200" y="1600200"/>
            <a:ext cx="8507288" cy="4525963"/>
          </a:xfrm>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Finally, we insert 9</a:t>
            </a:r>
            <a:r>
              <a:rPr lang="en-CA" altLang="en-US" b="1" dirty="0" smtClean="0">
                <a:solidFill>
                  <a:srgbClr val="FF0000"/>
                </a:solidFill>
                <a:latin typeface="Arial" charset="0"/>
                <a:cs typeface="Arial" charset="0"/>
              </a:rPr>
              <a:t>C</a:t>
            </a:r>
          </a:p>
          <a:p>
            <a:pPr lvl="1"/>
            <a:r>
              <a:rPr lang="en-CA" altLang="en-US" dirty="0" smtClean="0">
                <a:latin typeface="Arial" charset="0"/>
                <a:cs typeface="Arial" charset="0"/>
              </a:rPr>
              <a:t>Bin </a:t>
            </a:r>
            <a:r>
              <a:rPr lang="en-CA" altLang="en-US" b="1" dirty="0" smtClean="0">
                <a:solidFill>
                  <a:srgbClr val="FF0000"/>
                </a:solidFill>
                <a:latin typeface="Arial" charset="0"/>
                <a:cs typeface="Arial" charset="0"/>
              </a:rPr>
              <a:t>C</a:t>
            </a:r>
            <a:r>
              <a:rPr lang="en-CA" altLang="en-US" dirty="0" smtClean="0">
                <a:latin typeface="Arial" charset="0"/>
                <a:cs typeface="Arial" charset="0"/>
              </a:rPr>
              <a:t> is occupied</a:t>
            </a:r>
          </a:p>
          <a:p>
            <a:pPr lvl="1"/>
            <a:r>
              <a:rPr lang="it-IT" altLang="en-US" dirty="0" smtClean="0">
                <a:latin typeface="Arial" charset="0"/>
                <a:cs typeface="Arial" charset="0"/>
              </a:rPr>
              <a:t>Bins </a:t>
            </a:r>
            <a:r>
              <a:rPr lang="it-IT" altLang="en-US" b="1" dirty="0" smtClean="0">
                <a:solidFill>
                  <a:srgbClr val="FF0000"/>
                </a:solidFill>
                <a:latin typeface="Arial" charset="0"/>
                <a:cs typeface="Arial" charset="0"/>
              </a:rPr>
              <a:t>C </a:t>
            </a:r>
            <a:r>
              <a:rPr lang="it-IT" altLang="en-US" b="1" dirty="0">
                <a:solidFill>
                  <a:srgbClr val="FF0000"/>
                </a:solidFill>
                <a:latin typeface="Arial" charset="0"/>
                <a:cs typeface="Arial" charset="0"/>
              </a:rPr>
              <a:t>+ 1 = </a:t>
            </a:r>
            <a:r>
              <a:rPr lang="it-IT" altLang="en-US" b="1" dirty="0" smtClean="0">
                <a:solidFill>
                  <a:srgbClr val="FF0000"/>
                </a:solidFill>
                <a:latin typeface="Arial" charset="0"/>
                <a:cs typeface="Arial" charset="0"/>
              </a:rPr>
              <a:t>D</a:t>
            </a:r>
            <a:r>
              <a:rPr lang="it-IT" altLang="en-US" dirty="0" smtClean="0">
                <a:latin typeface="Arial" charset="0"/>
                <a:cs typeface="Arial" charset="0"/>
              </a:rPr>
              <a:t>, </a:t>
            </a:r>
            <a:r>
              <a:rPr lang="it-IT" altLang="en-US" b="1" dirty="0" smtClean="0">
                <a:solidFill>
                  <a:srgbClr val="FF0000"/>
                </a:solidFill>
                <a:latin typeface="Arial" charset="0"/>
                <a:cs typeface="Arial" charset="0"/>
              </a:rPr>
              <a:t>D </a:t>
            </a:r>
            <a:r>
              <a:rPr lang="it-IT" altLang="en-US" b="1" dirty="0">
                <a:solidFill>
                  <a:srgbClr val="FF0000"/>
                </a:solidFill>
                <a:latin typeface="Arial" charset="0"/>
                <a:cs typeface="Arial" charset="0"/>
              </a:rPr>
              <a:t>+ 2 = </a:t>
            </a:r>
            <a:r>
              <a:rPr lang="it-IT" altLang="en-US" b="1" dirty="0" smtClean="0">
                <a:solidFill>
                  <a:srgbClr val="FF0000"/>
                </a:solidFill>
                <a:latin typeface="Arial" charset="0"/>
                <a:cs typeface="Arial" charset="0"/>
              </a:rPr>
              <a:t>F</a:t>
            </a:r>
            <a:r>
              <a:rPr lang="it-IT" altLang="en-US" dirty="0" smtClean="0">
                <a:latin typeface="Arial" charset="0"/>
                <a:cs typeface="Arial" charset="0"/>
              </a:rPr>
              <a:t>, </a:t>
            </a:r>
            <a:r>
              <a:rPr lang="it-IT" altLang="en-US" b="1" dirty="0" smtClean="0">
                <a:solidFill>
                  <a:srgbClr val="FF0000"/>
                </a:solidFill>
                <a:latin typeface="Arial" charset="0"/>
                <a:cs typeface="Arial" charset="0"/>
              </a:rPr>
              <a:t>F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3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2</a:t>
            </a:r>
            <a:r>
              <a:rPr lang="it-IT" altLang="en-US" dirty="0" smtClean="0">
                <a:latin typeface="Arial" charset="0"/>
                <a:cs typeface="Arial" charset="0"/>
              </a:rPr>
              <a:t>, </a:t>
            </a:r>
            <a:r>
              <a:rPr lang="it-IT" altLang="en-US" b="1" dirty="0" smtClean="0">
                <a:solidFill>
                  <a:srgbClr val="FF0000"/>
                </a:solidFill>
                <a:latin typeface="Arial" charset="0"/>
                <a:cs typeface="Arial" charset="0"/>
              </a:rPr>
              <a:t>2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4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6</a:t>
            </a:r>
            <a:r>
              <a:rPr lang="it-IT" altLang="en-US" dirty="0" smtClean="0">
                <a:latin typeface="Arial" charset="0"/>
                <a:cs typeface="Arial" charset="0"/>
              </a:rPr>
              <a:t> and </a:t>
            </a:r>
            <a:r>
              <a:rPr lang="it-IT" altLang="en-US" b="1" dirty="0" smtClean="0">
                <a:solidFill>
                  <a:srgbClr val="FF0000"/>
                </a:solidFill>
                <a:latin typeface="Arial" charset="0"/>
                <a:cs typeface="Arial" charset="0"/>
              </a:rPr>
              <a:t>6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5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B</a:t>
            </a:r>
            <a:r>
              <a:rPr lang="it-IT" altLang="en-US" dirty="0" smtClean="0">
                <a:latin typeface="Arial" charset="0"/>
                <a:cs typeface="Arial" charset="0"/>
              </a:rPr>
              <a:t> are </a:t>
            </a:r>
            <a:r>
              <a:rPr lang="it-IT" altLang="en-US" dirty="0">
                <a:latin typeface="Arial" charset="0"/>
                <a:cs typeface="Arial" charset="0"/>
              </a:rPr>
              <a:t>occupied</a:t>
            </a:r>
          </a:p>
          <a:p>
            <a:pPr lvl="1"/>
            <a:r>
              <a:rPr lang="it-IT" altLang="en-US" dirty="0" smtClean="0">
                <a:latin typeface="Arial" charset="0"/>
                <a:cs typeface="Arial" charset="0"/>
              </a:rPr>
              <a:t>Bin </a:t>
            </a:r>
            <a:r>
              <a:rPr lang="it-IT" altLang="en-US" b="1" dirty="0" smtClean="0">
                <a:solidFill>
                  <a:srgbClr val="FF0000"/>
                </a:solidFill>
                <a:latin typeface="Arial" charset="0"/>
                <a:cs typeface="Arial" charset="0"/>
              </a:rPr>
              <a:t>B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6 </a:t>
            </a:r>
            <a:r>
              <a:rPr lang="it-IT" altLang="en-US" b="1" dirty="0">
                <a:solidFill>
                  <a:srgbClr val="FF0000"/>
                </a:solidFill>
                <a:latin typeface="Arial" charset="0"/>
                <a:cs typeface="Arial" charset="0"/>
              </a:rPr>
              <a:t>= </a:t>
            </a:r>
            <a:r>
              <a:rPr lang="it-IT" altLang="en-US" b="1" dirty="0" smtClean="0">
                <a:solidFill>
                  <a:srgbClr val="FF0000"/>
                </a:solidFill>
                <a:latin typeface="Arial" charset="0"/>
                <a:cs typeface="Arial" charset="0"/>
              </a:rPr>
              <a:t>1</a:t>
            </a:r>
            <a:r>
              <a:rPr lang="it-IT" altLang="en-US" dirty="0" smtClean="0">
                <a:latin typeface="Arial" charset="0"/>
                <a:cs typeface="Arial" charset="0"/>
              </a:rPr>
              <a:t> </a:t>
            </a:r>
            <a:r>
              <a:rPr lang="it-IT" altLang="en-US" dirty="0">
                <a:latin typeface="Arial" charset="0"/>
                <a:cs typeface="Arial" charset="0"/>
              </a:rPr>
              <a:t>is empty</a:t>
            </a:r>
          </a:p>
          <a:p>
            <a:pPr lvl="1"/>
            <a:endParaRPr lang="it-IT" altLang="en-US"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smtClean="0">
                <a:latin typeface="Arial" charset="0"/>
                <a:cs typeface="Arial" charset="0"/>
              </a:rPr>
              <a:t>Example</a:t>
            </a:r>
          </a:p>
        </p:txBody>
      </p:sp>
      <p:graphicFrame>
        <p:nvGraphicFramePr>
          <p:cNvPr id="5" name="Table 4"/>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5</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6</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7</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8</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9</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solidFill>
                            <a:schemeClr val="tx1"/>
                          </a:solidFill>
                        </a:rPr>
                        <a:t>A</a:t>
                      </a:r>
                      <a:endParaRPr lang="en-CA" sz="180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1" dirty="0" smtClean="0">
                          <a:solidFill>
                            <a:srgbClr val="FF0000"/>
                          </a:solidFill>
                        </a:rPr>
                        <a:t>C</a:t>
                      </a:r>
                      <a:endParaRPr lang="en-CA" sz="180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9C</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BF</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C9</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789964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Having completed these insertions:</a:t>
            </a:r>
            <a:endParaRPr lang="it-IT" altLang="en-US" dirty="0">
              <a:latin typeface="Arial" charset="0"/>
              <a:cs typeface="Arial" charset="0"/>
            </a:endParaRPr>
          </a:p>
          <a:p>
            <a:pPr lvl="1"/>
            <a:r>
              <a:rPr lang="en-CA" dirty="0" smtClean="0"/>
              <a:t>The load factor is </a:t>
            </a:r>
            <a:r>
              <a:rPr lang="en-CA" i="1" dirty="0" smtClean="0">
                <a:latin typeface="Symbol" panose="05050102010706020507" pitchFamily="18" charset="2"/>
              </a:rPr>
              <a:t>l</a:t>
            </a:r>
            <a:r>
              <a:rPr lang="en-CA" dirty="0" smtClean="0"/>
              <a:t> </a:t>
            </a: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14/16 </a:t>
            </a:r>
            <a:r>
              <a:rPr lang="en-CA" dirty="0">
                <a:latin typeface="Times New Roman" panose="02020603050405020304" pitchFamily="18" charset="0"/>
                <a:cs typeface="Times New Roman" panose="02020603050405020304" pitchFamily="18" charset="0"/>
              </a:rPr>
              <a:t>= </a:t>
            </a:r>
            <a:r>
              <a:rPr lang="en-CA" dirty="0" smtClean="0">
                <a:latin typeface="Times New Roman" panose="02020603050405020304" pitchFamily="18" charset="0"/>
                <a:cs typeface="Times New Roman" panose="02020603050405020304" pitchFamily="18" charset="0"/>
              </a:rPr>
              <a:t>0.875</a:t>
            </a:r>
          </a:p>
          <a:p>
            <a:pPr lvl="1"/>
            <a:r>
              <a:rPr lang="en-CA" dirty="0" smtClean="0"/>
              <a:t>The average number of probes is </a:t>
            </a:r>
            <a:r>
              <a:rPr lang="en-CA" dirty="0" smtClean="0">
                <a:latin typeface="Times New Roman" panose="02020603050405020304" pitchFamily="18" charset="0"/>
                <a:cs typeface="Times New Roman" panose="02020603050405020304" pitchFamily="18" charset="0"/>
              </a:rPr>
              <a:t>32/14 </a:t>
            </a:r>
            <a:r>
              <a:rPr lang="en-CA" dirty="0">
                <a:latin typeface="Times New Roman" panose="02020603050405020304" pitchFamily="18" charset="0"/>
                <a:cs typeface="Times New Roman" panose="02020603050405020304" pitchFamily="18" charset="0"/>
              </a:rPr>
              <a:t>≈</a:t>
            </a:r>
            <a:r>
              <a:rPr lang="en-CA" dirty="0" smtClean="0">
                <a:latin typeface="Times New Roman" panose="02020603050405020304" pitchFamily="18" charset="0"/>
                <a:cs typeface="Times New Roman" panose="02020603050405020304" pitchFamily="18" charset="0"/>
              </a:rPr>
              <a:t> 2.29</a:t>
            </a: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Example</a:t>
            </a:r>
          </a:p>
        </p:txBody>
      </p:sp>
      <p:graphicFrame>
        <p:nvGraphicFramePr>
          <p:cNvPr id="6" name="Table 5"/>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BF</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C9</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8263689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To double the capacity of the array, each value must be rehashed</a:t>
            </a:r>
            <a:endParaRPr lang="it-IT" altLang="en-US" dirty="0">
              <a:latin typeface="Arial" charset="0"/>
              <a:cs typeface="Arial" charset="0"/>
            </a:endParaRPr>
          </a:p>
          <a:p>
            <a:pPr lvl="1"/>
            <a:r>
              <a:rPr lang="it-IT" altLang="en-US" dirty="0" smtClean="0">
                <a:latin typeface="Arial" charset="0"/>
                <a:cs typeface="Arial" charset="0"/>
              </a:rPr>
              <a:t>80, </a:t>
            </a:r>
            <a:r>
              <a:rPr lang="en-CA" dirty="0" smtClean="0"/>
              <a:t>9C, 32, 7A, BF, 26, 07, 88 may be immediately placed</a:t>
            </a:r>
          </a:p>
          <a:p>
            <a:pPr lvl="2"/>
            <a:r>
              <a:rPr lang="en-CA" altLang="en-US" dirty="0" smtClean="0">
                <a:latin typeface="Arial" charset="0"/>
                <a:cs typeface="Arial" charset="0"/>
              </a:rPr>
              <a:t>We use the least-significant five bits for the initial bin</a:t>
            </a:r>
          </a:p>
          <a:p>
            <a:pPr lvl="2"/>
            <a:endParaRPr lang="en-CA" altLang="en-US" dirty="0">
              <a:latin typeface="Arial" charset="0"/>
              <a:cs typeface="Arial" charset="0"/>
            </a:endParaRPr>
          </a:p>
          <a:p>
            <a:pPr lvl="2"/>
            <a:endParaRPr lang="en-CA" altLang="en-US" dirty="0" smtClean="0">
              <a:latin typeface="Arial" charset="0"/>
              <a:cs typeface="Arial" charset="0"/>
            </a:endParaRPr>
          </a:p>
          <a:p>
            <a:pPr lvl="2"/>
            <a:endParaRPr lang="en-CA" altLang="en-US" dirty="0">
              <a:latin typeface="Arial" charset="0"/>
              <a:cs typeface="Arial" charset="0"/>
            </a:endParaRPr>
          </a:p>
          <a:p>
            <a:pPr lvl="2"/>
            <a:endParaRPr lang="en-CA" altLang="en-US" dirty="0" smtClean="0">
              <a:latin typeface="Arial" charset="0"/>
              <a:cs typeface="Arial" charset="0"/>
            </a:endParaRPr>
          </a:p>
          <a:p>
            <a:pPr lvl="2"/>
            <a:endParaRPr lang="en-CA" altLang="en-US" dirty="0">
              <a:latin typeface="Arial" charset="0"/>
              <a:cs typeface="Arial" charset="0"/>
            </a:endParaRPr>
          </a:p>
          <a:p>
            <a:pPr lvl="2"/>
            <a:endParaRPr lang="en-CA" altLang="en-US" dirty="0" smtClean="0">
              <a:latin typeface="Arial" charset="0"/>
              <a:cs typeface="Arial" charset="0"/>
            </a:endParaRPr>
          </a:p>
          <a:p>
            <a:pPr marL="914400" lvl="2" indent="0">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7" name="Table 6"/>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7A</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BF</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433300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it-IT" altLang="en-US" dirty="0" smtClean="0">
                <a:latin typeface="Arial" charset="0"/>
                <a:cs typeface="Arial" charset="0"/>
              </a:rPr>
              <a:t>46 results in a collision</a:t>
            </a:r>
            <a:endParaRPr lang="it-IT" altLang="en-US" dirty="0">
              <a:latin typeface="Arial" charset="0"/>
              <a:cs typeface="Arial" charset="0"/>
            </a:endParaRPr>
          </a:p>
          <a:p>
            <a:pPr lvl="2"/>
            <a:r>
              <a:rPr lang="en-US" altLang="en-US" dirty="0" smtClean="0">
                <a:latin typeface="Arial" charset="0"/>
                <a:cs typeface="Arial" charset="0"/>
              </a:rPr>
              <a:t>We place it in bin 9</a:t>
            </a:r>
            <a:endParaRPr lang="en-US" altLang="en-US" dirty="0">
              <a:latin typeface="Arial" charset="0"/>
              <a:cs typeface="Arial" charset="0"/>
            </a:endParaRP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lvl="1"/>
            <a:endParaRPr lang="en-US" altLang="en-US" dirty="0">
              <a:latin typeface="Arial" charset="0"/>
              <a:cs typeface="Arial" charset="0"/>
            </a:endParaRPr>
          </a:p>
          <a:p>
            <a:pPr marL="457200" lvl="1" indent="0">
              <a:buNone/>
            </a:pPr>
            <a:endParaRPr lang="en-US"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7" name="Table 6"/>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6</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46</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7A</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BF</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54640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smtClean="0">
                <a:latin typeface="Arial" charset="0"/>
                <a:cs typeface="Arial" charset="0"/>
              </a:rPr>
              <a:t>	Wikipedia, </a:t>
            </a:r>
            <a:r>
              <a:rPr lang="en-US" sz="1400" dirty="0">
                <a:latin typeface="Arial" charset="0"/>
                <a:cs typeface="Arial" charset="0"/>
              </a:rPr>
              <a:t>http://</a:t>
            </a:r>
            <a:r>
              <a:rPr lang="en-US" sz="1400" dirty="0" smtClean="0">
                <a:latin typeface="Arial" charset="0"/>
                <a:cs typeface="Arial" charset="0"/>
              </a:rPr>
              <a:t>en.wikipedia.org/wiki/Hash_table</a:t>
            </a:r>
            <a:br>
              <a:rPr lang="en-US" sz="1400" dirty="0" smtClean="0">
                <a:latin typeface="Arial" charset="0"/>
                <a:cs typeface="Arial" charset="0"/>
              </a:rPr>
            </a:br>
            <a:r>
              <a:rPr lang="en-US" sz="1400" dirty="0" smtClean="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a:t>
            </a:r>
            <a:r>
              <a:rPr lang="en-US" altLang="en-US" sz="1400" dirty="0" smtClean="0">
                <a:latin typeface="Arial" charset="0"/>
                <a:cs typeface="Arial" charset="0"/>
              </a:rPr>
              <a:t>1990.</a:t>
            </a:r>
          </a:p>
          <a:p>
            <a:pPr marL="533400" indent="-533400">
              <a:buNone/>
            </a:pPr>
            <a:r>
              <a:rPr lang="en-US" altLang="en-US" sz="1400" dirty="0" smtClean="0">
                <a:latin typeface="Arial" charset="0"/>
                <a:cs typeface="Arial" charset="0"/>
              </a:rPr>
              <a:t>[2</a:t>
            </a:r>
            <a:r>
              <a:rPr lang="en-US" altLang="en-US" sz="1400" dirty="0">
                <a:latin typeface="Arial" charset="0"/>
                <a:cs typeface="Arial" charset="0"/>
              </a:rPr>
              <a:t>]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a:t>
            </a:r>
            <a:r>
              <a:rPr lang="en-US" altLang="en-US" sz="1400" dirty="0" smtClean="0">
                <a:latin typeface="Arial" charset="0"/>
                <a:cs typeface="Arial" charset="0"/>
              </a:rPr>
              <a:t>Wesley.</a:t>
            </a: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smtClean="0">
                <a:solidFill>
                  <a:schemeClr val="tx1">
                    <a:lumMod val="65000"/>
                    <a:lumOff val="35000"/>
                  </a:schemeClr>
                </a:solidFill>
                <a:latin typeface="Arial" charset="0"/>
                <a:cs typeface="Arial" charset="0"/>
              </a:rPr>
              <a:t>	These slides are provided for the ECE 250</a:t>
            </a:r>
            <a:r>
              <a:rPr lang="en-US" sz="1400" i="1" dirty="0" smtClean="0">
                <a:solidFill>
                  <a:schemeClr val="tx1">
                    <a:lumMod val="65000"/>
                    <a:lumOff val="35000"/>
                  </a:schemeClr>
                </a:solidFill>
                <a:latin typeface="Arial" charset="0"/>
                <a:cs typeface="Arial" charset="0"/>
              </a:rPr>
              <a:t> Algorithms and Data Structures</a:t>
            </a:r>
            <a:r>
              <a:rPr lang="en-US" sz="1400" dirty="0" smtClean="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it-IT" altLang="en-US" dirty="0" smtClean="0">
                <a:latin typeface="Arial" charset="0"/>
                <a:cs typeface="Arial" charset="0"/>
              </a:rPr>
              <a:t>9A results in a collision</a:t>
            </a:r>
            <a:endParaRPr lang="it-IT" altLang="en-US" dirty="0">
              <a:latin typeface="Arial" charset="0"/>
              <a:cs typeface="Arial" charset="0"/>
            </a:endParaRPr>
          </a:p>
          <a:p>
            <a:pPr lvl="2"/>
            <a:r>
              <a:rPr lang="en-US" altLang="en-US" dirty="0" smtClean="0">
                <a:latin typeface="Arial" charset="0"/>
                <a:cs typeface="Arial" charset="0"/>
              </a:rPr>
              <a:t>We place it in bin 1B</a:t>
            </a:r>
            <a:endParaRPr lang="en-US" altLang="en-US" dirty="0">
              <a:latin typeface="Arial" charset="0"/>
              <a:cs typeface="Arial" charset="0"/>
            </a:endParaRP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lvl="1"/>
            <a:endParaRPr lang="en-US" altLang="en-US" dirty="0">
              <a:latin typeface="Arial" charset="0"/>
              <a:cs typeface="Arial" charset="0"/>
            </a:endParaRPr>
          </a:p>
          <a:p>
            <a:pPr marL="457200" lvl="1" indent="0">
              <a:buNone/>
            </a:pPr>
            <a:endParaRPr lang="en-US"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7" name="Table 6"/>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t>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A</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10</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11</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12</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13</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14</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15</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16</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17</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18</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19</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1A</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1B</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t>80</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26</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07</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88</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32</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7A</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9A</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BF</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82355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it-IT" altLang="en-US" dirty="0" smtClean="0">
                <a:latin typeface="Arial" charset="0"/>
                <a:cs typeface="Arial" charset="0"/>
              </a:rPr>
              <a:t>BA also results in a collision</a:t>
            </a:r>
            <a:endParaRPr lang="it-IT" altLang="en-US" dirty="0">
              <a:latin typeface="Arial" charset="0"/>
              <a:cs typeface="Arial" charset="0"/>
            </a:endParaRPr>
          </a:p>
          <a:p>
            <a:pPr lvl="2"/>
            <a:r>
              <a:rPr lang="en-US" altLang="en-US" dirty="0" smtClean="0">
                <a:latin typeface="Arial" charset="0"/>
                <a:cs typeface="Arial" charset="0"/>
              </a:rPr>
              <a:t>We place it in bin 1D</a:t>
            </a: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lvl="1"/>
            <a:endParaRPr lang="en-US" altLang="en-US" dirty="0">
              <a:latin typeface="Arial" charset="0"/>
              <a:cs typeface="Arial" charset="0"/>
            </a:endParaRPr>
          </a:p>
          <a:p>
            <a:pPr marL="457200" lvl="1" indent="0">
              <a:buNone/>
            </a:pPr>
            <a:endParaRPr lang="en-US"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7" name="Table 6"/>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solidFill>
                            <a:schemeClr val="tx1"/>
                          </a:solidFill>
                        </a:rPr>
                        <a:t>0</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2</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3</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4</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5</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6</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7</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8</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9</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A</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B</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C</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D</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E</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F</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10</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11</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12</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13</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14</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15</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16</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17</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18</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19</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1A</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1B</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solidFill>
                            <a:schemeClr val="tx1"/>
                          </a:solidFill>
                        </a:rPr>
                        <a:t>80</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26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07</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88</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BA</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BF</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37478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it-IT" altLang="en-US" dirty="0" smtClean="0">
                <a:latin typeface="Arial" charset="0"/>
                <a:cs typeface="Arial" charset="0"/>
              </a:rPr>
              <a:t>4C and AD don’t cause collisions</a:t>
            </a:r>
            <a:endParaRPr lang="it-IT" altLang="en-US" dirty="0">
              <a:latin typeface="Arial" charset="0"/>
              <a:cs typeface="Arial" charset="0"/>
            </a:endParaRPr>
          </a:p>
          <a:p>
            <a:pPr marL="457200" lvl="1" indent="0">
              <a:buNone/>
            </a:pPr>
            <a:endParaRPr lang="en-US" altLang="en-US" dirty="0" smtClean="0">
              <a:latin typeface="Arial" charset="0"/>
              <a:cs typeface="Arial" charset="0"/>
            </a:endParaRPr>
          </a:p>
          <a:p>
            <a:pPr lvl="1"/>
            <a:endParaRPr lang="en-US" altLang="en-US" dirty="0" smtClean="0">
              <a:latin typeface="Arial" charset="0"/>
              <a:cs typeface="Arial" charset="0"/>
            </a:endParaRPr>
          </a:p>
          <a:p>
            <a:pPr lvl="1"/>
            <a:endParaRPr lang="en-US" altLang="en-US" dirty="0">
              <a:latin typeface="Arial" charset="0"/>
              <a:cs typeface="Arial" charset="0"/>
            </a:endParaRPr>
          </a:p>
          <a:p>
            <a:pPr marL="457200" lvl="1" indent="0">
              <a:buNone/>
            </a:pPr>
            <a:endParaRPr lang="en-US"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7" name="Table 6"/>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solidFill>
                            <a:schemeClr val="tx1"/>
                          </a:solidFill>
                        </a:rPr>
                        <a:t>0</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2</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3</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4</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5</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6</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7</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8</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9</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A</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B</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C</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D</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E</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F</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10</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11</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12</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13</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14</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15</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16</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17</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18</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19</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1A</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1B</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solidFill>
                            <a:schemeClr val="tx1"/>
                          </a:solidFill>
                        </a:rPr>
                        <a:t>80</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26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07</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88</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4C</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AD</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BA</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BF</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53601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a:latin typeface="Arial" charset="0"/>
                <a:cs typeface="Arial" charset="0"/>
              </a:rPr>
              <a:t>To double the capacity of the array, each value must be rehashed</a:t>
            </a:r>
            <a:endParaRPr lang="it-IT" altLang="en-US" dirty="0">
              <a:latin typeface="Arial" charset="0"/>
              <a:cs typeface="Arial" charset="0"/>
            </a:endParaRPr>
          </a:p>
          <a:p>
            <a:pPr lvl="1"/>
            <a:r>
              <a:rPr lang="it-IT" altLang="en-US" dirty="0" smtClean="0">
                <a:latin typeface="Arial" charset="0"/>
                <a:cs typeface="Arial" charset="0"/>
              </a:rPr>
              <a:t>Finally, C9 causes a collision</a:t>
            </a:r>
            <a:endParaRPr lang="it-IT" altLang="en-US" dirty="0">
              <a:latin typeface="Arial" charset="0"/>
              <a:cs typeface="Arial" charset="0"/>
            </a:endParaRPr>
          </a:p>
          <a:p>
            <a:pPr lvl="2"/>
            <a:r>
              <a:rPr lang="en-US" altLang="en-US" dirty="0" smtClean="0">
                <a:latin typeface="Arial" charset="0"/>
                <a:cs typeface="Arial" charset="0"/>
              </a:rPr>
              <a:t>We place it in bin A</a:t>
            </a:r>
            <a:endParaRPr lang="en-US" altLang="en-US" dirty="0">
              <a:latin typeface="Arial" charset="0"/>
              <a:cs typeface="Arial" charset="0"/>
            </a:endParaRPr>
          </a:p>
          <a:p>
            <a:pPr lvl="1"/>
            <a:endParaRPr lang="en-US" altLang="en-US" dirty="0" smtClean="0">
              <a:latin typeface="Arial" charset="0"/>
              <a:cs typeface="Arial" charset="0"/>
            </a:endParaRPr>
          </a:p>
          <a:p>
            <a:pPr lvl="1"/>
            <a:endParaRPr lang="en-US" altLang="en-US" dirty="0" smtClean="0">
              <a:latin typeface="Arial" charset="0"/>
              <a:cs typeface="Arial" charset="0"/>
            </a:endParaRPr>
          </a:p>
          <a:p>
            <a:pPr lvl="1"/>
            <a:endParaRPr lang="en-US" altLang="en-US" dirty="0">
              <a:latin typeface="Arial" charset="0"/>
              <a:cs typeface="Arial" charset="0"/>
            </a:endParaRPr>
          </a:p>
          <a:p>
            <a:pPr marL="457200" lvl="1" indent="0">
              <a:buNone/>
            </a:pPr>
            <a:endParaRPr lang="en-US"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7" name="Table 6"/>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solidFill>
                            <a:schemeClr val="tx1"/>
                          </a:solidFill>
                        </a:rPr>
                        <a:t>0</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2</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3</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4</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5</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6</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7</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8</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9</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A</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B</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C</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D</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E</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F</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10</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11</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12</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13</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14</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15</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16</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17</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18</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19</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1A</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1B</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solidFill>
                            <a:schemeClr val="tx1"/>
                          </a:solidFill>
                        </a:rPr>
                        <a:t>80</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26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07</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88</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C9</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4C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BA</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BF</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23618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To double the capacity of the array, each value must be rehashed</a:t>
            </a:r>
            <a:endParaRPr lang="it-IT" altLang="en-US" dirty="0">
              <a:latin typeface="Arial" charset="0"/>
              <a:cs typeface="Arial" charset="0"/>
            </a:endParaRPr>
          </a:p>
          <a:p>
            <a:pPr lvl="1"/>
            <a:r>
              <a:rPr lang="en-CA" dirty="0" smtClean="0"/>
              <a:t>The load factor is </a:t>
            </a:r>
            <a:r>
              <a:rPr lang="en-CA" i="1" dirty="0" smtClean="0">
                <a:latin typeface="Symbol" panose="05050102010706020507" pitchFamily="18" charset="2"/>
              </a:rPr>
              <a:t>l</a:t>
            </a:r>
            <a:r>
              <a:rPr lang="en-CA" dirty="0" smtClean="0"/>
              <a:t> </a:t>
            </a:r>
            <a:r>
              <a:rPr lang="en-CA" dirty="0">
                <a:latin typeface="Times New Roman" panose="02020603050405020304" pitchFamily="18" charset="0"/>
                <a:cs typeface="Times New Roman" panose="02020603050405020304" pitchFamily="18" charset="0"/>
              </a:rPr>
              <a:t>= 14/32 = 0.4375</a:t>
            </a:r>
            <a:endParaRPr lang="en-CA" dirty="0" smtClean="0">
              <a:latin typeface="Times New Roman" panose="02020603050405020304" pitchFamily="18" charset="0"/>
              <a:cs typeface="Times New Roman" panose="02020603050405020304" pitchFamily="18" charset="0"/>
            </a:endParaRPr>
          </a:p>
          <a:p>
            <a:pPr lvl="1"/>
            <a:r>
              <a:rPr lang="en-CA" dirty="0" smtClean="0"/>
              <a:t>The average number of probes is </a:t>
            </a:r>
            <a:r>
              <a:rPr lang="en-CA" dirty="0" smtClean="0">
                <a:latin typeface="Times New Roman" panose="02020603050405020304" pitchFamily="18" charset="0"/>
                <a:cs typeface="Times New Roman" panose="02020603050405020304" pitchFamily="18" charset="0"/>
              </a:rPr>
              <a:t>20/14 </a:t>
            </a:r>
            <a:r>
              <a:rPr lang="en-CA" dirty="0">
                <a:latin typeface="Times New Roman" panose="02020603050405020304" pitchFamily="18" charset="0"/>
                <a:cs typeface="Times New Roman" panose="02020603050405020304" pitchFamily="18" charset="0"/>
              </a:rPr>
              <a:t>≈</a:t>
            </a:r>
            <a:r>
              <a:rPr lang="en-CA" dirty="0" smtClean="0">
                <a:latin typeface="Times New Roman" panose="02020603050405020304" pitchFamily="18" charset="0"/>
                <a:cs typeface="Times New Roman" panose="02020603050405020304" pitchFamily="18" charset="0"/>
              </a:rPr>
              <a:t> 1.43</a:t>
            </a: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Resizing the array</a:t>
            </a:r>
          </a:p>
        </p:txBody>
      </p:sp>
      <p:graphicFrame>
        <p:nvGraphicFramePr>
          <p:cNvPr id="6" name="Table 5"/>
          <p:cNvGraphicFramePr>
            <a:graphicFrameLocks noGrp="1"/>
          </p:cNvGraphicFramePr>
          <p:nvPr>
            <p:extLst/>
          </p:nvPr>
        </p:nvGraphicFramePr>
        <p:xfrm>
          <a:off x="62238" y="3212976"/>
          <a:ext cx="9002400" cy="360040"/>
        </p:xfrm>
        <a:graphic>
          <a:graphicData uri="http://schemas.openxmlformats.org/drawingml/2006/table">
            <a:tbl>
              <a:tblPr firstRow="1" bandRow="1">
                <a:tableStyleId>{2D5ABB26-0587-4C30-8999-92F81FD0307C}</a:tableStyleId>
              </a:tblPr>
              <a:tblGrid>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gridCol w="281325"/>
              </a:tblGrid>
              <a:tr h="144016">
                <a:tc>
                  <a:txBody>
                    <a:bodyPr/>
                    <a:lstStyle/>
                    <a:p>
                      <a:pPr algn="l"/>
                      <a:r>
                        <a:rPr lang="en-CA" sz="1050" b="0" dirty="0" smtClean="0">
                          <a:solidFill>
                            <a:schemeClr val="tx1"/>
                          </a:solidFill>
                        </a:rPr>
                        <a:t>0</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2</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3</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4</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5</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6</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7</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8</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1" dirty="0" smtClean="0">
                          <a:solidFill>
                            <a:srgbClr val="FF0000"/>
                          </a:solidFill>
                        </a:rPr>
                        <a:t>9</a:t>
                      </a:r>
                      <a:endParaRPr lang="en-CA" sz="1050" b="1"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A</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B</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C</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D</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E</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F</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10</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11</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12</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13</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14</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15</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16</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17</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18</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19</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1A</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solidFill>
                            <a:schemeClr val="tx1"/>
                          </a:solidFill>
                        </a:rPr>
                        <a:t>1B</a:t>
                      </a:r>
                      <a:endParaRPr lang="en-CA" sz="1050" b="0" dirty="0">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1C</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1D</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1E</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050" b="0" dirty="0" smtClean="0"/>
                        <a:t>1F</a:t>
                      </a:r>
                      <a:endParaRPr lang="en-CA" sz="105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200020">
                <a:tc>
                  <a:txBody>
                    <a:bodyPr/>
                    <a:lstStyle/>
                    <a:p>
                      <a:pPr algn="ctr"/>
                      <a:r>
                        <a:rPr lang="en-CA" sz="1200" b="0" dirty="0" smtClean="0">
                          <a:solidFill>
                            <a:schemeClr val="tx1"/>
                          </a:solidFill>
                        </a:rPr>
                        <a:t>80</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26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07</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88</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46</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1" dirty="0" smtClean="0">
                          <a:solidFill>
                            <a:srgbClr val="FF0000"/>
                          </a:solidFill>
                        </a:rPr>
                        <a:t>C9</a:t>
                      </a:r>
                      <a:endParaRPr lang="en-CA" sz="12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4C</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AD</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32</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7A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solidFill>
                            <a:schemeClr val="tx1"/>
                          </a:solidFill>
                        </a:rPr>
                        <a:t>9A</a:t>
                      </a:r>
                      <a:endParaRPr lang="en-CA" sz="12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9C</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BA</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1200" b="0" dirty="0" smtClean="0"/>
                        <a:t>BF</a:t>
                      </a:r>
                      <a:endParaRPr lang="en-CA" sz="12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29439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latin typeface="Arial" charset="0"/>
                <a:cs typeface="Arial" charset="0"/>
              </a:rPr>
              <a:t>Erase</a:t>
            </a:r>
          </a:p>
        </p:txBody>
      </p:sp>
      <p:sp>
        <p:nvSpPr>
          <p:cNvPr id="2765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Can we erase an object like we did with linear probing?</a:t>
            </a:r>
          </a:p>
          <a:p>
            <a:pPr lvl="1"/>
            <a:r>
              <a:rPr lang="en-US" altLang="en-US" dirty="0" smtClean="0">
                <a:latin typeface="Arial" charset="0"/>
                <a:cs typeface="Arial" charset="0"/>
              </a:rPr>
              <a:t>Consider erasing 9A from this table</a:t>
            </a:r>
          </a:p>
          <a:p>
            <a:pPr lvl="1"/>
            <a:r>
              <a:rPr lang="en-US" altLang="en-US" dirty="0">
                <a:latin typeface="Arial" charset="0"/>
                <a:cs typeface="Arial" charset="0"/>
              </a:rPr>
              <a:t>T</a:t>
            </a:r>
            <a:r>
              <a:rPr lang="en-US" altLang="en-US" dirty="0" smtClean="0">
                <a:latin typeface="Arial" charset="0"/>
                <a:cs typeface="Arial" charset="0"/>
              </a:rPr>
              <a:t>here </a:t>
            </a:r>
            <a:r>
              <a:rPr lang="en-US" altLang="en-US" dirty="0">
                <a:latin typeface="Arial" charset="0"/>
                <a:cs typeface="Arial" charset="0"/>
              </a:rPr>
              <a:t>are </a:t>
            </a:r>
            <a:r>
              <a:rPr lang="en-US" altLang="en-US" i="1" dirty="0" smtClean="0">
                <a:latin typeface="Times New Roman" pitchFamily="18" charset="0"/>
                <a:cs typeface="Times New Roman" pitchFamily="18" charset="0"/>
              </a:rPr>
              <a:t>M </a:t>
            </a:r>
            <a:r>
              <a:rPr lang="en-US" altLang="en-US" dirty="0" smtClean="0">
                <a:latin typeface="Times New Roman" pitchFamily="18" charset="0"/>
                <a:cs typeface="Times New Roman" pitchFamily="18" charset="0"/>
              </a:rPr>
              <a:t>– 1</a:t>
            </a:r>
            <a:r>
              <a:rPr lang="en-US" altLang="en-US" i="1" dirty="0" smtClean="0">
                <a:latin typeface="Times New Roman" pitchFamily="18" charset="0"/>
                <a:cs typeface="Times New Roman" pitchFamily="18" charset="0"/>
              </a:rPr>
              <a:t> </a:t>
            </a:r>
            <a:r>
              <a:rPr lang="en-US" altLang="en-US" dirty="0" smtClean="0">
                <a:latin typeface="Arial" charset="0"/>
                <a:cs typeface="Arial" charset="0"/>
              </a:rPr>
              <a:t>possible </a:t>
            </a:r>
            <a:r>
              <a:rPr lang="en-US" altLang="en-US" dirty="0">
                <a:latin typeface="Arial" charset="0"/>
                <a:cs typeface="Arial" charset="0"/>
              </a:rPr>
              <a:t>locations where an object which could have occupied a position could be located</a:t>
            </a:r>
          </a:p>
          <a:p>
            <a:pPr>
              <a:buFont typeface="Arial" charset="0"/>
              <a:buNone/>
            </a:pP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smtClean="0">
                <a:latin typeface="Arial" charset="0"/>
                <a:cs typeface="Arial" charset="0"/>
              </a:rPr>
              <a:t>	Instead, we use </a:t>
            </a:r>
            <a:r>
              <a:rPr lang="en-US" altLang="en-US" i="1" dirty="0" smtClean="0">
                <a:latin typeface="Arial" charset="0"/>
                <a:cs typeface="Arial" charset="0"/>
              </a:rPr>
              <a:t>lazy erasing</a:t>
            </a:r>
          </a:p>
          <a:p>
            <a:pPr lvl="1"/>
            <a:r>
              <a:rPr lang="en-US" altLang="en-US" dirty="0" smtClean="0">
                <a:latin typeface="Arial" charset="0"/>
                <a:cs typeface="Arial" charset="0"/>
              </a:rPr>
              <a:t>Mark a bin as </a:t>
            </a:r>
            <a:r>
              <a:rPr lang="en-US" altLang="en-US" dirty="0" smtClean="0">
                <a:solidFill>
                  <a:srgbClr val="000000"/>
                </a:solidFill>
                <a:latin typeface="Consolas" pitchFamily="49" charset="0"/>
                <a:cs typeface="Consolas" pitchFamily="49" charset="0"/>
              </a:rPr>
              <a:t>ERASED</a:t>
            </a:r>
            <a:r>
              <a:rPr lang="en-US" altLang="en-US" dirty="0" smtClean="0">
                <a:latin typeface="Arial" charset="0"/>
                <a:cs typeface="Arial" charset="0"/>
              </a:rPr>
              <a:t>; however, when searching, treat the bin as occupied and continue</a:t>
            </a:r>
          </a:p>
          <a:p>
            <a:pPr lvl="1"/>
            <a:endParaRPr lang="en-US" altLang="en-US" dirty="0" smtClean="0">
              <a:latin typeface="Arial" charset="0"/>
              <a:cs typeface="Arial" charset="0"/>
            </a:endParaRPr>
          </a:p>
        </p:txBody>
      </p:sp>
      <p:graphicFrame>
        <p:nvGraphicFramePr>
          <p:cNvPr id="4" name="Table 3"/>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21</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43</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76</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1" dirty="0" smtClean="0">
                          <a:solidFill>
                            <a:srgbClr val="FF0000"/>
                          </a:solidFill>
                        </a:rPr>
                        <a:t>9A</a:t>
                      </a:r>
                      <a:endParaRPr lang="en-CA" sz="2400" b="1" dirty="0">
                        <a:solidFill>
                          <a:srgbClr val="FF0000"/>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50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2211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If we erase AD, we must mark that bin as erased</a:t>
            </a:r>
            <a:endParaRPr lang="it-IT" altLang="en-US" dirty="0">
              <a:latin typeface="Arial" charset="0"/>
              <a:cs typeface="Arial" charset="0"/>
            </a:endParaRPr>
          </a:p>
          <a:p>
            <a:pPr lvl="1"/>
            <a:endParaRPr lang="en-US"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Erase</a:t>
            </a:r>
          </a:p>
        </p:txBody>
      </p:sp>
      <p:graphicFrame>
        <p:nvGraphicFramePr>
          <p:cNvPr id="7" name="Table 6"/>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BF</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C9</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cxnSp>
        <p:nvCxnSpPr>
          <p:cNvPr id="8" name="Straight Connector 7"/>
          <p:cNvCxnSpPr/>
          <p:nvPr/>
        </p:nvCxnSpPr>
        <p:spPr>
          <a:xfrm>
            <a:off x="7321952" y="3661958"/>
            <a:ext cx="648072"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7321952" y="3661958"/>
            <a:ext cx="648072"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27385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62238" y="3212976"/>
          <a:ext cx="9002400" cy="792088"/>
        </p:xfrm>
        <a:graphic>
          <a:graphicData uri="http://schemas.openxmlformats.org/drawingml/2006/table">
            <a:tbl>
              <a:tblPr firstRow="1" bandRow="1">
                <a:tableStyleId>{2D5ABB26-0587-4C30-8999-92F81FD0307C}</a:tableStyleId>
              </a:tblPr>
              <a:tblGrid>
                <a:gridCol w="562650"/>
                <a:gridCol w="562650"/>
                <a:gridCol w="562650"/>
                <a:gridCol w="562650"/>
                <a:gridCol w="562650"/>
                <a:gridCol w="562650"/>
                <a:gridCol w="562650"/>
                <a:gridCol w="562650"/>
                <a:gridCol w="562650"/>
                <a:gridCol w="562650"/>
                <a:gridCol w="562650"/>
                <a:gridCol w="562650"/>
                <a:gridCol w="562650"/>
                <a:gridCol w="562650"/>
                <a:gridCol w="562650"/>
                <a:gridCol w="562650"/>
              </a:tblGrid>
              <a:tr h="301656">
                <a:tc>
                  <a:txBody>
                    <a:bodyPr/>
                    <a:lstStyle/>
                    <a:p>
                      <a:pPr algn="l"/>
                      <a:r>
                        <a:rPr lang="en-CA" sz="1800" b="0" dirty="0" smtClean="0"/>
                        <a:t>0</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1</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2</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3</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4</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5</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6</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7</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8</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9</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A</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B</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C</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D</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E</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CA" sz="1800" b="0" dirty="0" smtClean="0"/>
                        <a:t>F</a:t>
                      </a:r>
                      <a:endParaRPr lang="en-CA" sz="18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r>
              <a:tr h="490432">
                <a:tc>
                  <a:txBody>
                    <a:bodyPr/>
                    <a:lstStyle/>
                    <a:p>
                      <a:pPr algn="ctr"/>
                      <a:r>
                        <a:rPr lang="en-CA" sz="2400" b="0" dirty="0" smtClean="0"/>
                        <a:t>80</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9C</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32</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7A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BF</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26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07</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88</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46</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solidFill>
                            <a:schemeClr val="tx1"/>
                          </a:solidFill>
                        </a:rPr>
                        <a:t>9A</a:t>
                      </a:r>
                      <a:endParaRPr lang="en-CA" sz="2400" b="0" dirty="0">
                        <a:solidFill>
                          <a:schemeClr val="tx1"/>
                        </a:solidFill>
                      </a:endParaRPr>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BA</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4C</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AD</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CA" sz="2400" b="0" dirty="0" smtClean="0"/>
                        <a:t>C9</a:t>
                      </a:r>
                      <a:endParaRPr lang="en-CA" sz="2400" b="0" dirty="0"/>
                    </a:p>
                  </a:txBody>
                  <a:tcPr marL="0" marR="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bl>
          </a:graphicData>
        </a:graphic>
      </p:graphicFrame>
      <p:sp>
        <p:nvSpPr>
          <p:cNvPr id="21506" name="Rectangle 3"/>
          <p:cNvSpPr>
            <a:spLocks noGrp="1" noChangeArrowheads="1"/>
          </p:cNvSpPr>
          <p:nvPr>
            <p:ph type="body" idx="1"/>
          </p:nvPr>
        </p:nvSpPr>
        <p:spPr/>
        <p:txBody>
          <a:bodyPr/>
          <a:lstStyle/>
          <a:p>
            <a:pPr>
              <a:buNone/>
            </a:pPr>
            <a:r>
              <a:rPr lang="en-US" altLang="en-US" dirty="0" smtClean="0">
                <a:latin typeface="Arial" charset="0"/>
                <a:cs typeface="Arial" charset="0"/>
              </a:rPr>
              <a:t>	</a:t>
            </a:r>
            <a:r>
              <a:rPr lang="en-CA" altLang="en-US" dirty="0" smtClean="0">
                <a:latin typeface="Arial" charset="0"/>
                <a:cs typeface="Arial" charset="0"/>
              </a:rPr>
              <a:t>When searching, it is necessary to skip over this bin</a:t>
            </a:r>
          </a:p>
          <a:p>
            <a:pPr lvl="1"/>
            <a:r>
              <a:rPr lang="en-CA" altLang="en-US" dirty="0" smtClean="0">
                <a:latin typeface="Arial" charset="0"/>
                <a:cs typeface="Arial" charset="0"/>
              </a:rPr>
              <a:t>For example,   find AD:	</a:t>
            </a:r>
            <a:r>
              <a:rPr lang="it-IT" altLang="en-US" dirty="0" smtClean="0">
                <a:latin typeface="Arial" charset="0"/>
                <a:cs typeface="Arial" charset="0"/>
              </a:rPr>
              <a:t>D</a:t>
            </a:r>
            <a:r>
              <a:rPr lang="it-IT" altLang="en-US" dirty="0">
                <a:latin typeface="Arial" charset="0"/>
                <a:cs typeface="Arial" charset="0"/>
              </a:rPr>
              <a:t>, </a:t>
            </a:r>
            <a:r>
              <a:rPr lang="it-IT" altLang="en-US" dirty="0" smtClean="0">
                <a:latin typeface="Arial" charset="0"/>
                <a:cs typeface="Arial" charset="0"/>
              </a:rPr>
              <a:t>E</a:t>
            </a:r>
            <a:endParaRPr lang="en-US" altLang="en-US" dirty="0">
              <a:latin typeface="Arial" charset="0"/>
              <a:cs typeface="Arial" charset="0"/>
            </a:endParaRPr>
          </a:p>
          <a:p>
            <a:pPr marL="457200" lvl="1" indent="0">
              <a:buNone/>
            </a:pPr>
            <a:r>
              <a:rPr lang="it-IT" altLang="en-US" dirty="0" smtClean="0">
                <a:latin typeface="Arial" charset="0"/>
                <a:cs typeface="Arial" charset="0"/>
              </a:rPr>
              <a:t>		       </a:t>
            </a:r>
            <a:r>
              <a:rPr lang="it-IT" altLang="en-US" dirty="0">
                <a:latin typeface="Arial" charset="0"/>
                <a:cs typeface="Arial" charset="0"/>
              </a:rPr>
              <a:t>find </a:t>
            </a:r>
            <a:r>
              <a:rPr lang="it-IT" altLang="en-US" dirty="0" smtClean="0">
                <a:latin typeface="Arial" charset="0"/>
                <a:cs typeface="Arial" charset="0"/>
              </a:rPr>
              <a:t>5C:	C, D, F, 2, 6, B, 1, 8, 0, 9, 3</a:t>
            </a:r>
            <a:endParaRPr lang="it-IT" altLang="en-US" dirty="0">
              <a:latin typeface="Arial" charset="0"/>
              <a:cs typeface="Arial" charset="0"/>
            </a:endParaRPr>
          </a:p>
          <a:p>
            <a:pPr marL="457200" lvl="1" indent="0">
              <a:buNone/>
            </a:pPr>
            <a:endParaRPr lang="it-IT" altLang="en-US" dirty="0">
              <a:latin typeface="Arial" charset="0"/>
              <a:cs typeface="Arial" charset="0"/>
            </a:endParaRPr>
          </a:p>
          <a:p>
            <a:pPr>
              <a:buNone/>
            </a:pPr>
            <a:endParaRPr lang="it-IT" altLang="en-US" dirty="0">
              <a:latin typeface="Arial" charset="0"/>
              <a:cs typeface="Arial" charset="0"/>
            </a:endParaRPr>
          </a:p>
          <a:p>
            <a:pPr>
              <a:buNone/>
            </a:pPr>
            <a:endParaRPr lang="en-US" altLang="en-US" sz="1200" dirty="0" smtClean="0">
              <a:latin typeface="Arial" charset="0"/>
              <a:cs typeface="Arial" charset="0"/>
            </a:endParaRPr>
          </a:p>
        </p:txBody>
      </p:sp>
      <p:sp>
        <p:nvSpPr>
          <p:cNvPr id="21536" name="Rectangle 2"/>
          <p:cNvSpPr>
            <a:spLocks noGrp="1" noChangeArrowheads="1"/>
          </p:cNvSpPr>
          <p:nvPr>
            <p:ph type="title"/>
          </p:nvPr>
        </p:nvSpPr>
        <p:spPr/>
        <p:txBody>
          <a:bodyPr/>
          <a:lstStyle/>
          <a:p>
            <a:r>
              <a:rPr lang="en-US" altLang="en-US" dirty="0" smtClean="0">
                <a:latin typeface="Arial" charset="0"/>
                <a:cs typeface="Arial" charset="0"/>
              </a:rPr>
              <a:t>Find</a:t>
            </a:r>
          </a:p>
        </p:txBody>
      </p:sp>
      <p:cxnSp>
        <p:nvCxnSpPr>
          <p:cNvPr id="3" name="Straight Connector 2"/>
          <p:cNvCxnSpPr/>
          <p:nvPr/>
        </p:nvCxnSpPr>
        <p:spPr>
          <a:xfrm>
            <a:off x="7321952" y="3661958"/>
            <a:ext cx="648072"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7321952" y="3661958"/>
            <a:ext cx="648072" cy="2160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74697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latin typeface="Arial" charset="0"/>
                <a:cs typeface="Arial" charset="0"/>
              </a:rPr>
              <a:t>Modified insertion</a:t>
            </a:r>
          </a:p>
        </p:txBody>
      </p:sp>
      <p:sp>
        <p:nvSpPr>
          <p:cNvPr id="2969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must modify insert, as we may place new items into either</a:t>
            </a:r>
          </a:p>
          <a:p>
            <a:pPr lvl="1"/>
            <a:r>
              <a:rPr lang="en-US" altLang="en-US" dirty="0" smtClean="0">
                <a:latin typeface="Arial" charset="0"/>
                <a:cs typeface="Arial" charset="0"/>
              </a:rPr>
              <a:t>Unoccupied bins</a:t>
            </a:r>
          </a:p>
          <a:p>
            <a:pPr lvl="1"/>
            <a:r>
              <a:rPr lang="en-US" altLang="en-US" dirty="0" smtClean="0">
                <a:latin typeface="Arial" charset="0"/>
                <a:cs typeface="Arial" charset="0"/>
              </a:rPr>
              <a:t>Erased bins</a:t>
            </a:r>
          </a:p>
        </p:txBody>
      </p:sp>
    </p:spTree>
    <p:extLst>
      <p:ext uri="{BB962C8B-B14F-4D97-AF65-F5344CB8AC3E}">
        <p14:creationId xmlns:p14="http://schemas.microsoft.com/office/powerpoint/2010/main" val="1198871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latin typeface="Arial" charset="0"/>
                <a:cs typeface="Arial" charset="0"/>
              </a:rPr>
              <a:t>Implementation</a:t>
            </a:r>
          </a:p>
        </p:txBody>
      </p:sp>
      <p:sp>
        <p:nvSpPr>
          <p:cNvPr id="2969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Storing three states can be achieved using an enumerated type:</a:t>
            </a:r>
          </a:p>
          <a:p>
            <a:pPr marL="355600" indent="-355600">
              <a:buNone/>
            </a:pPr>
            <a:r>
              <a:rPr lang="en-CA" sz="1800" dirty="0" smtClean="0">
                <a:latin typeface="Consolas" panose="020B0609020204030204" pitchFamily="49" charset="0"/>
                <a:cs typeface="Consolas" panose="020B0609020204030204" pitchFamily="49" charset="0"/>
              </a:rPr>
              <a:t>	</a:t>
            </a:r>
            <a:r>
              <a:rPr lang="en-CA" sz="1800" dirty="0">
                <a:latin typeface="Consolas" panose="020B0609020204030204" pitchFamily="49" charset="0"/>
                <a:cs typeface="Consolas" panose="020B0609020204030204" pitchFamily="49" charset="0"/>
              </a:rPr>
              <a:t>	</a:t>
            </a:r>
            <a:r>
              <a:rPr lang="en-CA" sz="1800" dirty="0" err="1">
                <a:latin typeface="Consolas" panose="020B0609020204030204" pitchFamily="49" charset="0"/>
                <a:cs typeface="Consolas" panose="020B0609020204030204" pitchFamily="49" charset="0"/>
              </a:rPr>
              <a:t>enum</a:t>
            </a:r>
            <a:r>
              <a:rPr lang="en-CA" sz="1800" dirty="0">
                <a:latin typeface="Consolas" panose="020B0609020204030204" pitchFamily="49" charset="0"/>
                <a:cs typeface="Consolas" panose="020B0609020204030204" pitchFamily="49" charset="0"/>
              </a:rPr>
              <a:t> </a:t>
            </a:r>
            <a:r>
              <a:rPr lang="en-CA" sz="1800" b="1" dirty="0" err="1" smtClean="0">
                <a:latin typeface="Consolas" panose="020B0609020204030204" pitchFamily="49" charset="0"/>
                <a:cs typeface="Consolas" panose="020B0609020204030204" pitchFamily="49" charset="0"/>
              </a:rPr>
              <a:t>bin_state_t</a:t>
            </a:r>
            <a:r>
              <a:rPr lang="en-CA" sz="1800" b="1" dirty="0" smtClean="0">
                <a:latin typeface="Consolas" panose="020B0609020204030204" pitchFamily="49" charset="0"/>
                <a:cs typeface="Consolas" panose="020B0609020204030204" pitchFamily="49" charset="0"/>
              </a:rPr>
              <a:t> </a:t>
            </a:r>
            <a:r>
              <a:rPr lang="en-CA" sz="1800" dirty="0" smtClean="0">
                <a:latin typeface="Consolas" panose="020B0609020204030204" pitchFamily="49" charset="0"/>
                <a:cs typeface="Consolas" panose="020B0609020204030204" pitchFamily="49" charset="0"/>
              </a:rPr>
              <a:t>{</a:t>
            </a:r>
          </a:p>
          <a:p>
            <a:pPr marL="355600" indent="-355600">
              <a:buNone/>
            </a:pPr>
            <a:r>
              <a:rPr lang="en-CA" sz="1800" dirty="0">
                <a:latin typeface="Consolas" panose="020B0609020204030204" pitchFamily="49" charset="0"/>
                <a:cs typeface="Consolas" panose="020B0609020204030204" pitchFamily="49" charset="0"/>
              </a:rPr>
              <a:t>	</a:t>
            </a:r>
            <a:r>
              <a:rPr lang="en-CA" sz="1800" dirty="0" smtClean="0">
                <a:latin typeface="Consolas" panose="020B0609020204030204" pitchFamily="49" charset="0"/>
                <a:cs typeface="Consolas" panose="020B0609020204030204" pitchFamily="49" charset="0"/>
              </a:rPr>
              <a:t>	    UNOCCUPIED,</a:t>
            </a:r>
          </a:p>
          <a:p>
            <a:pPr marL="355600" indent="-355600">
              <a:buNone/>
            </a:pPr>
            <a:r>
              <a:rPr lang="en-CA" sz="1800" dirty="0">
                <a:latin typeface="Consolas" panose="020B0609020204030204" pitchFamily="49" charset="0"/>
                <a:cs typeface="Consolas" panose="020B0609020204030204" pitchFamily="49" charset="0"/>
              </a:rPr>
              <a:t>	</a:t>
            </a:r>
            <a:r>
              <a:rPr lang="en-CA" sz="1800" dirty="0" smtClean="0">
                <a:latin typeface="Consolas" panose="020B0609020204030204" pitchFamily="49" charset="0"/>
                <a:cs typeface="Consolas" panose="020B0609020204030204" pitchFamily="49" charset="0"/>
              </a:rPr>
              <a:t>	    OCCUPIED,</a:t>
            </a:r>
          </a:p>
          <a:p>
            <a:pPr marL="355600" indent="-355600">
              <a:buNone/>
            </a:pPr>
            <a:r>
              <a:rPr lang="en-CA" sz="1800" dirty="0">
                <a:latin typeface="Consolas" panose="020B0609020204030204" pitchFamily="49" charset="0"/>
                <a:cs typeface="Consolas" panose="020B0609020204030204" pitchFamily="49" charset="0"/>
              </a:rPr>
              <a:t>	</a:t>
            </a:r>
            <a:r>
              <a:rPr lang="en-CA" sz="1800" dirty="0" smtClean="0">
                <a:latin typeface="Consolas" panose="020B0609020204030204" pitchFamily="49" charset="0"/>
                <a:cs typeface="Consolas" panose="020B0609020204030204" pitchFamily="49" charset="0"/>
              </a:rPr>
              <a:t>	    ERASED</a:t>
            </a:r>
          </a:p>
          <a:p>
            <a:pPr marL="355600" indent="-355600">
              <a:buNone/>
            </a:pPr>
            <a:r>
              <a:rPr lang="en-CA" sz="1800" dirty="0">
                <a:latin typeface="Consolas" panose="020B0609020204030204" pitchFamily="49" charset="0"/>
                <a:cs typeface="Consolas" panose="020B0609020204030204" pitchFamily="49" charset="0"/>
              </a:rPr>
              <a:t>	</a:t>
            </a:r>
            <a:r>
              <a:rPr lang="en-CA" sz="1800" dirty="0" smtClean="0">
                <a:latin typeface="Consolas" panose="020B0609020204030204" pitchFamily="49" charset="0"/>
                <a:cs typeface="Consolas" panose="020B0609020204030204" pitchFamily="49" charset="0"/>
              </a:rPr>
              <a:t>	};</a:t>
            </a:r>
          </a:p>
          <a:p>
            <a:pPr marL="355600" indent="-355600">
              <a:buNone/>
            </a:pPr>
            <a:endParaRPr lang="en-CA" altLang="en-US" sz="1800" dirty="0">
              <a:latin typeface="Consolas" panose="020B0609020204030204" pitchFamily="49" charset="0"/>
              <a:cs typeface="Consolas" panose="020B0609020204030204" pitchFamily="49" charset="0"/>
            </a:endParaRPr>
          </a:p>
          <a:p>
            <a:pPr lvl="0">
              <a:buNone/>
            </a:pPr>
            <a:r>
              <a:rPr lang="en-US" altLang="en-US" dirty="0">
                <a:solidFill>
                  <a:prstClr val="black"/>
                </a:solidFill>
                <a:latin typeface="Arial" charset="0"/>
                <a:cs typeface="Arial" charset="0"/>
              </a:rPr>
              <a:t>	</a:t>
            </a:r>
            <a:r>
              <a:rPr lang="en-US" altLang="en-US" dirty="0" smtClean="0">
                <a:solidFill>
                  <a:prstClr val="black"/>
                </a:solidFill>
                <a:latin typeface="Arial" charset="0"/>
                <a:cs typeface="Arial" charset="0"/>
              </a:rPr>
              <a:t>Now we can declare and initialize arrays:</a:t>
            </a:r>
            <a:endParaRPr lang="en-US" altLang="en-US" dirty="0">
              <a:solidFill>
                <a:prstClr val="black"/>
              </a:solidFill>
              <a:latin typeface="Arial" charset="0"/>
              <a:cs typeface="Arial" charset="0"/>
            </a:endParaRPr>
          </a:p>
          <a:p>
            <a:pPr marL="355600" lvl="0" indent="-355600">
              <a:buNone/>
            </a:pPr>
            <a:r>
              <a:rPr lang="en-CA" sz="1800" dirty="0">
                <a:solidFill>
                  <a:prstClr val="black"/>
                </a:solidFill>
                <a:latin typeface="Consolas" panose="020B0609020204030204" pitchFamily="49" charset="0"/>
                <a:cs typeface="Consolas" panose="020B0609020204030204" pitchFamily="49" charset="0"/>
              </a:rPr>
              <a:t>		</a:t>
            </a:r>
            <a:r>
              <a:rPr lang="en-CA" sz="1800" b="1" dirty="0" err="1" smtClean="0">
                <a:solidFill>
                  <a:prstClr val="black"/>
                </a:solidFill>
                <a:latin typeface="Consolas" panose="020B0609020204030204" pitchFamily="49" charset="0"/>
                <a:cs typeface="Consolas" panose="020B0609020204030204" pitchFamily="49" charset="0"/>
              </a:rPr>
              <a:t>bin_state_t</a:t>
            </a:r>
            <a:r>
              <a:rPr lang="en-CA" sz="1800" dirty="0" smtClean="0">
                <a:solidFill>
                  <a:prstClr val="black"/>
                </a:solidFill>
                <a:latin typeface="Consolas" panose="020B0609020204030204" pitchFamily="49" charset="0"/>
                <a:cs typeface="Consolas" panose="020B0609020204030204" pitchFamily="49" charset="0"/>
              </a:rPr>
              <a:t> state[M];</a:t>
            </a:r>
          </a:p>
          <a:p>
            <a:pPr marL="355600" lvl="0" indent="-355600">
              <a:buNone/>
            </a:pPr>
            <a:endParaRPr lang="en-CA" sz="1800" dirty="0">
              <a:solidFill>
                <a:prstClr val="black"/>
              </a:solidFill>
              <a:latin typeface="Consolas" panose="020B0609020204030204" pitchFamily="49" charset="0"/>
              <a:cs typeface="Consolas" panose="020B0609020204030204" pitchFamily="49" charset="0"/>
            </a:endParaRPr>
          </a:p>
          <a:p>
            <a:pPr marL="355600" lvl="0" indent="-355600">
              <a:buNone/>
            </a:pPr>
            <a:r>
              <a:rPr lang="en-CA" sz="1800" dirty="0" smtClean="0">
                <a:solidFill>
                  <a:prstClr val="black"/>
                </a:solidFill>
                <a:latin typeface="Consolas" panose="020B0609020204030204" pitchFamily="49" charset="0"/>
                <a:cs typeface="Consolas" panose="020B0609020204030204" pitchFamily="49" charset="0"/>
              </a:rPr>
              <a:t>		for ( </a:t>
            </a:r>
            <a:r>
              <a:rPr lang="en-CA" sz="1800" dirty="0" err="1" smtClean="0">
                <a:solidFill>
                  <a:prstClr val="black"/>
                </a:solidFill>
                <a:latin typeface="Consolas" panose="020B0609020204030204" pitchFamily="49" charset="0"/>
                <a:cs typeface="Consolas" panose="020B0609020204030204" pitchFamily="49" charset="0"/>
              </a:rPr>
              <a:t>int</a:t>
            </a:r>
            <a:r>
              <a:rPr lang="en-CA" sz="1800" dirty="0" smtClean="0">
                <a:solidFill>
                  <a:prstClr val="black"/>
                </a:solidFill>
                <a:latin typeface="Consolas" panose="020B0609020204030204" pitchFamily="49" charset="0"/>
                <a:cs typeface="Consolas" panose="020B0609020204030204" pitchFamily="49" charset="0"/>
              </a:rPr>
              <a:t> </a:t>
            </a:r>
            <a:r>
              <a:rPr lang="en-CA" sz="1800" dirty="0" err="1" smtClean="0">
                <a:solidFill>
                  <a:prstClr val="black"/>
                </a:solidFill>
                <a:latin typeface="Consolas" panose="020B0609020204030204" pitchFamily="49" charset="0"/>
                <a:cs typeface="Consolas" panose="020B0609020204030204" pitchFamily="49" charset="0"/>
              </a:rPr>
              <a:t>i</a:t>
            </a:r>
            <a:r>
              <a:rPr lang="en-CA" sz="1800" dirty="0" smtClean="0">
                <a:solidFill>
                  <a:prstClr val="black"/>
                </a:solidFill>
                <a:latin typeface="Consolas" panose="020B0609020204030204" pitchFamily="49" charset="0"/>
                <a:cs typeface="Consolas" panose="020B0609020204030204" pitchFamily="49" charset="0"/>
              </a:rPr>
              <a:t> = 0; </a:t>
            </a:r>
            <a:r>
              <a:rPr lang="en-CA" sz="1800" dirty="0" err="1" smtClean="0">
                <a:solidFill>
                  <a:prstClr val="black"/>
                </a:solidFill>
                <a:latin typeface="Consolas" panose="020B0609020204030204" pitchFamily="49" charset="0"/>
                <a:cs typeface="Consolas" panose="020B0609020204030204" pitchFamily="49" charset="0"/>
              </a:rPr>
              <a:t>i</a:t>
            </a:r>
            <a:r>
              <a:rPr lang="en-CA" sz="1800" dirty="0" smtClean="0">
                <a:solidFill>
                  <a:prstClr val="black"/>
                </a:solidFill>
                <a:latin typeface="Consolas" panose="020B0609020204030204" pitchFamily="49" charset="0"/>
                <a:cs typeface="Consolas" panose="020B0609020204030204" pitchFamily="49" charset="0"/>
              </a:rPr>
              <a:t> &lt; M; ++</a:t>
            </a:r>
            <a:r>
              <a:rPr lang="en-CA" sz="1800" dirty="0" err="1" smtClean="0">
                <a:solidFill>
                  <a:prstClr val="black"/>
                </a:solidFill>
                <a:latin typeface="Consolas" panose="020B0609020204030204" pitchFamily="49" charset="0"/>
                <a:cs typeface="Consolas" panose="020B0609020204030204" pitchFamily="49" charset="0"/>
              </a:rPr>
              <a:t>i</a:t>
            </a:r>
            <a:r>
              <a:rPr lang="en-CA" sz="1800" dirty="0" smtClean="0">
                <a:solidFill>
                  <a:prstClr val="black"/>
                </a:solidFill>
                <a:latin typeface="Consolas" panose="020B0609020204030204" pitchFamily="49" charset="0"/>
                <a:cs typeface="Consolas" panose="020B0609020204030204" pitchFamily="49" charset="0"/>
              </a:rPr>
              <a:t> ) {</a:t>
            </a:r>
          </a:p>
          <a:p>
            <a:pPr marL="355600" lvl="0" indent="-355600">
              <a:buNone/>
            </a:pPr>
            <a:r>
              <a:rPr lang="en-CA" sz="1800" dirty="0" smtClean="0">
                <a:solidFill>
                  <a:prstClr val="black"/>
                </a:solidFill>
                <a:latin typeface="Consolas" panose="020B0609020204030204" pitchFamily="49" charset="0"/>
                <a:cs typeface="Consolas" panose="020B0609020204030204" pitchFamily="49" charset="0"/>
              </a:rPr>
              <a:t>		    state[</a:t>
            </a:r>
            <a:r>
              <a:rPr lang="en-CA" sz="1800" dirty="0" err="1" smtClean="0">
                <a:solidFill>
                  <a:prstClr val="black"/>
                </a:solidFill>
                <a:latin typeface="Consolas" panose="020B0609020204030204" pitchFamily="49" charset="0"/>
                <a:cs typeface="Consolas" panose="020B0609020204030204" pitchFamily="49" charset="0"/>
              </a:rPr>
              <a:t>i</a:t>
            </a:r>
            <a:r>
              <a:rPr lang="en-CA" sz="1800" dirty="0" smtClean="0">
                <a:solidFill>
                  <a:prstClr val="black"/>
                </a:solidFill>
                <a:latin typeface="Consolas" panose="020B0609020204030204" pitchFamily="49" charset="0"/>
                <a:cs typeface="Consolas" panose="020B0609020204030204" pitchFamily="49" charset="0"/>
              </a:rPr>
              <a:t>] = UNOCCUPIED;</a:t>
            </a:r>
          </a:p>
          <a:p>
            <a:pPr marL="355600" lvl="0" indent="-355600">
              <a:buNone/>
            </a:pPr>
            <a:r>
              <a:rPr lang="en-CA" sz="1800" dirty="0">
                <a:solidFill>
                  <a:prstClr val="black"/>
                </a:solidFill>
                <a:latin typeface="Consolas" panose="020B0609020204030204" pitchFamily="49" charset="0"/>
                <a:cs typeface="Consolas" panose="020B0609020204030204" pitchFamily="49" charset="0"/>
              </a:rPr>
              <a:t>	</a:t>
            </a:r>
            <a:r>
              <a:rPr lang="en-CA" sz="1800" dirty="0" smtClean="0">
                <a:solidFill>
                  <a:prstClr val="black"/>
                </a:solidFill>
                <a:latin typeface="Consolas" panose="020B0609020204030204" pitchFamily="49" charset="0"/>
                <a:cs typeface="Consolas" panose="020B0609020204030204" pitchFamily="49" charset="0"/>
              </a:rPr>
              <a:t>	}</a:t>
            </a:r>
            <a:endParaRPr lang="en-CA" sz="1800" dirty="0">
              <a:solidFill>
                <a:prstClr val="black"/>
              </a:solidFill>
              <a:latin typeface="Consolas" panose="020B0609020204030204" pitchFamily="49" charset="0"/>
              <a:cs typeface="Consolas" panose="020B0609020204030204" pitchFamily="49" charset="0"/>
            </a:endParaRPr>
          </a:p>
          <a:p>
            <a:pPr marL="355600" lvl="0" indent="-355600">
              <a:buNone/>
            </a:pPr>
            <a:endParaRPr lang="en-CA" altLang="en-US" sz="1800" dirty="0">
              <a:solidFill>
                <a:prstClr val="black"/>
              </a:solidFill>
              <a:latin typeface="Consolas" panose="020B0609020204030204" pitchFamily="49" charset="0"/>
              <a:cs typeface="Consolas" panose="020B0609020204030204" pitchFamily="49" charset="0"/>
            </a:endParaRPr>
          </a:p>
          <a:p>
            <a:pPr marL="355600" lvl="0" indent="-355600">
              <a:buNone/>
            </a:pPr>
            <a:endParaRPr lang="en-US" altLang="en-US" sz="1800" dirty="0">
              <a:solidFill>
                <a:prstClr val="black"/>
              </a:solidFill>
              <a:latin typeface="Consolas" panose="020B0609020204030204" pitchFamily="49" charset="0"/>
              <a:cs typeface="Consolas" panose="020B0609020204030204" pitchFamily="49" charset="0"/>
            </a:endParaRPr>
          </a:p>
          <a:p>
            <a:pPr marL="355600" indent="-355600">
              <a:buNone/>
            </a:pPr>
            <a:endParaRPr lang="en-US" altLang="en-US" sz="18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0412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solidFill>
                  <a:srgbClr val="FF0000"/>
                </a:solidFill>
              </a:rPr>
              <a:t>Hash function</a:t>
            </a:r>
          </a:p>
          <a:p>
            <a:r>
              <a:rPr lang="en-US" altLang="zh-CN" dirty="0"/>
              <a:t>Mapping down to 0, ..., M – 1</a:t>
            </a:r>
          </a:p>
          <a:p>
            <a:r>
              <a:rPr lang="en-US" altLang="en-US" dirty="0" smtClean="0">
                <a:latin typeface="Arial" charset="0"/>
                <a:cs typeface="Arial" charset="0"/>
              </a:rPr>
              <a:t>Dealing </a:t>
            </a:r>
            <a:r>
              <a:rPr lang="en-US" altLang="en-US" dirty="0">
                <a:latin typeface="Arial" charset="0"/>
                <a:cs typeface="Arial" charset="0"/>
              </a:rPr>
              <a:t>with </a:t>
            </a:r>
            <a:r>
              <a:rPr lang="en-US" altLang="en-US" dirty="0" smtClean="0">
                <a:latin typeface="Arial" charset="0"/>
                <a:cs typeface="Arial" charset="0"/>
              </a:rPr>
              <a:t>collisions</a:t>
            </a:r>
          </a:p>
          <a:p>
            <a:pPr lvl="1"/>
            <a:r>
              <a:rPr lang="en-US" altLang="zh-CN" dirty="0"/>
              <a:t>Chained hash tables</a:t>
            </a:r>
          </a:p>
          <a:p>
            <a:pPr lvl="1"/>
            <a:r>
              <a:rPr lang="en-US" altLang="zh-CN" dirty="0"/>
              <a:t>Open addressing</a:t>
            </a:r>
          </a:p>
          <a:p>
            <a:pPr lvl="1"/>
            <a:endParaRPr lang="zh-CN" altLang="en-US" dirty="0"/>
          </a:p>
        </p:txBody>
      </p:sp>
    </p:spTree>
    <p:extLst>
      <p:ext uri="{BB962C8B-B14F-4D97-AF65-F5344CB8AC3E}">
        <p14:creationId xmlns:p14="http://schemas.microsoft.com/office/powerpoint/2010/main" val="3740406129"/>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smtClean="0">
                <a:latin typeface="Arial" charset="0"/>
                <a:cs typeface="Arial" charset="0"/>
              </a:rPr>
              <a:t>Multiple insertions and erases</a:t>
            </a:r>
          </a:p>
        </p:txBody>
      </p:sp>
      <p:sp>
        <p:nvSpPr>
          <p:cNvPr id="327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One problem which may occur after multiple insertions and removals is that numerous bins may be marked as </a:t>
            </a:r>
            <a:r>
              <a:rPr lang="en-US" altLang="en-US" dirty="0" smtClean="0">
                <a:solidFill>
                  <a:srgbClr val="000000"/>
                </a:solidFill>
                <a:latin typeface="Consolas" pitchFamily="49" charset="0"/>
                <a:cs typeface="Consolas" pitchFamily="49" charset="0"/>
              </a:rPr>
              <a:t>ERASED</a:t>
            </a:r>
          </a:p>
          <a:p>
            <a:pPr lvl="1"/>
            <a:r>
              <a:rPr lang="en-US" altLang="en-US" dirty="0" smtClean="0">
                <a:latin typeface="Arial" charset="0"/>
                <a:cs typeface="Arial" charset="0"/>
              </a:rPr>
              <a:t>In calculating the load factor, an </a:t>
            </a:r>
            <a:r>
              <a:rPr lang="en-US" altLang="en-US" dirty="0" smtClean="0">
                <a:latin typeface="Consolas" panose="020B0609020204030204" pitchFamily="49" charset="0"/>
                <a:cs typeface="Consolas" panose="020B0609020204030204" pitchFamily="49" charset="0"/>
              </a:rPr>
              <a:t>ERASED</a:t>
            </a:r>
            <a:r>
              <a:rPr lang="en-US" altLang="en-US" dirty="0" smtClean="0">
                <a:latin typeface="Arial" charset="0"/>
                <a:cs typeface="Arial" charset="0"/>
              </a:rPr>
              <a:t> bin is equivalent to an </a:t>
            </a:r>
            <a:r>
              <a:rPr lang="en-US" altLang="en-US" dirty="0" smtClean="0">
                <a:latin typeface="Consolas" panose="020B0609020204030204" pitchFamily="49" charset="0"/>
                <a:cs typeface="Consolas" panose="020B0609020204030204" pitchFamily="49" charset="0"/>
              </a:rPr>
              <a:t>OCCUPIED</a:t>
            </a:r>
            <a:r>
              <a:rPr lang="en-US" altLang="en-US" dirty="0" smtClean="0">
                <a:latin typeface="Arial" charset="0"/>
                <a:cs typeface="Arial" charset="0"/>
              </a:rPr>
              <a:t> bin</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This will increase our run times…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t>
            </a:r>
            <a:r>
              <a:rPr lang="en-US" altLang="en-US" dirty="0" smtClean="0">
                <a:latin typeface="Arial" charset="0"/>
                <a:cs typeface="Arial" charset="0"/>
              </a:rPr>
              <a:t>If </a:t>
            </a:r>
            <a:r>
              <a:rPr lang="en-US" altLang="en-US" dirty="0">
                <a:latin typeface="Arial" charset="0"/>
                <a:cs typeface="Arial" charset="0"/>
              </a:rPr>
              <a:t>the load factor </a:t>
            </a:r>
            <a:r>
              <a:rPr lang="en-US" altLang="en-US" i="1" dirty="0">
                <a:latin typeface="Symbol" pitchFamily="18" charset="2"/>
                <a:cs typeface="Arial" charset="0"/>
              </a:rPr>
              <a:t>l</a:t>
            </a:r>
            <a:r>
              <a:rPr lang="en-US" altLang="en-US" dirty="0">
                <a:latin typeface="Arial" charset="0"/>
                <a:cs typeface="Arial" charset="0"/>
              </a:rPr>
              <a:t> grows too large, we have two choices:</a:t>
            </a:r>
          </a:p>
          <a:p>
            <a:pPr lvl="1"/>
            <a:r>
              <a:rPr lang="en-US" altLang="en-US" dirty="0">
                <a:latin typeface="Arial" charset="0"/>
                <a:cs typeface="Arial" charset="0"/>
              </a:rPr>
              <a:t>If the load factor due to occupied bins is too large, double the table size</a:t>
            </a:r>
          </a:p>
          <a:p>
            <a:pPr lvl="1"/>
            <a:r>
              <a:rPr lang="en-US" altLang="en-US" dirty="0">
                <a:latin typeface="Arial" charset="0"/>
                <a:cs typeface="Arial" charset="0"/>
              </a:rPr>
              <a:t>Otherwise, rehash all of the objects currently in the hash table</a:t>
            </a:r>
          </a:p>
          <a:p>
            <a:pPr>
              <a:buFont typeface="Arial" charset="0"/>
              <a:buNone/>
            </a:pPr>
            <a:endParaRPr lang="en-US" altLang="en-US" dirty="0" smtClean="0">
              <a:latin typeface="Arial" charset="0"/>
              <a:cs typeface="Arial" charset="0"/>
            </a:endParaRPr>
          </a:p>
        </p:txBody>
      </p:sp>
    </p:spTree>
    <p:extLst>
      <p:ext uri="{BB962C8B-B14F-4D97-AF65-F5344CB8AC3E}">
        <p14:creationId xmlns:p14="http://schemas.microsoft.com/office/powerpoint/2010/main" val="3486874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5" descr="Copy of dou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420938"/>
            <a:ext cx="41767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2" name="Rectangle 2"/>
          <p:cNvSpPr>
            <a:spLocks noGrp="1"/>
          </p:cNvSpPr>
          <p:nvPr>
            <p:ph type="title" idx="4294967295"/>
          </p:nvPr>
        </p:nvSpPr>
        <p:spPr/>
        <p:txBody>
          <a:bodyPr/>
          <a:lstStyle/>
          <a:p>
            <a:r>
              <a:rPr lang="en-US" altLang="en-US" dirty="0" smtClean="0">
                <a:latin typeface="Arial" charset="0"/>
                <a:cs typeface="Arial" charset="0"/>
              </a:rPr>
              <a:t>Expected number of probes</a:t>
            </a:r>
          </a:p>
        </p:txBody>
      </p:sp>
      <p:sp>
        <p:nvSpPr>
          <p:cNvPr id="35843" name="Rectangle 3"/>
          <p:cNvSpPr>
            <a:spLocks noGrp="1"/>
          </p:cNvSpPr>
          <p:nvPr>
            <p:ph type="body" idx="4294967295"/>
          </p:nvPr>
        </p:nvSpPr>
        <p:spPr/>
        <p:txBody>
          <a:bodyPr/>
          <a:lstStyle/>
          <a:p>
            <a:pPr>
              <a:buFont typeface="Arial" charset="0"/>
              <a:buNone/>
            </a:pPr>
            <a:r>
              <a:rPr lang="en-US" altLang="en-US" sz="2400" dirty="0" smtClean="0">
                <a:latin typeface="Arial" charset="0"/>
                <a:cs typeface="Arial" charset="0"/>
              </a:rPr>
              <a:t>	</a:t>
            </a:r>
            <a:r>
              <a:rPr lang="en-US" altLang="en-US" dirty="0" smtClean="0">
                <a:latin typeface="Arial" charset="0"/>
                <a:cs typeface="Arial" charset="0"/>
              </a:rPr>
              <a:t>It is possible to calculate the expected number of probes for quadratic probing, again, based on the load factor:</a:t>
            </a:r>
          </a:p>
          <a:p>
            <a:pPr lvl="1"/>
            <a:endParaRPr lang="en-US" altLang="en-US" dirty="0" smtClean="0">
              <a:latin typeface="Arial" charset="0"/>
              <a:cs typeface="Arial" charset="0"/>
            </a:endParaRPr>
          </a:p>
          <a:p>
            <a:pPr lvl="1"/>
            <a:r>
              <a:rPr lang="en-US" altLang="en-US" dirty="0" smtClean="0">
                <a:latin typeface="Arial" charset="0"/>
                <a:cs typeface="Arial" charset="0"/>
              </a:rPr>
              <a:t>Successful searches: </a:t>
            </a:r>
          </a:p>
          <a:p>
            <a:pPr lvl="1"/>
            <a:endParaRPr lang="en-US" altLang="en-US" dirty="0" smtClean="0">
              <a:latin typeface="Arial" charset="0"/>
              <a:cs typeface="Arial" charset="0"/>
            </a:endParaRPr>
          </a:p>
          <a:p>
            <a:pPr lvl="1"/>
            <a:r>
              <a:rPr lang="en-US" altLang="en-US" dirty="0" smtClean="0">
                <a:latin typeface="Arial" charset="0"/>
                <a:cs typeface="Arial" charset="0"/>
              </a:rPr>
              <a:t>Unsuccessful searches: </a:t>
            </a:r>
          </a:p>
          <a:p>
            <a:pPr lvl="1"/>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a:t>
            </a:r>
            <a:r>
              <a:rPr lang="en-US" altLang="en-US" dirty="0" smtClean="0">
                <a:solidFill>
                  <a:srgbClr val="FF0000"/>
                </a:solidFill>
                <a:latin typeface="Arial" charset="0"/>
                <a:cs typeface="Arial" charset="0"/>
              </a:rPr>
              <a:t>When </a:t>
            </a:r>
            <a:r>
              <a:rPr lang="en-US" altLang="en-US" i="1" dirty="0" smtClean="0">
                <a:solidFill>
                  <a:srgbClr val="FF0000"/>
                </a:solidFill>
                <a:latin typeface="Symbol" pitchFamily="18" charset="2"/>
                <a:cs typeface="Arial" charset="0"/>
              </a:rPr>
              <a:t>l</a:t>
            </a:r>
            <a:r>
              <a:rPr lang="en-US" altLang="en-US" dirty="0" smtClean="0">
                <a:solidFill>
                  <a:srgbClr val="FF0000"/>
                </a:solidFill>
                <a:latin typeface="Times New Roman" pitchFamily="18" charset="0"/>
                <a:cs typeface="Arial" charset="0"/>
              </a:rPr>
              <a:t> = 2/3</a:t>
            </a:r>
            <a:r>
              <a:rPr lang="en-US" altLang="en-US" dirty="0" smtClean="0">
                <a:solidFill>
                  <a:srgbClr val="FF0000"/>
                </a:solidFill>
                <a:latin typeface="Arial" charset="0"/>
                <a:cs typeface="Arial" charset="0"/>
              </a:rPr>
              <a:t>, we requires</a:t>
            </a:r>
            <a:br>
              <a:rPr lang="en-US" altLang="en-US" dirty="0" smtClean="0">
                <a:solidFill>
                  <a:srgbClr val="FF0000"/>
                </a:solidFill>
                <a:latin typeface="Arial" charset="0"/>
                <a:cs typeface="Arial" charset="0"/>
              </a:rPr>
            </a:br>
            <a:r>
              <a:rPr lang="en-US" altLang="en-US" dirty="0" smtClean="0">
                <a:solidFill>
                  <a:srgbClr val="FF0000"/>
                </a:solidFill>
                <a:latin typeface="Times New Roman" pitchFamily="18" charset="0"/>
                <a:cs typeface="Arial" charset="0"/>
              </a:rPr>
              <a:t>1.65</a:t>
            </a:r>
            <a:r>
              <a:rPr lang="en-US" altLang="en-US" dirty="0" smtClean="0">
                <a:solidFill>
                  <a:srgbClr val="FF0000"/>
                </a:solidFill>
                <a:latin typeface="Arial" charset="0"/>
                <a:cs typeface="Arial" charset="0"/>
              </a:rPr>
              <a:t> and </a:t>
            </a:r>
            <a:r>
              <a:rPr lang="en-US" altLang="en-US" dirty="0" smtClean="0">
                <a:solidFill>
                  <a:srgbClr val="FF0000"/>
                </a:solidFill>
                <a:latin typeface="Times New Roman" pitchFamily="18" charset="0"/>
                <a:cs typeface="Arial" charset="0"/>
              </a:rPr>
              <a:t>3</a:t>
            </a:r>
            <a:r>
              <a:rPr lang="en-US" altLang="en-US" dirty="0" smtClean="0">
                <a:solidFill>
                  <a:srgbClr val="FF0000"/>
                </a:solidFill>
                <a:latin typeface="Arial" charset="0"/>
                <a:cs typeface="Arial" charset="0"/>
              </a:rPr>
              <a:t> probes, respectively</a:t>
            </a:r>
          </a:p>
          <a:p>
            <a:pPr lvl="1"/>
            <a:r>
              <a:rPr lang="en-US" altLang="en-US" dirty="0" smtClean="0">
                <a:latin typeface="Arial" charset="0"/>
                <a:cs typeface="Arial" charset="0"/>
              </a:rPr>
              <a:t>Linear probing required</a:t>
            </a:r>
            <a:br>
              <a:rPr lang="en-US" altLang="en-US" dirty="0" smtClean="0">
                <a:latin typeface="Arial" charset="0"/>
                <a:cs typeface="Arial" charset="0"/>
              </a:rPr>
            </a:br>
            <a:r>
              <a:rPr lang="en-US" altLang="en-US" dirty="0" smtClean="0">
                <a:latin typeface="Times New Roman" pitchFamily="18" charset="0"/>
                <a:cs typeface="Arial" charset="0"/>
              </a:rPr>
              <a:t>3</a:t>
            </a:r>
            <a:r>
              <a:rPr lang="en-US" altLang="en-US" dirty="0" smtClean="0">
                <a:latin typeface="Arial" charset="0"/>
                <a:cs typeface="Arial" charset="0"/>
              </a:rPr>
              <a:t> and </a:t>
            </a:r>
            <a:r>
              <a:rPr lang="en-US" altLang="en-US" dirty="0" smtClean="0">
                <a:latin typeface="Times New Roman" pitchFamily="18" charset="0"/>
                <a:cs typeface="Arial" charset="0"/>
              </a:rPr>
              <a:t>5</a:t>
            </a:r>
            <a:r>
              <a:rPr lang="en-US" altLang="en-US" dirty="0" smtClean="0">
                <a:latin typeface="Arial" charset="0"/>
                <a:cs typeface="Arial" charset="0"/>
              </a:rPr>
              <a:t> probes, respectively</a:t>
            </a:r>
            <a:br>
              <a:rPr lang="en-US" altLang="en-US" dirty="0" smtClean="0">
                <a:latin typeface="Arial" charset="0"/>
                <a:cs typeface="Arial" charset="0"/>
              </a:rPr>
            </a:br>
            <a:r>
              <a:rPr lang="en-US" altLang="en-US" dirty="0" smtClean="0">
                <a:latin typeface="Arial" charset="0"/>
                <a:cs typeface="Arial" charset="0"/>
              </a:rPr>
              <a:t> </a:t>
            </a:r>
          </a:p>
        </p:txBody>
      </p:sp>
      <p:sp>
        <p:nvSpPr>
          <p:cNvPr id="77830" name="Text Box 6"/>
          <p:cNvSpPr txBox="1">
            <a:spLocks noChangeArrowheads="1"/>
          </p:cNvSpPr>
          <p:nvPr/>
        </p:nvSpPr>
        <p:spPr bwMode="auto">
          <a:xfrm>
            <a:off x="4557713" y="6217493"/>
            <a:ext cx="4506912" cy="523875"/>
          </a:xfrm>
          <a:prstGeom prst="rect">
            <a:avLst/>
          </a:prstGeom>
          <a:noFill/>
          <a:ln w="9525">
            <a:noFill/>
            <a:miter lim="800000"/>
            <a:headEnd/>
            <a:tailEnd/>
          </a:ln>
          <a:effectLst/>
        </p:spPr>
        <p:txBody>
          <a:bodyPr wrap="none">
            <a:spAutoFit/>
          </a:bodyPr>
          <a:lstStyle/>
          <a:p>
            <a:pPr>
              <a:defRPr/>
            </a:pPr>
            <a:r>
              <a:rPr lang="en-US" sz="1400" dirty="0">
                <a:solidFill>
                  <a:schemeClr val="tx1">
                    <a:lumMod val="65000"/>
                    <a:lumOff val="35000"/>
                  </a:schemeClr>
                </a:solidFill>
              </a:rPr>
              <a:t>Reference:  Knuth, The Art of Computer Programming,</a:t>
            </a:r>
          </a:p>
          <a:p>
            <a:pPr>
              <a:defRPr/>
            </a:pPr>
            <a:r>
              <a:rPr lang="en-US" sz="1400" dirty="0">
                <a:solidFill>
                  <a:schemeClr val="tx1">
                    <a:lumMod val="65000"/>
                    <a:lumOff val="35000"/>
                  </a:schemeClr>
                </a:solidFill>
              </a:rPr>
              <a:t>Vol. 3, 2</a:t>
            </a:r>
            <a:r>
              <a:rPr lang="en-US" sz="1400" baseline="30000" dirty="0">
                <a:solidFill>
                  <a:schemeClr val="tx1">
                    <a:lumMod val="65000"/>
                    <a:lumOff val="35000"/>
                  </a:schemeClr>
                </a:solidFill>
              </a:rPr>
              <a:t>nd</a:t>
            </a:r>
            <a:r>
              <a:rPr lang="en-US" sz="1400" dirty="0">
                <a:solidFill>
                  <a:schemeClr val="tx1">
                    <a:lumMod val="65000"/>
                    <a:lumOff val="35000"/>
                  </a:schemeClr>
                </a:solidFill>
              </a:rPr>
              <a:t> Ed., 1998, Addison Wesley, p. 530.</a:t>
            </a:r>
          </a:p>
        </p:txBody>
      </p:sp>
      <p:graphicFrame>
        <p:nvGraphicFramePr>
          <p:cNvPr id="35846" name="Object 7"/>
          <p:cNvGraphicFramePr>
            <a:graphicFrameLocks noChangeAspect="1"/>
          </p:cNvGraphicFramePr>
          <p:nvPr/>
        </p:nvGraphicFramePr>
        <p:xfrm>
          <a:off x="3851275" y="3213100"/>
          <a:ext cx="504825" cy="577850"/>
        </p:xfrm>
        <a:graphic>
          <a:graphicData uri="http://schemas.openxmlformats.org/presentationml/2006/ole">
            <mc:AlternateContent xmlns:mc="http://schemas.openxmlformats.org/markup-compatibility/2006">
              <mc:Choice xmlns:v="urn:schemas-microsoft-com:vml" Requires="v">
                <p:oleObj spid="_x0000_s9289" name="Equation" r:id="rId4" imgW="342751" imgH="393529" progId="Equation.3">
                  <p:embed/>
                </p:oleObj>
              </mc:Choice>
              <mc:Fallback>
                <p:oleObj name="Equation" r:id="rId4" imgW="342751"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3213100"/>
                        <a:ext cx="5048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8"/>
          <p:cNvGraphicFramePr>
            <a:graphicFrameLocks noChangeAspect="1"/>
          </p:cNvGraphicFramePr>
          <p:nvPr/>
        </p:nvGraphicFramePr>
        <p:xfrm>
          <a:off x="3508375" y="2500313"/>
          <a:ext cx="1314450" cy="784225"/>
        </p:xfrm>
        <a:graphic>
          <a:graphicData uri="http://schemas.openxmlformats.org/presentationml/2006/ole">
            <mc:AlternateContent xmlns:mc="http://schemas.openxmlformats.org/markup-compatibility/2006">
              <mc:Choice xmlns:v="urn:schemas-microsoft-com:vml" Requires="v">
                <p:oleObj spid="_x0000_s9290" name="Equation" r:id="rId6" imgW="914003" imgH="545863" progId="Equation.DSMT4">
                  <p:embed/>
                </p:oleObj>
              </mc:Choice>
              <mc:Fallback>
                <p:oleObj name="Equation" r:id="rId6" imgW="914003" imgH="54586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8375" y="2500313"/>
                        <a:ext cx="13144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4"/>
          <p:cNvSpPr txBox="1">
            <a:spLocks noChangeArrowheads="1"/>
          </p:cNvSpPr>
          <p:nvPr/>
        </p:nvSpPr>
        <p:spPr bwMode="auto">
          <a:xfrm>
            <a:off x="6659810" y="5364505"/>
            <a:ext cx="21339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sz="1600" dirty="0" smtClean="0"/>
              <a:t> </a:t>
            </a:r>
            <a:r>
              <a:rPr lang="en-CA" altLang="en-US" sz="1600" dirty="0"/>
              <a:t>Unsuccessful search</a:t>
            </a:r>
          </a:p>
          <a:p>
            <a:pPr eaLnBrk="1" hangingPunct="1">
              <a:spcBef>
                <a:spcPct val="0"/>
              </a:spcBef>
              <a:buFontTx/>
              <a:buNone/>
            </a:pPr>
            <a:r>
              <a:rPr lang="en-CA" altLang="en-US" sz="1600" dirty="0" smtClean="0"/>
              <a:t> </a:t>
            </a:r>
            <a:r>
              <a:rPr lang="en-CA" altLang="en-US" sz="1600" dirty="0"/>
              <a:t>Successful search</a:t>
            </a:r>
          </a:p>
        </p:txBody>
      </p:sp>
      <p:cxnSp>
        <p:nvCxnSpPr>
          <p:cNvPr id="11" name="Straight Connector 10"/>
          <p:cNvCxnSpPr/>
          <p:nvPr/>
        </p:nvCxnSpPr>
        <p:spPr>
          <a:xfrm>
            <a:off x="6084540" y="5516988"/>
            <a:ext cx="647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84540" y="5774904"/>
            <a:ext cx="647700" cy="0"/>
          </a:xfrm>
          <a:prstGeom prst="line">
            <a:avLst/>
          </a:prstGeom>
          <a:ln w="28575">
            <a:solidFill>
              <a:srgbClr val="3333CC"/>
            </a:solidFill>
          </a:ln>
        </p:spPr>
        <p:style>
          <a:lnRef idx="1">
            <a:schemeClr val="accent1"/>
          </a:lnRef>
          <a:fillRef idx="0">
            <a:schemeClr val="accent1"/>
          </a:fillRef>
          <a:effectRef idx="0">
            <a:schemeClr val="accent1"/>
          </a:effectRef>
          <a:fontRef idx="minor">
            <a:schemeClr val="tx1"/>
          </a:fontRef>
        </p:style>
      </p:cxnSp>
      <p:sp>
        <p:nvSpPr>
          <p:cNvPr id="13" name="TextBox 37"/>
          <p:cNvSpPr txBox="1">
            <a:spLocks noChangeArrowheads="1"/>
          </p:cNvSpPr>
          <p:nvPr/>
        </p:nvSpPr>
        <p:spPr bwMode="auto">
          <a:xfrm>
            <a:off x="6012160" y="4941168"/>
            <a:ext cx="2520280"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sz="1600" dirty="0" smtClean="0"/>
              <a:t>   Load </a:t>
            </a:r>
            <a:r>
              <a:rPr lang="en-CA" altLang="en-US" sz="1600" dirty="0"/>
              <a:t>Factor (</a:t>
            </a:r>
            <a:r>
              <a:rPr lang="en-CA" altLang="en-US" sz="1600" dirty="0">
                <a:latin typeface="Symbol" pitchFamily="18" charset="2"/>
              </a:rPr>
              <a:t>l</a:t>
            </a:r>
            <a:r>
              <a:rPr lang="en-CA" altLang="en-US" sz="1600" dirty="0"/>
              <a:t>)</a:t>
            </a:r>
          </a:p>
        </p:txBody>
      </p:sp>
    </p:spTree>
    <p:extLst>
      <p:ext uri="{BB962C8B-B14F-4D97-AF65-F5344CB8AC3E}">
        <p14:creationId xmlns:p14="http://schemas.microsoft.com/office/powerpoint/2010/main" val="51135792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descr="C:\Users\dwharder\Desktop\Pic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63" y="2636838"/>
            <a:ext cx="5462587" cy="34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p:cNvSpPr>
            <a:spLocks noGrp="1" noChangeArrowheads="1"/>
          </p:cNvSpPr>
          <p:nvPr>
            <p:ph type="title"/>
          </p:nvPr>
        </p:nvSpPr>
        <p:spPr/>
        <p:txBody>
          <a:bodyPr/>
          <a:lstStyle/>
          <a:p>
            <a:r>
              <a:rPr lang="en-US" altLang="en-US" dirty="0" smtClean="0">
                <a:latin typeface="Arial" charset="0"/>
                <a:cs typeface="Arial" charset="0"/>
              </a:rPr>
              <a:t>Quadratic probing versus linear probing</a:t>
            </a:r>
          </a:p>
        </p:txBody>
      </p:sp>
      <p:sp>
        <p:nvSpPr>
          <p:cNvPr id="36868"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Comparing the two:</a:t>
            </a:r>
          </a:p>
        </p:txBody>
      </p:sp>
      <p:sp>
        <p:nvSpPr>
          <p:cNvPr id="36869" name="TextBox 4"/>
          <p:cNvSpPr txBox="1">
            <a:spLocks noChangeArrowheads="1"/>
          </p:cNvSpPr>
          <p:nvPr/>
        </p:nvSpPr>
        <p:spPr bwMode="auto">
          <a:xfrm>
            <a:off x="250825" y="2276872"/>
            <a:ext cx="226055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sz="1600" b="1" dirty="0"/>
              <a:t>Linear </a:t>
            </a:r>
            <a:r>
              <a:rPr lang="en-CA" altLang="en-US" sz="1600" b="1" dirty="0" smtClean="0"/>
              <a:t>probing</a:t>
            </a:r>
            <a:endParaRPr lang="en-CA" altLang="en-US" sz="1600" b="1" dirty="0"/>
          </a:p>
          <a:p>
            <a:pPr eaLnBrk="1" hangingPunct="1">
              <a:spcBef>
                <a:spcPct val="0"/>
              </a:spcBef>
              <a:buFontTx/>
              <a:buNone/>
            </a:pPr>
            <a:r>
              <a:rPr lang="en-CA" altLang="en-US" sz="1600" dirty="0"/>
              <a:t> </a:t>
            </a:r>
            <a:r>
              <a:rPr lang="en-CA" altLang="en-US" sz="1600" dirty="0" smtClean="0"/>
              <a:t>  </a:t>
            </a:r>
            <a:r>
              <a:rPr lang="en-CA" altLang="en-US" sz="1600" dirty="0"/>
              <a:t>Unsuccessful search</a:t>
            </a:r>
          </a:p>
          <a:p>
            <a:pPr eaLnBrk="1" hangingPunct="1">
              <a:spcBef>
                <a:spcPct val="0"/>
              </a:spcBef>
              <a:buFontTx/>
              <a:buNone/>
            </a:pPr>
            <a:r>
              <a:rPr lang="en-CA" altLang="en-US" sz="1600" dirty="0"/>
              <a:t> </a:t>
            </a:r>
            <a:r>
              <a:rPr lang="en-CA" altLang="en-US" sz="1600" dirty="0" smtClean="0"/>
              <a:t>  </a:t>
            </a:r>
            <a:r>
              <a:rPr lang="en-CA" altLang="en-US" sz="1600" dirty="0"/>
              <a:t>Successful search</a:t>
            </a:r>
          </a:p>
          <a:p>
            <a:pPr eaLnBrk="1" hangingPunct="1">
              <a:spcBef>
                <a:spcPct val="0"/>
              </a:spcBef>
              <a:buFontTx/>
              <a:buNone/>
            </a:pPr>
            <a:endParaRPr lang="en-CA" altLang="en-US" sz="1600" dirty="0" smtClean="0"/>
          </a:p>
          <a:p>
            <a:pPr eaLnBrk="1" hangingPunct="1">
              <a:spcBef>
                <a:spcPct val="0"/>
              </a:spcBef>
              <a:buFontTx/>
              <a:buNone/>
            </a:pPr>
            <a:r>
              <a:rPr lang="en-CA" altLang="en-US" sz="1600" b="1" dirty="0" smtClean="0"/>
              <a:t>Quadratic probing</a:t>
            </a:r>
            <a:endParaRPr lang="en-CA" altLang="en-US" sz="1600" b="1" dirty="0"/>
          </a:p>
          <a:p>
            <a:pPr eaLnBrk="1" hangingPunct="1">
              <a:spcBef>
                <a:spcPct val="0"/>
              </a:spcBef>
              <a:buFontTx/>
              <a:buNone/>
            </a:pPr>
            <a:r>
              <a:rPr lang="en-CA" altLang="en-US" sz="1600" dirty="0"/>
              <a:t> </a:t>
            </a:r>
            <a:r>
              <a:rPr lang="en-CA" altLang="en-US" sz="1600" dirty="0" smtClean="0"/>
              <a:t>  </a:t>
            </a:r>
            <a:r>
              <a:rPr lang="en-CA" altLang="en-US" sz="1600" dirty="0"/>
              <a:t>Unsuccessful search</a:t>
            </a:r>
          </a:p>
          <a:p>
            <a:pPr eaLnBrk="1" hangingPunct="1">
              <a:spcBef>
                <a:spcPct val="0"/>
              </a:spcBef>
              <a:buFontTx/>
              <a:buNone/>
            </a:pPr>
            <a:r>
              <a:rPr lang="en-CA" altLang="en-US" sz="1600" dirty="0"/>
              <a:t> </a:t>
            </a:r>
            <a:r>
              <a:rPr lang="en-CA" altLang="en-US" sz="1600" dirty="0" smtClean="0"/>
              <a:t>  </a:t>
            </a:r>
            <a:r>
              <a:rPr lang="en-CA" altLang="en-US" sz="1600" dirty="0"/>
              <a:t>Successful search</a:t>
            </a:r>
          </a:p>
        </p:txBody>
      </p:sp>
      <p:cxnSp>
        <p:nvCxnSpPr>
          <p:cNvPr id="7" name="Straight Connector 6"/>
          <p:cNvCxnSpPr/>
          <p:nvPr/>
        </p:nvCxnSpPr>
        <p:spPr>
          <a:xfrm>
            <a:off x="2555875" y="2708672"/>
            <a:ext cx="647700"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55875" y="2924572"/>
            <a:ext cx="6477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55875" y="3678329"/>
            <a:ext cx="6477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55875" y="3902696"/>
            <a:ext cx="647700" cy="0"/>
          </a:xfrm>
          <a:prstGeom prst="line">
            <a:avLst/>
          </a:prstGeom>
          <a:ln w="28575">
            <a:solidFill>
              <a:srgbClr val="3333CC"/>
            </a:solidFill>
          </a:ln>
        </p:spPr>
        <p:style>
          <a:lnRef idx="1">
            <a:schemeClr val="accent1"/>
          </a:lnRef>
          <a:fillRef idx="0">
            <a:schemeClr val="accent1"/>
          </a:fillRef>
          <a:effectRef idx="0">
            <a:schemeClr val="accent1"/>
          </a:effectRef>
          <a:fontRef idx="minor">
            <a:schemeClr val="tx1"/>
          </a:fontRef>
        </p:style>
      </p:cxnSp>
      <p:sp>
        <p:nvSpPr>
          <p:cNvPr id="36874" name="TextBox 36"/>
          <p:cNvSpPr txBox="1">
            <a:spLocks noChangeArrowheads="1"/>
          </p:cNvSpPr>
          <p:nvPr/>
        </p:nvSpPr>
        <p:spPr bwMode="auto">
          <a:xfrm rot="-5400000">
            <a:off x="2741613" y="3997325"/>
            <a:ext cx="15509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sz="1600" dirty="0"/>
              <a:t>Examined Bins</a:t>
            </a:r>
          </a:p>
        </p:txBody>
      </p:sp>
      <p:sp>
        <p:nvSpPr>
          <p:cNvPr id="36875" name="TextBox 37"/>
          <p:cNvSpPr txBox="1">
            <a:spLocks noChangeArrowheads="1"/>
          </p:cNvSpPr>
          <p:nvPr/>
        </p:nvSpPr>
        <p:spPr bwMode="auto">
          <a:xfrm>
            <a:off x="5505450" y="5826125"/>
            <a:ext cx="1587500"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CA" altLang="en-US" sz="1600"/>
              <a:t>Load Factor (</a:t>
            </a:r>
            <a:r>
              <a:rPr lang="en-CA" altLang="en-US" sz="1600">
                <a:latin typeface="Symbol" pitchFamily="18" charset="2"/>
              </a:rPr>
              <a:t>l</a:t>
            </a:r>
            <a:r>
              <a:rPr lang="en-CA" altLang="en-US" sz="1600"/>
              <a:t>)</a:t>
            </a:r>
          </a:p>
        </p:txBody>
      </p:sp>
    </p:spTree>
    <p:extLst>
      <p:ext uri="{BB962C8B-B14F-4D97-AF65-F5344CB8AC3E}">
        <p14:creationId xmlns:p14="http://schemas.microsoft.com/office/powerpoint/2010/main" val="422975276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latin typeface="Arial" charset="0"/>
                <a:cs typeface="Arial" charset="0"/>
              </a:rPr>
              <a:t>Cache misses</a:t>
            </a:r>
          </a:p>
        </p:txBody>
      </p:sp>
      <p:sp>
        <p:nvSpPr>
          <p:cNvPr id="378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One benefit of quadratic probing:</a:t>
            </a:r>
          </a:p>
          <a:p>
            <a:pPr lvl="1"/>
            <a:r>
              <a:rPr lang="en-US" altLang="en-US" dirty="0" smtClean="0">
                <a:latin typeface="Arial" charset="0"/>
                <a:cs typeface="Arial" charset="0"/>
              </a:rPr>
              <a:t>The first few bins examined are close to the initial bin</a:t>
            </a:r>
          </a:p>
          <a:p>
            <a:pPr lvl="1"/>
            <a:r>
              <a:rPr lang="en-US" altLang="en-US" dirty="0" smtClean="0">
                <a:latin typeface="Arial" charset="0"/>
                <a:cs typeface="Arial" charset="0"/>
              </a:rPr>
              <a:t>It is unlikely to reference a section of the array far from the initial bin</a:t>
            </a:r>
          </a:p>
          <a:p>
            <a:pPr lvl="1"/>
            <a:endParaRPr lang="en-US" altLang="en-US" dirty="0" smtClean="0">
              <a:latin typeface="Arial" charset="0"/>
              <a:cs typeface="Arial" charset="0"/>
            </a:endParaRPr>
          </a:p>
          <a:p>
            <a:pPr marL="358775" indent="-358775">
              <a:buNone/>
            </a:pPr>
            <a:r>
              <a:rPr lang="en-US" altLang="en-US" dirty="0" smtClean="0">
                <a:latin typeface="Arial" charset="0"/>
                <a:cs typeface="Arial" charset="0"/>
              </a:rPr>
              <a:t>	Modern computers use caches</a:t>
            </a:r>
            <a:endParaRPr lang="en-US" altLang="en-US" dirty="0">
              <a:latin typeface="Arial" charset="0"/>
              <a:cs typeface="Arial" charset="0"/>
            </a:endParaRPr>
          </a:p>
          <a:p>
            <a:pPr lvl="1"/>
            <a:r>
              <a:rPr lang="en-US" altLang="en-US" dirty="0" smtClean="0">
                <a:latin typeface="Arial" charset="0"/>
                <a:cs typeface="Arial" charset="0"/>
              </a:rPr>
              <a:t>4 </a:t>
            </a:r>
            <a:r>
              <a:rPr lang="en-US" altLang="en-US" dirty="0" err="1" smtClean="0">
                <a:latin typeface="Arial" charset="0"/>
                <a:cs typeface="Arial" charset="0"/>
              </a:rPr>
              <a:t>KiB</a:t>
            </a:r>
            <a:r>
              <a:rPr lang="en-US" altLang="en-US" dirty="0" smtClean="0">
                <a:latin typeface="Arial" charset="0"/>
                <a:cs typeface="Arial" charset="0"/>
              </a:rPr>
              <a:t> </a:t>
            </a:r>
            <a:r>
              <a:rPr lang="en-US" altLang="en-US" i="1" dirty="0" smtClean="0">
                <a:latin typeface="Arial" charset="0"/>
                <a:cs typeface="Arial" charset="0"/>
              </a:rPr>
              <a:t>pages</a:t>
            </a:r>
            <a:r>
              <a:rPr lang="en-US" altLang="en-US" dirty="0" smtClean="0">
                <a:latin typeface="Arial" charset="0"/>
                <a:cs typeface="Arial" charset="0"/>
              </a:rPr>
              <a:t> of main memory are copied into faster caches</a:t>
            </a:r>
          </a:p>
          <a:p>
            <a:pPr lvl="1"/>
            <a:r>
              <a:rPr lang="en-US" altLang="en-US" dirty="0" smtClean="0">
                <a:latin typeface="Arial" charset="0"/>
                <a:cs typeface="Arial" charset="0"/>
              </a:rPr>
              <a:t>Pages are only brought into the cache when referenced</a:t>
            </a:r>
          </a:p>
          <a:p>
            <a:pPr lvl="1"/>
            <a:r>
              <a:rPr lang="en-US" altLang="en-US" dirty="0" smtClean="0">
                <a:latin typeface="Arial" charset="0"/>
                <a:cs typeface="Arial" charset="0"/>
              </a:rPr>
              <a:t>Accesses close to the initial bin are likely to reference the same page</a:t>
            </a:r>
          </a:p>
        </p:txBody>
      </p:sp>
    </p:spTree>
    <p:extLst>
      <p:ext uri="{BB962C8B-B14F-4D97-AF65-F5344CB8AC3E}">
        <p14:creationId xmlns:p14="http://schemas.microsoft.com/office/powerpoint/2010/main" val="3393744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smtClean="0">
                <a:latin typeface="Arial" charset="0"/>
                <a:cs typeface="Arial" charset="0"/>
              </a:rPr>
              <a:t>Secondary clustering</a:t>
            </a:r>
          </a:p>
        </p:txBody>
      </p:sp>
      <p:sp>
        <p:nvSpPr>
          <p:cNvPr id="378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Weakness with quadratic problem</a:t>
            </a:r>
          </a:p>
          <a:p>
            <a:pPr lvl="1"/>
            <a:r>
              <a:rPr lang="en-US" altLang="en-US" dirty="0" smtClean="0">
                <a:solidFill>
                  <a:srgbClr val="FF0000"/>
                </a:solidFill>
                <a:latin typeface="Arial" charset="0"/>
                <a:cs typeface="Arial" charset="0"/>
              </a:rPr>
              <a:t>Clustering may still occur: objects placed in the same bin will follow the same sequence</a:t>
            </a:r>
          </a:p>
          <a:p>
            <a:pPr lvl="1"/>
            <a:r>
              <a:rPr lang="en-US" altLang="en-US" dirty="0" smtClean="0">
                <a:latin typeface="Arial" charset="0"/>
                <a:cs typeface="Arial" charset="0"/>
              </a:rPr>
              <a:t>Less severe than linear probing</a:t>
            </a:r>
          </a:p>
        </p:txBody>
      </p:sp>
    </p:spTree>
    <p:extLst>
      <p:ext uri="{BB962C8B-B14F-4D97-AF65-F5344CB8AC3E}">
        <p14:creationId xmlns:p14="http://schemas.microsoft.com/office/powerpoint/2010/main" val="390241007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latin typeface="Arial" charset="0"/>
                <a:cs typeface="Arial" charset="0"/>
              </a:rPr>
              <a:t>Summary</a:t>
            </a:r>
          </a:p>
        </p:txBody>
      </p:sp>
      <p:sp>
        <p:nvSpPr>
          <p:cNvPr id="3789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this topic, we have looked at quadratic probing:</a:t>
            </a:r>
          </a:p>
          <a:p>
            <a:pPr lvl="1"/>
            <a:r>
              <a:rPr lang="en-US" altLang="en-US" dirty="0" smtClean="0">
                <a:latin typeface="Arial" charset="0"/>
                <a:cs typeface="Arial" charset="0"/>
              </a:rPr>
              <a:t>An open addressing technique</a:t>
            </a:r>
          </a:p>
          <a:p>
            <a:pPr lvl="1"/>
            <a:r>
              <a:rPr lang="en-US" altLang="en-US" dirty="0" smtClean="0">
                <a:latin typeface="Arial" charset="0"/>
                <a:cs typeface="Arial" charset="0"/>
              </a:rPr>
              <a:t>Steps forward by a </a:t>
            </a:r>
            <a:r>
              <a:rPr lang="en-US" altLang="en-US" dirty="0" err="1" smtClean="0">
                <a:latin typeface="Arial" charset="0"/>
                <a:cs typeface="Arial" charset="0"/>
              </a:rPr>
              <a:t>quadratically</a:t>
            </a:r>
            <a:r>
              <a:rPr lang="en-US" altLang="en-US" dirty="0" smtClean="0">
                <a:latin typeface="Arial" charset="0"/>
                <a:cs typeface="Arial" charset="0"/>
              </a:rPr>
              <a:t> growing steps</a:t>
            </a:r>
          </a:p>
          <a:p>
            <a:pPr lvl="1"/>
            <a:r>
              <a:rPr lang="en-US" altLang="en-US" dirty="0" smtClean="0">
                <a:latin typeface="Arial" charset="0"/>
                <a:cs typeface="Arial" charset="0"/>
              </a:rPr>
              <a:t>Insertions and searching are straight forward</a:t>
            </a:r>
          </a:p>
          <a:p>
            <a:pPr lvl="1"/>
            <a:r>
              <a:rPr lang="en-US" altLang="en-US" dirty="0" smtClean="0">
                <a:latin typeface="Arial" charset="0"/>
                <a:cs typeface="Arial" charset="0"/>
              </a:rPr>
              <a:t>Removing objects is more complicated:  use lazy deletion</a:t>
            </a:r>
          </a:p>
          <a:p>
            <a:pPr lvl="1"/>
            <a:r>
              <a:rPr lang="en-US" altLang="en-US" dirty="0" smtClean="0">
                <a:latin typeface="Arial" charset="0"/>
                <a:cs typeface="Arial" charset="0"/>
              </a:rPr>
              <a:t>Still subject to secondary probing</a:t>
            </a:r>
          </a:p>
        </p:txBody>
      </p:sp>
    </p:spTree>
    <p:extLst>
      <p:ext uri="{BB962C8B-B14F-4D97-AF65-F5344CB8AC3E}">
        <p14:creationId xmlns:p14="http://schemas.microsoft.com/office/powerpoint/2010/main" val="26183552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Summary</a:t>
            </a:r>
            <a:endParaRPr lang="zh-CN" altLang="en-US" dirty="0"/>
          </a:p>
        </p:txBody>
      </p:sp>
      <p:sp>
        <p:nvSpPr>
          <p:cNvPr id="4" name="Text Box 4"/>
          <p:cNvSpPr txBox="1">
            <a:spLocks noChangeArrowheads="1"/>
          </p:cNvSpPr>
          <p:nvPr/>
        </p:nvSpPr>
        <p:spPr bwMode="auto">
          <a:xfrm>
            <a:off x="2435275" y="1484784"/>
            <a:ext cx="1065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dirty="0"/>
              <a:t>Object</a:t>
            </a:r>
          </a:p>
        </p:txBody>
      </p:sp>
      <p:sp>
        <p:nvSpPr>
          <p:cNvPr id="5" name="Text Box 5"/>
          <p:cNvSpPr txBox="1">
            <a:spLocks noChangeArrowheads="1"/>
          </p:cNvSpPr>
          <p:nvPr/>
        </p:nvSpPr>
        <p:spPr bwMode="auto">
          <a:xfrm>
            <a:off x="1990775" y="2665884"/>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FF0000"/>
                </a:solidFill>
              </a:rPr>
              <a:t>32-bit integer</a:t>
            </a:r>
          </a:p>
        </p:txBody>
      </p:sp>
      <p:sp>
        <p:nvSpPr>
          <p:cNvPr id="6" name="Text Box 9"/>
          <p:cNvSpPr txBox="1">
            <a:spLocks noChangeArrowheads="1"/>
          </p:cNvSpPr>
          <p:nvPr/>
        </p:nvSpPr>
        <p:spPr bwMode="auto">
          <a:xfrm>
            <a:off x="971600" y="3818409"/>
            <a:ext cx="399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00B0F0"/>
                </a:solidFill>
              </a:rPr>
              <a:t>Map to an index </a:t>
            </a:r>
            <a:r>
              <a:rPr lang="en-US" altLang="en-US" sz="2400" dirty="0">
                <a:solidFill>
                  <a:srgbClr val="00B0F0"/>
                </a:solidFill>
                <a:latin typeface="Times New Roman" pitchFamily="18" charset="0"/>
                <a:cs typeface="Times New Roman" pitchFamily="18" charset="0"/>
              </a:rPr>
              <a:t>0, ..., </a:t>
            </a:r>
            <a:r>
              <a:rPr lang="en-US" altLang="en-US" sz="2400" i="1" dirty="0">
                <a:solidFill>
                  <a:srgbClr val="00B0F0"/>
                </a:solidFill>
                <a:latin typeface="Times New Roman" pitchFamily="18" charset="0"/>
                <a:cs typeface="Times New Roman" pitchFamily="18" charset="0"/>
              </a:rPr>
              <a:t>M</a:t>
            </a:r>
            <a:r>
              <a:rPr lang="en-US" altLang="en-US" sz="2400" dirty="0">
                <a:solidFill>
                  <a:srgbClr val="00B0F0"/>
                </a:solidFill>
                <a:latin typeface="Times New Roman" pitchFamily="18" charset="0"/>
                <a:cs typeface="Times New Roman" pitchFamily="18" charset="0"/>
              </a:rPr>
              <a:t> – 1</a:t>
            </a:r>
          </a:p>
        </p:txBody>
      </p:sp>
      <p:sp>
        <p:nvSpPr>
          <p:cNvPr id="7" name="Text Box 10"/>
          <p:cNvSpPr txBox="1">
            <a:spLocks noChangeArrowheads="1"/>
          </p:cNvSpPr>
          <p:nvPr/>
        </p:nvSpPr>
        <p:spPr bwMode="auto">
          <a:xfrm>
            <a:off x="1568500" y="4970934"/>
            <a:ext cx="276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7030A0"/>
                </a:solidFill>
              </a:rPr>
              <a:t>Deal with collisions</a:t>
            </a:r>
          </a:p>
        </p:txBody>
      </p:sp>
      <p:sp>
        <p:nvSpPr>
          <p:cNvPr id="8" name="Line 11"/>
          <p:cNvSpPr>
            <a:spLocks noChangeShapeType="1"/>
          </p:cNvSpPr>
          <p:nvPr/>
        </p:nvSpPr>
        <p:spPr bwMode="auto">
          <a:xfrm>
            <a:off x="2924225" y="1970559"/>
            <a:ext cx="0" cy="720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9" name="Line 12"/>
          <p:cNvSpPr>
            <a:spLocks noChangeShapeType="1"/>
          </p:cNvSpPr>
          <p:nvPr/>
        </p:nvSpPr>
        <p:spPr bwMode="auto">
          <a:xfrm>
            <a:off x="2924225" y="3123084"/>
            <a:ext cx="0" cy="720725"/>
          </a:xfrm>
          <a:prstGeom prst="line">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0" name="Line 13"/>
          <p:cNvSpPr>
            <a:spLocks noChangeShapeType="1"/>
          </p:cNvSpPr>
          <p:nvPr/>
        </p:nvSpPr>
        <p:spPr bwMode="auto">
          <a:xfrm>
            <a:off x="2924225" y="4275609"/>
            <a:ext cx="0" cy="720725"/>
          </a:xfrm>
          <a:prstGeom prst="line">
            <a:avLst/>
          </a:prstGeom>
          <a:noFill/>
          <a:ln w="28575">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11" name="Text Box 14"/>
          <p:cNvSpPr txBox="1">
            <a:spLocks noChangeArrowheads="1"/>
          </p:cNvSpPr>
          <p:nvPr/>
        </p:nvSpPr>
        <p:spPr bwMode="auto">
          <a:xfrm>
            <a:off x="3312022" y="1951162"/>
            <a:ext cx="46153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FF0000"/>
                </a:solidFill>
              </a:rPr>
              <a:t>Predetermined hash functions (explicit)</a:t>
            </a:r>
          </a:p>
          <a:p>
            <a:pPr eaLnBrk="1" hangingPunct="1"/>
            <a:r>
              <a:rPr lang="en-US" altLang="en-US" sz="2000" dirty="0">
                <a:solidFill>
                  <a:srgbClr val="FF0000"/>
                </a:solidFill>
              </a:rPr>
              <a:t>Arithmetic hash functions (implicit)</a:t>
            </a:r>
          </a:p>
        </p:txBody>
      </p:sp>
      <p:sp>
        <p:nvSpPr>
          <p:cNvPr id="12" name="Text Box 16"/>
          <p:cNvSpPr txBox="1">
            <a:spLocks noChangeArrowheads="1"/>
          </p:cNvSpPr>
          <p:nvPr/>
        </p:nvSpPr>
        <p:spPr bwMode="auto">
          <a:xfrm>
            <a:off x="3500487" y="3142134"/>
            <a:ext cx="46249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00B0F0"/>
                </a:solidFill>
              </a:rPr>
              <a:t>Modulus (bitwise </a:t>
            </a:r>
            <a:r>
              <a:rPr lang="en-US" altLang="en-US" sz="2000" dirty="0" smtClean="0">
                <a:solidFill>
                  <a:srgbClr val="00B0F0"/>
                </a:solidFill>
              </a:rPr>
              <a:t>operations for </a:t>
            </a:r>
            <a:r>
              <a:rPr lang="en-US" altLang="en-US" sz="2000" i="1" dirty="0">
                <a:solidFill>
                  <a:schemeClr val="accent5"/>
                </a:solidFill>
                <a:latin typeface="Times New Roman" pitchFamily="18" charset="0"/>
              </a:rPr>
              <a:t>M </a:t>
            </a:r>
            <a:r>
              <a:rPr lang="en-US" altLang="en-US" sz="2000" dirty="0">
                <a:solidFill>
                  <a:schemeClr val="accent5"/>
                </a:solidFill>
                <a:latin typeface="Times New Roman" pitchFamily="18" charset="0"/>
              </a:rPr>
              <a:t>= 2</a:t>
            </a:r>
            <a:r>
              <a:rPr lang="en-US" altLang="en-US" sz="2000" i="1" baseline="30000" dirty="0">
                <a:solidFill>
                  <a:schemeClr val="accent5"/>
                </a:solidFill>
                <a:latin typeface="Times New Roman" pitchFamily="18" charset="0"/>
              </a:rPr>
              <a:t>m</a:t>
            </a:r>
            <a:r>
              <a:rPr lang="en-US" altLang="en-US" sz="2000" dirty="0" smtClean="0">
                <a:solidFill>
                  <a:srgbClr val="00B0F0"/>
                </a:solidFill>
              </a:rPr>
              <a:t>)</a:t>
            </a:r>
            <a:r>
              <a:rPr lang="en-US" altLang="en-US" sz="2000" dirty="0">
                <a:solidFill>
                  <a:srgbClr val="00B0F0"/>
                </a:solidFill>
              </a:rPr>
              <a:t/>
            </a:r>
            <a:br>
              <a:rPr lang="en-US" altLang="en-US" sz="2000" dirty="0">
                <a:solidFill>
                  <a:srgbClr val="00B0F0"/>
                </a:solidFill>
              </a:rPr>
            </a:br>
            <a:r>
              <a:rPr lang="en-US" altLang="en-US" sz="2000" dirty="0" smtClean="0">
                <a:solidFill>
                  <a:srgbClr val="00B0F0"/>
                </a:solidFill>
              </a:rPr>
              <a:t>Obfuscate via multiplication</a:t>
            </a:r>
            <a:endParaRPr lang="en-US" altLang="en-US" sz="2000" dirty="0">
              <a:solidFill>
                <a:srgbClr val="00B0F0"/>
              </a:solidFill>
            </a:endParaRPr>
          </a:p>
        </p:txBody>
      </p:sp>
      <p:sp>
        <p:nvSpPr>
          <p:cNvPr id="13" name="Text Box 17"/>
          <p:cNvSpPr txBox="1">
            <a:spLocks noChangeArrowheads="1"/>
          </p:cNvSpPr>
          <p:nvPr/>
        </p:nvSpPr>
        <p:spPr bwMode="auto">
          <a:xfrm>
            <a:off x="4811980" y="4316717"/>
            <a:ext cx="256833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7030A0"/>
                </a:solidFill>
              </a:rPr>
              <a:t>Chained hash tables</a:t>
            </a:r>
          </a:p>
          <a:p>
            <a:pPr eaLnBrk="1" hangingPunct="1"/>
            <a:r>
              <a:rPr lang="en-US" altLang="en-US" sz="2000" dirty="0">
                <a:solidFill>
                  <a:srgbClr val="7030A0"/>
                </a:solidFill>
              </a:rPr>
              <a:t>Open </a:t>
            </a:r>
            <a:r>
              <a:rPr lang="en-US" altLang="en-US" sz="2000" dirty="0" smtClean="0">
                <a:solidFill>
                  <a:srgbClr val="7030A0"/>
                </a:solidFill>
              </a:rPr>
              <a:t>addressing</a:t>
            </a:r>
          </a:p>
          <a:p>
            <a:pPr marL="342900" indent="-342900" eaLnBrk="1" hangingPunct="1">
              <a:buFont typeface="Arial" panose="020B0604020202020204" pitchFamily="34" charset="0"/>
              <a:buChar char="•"/>
            </a:pPr>
            <a:r>
              <a:rPr lang="en-US" altLang="en-US" sz="2000" dirty="0">
                <a:solidFill>
                  <a:srgbClr val="7030A0"/>
                </a:solidFill>
              </a:rPr>
              <a:t>Linear probing</a:t>
            </a:r>
          </a:p>
          <a:p>
            <a:pPr marL="342900" indent="-342900" eaLnBrk="1" hangingPunct="1">
              <a:buFont typeface="Arial" panose="020B0604020202020204" pitchFamily="34" charset="0"/>
              <a:buChar char="•"/>
            </a:pPr>
            <a:r>
              <a:rPr lang="en-US" altLang="en-US" sz="2000" dirty="0">
                <a:solidFill>
                  <a:srgbClr val="7030A0"/>
                </a:solidFill>
              </a:rPr>
              <a:t>Quadratic </a:t>
            </a:r>
            <a:r>
              <a:rPr lang="en-US" altLang="en-US" sz="2000" dirty="0" smtClean="0">
                <a:solidFill>
                  <a:srgbClr val="7030A0"/>
                </a:solidFill>
              </a:rPr>
              <a:t>probing</a:t>
            </a:r>
            <a:endParaRPr lang="en-US" altLang="en-US" sz="2000" dirty="0">
              <a:solidFill>
                <a:srgbClr val="7030A0"/>
              </a:solidFill>
            </a:endParaRPr>
          </a:p>
        </p:txBody>
      </p:sp>
    </p:spTree>
    <p:extLst>
      <p:ext uri="{BB962C8B-B14F-4D97-AF65-F5344CB8AC3E}">
        <p14:creationId xmlns:p14="http://schemas.microsoft.com/office/powerpoint/2010/main" val="38485270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latin typeface="Arial" charset="0"/>
                <a:cs typeface="Arial" charset="0"/>
              </a:rPr>
              <a:t>Outline</a:t>
            </a:r>
            <a:endParaRPr lang="en-US" altLang="en-US" sz="4400" smtClean="0">
              <a:latin typeface="Arial" charset="0"/>
              <a:cs typeface="Arial" charset="0"/>
            </a:endParaRPr>
          </a:p>
        </p:txBody>
      </p:sp>
      <p:sp>
        <p:nvSpPr>
          <p:cNvPr id="51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this talk, we will discuss</a:t>
            </a:r>
          </a:p>
          <a:p>
            <a:pPr lvl="1"/>
            <a:r>
              <a:rPr lang="en-US" altLang="en-US" dirty="0" smtClean="0">
                <a:latin typeface="Arial" charset="0"/>
                <a:cs typeface="Arial" charset="0"/>
              </a:rPr>
              <a:t>Finding 32-bit hash values using:</a:t>
            </a:r>
          </a:p>
          <a:p>
            <a:pPr lvl="2"/>
            <a:r>
              <a:rPr lang="en-US" altLang="en-US" dirty="0" smtClean="0">
                <a:latin typeface="Arial" charset="0"/>
                <a:cs typeface="Arial" charset="0"/>
              </a:rPr>
              <a:t>Predetermined hash values</a:t>
            </a:r>
          </a:p>
          <a:p>
            <a:pPr lvl="3"/>
            <a:r>
              <a:rPr lang="en-US" altLang="en-US" dirty="0" smtClean="0">
                <a:latin typeface="Arial" charset="0"/>
                <a:cs typeface="Arial" charset="0"/>
              </a:rPr>
              <a:t>Auto-incremented hash values</a:t>
            </a:r>
          </a:p>
          <a:p>
            <a:pPr lvl="3"/>
            <a:r>
              <a:rPr lang="en-US" altLang="en-US" dirty="0" smtClean="0">
                <a:latin typeface="Arial" charset="0"/>
                <a:cs typeface="Arial" charset="0"/>
              </a:rPr>
              <a:t>Address-based hash values</a:t>
            </a:r>
          </a:p>
          <a:p>
            <a:pPr lvl="2"/>
            <a:r>
              <a:rPr lang="en-US" altLang="en-US" dirty="0" smtClean="0">
                <a:latin typeface="Arial" charset="0"/>
                <a:cs typeface="Arial" charset="0"/>
              </a:rPr>
              <a:t>Arithmetic hash values</a:t>
            </a:r>
          </a:p>
          <a:p>
            <a:pPr lvl="1"/>
            <a:r>
              <a:rPr lang="en-US" altLang="en-US" dirty="0" smtClean="0">
                <a:latin typeface="Arial" charset="0"/>
                <a:cs typeface="Arial" charset="0"/>
              </a:rPr>
              <a:t>Example: strings</a:t>
            </a:r>
          </a:p>
        </p:txBody>
      </p:sp>
    </p:spTree>
    <p:extLst>
      <p:ext uri="{BB962C8B-B14F-4D97-AF65-F5344CB8AC3E}">
        <p14:creationId xmlns:p14="http://schemas.microsoft.com/office/powerpoint/2010/main" val="2678177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solidFill>
                  <a:srgbClr val="000000"/>
                </a:solidFill>
                <a:latin typeface="Arial" charset="0"/>
                <a:cs typeface="Arial" charset="0"/>
              </a:rPr>
              <a:t>Definitions</a:t>
            </a:r>
            <a:endParaRPr lang="en-US" altLang="en-US" smtClean="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What is a hash of an object?</a:t>
            </a:r>
          </a:p>
          <a:p>
            <a:pPr>
              <a:buFont typeface="Arial" charset="0"/>
              <a:buNone/>
            </a:pPr>
            <a:r>
              <a:rPr lang="en-US" altLang="en-US" dirty="0" smtClean="0">
                <a:latin typeface="Arial" charset="0"/>
                <a:cs typeface="Arial" charset="0"/>
              </a:rPr>
              <a:t>	From Merriam-Webster:</a:t>
            </a:r>
          </a:p>
          <a:p>
            <a:pPr lvl="1">
              <a:buFontTx/>
              <a:buNone/>
            </a:pPr>
            <a:r>
              <a:rPr lang="en-US" altLang="en-US" i="1" dirty="0" smtClean="0">
                <a:latin typeface="Arial" charset="0"/>
                <a:cs typeface="Arial" charset="0"/>
              </a:rPr>
              <a:t>             a restatement of something that is already known</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ultimate goal is to map onto an integer range</a:t>
            </a:r>
            <a:br>
              <a:rPr lang="en-US" altLang="en-US" dirty="0" smtClean="0">
                <a:latin typeface="Arial" charset="0"/>
                <a:cs typeface="Arial" charset="0"/>
              </a:rPr>
            </a:br>
            <a:r>
              <a:rPr lang="en-US" altLang="en-US" dirty="0" smtClean="0">
                <a:latin typeface="Arial" charset="0"/>
                <a:cs typeface="Arial" charset="0"/>
              </a:rPr>
              <a:t>			</a:t>
            </a:r>
            <a:r>
              <a:rPr lang="en-US" altLang="en-US" b="1" dirty="0" smtClean="0">
                <a:latin typeface="Consolas" pitchFamily="49" charset="0"/>
                <a:cs typeface="Arial" charset="0"/>
              </a:rPr>
              <a:t>0, 1, 2, ..., M – 1</a:t>
            </a:r>
          </a:p>
        </p:txBody>
      </p:sp>
    </p:spTree>
    <p:extLst>
      <p:ext uri="{BB962C8B-B14F-4D97-AF65-F5344CB8AC3E}">
        <p14:creationId xmlns:p14="http://schemas.microsoft.com/office/powerpoint/2010/main" val="35958042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solidFill>
                  <a:srgbClr val="000000"/>
                </a:solidFill>
                <a:latin typeface="Arial" charset="0"/>
                <a:cs typeface="Arial" charset="0"/>
              </a:rPr>
              <a:t>Properties</a:t>
            </a:r>
            <a:endParaRPr lang="en-US" altLang="en-US" smtClean="0">
              <a:latin typeface="Arial" charset="0"/>
              <a:cs typeface="Arial" charset="0"/>
            </a:endParaRPr>
          </a:p>
        </p:txBody>
      </p:sp>
      <p:sp>
        <p:nvSpPr>
          <p:cNvPr id="33075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Necessary properties of such a hash function </a:t>
            </a:r>
            <a:r>
              <a:rPr lang="en-US" altLang="en-US" i="1" dirty="0" smtClean="0">
                <a:latin typeface="Times New Roman" panose="02020603050405020304" pitchFamily="18" charset="0"/>
                <a:cs typeface="Times New Roman" panose="02020603050405020304" pitchFamily="18" charset="0"/>
              </a:rPr>
              <a:t>h</a:t>
            </a:r>
            <a:r>
              <a:rPr lang="en-US" altLang="en-US" dirty="0" smtClean="0">
                <a:latin typeface="Arial" charset="0"/>
                <a:cs typeface="Arial" charset="0"/>
              </a:rPr>
              <a:t> are:</a:t>
            </a:r>
          </a:p>
          <a:p>
            <a:pPr lvl="1">
              <a:buFont typeface="Arial" charset="0"/>
              <a:buNone/>
            </a:pPr>
            <a:r>
              <a:rPr lang="en-US" altLang="en-US" dirty="0" smtClean="0">
                <a:latin typeface="Arial" charset="0"/>
                <a:cs typeface="Arial" charset="0"/>
              </a:rPr>
              <a:t>1a.	Should be fast:  ideally </a:t>
            </a:r>
            <a:r>
              <a:rPr lang="en-US" altLang="en-US" b="1" dirty="0" smtClean="0">
                <a:latin typeface="Symbol" pitchFamily="18" charset="2"/>
                <a:cs typeface="Arial" charset="0"/>
              </a:rPr>
              <a:t>Q</a:t>
            </a:r>
            <a:r>
              <a:rPr lang="en-US" altLang="en-US" dirty="0" smtClean="0">
                <a:latin typeface="Times New Roman" pitchFamily="18" charset="0"/>
                <a:cs typeface="Arial" charset="0"/>
              </a:rPr>
              <a:t>(1)</a:t>
            </a:r>
            <a:endParaRPr lang="en-US" altLang="en-US" dirty="0" smtClean="0">
              <a:latin typeface="Arial" charset="0"/>
              <a:cs typeface="Arial" charset="0"/>
            </a:endParaRPr>
          </a:p>
          <a:p>
            <a:pPr lvl="1">
              <a:buFont typeface="Arial" charset="0"/>
              <a:buNone/>
            </a:pPr>
            <a:r>
              <a:rPr lang="en-US" altLang="en-US" dirty="0" smtClean="0">
                <a:latin typeface="Arial" charset="0"/>
                <a:cs typeface="Arial" charset="0"/>
              </a:rPr>
              <a:t>1b.	The hash value must be </a:t>
            </a:r>
            <a:r>
              <a:rPr lang="en-US" altLang="en-US" i="1" dirty="0" smtClean="0">
                <a:latin typeface="Arial" charset="0"/>
                <a:cs typeface="Arial" charset="0"/>
              </a:rPr>
              <a:t>deterministic</a:t>
            </a:r>
          </a:p>
          <a:p>
            <a:pPr lvl="2"/>
            <a:r>
              <a:rPr lang="en-US" altLang="en-US" dirty="0" smtClean="0">
                <a:latin typeface="Arial" charset="0"/>
                <a:cs typeface="Arial" charset="0"/>
              </a:rPr>
              <a:t>It must always return the same 32-bit integer each time</a:t>
            </a:r>
          </a:p>
          <a:p>
            <a:pPr lvl="1">
              <a:buFont typeface="Arial" charset="0"/>
              <a:buNone/>
            </a:pPr>
            <a:r>
              <a:rPr lang="en-US" altLang="en-US" dirty="0" smtClean="0">
                <a:latin typeface="Arial" charset="0"/>
                <a:cs typeface="Arial" charset="0"/>
              </a:rPr>
              <a:t>1c.	Equal objects hash to equal values</a:t>
            </a:r>
          </a:p>
          <a:p>
            <a:pPr lvl="2"/>
            <a:r>
              <a:rPr lang="en-US" altLang="en-US" i="1" dirty="0" smtClean="0">
                <a:latin typeface="Times New Roman" pitchFamily="18" charset="0"/>
                <a:cs typeface="Arial" charset="0"/>
              </a:rPr>
              <a:t>x</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y   </a:t>
            </a:r>
            <a:r>
              <a:rPr lang="en-US" altLang="en-US" dirty="0" smtClean="0">
                <a:latin typeface="Arial" charset="0"/>
                <a:cs typeface="Arial" charset="0"/>
              </a:rPr>
              <a:t>⇒   </a:t>
            </a:r>
            <a:r>
              <a:rPr lang="en-US" altLang="en-US" i="1" dirty="0" smtClean="0">
                <a:latin typeface="Times New Roman" pitchFamily="18" charset="0"/>
                <a:cs typeface="Arial" charset="0"/>
              </a:rPr>
              <a:t>h</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x</a:t>
            </a:r>
            <a:r>
              <a:rPr lang="en-US" altLang="en-US" dirty="0" smtClean="0">
                <a:latin typeface="Times New Roman" pitchFamily="18" charset="0"/>
                <a:cs typeface="Arial" charset="0"/>
              </a:rPr>
              <a:t>) = </a:t>
            </a:r>
            <a:r>
              <a:rPr lang="en-US" altLang="en-US" i="1" dirty="0" smtClean="0">
                <a:latin typeface="Times New Roman" pitchFamily="18" charset="0"/>
                <a:cs typeface="Arial" charset="0"/>
              </a:rPr>
              <a:t>h</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y</a:t>
            </a:r>
            <a:r>
              <a:rPr lang="en-US" altLang="en-US" dirty="0" smtClean="0">
                <a:latin typeface="Times New Roman" pitchFamily="18" charset="0"/>
                <a:cs typeface="Arial" charset="0"/>
              </a:rPr>
              <a:t>)</a:t>
            </a:r>
            <a:endParaRPr lang="en-US" altLang="en-US" b="1" dirty="0" smtClean="0">
              <a:latin typeface="Times New Roman" pitchFamily="18" charset="0"/>
              <a:cs typeface="Arial" charset="0"/>
            </a:endParaRPr>
          </a:p>
          <a:p>
            <a:pPr lvl="1">
              <a:buFont typeface="Arial" charset="0"/>
              <a:buNone/>
            </a:pPr>
            <a:r>
              <a:rPr lang="en-US" altLang="en-US" dirty="0" smtClean="0">
                <a:latin typeface="Arial" charset="0"/>
                <a:cs typeface="Arial" charset="0"/>
              </a:rPr>
              <a:t>1d.	If two objects are randomly chosen, there should be only a one-in-</a:t>
            </a:r>
            <a:br>
              <a:rPr lang="en-US" altLang="en-US" dirty="0" smtClean="0">
                <a:latin typeface="Arial" charset="0"/>
                <a:cs typeface="Arial" charset="0"/>
              </a:rPr>
            </a:br>
            <a:r>
              <a:rPr lang="en-US" altLang="en-US" dirty="0" smtClean="0">
                <a:latin typeface="Arial" charset="0"/>
                <a:cs typeface="Arial" charset="0"/>
              </a:rPr>
              <a:t>	2</a:t>
            </a:r>
            <a:r>
              <a:rPr lang="en-US" altLang="en-US" baseline="30000" dirty="0" smtClean="0">
                <a:latin typeface="Arial" charset="0"/>
                <a:cs typeface="Arial" charset="0"/>
              </a:rPr>
              <a:t>32</a:t>
            </a:r>
            <a:r>
              <a:rPr lang="en-US" altLang="en-US" dirty="0" smtClean="0">
                <a:latin typeface="Arial" charset="0"/>
                <a:cs typeface="Arial" charset="0"/>
              </a:rPr>
              <a:t> chance that they have the same hash value</a:t>
            </a:r>
          </a:p>
        </p:txBody>
      </p:sp>
    </p:spTree>
    <p:extLst>
      <p:ext uri="{BB962C8B-B14F-4D97-AF65-F5344CB8AC3E}">
        <p14:creationId xmlns:p14="http://schemas.microsoft.com/office/powerpoint/2010/main" val="1824649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075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307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075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0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solidFill>
                  <a:srgbClr val="000000"/>
                </a:solidFill>
                <a:latin typeface="Arial" charset="0"/>
                <a:cs typeface="Arial" charset="0"/>
              </a:rPr>
              <a:t>Types of hash functions</a:t>
            </a:r>
            <a:endParaRPr lang="en-US" altLang="en-US" dirty="0" smtClean="0">
              <a:latin typeface="Arial" charset="0"/>
              <a:cs typeface="Arial" charset="0"/>
            </a:endParaRPr>
          </a:p>
        </p:txBody>
      </p:sp>
      <p:sp>
        <p:nvSpPr>
          <p:cNvPr id="1126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will look at two classes of hash functions</a:t>
            </a:r>
          </a:p>
          <a:p>
            <a:pPr lvl="1"/>
            <a:r>
              <a:rPr lang="en-US" altLang="en-US" dirty="0" smtClean="0">
                <a:latin typeface="Arial" charset="0"/>
                <a:cs typeface="Arial" charset="0"/>
              </a:rPr>
              <a:t>Predetermined hash functions (explicit)</a:t>
            </a:r>
          </a:p>
          <a:p>
            <a:pPr lvl="1"/>
            <a:r>
              <a:rPr lang="en-US" altLang="en-US" dirty="0" smtClean="0">
                <a:latin typeface="Arial" charset="0"/>
                <a:cs typeface="Arial" charset="0"/>
              </a:rPr>
              <a:t>Arithmetic hash functions (implicit)</a:t>
            </a:r>
          </a:p>
        </p:txBody>
      </p:sp>
    </p:spTree>
    <p:extLst>
      <p:ext uri="{BB962C8B-B14F-4D97-AF65-F5344CB8AC3E}">
        <p14:creationId xmlns:p14="http://schemas.microsoft.com/office/powerpoint/2010/main" val="418298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latin typeface="Arial" charset="0"/>
                <a:cs typeface="Arial" charset="0"/>
              </a:rPr>
              <a:t>Outline</a:t>
            </a:r>
          </a:p>
        </p:txBody>
      </p:sp>
      <p:sp>
        <p:nvSpPr>
          <p:cNvPr id="5123" name="Rectangle 3"/>
          <p:cNvSpPr>
            <a:spLocks noGrp="1" noChangeArrowheads="1"/>
          </p:cNvSpPr>
          <p:nvPr>
            <p:ph type="body" idx="1"/>
          </p:nvPr>
        </p:nvSpPr>
        <p:spPr/>
        <p:txBody>
          <a:bodyPr/>
          <a:lstStyle/>
          <a:p>
            <a:pPr eaLnBrk="1" hangingPunct="1">
              <a:buFont typeface="Arial" charset="0"/>
              <a:buNone/>
            </a:pPr>
            <a:r>
              <a:rPr lang="en-US" altLang="en-US" smtClean="0">
                <a:latin typeface="Arial" charset="0"/>
                <a:cs typeface="Arial" charset="0"/>
              </a:rPr>
              <a:t>	Discuss storing unrelated/unordered data</a:t>
            </a:r>
          </a:p>
          <a:p>
            <a:pPr lvl="1" eaLnBrk="1" hangingPunct="1"/>
            <a:r>
              <a:rPr lang="en-US" altLang="en-US" smtClean="0">
                <a:latin typeface="Arial" charset="0"/>
                <a:cs typeface="Arial" charset="0"/>
              </a:rPr>
              <a:t>IP addresses and domain names</a:t>
            </a:r>
          </a:p>
          <a:p>
            <a:pPr eaLnBrk="1" hangingPunct="1">
              <a:buFont typeface="Arial" charset="0"/>
              <a:buNone/>
            </a:pPr>
            <a:endParaRPr lang="en-US" altLang="en-US" smtClean="0">
              <a:latin typeface="Arial" charset="0"/>
              <a:cs typeface="Arial" charset="0"/>
            </a:endParaRPr>
          </a:p>
          <a:p>
            <a:pPr eaLnBrk="1" hangingPunct="1">
              <a:buFont typeface="Arial" charset="0"/>
              <a:buNone/>
            </a:pPr>
            <a:r>
              <a:rPr lang="en-US" altLang="en-US" smtClean="0">
                <a:latin typeface="Arial" charset="0"/>
                <a:cs typeface="Arial" charset="0"/>
              </a:rPr>
              <a:t>	Consider conversions between these two forms</a:t>
            </a:r>
          </a:p>
          <a:p>
            <a:pPr eaLnBrk="1" hangingPunct="1">
              <a:buFont typeface="Arial" charset="0"/>
              <a:buNone/>
            </a:pPr>
            <a:endParaRPr lang="en-US" altLang="en-US" smtClean="0">
              <a:latin typeface="Arial" charset="0"/>
              <a:cs typeface="Arial" charset="0"/>
            </a:endParaRPr>
          </a:p>
          <a:p>
            <a:pPr eaLnBrk="1" hangingPunct="1">
              <a:buFont typeface="Arial" charset="0"/>
              <a:buNone/>
            </a:pPr>
            <a:r>
              <a:rPr lang="en-US" altLang="en-US" smtClean="0">
                <a:latin typeface="Arial" charset="0"/>
                <a:cs typeface="Arial" charset="0"/>
              </a:rPr>
              <a:t>	Introduce the idea of hashing:</a:t>
            </a:r>
          </a:p>
          <a:p>
            <a:pPr lvl="1" eaLnBrk="1" hangingPunct="1"/>
            <a:r>
              <a:rPr lang="en-US" altLang="en-US" smtClean="0">
                <a:latin typeface="Arial" charset="0"/>
                <a:cs typeface="Arial" charset="0"/>
              </a:rPr>
              <a:t>Reducing </a:t>
            </a:r>
            <a:r>
              <a:rPr lang="en-US" altLang="en-US" b="1" smtClean="0">
                <a:latin typeface="Times New Roman" pitchFamily="18" charset="0"/>
                <a:cs typeface="Arial" charset="0"/>
              </a:rPr>
              <a:t>O</a:t>
            </a:r>
            <a:r>
              <a:rPr lang="en-US" altLang="en-US" smtClean="0">
                <a:latin typeface="Times New Roman" pitchFamily="18" charset="0"/>
                <a:cs typeface="Arial" charset="0"/>
              </a:rPr>
              <a:t>(ln(</a:t>
            </a:r>
            <a:r>
              <a:rPr lang="en-US" altLang="en-US" i="1" smtClean="0">
                <a:latin typeface="Times New Roman" pitchFamily="18" charset="0"/>
                <a:cs typeface="Arial" charset="0"/>
              </a:rPr>
              <a:t>n</a:t>
            </a:r>
            <a:r>
              <a:rPr lang="en-US" altLang="en-US" smtClean="0">
                <a:latin typeface="Times New Roman" pitchFamily="18" charset="0"/>
                <a:cs typeface="Arial" charset="0"/>
              </a:rPr>
              <a:t>))</a:t>
            </a:r>
            <a:r>
              <a:rPr lang="en-US" altLang="en-US" smtClean="0">
                <a:latin typeface="Arial" charset="0"/>
                <a:cs typeface="Arial" charset="0"/>
              </a:rPr>
              <a:t> operations to </a:t>
            </a:r>
            <a:r>
              <a:rPr lang="en-US" altLang="en-US" b="1" smtClean="0">
                <a:latin typeface="Times New Roman" pitchFamily="18" charset="0"/>
                <a:cs typeface="Arial" charset="0"/>
              </a:rPr>
              <a:t>O</a:t>
            </a:r>
            <a:r>
              <a:rPr lang="en-US" altLang="en-US" smtClean="0">
                <a:latin typeface="Times New Roman" pitchFamily="18" charset="0"/>
                <a:cs typeface="Arial" charset="0"/>
              </a:rPr>
              <a:t>(1)</a:t>
            </a:r>
            <a:endParaRPr lang="en-US" altLang="en-US" smtClean="0">
              <a:latin typeface="Arial" charset="0"/>
              <a:cs typeface="Arial" charset="0"/>
            </a:endParaRPr>
          </a:p>
          <a:p>
            <a:pPr eaLnBrk="1" hangingPunct="1">
              <a:buFont typeface="Arial" charset="0"/>
              <a:buNone/>
            </a:pPr>
            <a:endParaRPr lang="en-US" altLang="en-US" smtClean="0">
              <a:latin typeface="Arial" charset="0"/>
              <a:cs typeface="Arial" charset="0"/>
            </a:endParaRPr>
          </a:p>
          <a:p>
            <a:pPr eaLnBrk="1" hangingPunct="1">
              <a:buFont typeface="Arial" charset="0"/>
              <a:buNone/>
            </a:pPr>
            <a:r>
              <a:rPr lang="en-US" altLang="en-US" smtClean="0">
                <a:latin typeface="Arial" charset="0"/>
                <a:cs typeface="Arial" charset="0"/>
              </a:rPr>
              <a:t>	Consider some of the weaknesses </a:t>
            </a:r>
          </a:p>
        </p:txBody>
      </p:sp>
    </p:spTree>
    <p:extLst>
      <p:ext uri="{BB962C8B-B14F-4D97-AF65-F5344CB8AC3E}">
        <p14:creationId xmlns:p14="http://schemas.microsoft.com/office/powerpoint/2010/main" val="1237930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smtClean="0">
                <a:latin typeface="Arial" charset="0"/>
                <a:cs typeface="Arial" charset="0"/>
              </a:rPr>
              <a:t>Predetermined hash functions</a:t>
            </a:r>
          </a:p>
        </p:txBody>
      </p:sp>
      <p:sp>
        <p:nvSpPr>
          <p:cNvPr id="1229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easiest solution is to give each object a unique number</a:t>
            </a:r>
          </a:p>
          <a:p>
            <a:pPr>
              <a:buFontTx/>
              <a:buNone/>
            </a:pPr>
            <a:endParaRPr lang="en-US" altLang="en-US" sz="1400" smtClean="0">
              <a:latin typeface="Consolas" pitchFamily="49" charset="0"/>
              <a:cs typeface="Arial" charset="0"/>
            </a:endParaRPr>
          </a:p>
          <a:p>
            <a:pPr>
              <a:buFontTx/>
              <a:buNone/>
            </a:pPr>
            <a:r>
              <a:rPr lang="en-US" altLang="en-US" sz="1400" smtClean="0">
                <a:latin typeface="Consolas" pitchFamily="49" charset="0"/>
                <a:cs typeface="Arial" charset="0"/>
              </a:rPr>
              <a:t>class Class_name {</a:t>
            </a:r>
          </a:p>
          <a:p>
            <a:pPr>
              <a:buFontTx/>
              <a:buNone/>
            </a:pPr>
            <a:r>
              <a:rPr lang="en-US" altLang="en-US" sz="1400" smtClean="0">
                <a:latin typeface="Consolas" pitchFamily="49" charset="0"/>
                <a:cs typeface="Arial" charset="0"/>
              </a:rPr>
              <a:t>    private:</a:t>
            </a:r>
          </a:p>
          <a:p>
            <a:pPr>
              <a:buFontTx/>
              <a:buNone/>
            </a:pPr>
            <a:r>
              <a:rPr lang="en-US" altLang="en-US" sz="1400" smtClean="0">
                <a:latin typeface="Consolas" pitchFamily="49" charset="0"/>
                <a:cs typeface="Arial" charset="0"/>
              </a:rPr>
              <a:t>        </a:t>
            </a:r>
            <a:r>
              <a:rPr lang="en-US" altLang="en-US" sz="1400" smtClean="0">
                <a:solidFill>
                  <a:srgbClr val="FF0000"/>
                </a:solidFill>
                <a:latin typeface="Consolas" pitchFamily="49" charset="0"/>
                <a:cs typeface="Arial" charset="0"/>
              </a:rPr>
              <a:t>unsigned int hash_value</a:t>
            </a:r>
            <a:r>
              <a:rPr lang="en-US" altLang="en-US" sz="1400" smtClean="0">
                <a:latin typeface="Consolas" pitchFamily="49" charset="0"/>
                <a:cs typeface="Arial" charset="0"/>
              </a:rPr>
              <a:t>;  // int:           –2</a:t>
            </a:r>
            <a:r>
              <a:rPr lang="en-US" altLang="en-US" sz="1200" baseline="30000" smtClean="0">
                <a:latin typeface="Consolas" pitchFamily="49" charset="0"/>
                <a:cs typeface="Arial" charset="0"/>
              </a:rPr>
              <a:t>31</a:t>
            </a:r>
            <a:r>
              <a:rPr lang="en-US" altLang="en-US" sz="1400" smtClean="0">
                <a:latin typeface="Consolas" pitchFamily="49" charset="0"/>
                <a:cs typeface="Arial" charset="0"/>
              </a:rPr>
              <a:t>, ..., 2</a:t>
            </a:r>
            <a:r>
              <a:rPr lang="en-US" altLang="en-US" sz="1200" baseline="30000" smtClean="0">
                <a:latin typeface="Consolas" pitchFamily="49" charset="0"/>
                <a:cs typeface="Arial" charset="0"/>
              </a:rPr>
              <a:t>31</a:t>
            </a:r>
            <a:r>
              <a:rPr lang="en-US" altLang="en-US" sz="1400" smtClean="0">
                <a:latin typeface="Consolas" pitchFamily="49" charset="0"/>
                <a:cs typeface="Arial" charset="0"/>
              </a:rPr>
              <a:t> – 1</a:t>
            </a:r>
          </a:p>
          <a:p>
            <a:pPr>
              <a:buFontTx/>
              <a:buNone/>
            </a:pPr>
            <a:r>
              <a:rPr lang="en-US" altLang="en-US" sz="1400" smtClean="0">
                <a:latin typeface="Consolas" pitchFamily="49" charset="0"/>
                <a:cs typeface="Arial" charset="0"/>
              </a:rPr>
              <a:t>                                  // unsigned int:    0, ..., 2</a:t>
            </a:r>
            <a:r>
              <a:rPr lang="en-US" altLang="en-US" sz="1200" baseline="30000" smtClean="0">
                <a:latin typeface="Consolas" pitchFamily="49" charset="0"/>
                <a:cs typeface="Arial" charset="0"/>
              </a:rPr>
              <a:t>32</a:t>
            </a:r>
            <a:r>
              <a:rPr lang="en-US" altLang="en-US" sz="1400" smtClean="0">
                <a:latin typeface="Consolas" pitchFamily="49" charset="0"/>
                <a:cs typeface="Arial" charset="0"/>
              </a:rPr>
              <a:t> – 1</a:t>
            </a:r>
          </a:p>
          <a:p>
            <a:pPr>
              <a:buFontTx/>
              <a:buNone/>
            </a:pPr>
            <a:r>
              <a:rPr lang="en-US" altLang="en-US" sz="1400" smtClean="0">
                <a:latin typeface="Consolas" pitchFamily="49" charset="0"/>
                <a:cs typeface="Arial" charset="0"/>
              </a:rPr>
              <a:t>    public:</a:t>
            </a:r>
          </a:p>
          <a:p>
            <a:pPr>
              <a:buFontTx/>
              <a:buNone/>
            </a:pPr>
            <a:r>
              <a:rPr lang="en-US" altLang="en-US" sz="1400" smtClean="0">
                <a:latin typeface="Consolas" pitchFamily="49" charset="0"/>
                <a:cs typeface="Arial" charset="0"/>
              </a:rPr>
              <a:t>        Class_name();</a:t>
            </a:r>
          </a:p>
          <a:p>
            <a:pPr>
              <a:buFontTx/>
              <a:buNone/>
            </a:pPr>
            <a:r>
              <a:rPr lang="en-US" altLang="en-US" sz="1400" smtClean="0">
                <a:latin typeface="Consolas" pitchFamily="49" charset="0"/>
                <a:cs typeface="Arial" charset="0"/>
              </a:rPr>
              <a:t>        unsigned int hash() const;</a:t>
            </a:r>
          </a:p>
          <a:p>
            <a:pPr>
              <a:buFontTx/>
              <a:buNone/>
            </a:pPr>
            <a:r>
              <a:rPr lang="en-US" altLang="en-US" sz="1400" smtClean="0">
                <a:latin typeface="Consolas" pitchFamily="49" charset="0"/>
                <a:cs typeface="Arial" charset="0"/>
              </a:rPr>
              <a:t>};</a:t>
            </a:r>
          </a:p>
        </p:txBody>
      </p:sp>
      <p:sp>
        <p:nvSpPr>
          <p:cNvPr id="12292" name="TextBox 3"/>
          <p:cNvSpPr txBox="1">
            <a:spLocks noChangeArrowheads="1"/>
          </p:cNvSpPr>
          <p:nvPr/>
        </p:nvSpPr>
        <p:spPr bwMode="auto">
          <a:xfrm>
            <a:off x="4832350" y="3844925"/>
            <a:ext cx="40608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US" altLang="en-US" sz="1400">
                <a:latin typeface="Consolas" pitchFamily="49" charset="0"/>
              </a:rPr>
              <a:t>Class_name::Class_name() {</a:t>
            </a:r>
          </a:p>
          <a:p>
            <a:pPr eaLnBrk="1" hangingPunct="1">
              <a:spcBef>
                <a:spcPct val="0"/>
              </a:spcBef>
              <a:buFontTx/>
              <a:buNone/>
            </a:pPr>
            <a:r>
              <a:rPr lang="en-US" altLang="en-US" sz="1400">
                <a:latin typeface="Consolas" pitchFamily="49" charset="0"/>
              </a:rPr>
              <a:t>    </a:t>
            </a:r>
            <a:r>
              <a:rPr lang="en-US" altLang="en-US" sz="1400">
                <a:solidFill>
                  <a:srgbClr val="FF0000"/>
                </a:solidFill>
                <a:latin typeface="Consolas" pitchFamily="49" charset="0"/>
              </a:rPr>
              <a:t>hash_value</a:t>
            </a:r>
            <a:r>
              <a:rPr lang="en-US" altLang="en-US" sz="1400">
                <a:latin typeface="Consolas" pitchFamily="49" charset="0"/>
              </a:rPr>
              <a:t> = </a:t>
            </a:r>
            <a:r>
              <a:rPr lang="en-US" altLang="en-US" sz="1400">
                <a:solidFill>
                  <a:schemeClr val="hlink"/>
                </a:solidFill>
                <a:latin typeface="Consolas" pitchFamily="49" charset="0"/>
              </a:rPr>
              <a:t>???</a:t>
            </a:r>
            <a:r>
              <a:rPr lang="en-US" altLang="en-US" sz="1400">
                <a:latin typeface="Consolas" pitchFamily="49" charset="0"/>
              </a:rPr>
              <a:t>;</a:t>
            </a:r>
          </a:p>
          <a:p>
            <a:pPr eaLnBrk="1" hangingPunct="1">
              <a:spcBef>
                <a:spcPct val="0"/>
              </a:spcBef>
              <a:buFontTx/>
              <a:buNone/>
            </a:pPr>
            <a:r>
              <a:rPr lang="en-US" altLang="en-US" sz="1400">
                <a:latin typeface="Consolas" pitchFamily="49" charset="0"/>
              </a:rPr>
              <a:t>}</a:t>
            </a:r>
          </a:p>
          <a:p>
            <a:pPr eaLnBrk="1" hangingPunct="1">
              <a:spcBef>
                <a:spcPct val="0"/>
              </a:spcBef>
              <a:buFontTx/>
              <a:buNone/>
            </a:pPr>
            <a:endParaRPr lang="en-US" altLang="en-US" sz="1400">
              <a:latin typeface="Consolas" pitchFamily="49" charset="0"/>
            </a:endParaRPr>
          </a:p>
          <a:p>
            <a:pPr eaLnBrk="1" hangingPunct="1">
              <a:spcBef>
                <a:spcPct val="0"/>
              </a:spcBef>
              <a:buFontTx/>
              <a:buNone/>
            </a:pPr>
            <a:endParaRPr lang="en-US" altLang="en-US" sz="1400">
              <a:latin typeface="Consolas" pitchFamily="49" charset="0"/>
            </a:endParaRPr>
          </a:p>
          <a:p>
            <a:pPr eaLnBrk="1" hangingPunct="1">
              <a:spcBef>
                <a:spcPct val="0"/>
              </a:spcBef>
              <a:buFontTx/>
              <a:buNone/>
            </a:pPr>
            <a:r>
              <a:rPr lang="en-US" altLang="en-US" sz="1400">
                <a:latin typeface="Consolas" pitchFamily="49" charset="0"/>
              </a:rPr>
              <a:t>unsigned int Class_name::hash() const {</a:t>
            </a:r>
          </a:p>
          <a:p>
            <a:pPr eaLnBrk="1" hangingPunct="1">
              <a:spcBef>
                <a:spcPct val="0"/>
              </a:spcBef>
              <a:buFontTx/>
              <a:buNone/>
            </a:pPr>
            <a:r>
              <a:rPr lang="en-US" altLang="en-US" sz="1400">
                <a:latin typeface="Consolas" pitchFamily="49" charset="0"/>
              </a:rPr>
              <a:t>    return </a:t>
            </a:r>
            <a:r>
              <a:rPr lang="en-US" altLang="en-US" sz="1400">
                <a:solidFill>
                  <a:srgbClr val="FF0000"/>
                </a:solidFill>
                <a:latin typeface="Consolas" pitchFamily="49" charset="0"/>
              </a:rPr>
              <a:t>hash_value</a:t>
            </a:r>
            <a:r>
              <a:rPr lang="en-US" altLang="en-US" sz="1400">
                <a:latin typeface="Consolas" pitchFamily="49" charset="0"/>
              </a:rPr>
              <a:t>;</a:t>
            </a:r>
          </a:p>
          <a:p>
            <a:pPr eaLnBrk="1" hangingPunct="1">
              <a:spcBef>
                <a:spcPct val="0"/>
              </a:spcBef>
              <a:buFontTx/>
              <a:buNone/>
            </a:pPr>
            <a:r>
              <a:rPr lang="en-US" altLang="en-US" sz="1400">
                <a:latin typeface="Consolas" pitchFamily="49" charset="0"/>
              </a:rPr>
              <a:t>}</a:t>
            </a:r>
          </a:p>
        </p:txBody>
      </p:sp>
    </p:spTree>
    <p:extLst>
      <p:ext uri="{BB962C8B-B14F-4D97-AF65-F5344CB8AC3E}">
        <p14:creationId xmlns:p14="http://schemas.microsoft.com/office/powerpoint/2010/main" val="2674491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smtClean="0">
                <a:latin typeface="Arial" charset="0"/>
                <a:cs typeface="Arial" charset="0"/>
              </a:rPr>
              <a:t>Predetermined hash functions</a:t>
            </a:r>
          </a:p>
        </p:txBody>
      </p:sp>
      <p:sp>
        <p:nvSpPr>
          <p:cNvPr id="1331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For example, an auto-incremented static member variable</a:t>
            </a:r>
          </a:p>
          <a:p>
            <a:pPr>
              <a:buFontTx/>
              <a:buNone/>
            </a:pPr>
            <a:endParaRPr lang="en-US" altLang="en-US" sz="1400" dirty="0" smtClean="0">
              <a:latin typeface="Consolas" pitchFamily="49" charset="0"/>
              <a:cs typeface="Arial" charset="0"/>
            </a:endParaRPr>
          </a:p>
          <a:p>
            <a:pPr>
              <a:buFontTx/>
              <a:buNone/>
            </a:pPr>
            <a:r>
              <a:rPr lang="en-US" altLang="en-US" sz="1400" dirty="0" smtClean="0">
                <a:latin typeface="Consolas" pitchFamily="49" charset="0"/>
                <a:cs typeface="Arial" charset="0"/>
              </a:rPr>
              <a:t>class </a:t>
            </a:r>
            <a:r>
              <a:rPr lang="en-US" altLang="en-US" sz="1400" dirty="0" err="1" smtClean="0">
                <a:latin typeface="Consolas" pitchFamily="49" charset="0"/>
                <a:cs typeface="Arial" charset="0"/>
              </a:rPr>
              <a:t>Class_name</a:t>
            </a:r>
            <a:r>
              <a:rPr lang="en-US" altLang="en-US" sz="1400" dirty="0" smtClean="0">
                <a:latin typeface="Consolas" pitchFamily="49" charset="0"/>
                <a:cs typeface="Arial" charset="0"/>
              </a:rPr>
              <a:t> {</a:t>
            </a:r>
          </a:p>
          <a:p>
            <a:pPr>
              <a:buFontTx/>
              <a:buNone/>
            </a:pPr>
            <a:r>
              <a:rPr lang="en-US" altLang="en-US" sz="1400" dirty="0" smtClean="0">
                <a:latin typeface="Consolas" pitchFamily="49" charset="0"/>
                <a:cs typeface="Arial" charset="0"/>
              </a:rPr>
              <a:t>    private:</a:t>
            </a:r>
          </a:p>
          <a:p>
            <a:pPr>
              <a:buFontTx/>
              <a:buNone/>
            </a:pPr>
            <a:r>
              <a:rPr lang="en-US" altLang="en-US" sz="1400" dirty="0" smtClean="0">
                <a:latin typeface="Consolas" pitchFamily="49" charset="0"/>
                <a:cs typeface="Arial" charset="0"/>
              </a:rPr>
              <a:t>        </a:t>
            </a:r>
            <a:r>
              <a:rPr lang="en-US" altLang="en-US" sz="1400" dirty="0" smtClean="0">
                <a:solidFill>
                  <a:srgbClr val="FF0000"/>
                </a:solidFill>
                <a:latin typeface="Consolas" pitchFamily="49" charset="0"/>
                <a:cs typeface="Arial" charset="0"/>
              </a:rPr>
              <a:t>unsigned </a:t>
            </a:r>
            <a:r>
              <a:rPr lang="en-US" altLang="en-US" sz="1400" dirty="0" err="1" smtClean="0">
                <a:solidFill>
                  <a:srgbClr val="FF0000"/>
                </a:solidFill>
                <a:latin typeface="Consolas" pitchFamily="49" charset="0"/>
                <a:cs typeface="Arial" charset="0"/>
              </a:rPr>
              <a:t>int</a:t>
            </a:r>
            <a:r>
              <a:rPr lang="en-US" altLang="en-US" sz="1400" dirty="0" smtClean="0">
                <a:solidFill>
                  <a:srgbClr val="FF0000"/>
                </a:solidFill>
                <a:latin typeface="Consolas" pitchFamily="49" charset="0"/>
                <a:cs typeface="Arial" charset="0"/>
              </a:rPr>
              <a:t> </a:t>
            </a:r>
            <a:r>
              <a:rPr lang="en-US" altLang="en-US" sz="1400" dirty="0" err="1" smtClean="0">
                <a:solidFill>
                  <a:srgbClr val="FF0000"/>
                </a:solidFill>
                <a:latin typeface="Consolas" pitchFamily="49" charset="0"/>
                <a:cs typeface="Arial" charset="0"/>
              </a:rPr>
              <a:t>hash_value</a:t>
            </a:r>
            <a:r>
              <a:rPr lang="en-US" altLang="en-US" sz="1400" dirty="0" smtClean="0">
                <a:latin typeface="Consolas" pitchFamily="49" charset="0"/>
                <a:cs typeface="Arial" charset="0"/>
              </a:rPr>
              <a:t>;</a:t>
            </a:r>
          </a:p>
          <a:p>
            <a:pPr>
              <a:buFontTx/>
              <a:buNone/>
            </a:pPr>
            <a:r>
              <a:rPr lang="en-US" altLang="en-US" sz="1400" dirty="0" smtClean="0">
                <a:latin typeface="Consolas" pitchFamily="49" charset="0"/>
                <a:cs typeface="Arial" charset="0"/>
              </a:rPr>
              <a:t>        </a:t>
            </a:r>
            <a:r>
              <a:rPr lang="en-US" altLang="en-US" sz="1400" dirty="0" smtClean="0">
                <a:solidFill>
                  <a:schemeClr val="hlink"/>
                </a:solidFill>
                <a:latin typeface="Consolas" pitchFamily="49" charset="0"/>
                <a:cs typeface="Arial" charset="0"/>
              </a:rPr>
              <a:t>static unsigned </a:t>
            </a:r>
            <a:r>
              <a:rPr lang="en-US" altLang="en-US" sz="1400" dirty="0" err="1" smtClean="0">
                <a:solidFill>
                  <a:schemeClr val="hlink"/>
                </a:solidFill>
                <a:latin typeface="Consolas" pitchFamily="49" charset="0"/>
                <a:cs typeface="Arial" charset="0"/>
              </a:rPr>
              <a:t>int</a:t>
            </a:r>
            <a:r>
              <a:rPr lang="en-US" altLang="en-US" sz="1400" dirty="0" smtClean="0">
                <a:solidFill>
                  <a:schemeClr val="hlink"/>
                </a:solidFill>
                <a:latin typeface="Consolas" pitchFamily="49" charset="0"/>
                <a:cs typeface="Arial" charset="0"/>
              </a:rPr>
              <a:t> </a:t>
            </a:r>
            <a:r>
              <a:rPr lang="en-US" altLang="en-US" sz="1400" dirty="0" err="1" smtClean="0">
                <a:solidFill>
                  <a:schemeClr val="hlink"/>
                </a:solidFill>
                <a:latin typeface="Consolas" pitchFamily="49" charset="0"/>
                <a:cs typeface="Arial" charset="0"/>
              </a:rPr>
              <a:t>hash_count</a:t>
            </a:r>
            <a:r>
              <a:rPr lang="en-US" altLang="en-US" sz="1400" dirty="0" smtClean="0">
                <a:latin typeface="Consolas" pitchFamily="49" charset="0"/>
                <a:cs typeface="Arial" charset="0"/>
              </a:rPr>
              <a:t>;</a:t>
            </a:r>
            <a:endParaRPr lang="en-US" altLang="en-US" sz="1400" dirty="0" smtClean="0">
              <a:solidFill>
                <a:srgbClr val="FF0000"/>
              </a:solidFill>
              <a:latin typeface="Consolas" pitchFamily="49" charset="0"/>
              <a:cs typeface="Arial" charset="0"/>
            </a:endParaRPr>
          </a:p>
          <a:p>
            <a:pPr>
              <a:buFontTx/>
              <a:buNone/>
            </a:pPr>
            <a:r>
              <a:rPr lang="en-US" altLang="en-US" sz="1400" dirty="0" smtClean="0">
                <a:latin typeface="Consolas" pitchFamily="49" charset="0"/>
                <a:cs typeface="Arial" charset="0"/>
              </a:rPr>
              <a:t>    public:</a:t>
            </a:r>
          </a:p>
          <a:p>
            <a:pPr>
              <a:buFontTx/>
              <a:buNone/>
            </a:pPr>
            <a:r>
              <a:rPr lang="en-US" altLang="en-US" sz="1400" dirty="0" smtClean="0">
                <a:latin typeface="Consolas" pitchFamily="49" charset="0"/>
                <a:cs typeface="Arial" charset="0"/>
              </a:rPr>
              <a:t>        </a:t>
            </a:r>
            <a:r>
              <a:rPr lang="en-US" altLang="en-US" sz="1400" dirty="0" err="1" smtClean="0">
                <a:latin typeface="Consolas" pitchFamily="49" charset="0"/>
                <a:cs typeface="Arial" charset="0"/>
              </a:rPr>
              <a:t>Class_name</a:t>
            </a:r>
            <a:r>
              <a:rPr lang="en-US" altLang="en-US" sz="1400" dirty="0" smtClean="0">
                <a:latin typeface="Consolas" pitchFamily="49" charset="0"/>
                <a:cs typeface="Arial" charset="0"/>
              </a:rPr>
              <a:t>();</a:t>
            </a:r>
          </a:p>
          <a:p>
            <a:pPr>
              <a:buFontTx/>
              <a:buNone/>
            </a:pPr>
            <a:r>
              <a:rPr lang="en-US" altLang="en-US" sz="1400" dirty="0" smtClean="0">
                <a:latin typeface="Consolas" pitchFamily="49" charset="0"/>
                <a:cs typeface="Arial" charset="0"/>
              </a:rPr>
              <a:t>        unsigned </a:t>
            </a:r>
            <a:r>
              <a:rPr lang="en-US" altLang="en-US" sz="1400" dirty="0" err="1" smtClean="0">
                <a:latin typeface="Consolas" pitchFamily="49" charset="0"/>
                <a:cs typeface="Arial" charset="0"/>
              </a:rPr>
              <a:t>int</a:t>
            </a:r>
            <a:r>
              <a:rPr lang="en-US" altLang="en-US" sz="1400" dirty="0" smtClean="0">
                <a:latin typeface="Consolas" pitchFamily="49" charset="0"/>
                <a:cs typeface="Arial" charset="0"/>
              </a:rPr>
              <a:t> hash() </a:t>
            </a:r>
            <a:r>
              <a:rPr lang="en-US" altLang="en-US" sz="1400" dirty="0" err="1" smtClean="0">
                <a:latin typeface="Consolas" pitchFamily="49" charset="0"/>
                <a:cs typeface="Arial" charset="0"/>
              </a:rPr>
              <a:t>const</a:t>
            </a:r>
            <a:r>
              <a:rPr lang="en-US" altLang="en-US" sz="1400" dirty="0" smtClean="0">
                <a:latin typeface="Consolas" pitchFamily="49" charset="0"/>
                <a:cs typeface="Arial" charset="0"/>
              </a:rPr>
              <a:t>;</a:t>
            </a:r>
          </a:p>
          <a:p>
            <a:pPr>
              <a:buFontTx/>
              <a:buNone/>
            </a:pPr>
            <a:r>
              <a:rPr lang="en-US" altLang="en-US" sz="1400" dirty="0" smtClean="0">
                <a:latin typeface="Consolas" pitchFamily="49" charset="0"/>
                <a:cs typeface="Arial" charset="0"/>
              </a:rPr>
              <a:t>};</a:t>
            </a:r>
          </a:p>
          <a:p>
            <a:pPr>
              <a:buFontTx/>
              <a:buNone/>
            </a:pPr>
            <a:endParaRPr lang="en-US" altLang="en-US" sz="1400" dirty="0" smtClean="0">
              <a:latin typeface="Consolas" pitchFamily="49" charset="0"/>
              <a:cs typeface="Arial" charset="0"/>
            </a:endParaRPr>
          </a:p>
          <a:p>
            <a:pPr>
              <a:buFontTx/>
              <a:buNone/>
            </a:pPr>
            <a:r>
              <a:rPr lang="en-US" altLang="en-US" sz="1400" dirty="0" smtClean="0">
                <a:solidFill>
                  <a:schemeClr val="hlink"/>
                </a:solidFill>
                <a:latin typeface="Consolas" pitchFamily="49" charset="0"/>
                <a:cs typeface="Arial" charset="0"/>
              </a:rPr>
              <a:t>unsigned </a:t>
            </a:r>
            <a:r>
              <a:rPr lang="en-US" altLang="en-US" sz="1400" dirty="0" err="1" smtClean="0">
                <a:solidFill>
                  <a:schemeClr val="hlink"/>
                </a:solidFill>
                <a:latin typeface="Consolas" pitchFamily="49" charset="0"/>
                <a:cs typeface="Arial" charset="0"/>
              </a:rPr>
              <a:t>int</a:t>
            </a:r>
            <a:r>
              <a:rPr lang="en-US" altLang="en-US" sz="1400" dirty="0" smtClean="0">
                <a:solidFill>
                  <a:schemeClr val="hlink"/>
                </a:solidFill>
                <a:latin typeface="Consolas" pitchFamily="49" charset="0"/>
                <a:cs typeface="Arial" charset="0"/>
              </a:rPr>
              <a:t> </a:t>
            </a:r>
            <a:r>
              <a:rPr lang="en-US" altLang="en-US" sz="1400" dirty="0" err="1" smtClean="0">
                <a:solidFill>
                  <a:schemeClr val="hlink"/>
                </a:solidFill>
                <a:latin typeface="Consolas" pitchFamily="49" charset="0"/>
                <a:cs typeface="Arial" charset="0"/>
              </a:rPr>
              <a:t>Class_name</a:t>
            </a:r>
            <a:r>
              <a:rPr lang="en-US" altLang="en-US" sz="1400" dirty="0" smtClean="0">
                <a:solidFill>
                  <a:schemeClr val="hlink"/>
                </a:solidFill>
                <a:latin typeface="Consolas" pitchFamily="49" charset="0"/>
                <a:cs typeface="Arial" charset="0"/>
              </a:rPr>
              <a:t>::</a:t>
            </a:r>
            <a:r>
              <a:rPr lang="en-US" altLang="en-US" sz="1400" dirty="0" err="1" smtClean="0">
                <a:solidFill>
                  <a:schemeClr val="hlink"/>
                </a:solidFill>
                <a:latin typeface="Consolas" pitchFamily="49" charset="0"/>
                <a:cs typeface="Arial" charset="0"/>
              </a:rPr>
              <a:t>hash_count</a:t>
            </a:r>
            <a:r>
              <a:rPr lang="en-US" altLang="en-US" sz="1400" dirty="0" smtClean="0">
                <a:solidFill>
                  <a:schemeClr val="hlink"/>
                </a:solidFill>
                <a:latin typeface="Consolas" pitchFamily="49" charset="0"/>
                <a:cs typeface="Arial" charset="0"/>
              </a:rPr>
              <a:t> = 0</a:t>
            </a:r>
            <a:r>
              <a:rPr lang="en-US" altLang="en-US" sz="1400" dirty="0" smtClean="0">
                <a:latin typeface="Consolas" pitchFamily="49" charset="0"/>
                <a:cs typeface="Arial" charset="0"/>
              </a:rPr>
              <a:t>;</a:t>
            </a:r>
          </a:p>
        </p:txBody>
      </p:sp>
      <p:sp>
        <p:nvSpPr>
          <p:cNvPr id="13316" name="TextBox 3"/>
          <p:cNvSpPr txBox="1">
            <a:spLocks noChangeArrowheads="1"/>
          </p:cNvSpPr>
          <p:nvPr/>
        </p:nvSpPr>
        <p:spPr bwMode="auto">
          <a:xfrm>
            <a:off x="4832350" y="3844925"/>
            <a:ext cx="40608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US" altLang="en-US" sz="1400">
                <a:latin typeface="Consolas" pitchFamily="49" charset="0"/>
              </a:rPr>
              <a:t>Class_name::Class_name() {</a:t>
            </a:r>
          </a:p>
          <a:p>
            <a:pPr eaLnBrk="1" hangingPunct="1">
              <a:spcBef>
                <a:spcPct val="0"/>
              </a:spcBef>
              <a:buFontTx/>
              <a:buNone/>
            </a:pPr>
            <a:r>
              <a:rPr lang="en-US" altLang="en-US" sz="1400">
                <a:latin typeface="Consolas" pitchFamily="49" charset="0"/>
              </a:rPr>
              <a:t>    </a:t>
            </a:r>
            <a:r>
              <a:rPr lang="en-US" altLang="en-US" sz="1400">
                <a:solidFill>
                  <a:srgbClr val="FF0000"/>
                </a:solidFill>
                <a:latin typeface="Consolas" pitchFamily="49" charset="0"/>
              </a:rPr>
              <a:t>hash_value</a:t>
            </a:r>
            <a:r>
              <a:rPr lang="en-US" altLang="en-US" sz="1400">
                <a:latin typeface="Consolas" pitchFamily="49" charset="0"/>
              </a:rPr>
              <a:t> = </a:t>
            </a:r>
            <a:r>
              <a:rPr lang="en-US" altLang="en-US" sz="1400">
                <a:solidFill>
                  <a:schemeClr val="hlink"/>
                </a:solidFill>
                <a:latin typeface="Consolas" pitchFamily="49" charset="0"/>
              </a:rPr>
              <a:t>hash_count</a:t>
            </a:r>
            <a:r>
              <a:rPr lang="en-US" altLang="en-US" sz="1400">
                <a:latin typeface="Consolas" pitchFamily="49" charset="0"/>
              </a:rPr>
              <a:t>;</a:t>
            </a:r>
          </a:p>
          <a:p>
            <a:pPr eaLnBrk="1" hangingPunct="1">
              <a:spcBef>
                <a:spcPct val="0"/>
              </a:spcBef>
              <a:buFontTx/>
              <a:buNone/>
            </a:pPr>
            <a:r>
              <a:rPr lang="en-US" altLang="en-US" sz="1400">
                <a:latin typeface="Consolas" pitchFamily="49" charset="0"/>
              </a:rPr>
              <a:t>    ++</a:t>
            </a:r>
            <a:r>
              <a:rPr lang="en-US" altLang="en-US" sz="1400">
                <a:solidFill>
                  <a:schemeClr val="hlink"/>
                </a:solidFill>
                <a:latin typeface="Consolas" pitchFamily="49" charset="0"/>
              </a:rPr>
              <a:t>hash_count</a:t>
            </a:r>
            <a:r>
              <a:rPr lang="en-US" altLang="en-US" sz="1400">
                <a:latin typeface="Consolas" pitchFamily="49" charset="0"/>
              </a:rPr>
              <a:t>;</a:t>
            </a:r>
          </a:p>
          <a:p>
            <a:pPr eaLnBrk="1" hangingPunct="1">
              <a:spcBef>
                <a:spcPct val="0"/>
              </a:spcBef>
              <a:buFontTx/>
              <a:buNone/>
            </a:pPr>
            <a:r>
              <a:rPr lang="en-US" altLang="en-US" sz="1400">
                <a:latin typeface="Consolas" pitchFamily="49" charset="0"/>
              </a:rPr>
              <a:t>}</a:t>
            </a:r>
          </a:p>
          <a:p>
            <a:pPr eaLnBrk="1" hangingPunct="1">
              <a:spcBef>
                <a:spcPct val="0"/>
              </a:spcBef>
              <a:buFontTx/>
              <a:buNone/>
            </a:pPr>
            <a:endParaRPr lang="en-US" altLang="en-US" sz="1400">
              <a:latin typeface="Consolas" pitchFamily="49" charset="0"/>
            </a:endParaRPr>
          </a:p>
          <a:p>
            <a:pPr eaLnBrk="1" hangingPunct="1">
              <a:spcBef>
                <a:spcPct val="0"/>
              </a:spcBef>
              <a:buFontTx/>
              <a:buNone/>
            </a:pPr>
            <a:r>
              <a:rPr lang="en-US" altLang="en-US" sz="1400">
                <a:latin typeface="Consolas" pitchFamily="49" charset="0"/>
              </a:rPr>
              <a:t>unsigned int Class_name::hash() const {</a:t>
            </a:r>
          </a:p>
          <a:p>
            <a:pPr eaLnBrk="1" hangingPunct="1">
              <a:spcBef>
                <a:spcPct val="0"/>
              </a:spcBef>
              <a:buFontTx/>
              <a:buNone/>
            </a:pPr>
            <a:r>
              <a:rPr lang="en-US" altLang="en-US" sz="1400">
                <a:latin typeface="Consolas" pitchFamily="49" charset="0"/>
              </a:rPr>
              <a:t>    return </a:t>
            </a:r>
            <a:r>
              <a:rPr lang="en-US" altLang="en-US" sz="1400">
                <a:solidFill>
                  <a:srgbClr val="FF0000"/>
                </a:solidFill>
                <a:latin typeface="Consolas" pitchFamily="49" charset="0"/>
              </a:rPr>
              <a:t>hash_value</a:t>
            </a:r>
            <a:r>
              <a:rPr lang="en-US" altLang="en-US" sz="1400">
                <a:latin typeface="Consolas" pitchFamily="49" charset="0"/>
              </a:rPr>
              <a:t>;</a:t>
            </a:r>
          </a:p>
          <a:p>
            <a:pPr eaLnBrk="1" hangingPunct="1">
              <a:spcBef>
                <a:spcPct val="0"/>
              </a:spcBef>
              <a:buFontTx/>
              <a:buNone/>
            </a:pPr>
            <a:r>
              <a:rPr lang="en-US" altLang="en-US" sz="1400">
                <a:latin typeface="Consolas" pitchFamily="49" charset="0"/>
              </a:rPr>
              <a:t>}</a:t>
            </a:r>
          </a:p>
        </p:txBody>
      </p:sp>
    </p:spTree>
    <p:extLst>
      <p:ext uri="{BB962C8B-B14F-4D97-AF65-F5344CB8AC3E}">
        <p14:creationId xmlns:p14="http://schemas.microsoft.com/office/powerpoint/2010/main" val="4130893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latin typeface="Arial" charset="0"/>
                <a:cs typeface="Arial" charset="0"/>
              </a:rPr>
              <a:t>Predetermined hash functions</a:t>
            </a:r>
          </a:p>
        </p:txBody>
      </p:sp>
      <p:sp>
        <p:nvSpPr>
          <p:cNvPr id="34406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Examples</a:t>
            </a:r>
          </a:p>
          <a:p>
            <a:pPr lvl="1"/>
            <a:r>
              <a:rPr lang="en-US" altLang="en-US" dirty="0" smtClean="0">
                <a:latin typeface="Arial" charset="0"/>
                <a:cs typeface="Arial" charset="0"/>
              </a:rPr>
              <a:t>Student ID Number</a:t>
            </a:r>
          </a:p>
          <a:p>
            <a:pPr lvl="1"/>
            <a:r>
              <a:rPr lang="en-US" altLang="en-US" dirty="0">
                <a:latin typeface="Arial" charset="0"/>
                <a:cs typeface="Arial" charset="0"/>
              </a:rPr>
              <a:t>Personal ID </a:t>
            </a:r>
            <a:r>
              <a:rPr lang="en-US" altLang="en-US" dirty="0" smtClean="0">
                <a:latin typeface="Arial" charset="0"/>
                <a:cs typeface="Arial" charset="0"/>
              </a:rPr>
              <a:t>Card Number</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Any 9-digit-decimal integer yields a 32-bit integer</a:t>
            </a:r>
          </a:p>
          <a:p>
            <a:pPr lvl="1">
              <a:buFont typeface="Arial" charset="0"/>
              <a:buNone/>
            </a:pPr>
            <a:r>
              <a:rPr lang="en-US" altLang="en-US" dirty="0" smtClean="0">
                <a:latin typeface="Times New Roman" panose="02020603050405020304" pitchFamily="18" charset="0"/>
                <a:cs typeface="Times New Roman" panose="02020603050405020304" pitchFamily="18" charset="0"/>
              </a:rPr>
              <a:t>			</a:t>
            </a:r>
            <a:r>
              <a:rPr lang="en-US" altLang="en-US" dirty="0" err="1" smtClean="0">
                <a:latin typeface="Times New Roman" panose="02020603050405020304" pitchFamily="18" charset="0"/>
                <a:cs typeface="Times New Roman" panose="02020603050405020304" pitchFamily="18" charset="0"/>
              </a:rPr>
              <a:t>lg</a:t>
            </a:r>
            <a:r>
              <a:rPr lang="en-US" altLang="en-US" dirty="0" smtClean="0">
                <a:latin typeface="Times New Roman" panose="02020603050405020304" pitchFamily="18" charset="0"/>
                <a:cs typeface="Times New Roman" panose="02020603050405020304" pitchFamily="18" charset="0"/>
              </a:rPr>
              <a:t>( 10</a:t>
            </a:r>
            <a:r>
              <a:rPr lang="en-US" altLang="en-US" baseline="30000" dirty="0" smtClean="0">
                <a:latin typeface="Times New Roman" panose="02020603050405020304" pitchFamily="18" charset="0"/>
                <a:cs typeface="Times New Roman" panose="02020603050405020304" pitchFamily="18" charset="0"/>
              </a:rPr>
              <a:t>9</a:t>
            </a:r>
            <a:r>
              <a:rPr lang="en-US" altLang="en-US" dirty="0" smtClean="0">
                <a:latin typeface="Times New Roman" panose="02020603050405020304" pitchFamily="18" charset="0"/>
                <a:cs typeface="Times New Roman" panose="02020603050405020304" pitchFamily="18" charset="0"/>
              </a:rPr>
              <a:t> ) = 29.897</a:t>
            </a:r>
          </a:p>
          <a:p>
            <a:endParaRPr lang="en-US" altLang="en-US" dirty="0" smtClean="0">
              <a:latin typeface="Arial" charset="0"/>
              <a:cs typeface="Arial" charset="0"/>
            </a:endParaRPr>
          </a:p>
        </p:txBody>
      </p:sp>
    </p:spTree>
    <p:extLst>
      <p:ext uri="{BB962C8B-B14F-4D97-AF65-F5344CB8AC3E}">
        <p14:creationId xmlns:p14="http://schemas.microsoft.com/office/powerpoint/2010/main" val="3430294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406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40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latin typeface="Arial" charset="0"/>
                <a:cs typeface="Arial" charset="0"/>
              </a:rPr>
              <a:t>Predetermined hash functions</a:t>
            </a:r>
          </a:p>
        </p:txBody>
      </p:sp>
      <p:sp>
        <p:nvSpPr>
          <p:cNvPr id="1536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If we only need the hash value while the object exists in memory, use the address:</a:t>
            </a:r>
          </a:p>
          <a:p>
            <a:pPr>
              <a:buFontTx/>
              <a:buNone/>
            </a:pPr>
            <a:endParaRPr lang="en-US" altLang="en-US" sz="1400" dirty="0" smtClean="0">
              <a:latin typeface="Consolas" pitchFamily="49" charset="0"/>
              <a:cs typeface="Arial" charset="0"/>
            </a:endParaRPr>
          </a:p>
          <a:p>
            <a:pPr>
              <a:buFontTx/>
              <a:buNone/>
            </a:pPr>
            <a:r>
              <a:rPr lang="en-US" altLang="en-US" sz="1400" dirty="0" smtClean="0">
                <a:latin typeface="Consolas" pitchFamily="49" charset="0"/>
                <a:cs typeface="Arial" charset="0"/>
              </a:rPr>
              <a:t>		unsigned </a:t>
            </a:r>
            <a:r>
              <a:rPr lang="en-US" altLang="en-US" sz="1400" dirty="0" err="1" smtClean="0">
                <a:latin typeface="Consolas" pitchFamily="49" charset="0"/>
                <a:cs typeface="Arial" charset="0"/>
              </a:rPr>
              <a:t>int</a:t>
            </a:r>
            <a:r>
              <a:rPr lang="en-US" altLang="en-US" sz="1400" dirty="0" smtClean="0">
                <a:latin typeface="Consolas" pitchFamily="49" charset="0"/>
                <a:cs typeface="Arial" charset="0"/>
              </a:rPr>
              <a:t> Class_name::hash() const {</a:t>
            </a:r>
          </a:p>
          <a:p>
            <a:pPr>
              <a:buFontTx/>
              <a:buNone/>
            </a:pPr>
            <a:r>
              <a:rPr lang="en-US" altLang="en-US" sz="1400" dirty="0" smtClean="0">
                <a:solidFill>
                  <a:srgbClr val="FF0000"/>
                </a:solidFill>
                <a:latin typeface="Consolas" pitchFamily="49" charset="0"/>
                <a:cs typeface="Arial" charset="0"/>
              </a:rPr>
              <a:t>            </a:t>
            </a:r>
            <a:r>
              <a:rPr lang="en-US" altLang="en-US" sz="1400" dirty="0" smtClean="0">
                <a:latin typeface="Consolas" pitchFamily="49" charset="0"/>
                <a:cs typeface="Arial" charset="0"/>
              </a:rPr>
              <a:t>return</a:t>
            </a:r>
            <a:r>
              <a:rPr lang="en-US" altLang="en-US" sz="1400" dirty="0" smtClean="0">
                <a:solidFill>
                  <a:srgbClr val="FF0000"/>
                </a:solidFill>
                <a:latin typeface="Consolas" pitchFamily="49" charset="0"/>
                <a:cs typeface="Arial" charset="0"/>
              </a:rPr>
              <a:t> </a:t>
            </a:r>
            <a:r>
              <a:rPr lang="en-US" altLang="en-US" sz="1400" dirty="0" err="1" smtClean="0">
                <a:solidFill>
                  <a:srgbClr val="FF0000"/>
                </a:solidFill>
                <a:latin typeface="Consolas" pitchFamily="49" charset="0"/>
                <a:cs typeface="Arial" charset="0"/>
              </a:rPr>
              <a:t>reinterpret_cast</a:t>
            </a:r>
            <a:r>
              <a:rPr lang="en-US" altLang="en-US" sz="1400" dirty="0" smtClean="0">
                <a:solidFill>
                  <a:srgbClr val="FF0000"/>
                </a:solidFill>
                <a:latin typeface="Consolas" pitchFamily="49" charset="0"/>
                <a:cs typeface="Arial" charset="0"/>
              </a:rPr>
              <a:t>&lt;unsigned </a:t>
            </a:r>
            <a:r>
              <a:rPr lang="en-US" altLang="en-US" sz="1400" dirty="0" err="1" smtClean="0">
                <a:solidFill>
                  <a:srgbClr val="FF0000"/>
                </a:solidFill>
                <a:latin typeface="Consolas" pitchFamily="49" charset="0"/>
                <a:cs typeface="Arial" charset="0"/>
              </a:rPr>
              <a:t>int</a:t>
            </a:r>
            <a:r>
              <a:rPr lang="en-US" altLang="en-US" sz="1400" dirty="0" smtClean="0">
                <a:solidFill>
                  <a:srgbClr val="FF0000"/>
                </a:solidFill>
                <a:latin typeface="Consolas" pitchFamily="49" charset="0"/>
                <a:cs typeface="Arial" charset="0"/>
              </a:rPr>
              <a:t>&gt;( this );</a:t>
            </a:r>
          </a:p>
          <a:p>
            <a:pPr>
              <a:buFontTx/>
              <a:buNone/>
            </a:pPr>
            <a:r>
              <a:rPr lang="en-US" altLang="en-US" sz="1400" dirty="0" smtClean="0">
                <a:solidFill>
                  <a:srgbClr val="FF0000"/>
                </a:solidFill>
                <a:latin typeface="Consolas" pitchFamily="49" charset="0"/>
                <a:cs typeface="Arial" charset="0"/>
              </a:rPr>
              <a:t>        </a:t>
            </a:r>
            <a:r>
              <a:rPr lang="en-US" altLang="en-US" sz="1400" dirty="0" smtClean="0">
                <a:latin typeface="Consolas" pitchFamily="49" charset="0"/>
                <a:cs typeface="Arial" charset="0"/>
              </a:rPr>
              <a:t>}</a:t>
            </a:r>
          </a:p>
          <a:p>
            <a:pPr>
              <a:buFontTx/>
              <a:buNone/>
            </a:pPr>
            <a:endParaRPr lang="en-US" altLang="en-US" sz="1400" dirty="0">
              <a:latin typeface="Consolas" pitchFamily="49" charset="0"/>
              <a:cs typeface="Arial" charset="0"/>
            </a:endParaRPr>
          </a:p>
          <a:p>
            <a:pPr lvl="0">
              <a:buNone/>
            </a:pPr>
            <a:r>
              <a:rPr lang="en-US" altLang="en-US" dirty="0" smtClean="0">
                <a:solidFill>
                  <a:prstClr val="black"/>
                </a:solidFill>
                <a:latin typeface="Arial" charset="0"/>
                <a:cs typeface="Arial" charset="0"/>
              </a:rPr>
              <a:t>	This fails if an object may be stored in secondary memory</a:t>
            </a:r>
          </a:p>
          <a:p>
            <a:pPr lvl="1"/>
            <a:r>
              <a:rPr lang="en-US" altLang="en-US" dirty="0" smtClean="0">
                <a:solidFill>
                  <a:prstClr val="black"/>
                </a:solidFill>
                <a:latin typeface="Arial" charset="0"/>
                <a:cs typeface="Arial" charset="0"/>
              </a:rPr>
              <a:t>It will have a different address the next time it is loaded</a:t>
            </a:r>
          </a:p>
        </p:txBody>
      </p:sp>
    </p:spTree>
    <p:extLst>
      <p:ext uri="{BB962C8B-B14F-4D97-AF65-F5344CB8AC3E}">
        <p14:creationId xmlns:p14="http://schemas.microsoft.com/office/powerpoint/2010/main" val="1994353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Predetermined hash functions</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Problem with </a:t>
            </a:r>
            <a:r>
              <a:rPr lang="en-US" altLang="en-US" dirty="0" smtClean="0">
                <a:latin typeface="Arial" charset="0"/>
                <a:cs typeface="Arial" charset="0"/>
              </a:rPr>
              <a:t>predetermined </a:t>
            </a:r>
            <a:r>
              <a:rPr lang="en-US" altLang="en-US" dirty="0">
                <a:latin typeface="Arial" charset="0"/>
                <a:cs typeface="Arial" charset="0"/>
              </a:rPr>
              <a:t>hash </a:t>
            </a:r>
            <a:r>
              <a:rPr lang="en-US" altLang="en-US" dirty="0" smtClean="0">
                <a:latin typeface="Arial" charset="0"/>
                <a:cs typeface="Arial" charset="0"/>
              </a:rPr>
              <a:t>functions?</a:t>
            </a:r>
          </a:p>
          <a:p>
            <a:pPr lvl="1"/>
            <a:r>
              <a:rPr lang="en-US" altLang="en-US" dirty="0">
                <a:latin typeface="Arial" charset="0"/>
                <a:cs typeface="Arial" charset="0"/>
              </a:rPr>
              <a:t>Strings with the same characters:</a:t>
            </a:r>
          </a:p>
          <a:p>
            <a:pPr>
              <a:buFontTx/>
              <a:buNone/>
            </a:pPr>
            <a:r>
              <a:rPr lang="en-US" altLang="en-US" sz="1800" b="1" dirty="0">
                <a:latin typeface="Consolas" pitchFamily="49" charset="0"/>
                <a:cs typeface="Arial" charset="0"/>
              </a:rPr>
              <a:t>		</a:t>
            </a:r>
            <a:r>
              <a:rPr lang="en-US" altLang="en-US" sz="1800" dirty="0">
                <a:latin typeface="Consolas" pitchFamily="49" charset="0"/>
                <a:cs typeface="Arial" charset="0"/>
              </a:rPr>
              <a:t>string str1 = "Hello world!";</a:t>
            </a:r>
          </a:p>
          <a:p>
            <a:pPr>
              <a:buFontTx/>
              <a:buNone/>
            </a:pPr>
            <a:r>
              <a:rPr lang="en-US" altLang="en-US" sz="1800" dirty="0">
                <a:latin typeface="Consolas" pitchFamily="49" charset="0"/>
                <a:cs typeface="Arial" charset="0"/>
              </a:rPr>
              <a:t>		string str2 = "Hello world!";</a:t>
            </a:r>
          </a:p>
          <a:p>
            <a:pPr lvl="1"/>
            <a:r>
              <a:rPr lang="en-US" altLang="en-US" dirty="0" smtClean="0">
                <a:latin typeface="Arial" charset="0"/>
                <a:cs typeface="Arial" charset="0"/>
              </a:rPr>
              <a:t>Objects </a:t>
            </a:r>
            <a:r>
              <a:rPr lang="en-US" altLang="en-US" dirty="0">
                <a:latin typeface="Arial" charset="0"/>
                <a:cs typeface="Arial" charset="0"/>
              </a:rPr>
              <a:t>which are conceptually equal:</a:t>
            </a:r>
          </a:p>
          <a:p>
            <a:pPr>
              <a:buFontTx/>
              <a:buNone/>
            </a:pPr>
            <a:r>
              <a:rPr lang="en-US" altLang="en-US" sz="1800" b="1" dirty="0">
                <a:latin typeface="Consolas" pitchFamily="49" charset="0"/>
                <a:cs typeface="Arial" charset="0"/>
              </a:rPr>
              <a:t>		</a:t>
            </a:r>
            <a:r>
              <a:rPr lang="en-US" altLang="en-US" sz="1800" dirty="0">
                <a:latin typeface="Consolas" pitchFamily="49" charset="0"/>
                <a:cs typeface="Arial" charset="0"/>
              </a:rPr>
              <a:t>Rational x(1, 2);</a:t>
            </a:r>
          </a:p>
          <a:p>
            <a:pPr>
              <a:buFontTx/>
              <a:buNone/>
            </a:pPr>
            <a:r>
              <a:rPr lang="en-US" altLang="en-US" sz="1800" dirty="0">
                <a:latin typeface="Consolas" pitchFamily="49" charset="0"/>
                <a:cs typeface="Arial" charset="0"/>
              </a:rPr>
              <a:t>		Rational y(3, 6);</a:t>
            </a:r>
          </a:p>
          <a:p>
            <a:pPr>
              <a:buNone/>
            </a:pPr>
            <a:endParaRPr lang="en-US" altLang="en-US" dirty="0">
              <a:latin typeface="Arial" charset="0"/>
              <a:cs typeface="Arial" charset="0"/>
            </a:endParaRPr>
          </a:p>
          <a:p>
            <a:r>
              <a:rPr lang="en-US" altLang="zh-CN" dirty="0" smtClean="0">
                <a:solidFill>
                  <a:srgbClr val="FF0000"/>
                </a:solidFill>
              </a:rPr>
              <a:t>The previous two methods would give them different hash values.</a:t>
            </a:r>
          </a:p>
          <a:p>
            <a:r>
              <a:rPr lang="en-US" altLang="zh-CN" dirty="0" smtClean="0"/>
              <a:t>But, a hash function should “</a:t>
            </a:r>
            <a:r>
              <a:rPr lang="en-US" altLang="en-US" dirty="0">
                <a:latin typeface="Arial" charset="0"/>
                <a:cs typeface="Arial" charset="0"/>
              </a:rPr>
              <a:t>hash </a:t>
            </a:r>
            <a:r>
              <a:rPr lang="en-US" altLang="zh-CN" dirty="0" smtClean="0"/>
              <a:t>e</a:t>
            </a:r>
            <a:r>
              <a:rPr lang="en-US" altLang="en-US" dirty="0" smtClean="0">
                <a:latin typeface="Arial" charset="0"/>
                <a:cs typeface="Arial" charset="0"/>
              </a:rPr>
              <a:t>qual </a:t>
            </a:r>
            <a:r>
              <a:rPr lang="en-US" altLang="en-US" dirty="0">
                <a:latin typeface="Arial" charset="0"/>
                <a:cs typeface="Arial" charset="0"/>
              </a:rPr>
              <a:t>objects </a:t>
            </a:r>
            <a:r>
              <a:rPr lang="en-US" altLang="en-US" dirty="0" smtClean="0">
                <a:latin typeface="Arial" charset="0"/>
                <a:cs typeface="Arial" charset="0"/>
              </a:rPr>
              <a:t>to </a:t>
            </a:r>
            <a:r>
              <a:rPr lang="en-US" altLang="en-US" dirty="0">
                <a:latin typeface="Arial" charset="0"/>
                <a:cs typeface="Arial" charset="0"/>
              </a:rPr>
              <a:t>equal </a:t>
            </a:r>
            <a:r>
              <a:rPr lang="en-US" altLang="en-US" dirty="0" smtClean="0">
                <a:latin typeface="Arial" charset="0"/>
                <a:cs typeface="Arial" charset="0"/>
              </a:rPr>
              <a:t>values”</a:t>
            </a:r>
          </a:p>
          <a:p>
            <a:endParaRPr lang="en-US" altLang="zh-CN" dirty="0" smtClean="0"/>
          </a:p>
          <a:p>
            <a:r>
              <a:rPr lang="en-US" altLang="zh-CN" dirty="0" smtClean="0"/>
              <a:t>These </a:t>
            </a:r>
            <a:r>
              <a:rPr lang="en-US" altLang="zh-CN" dirty="0"/>
              <a:t>hash values must depend on the member variables</a:t>
            </a:r>
          </a:p>
          <a:p>
            <a:pPr lvl="1"/>
            <a:r>
              <a:rPr lang="en-US" altLang="zh-CN" dirty="0" smtClean="0"/>
              <a:t>Usually this uses arithmetic functions</a:t>
            </a:r>
            <a:endParaRPr lang="zh-CN" altLang="en-US" dirty="0"/>
          </a:p>
        </p:txBody>
      </p:sp>
    </p:spTree>
    <p:extLst>
      <p:ext uri="{BB962C8B-B14F-4D97-AF65-F5344CB8AC3E}">
        <p14:creationId xmlns:p14="http://schemas.microsoft.com/office/powerpoint/2010/main" val="140596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smtClean="0">
                <a:latin typeface="Arial" charset="0"/>
                <a:cs typeface="Arial" charset="0"/>
              </a:rPr>
              <a:t>Arithmetic Hash Values</a:t>
            </a:r>
          </a:p>
        </p:txBody>
      </p:sp>
      <p:sp>
        <p:nvSpPr>
          <p:cNvPr id="1741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An arithmetic hash value is a deterministic function that is calculated from the relevant member variables of an object</a:t>
            </a:r>
          </a:p>
          <a:p>
            <a:pPr>
              <a:buFont typeface="Arial" charset="0"/>
              <a:buNone/>
            </a:pPr>
            <a:endParaRPr lang="en-US" altLang="en-US" sz="1800" dirty="0" smtClean="0">
              <a:latin typeface="Arial" charset="0"/>
              <a:cs typeface="Arial" charset="0"/>
            </a:endParaRPr>
          </a:p>
          <a:p>
            <a:pPr>
              <a:buFont typeface="Arial" charset="0"/>
              <a:buNone/>
            </a:pPr>
            <a:r>
              <a:rPr lang="en-US" altLang="en-US" sz="1800" dirty="0" smtClean="0">
                <a:latin typeface="Arial" charset="0"/>
                <a:cs typeface="Arial" charset="0"/>
              </a:rPr>
              <a:t>	We will look at arithmetic hash functions for:</a:t>
            </a:r>
          </a:p>
          <a:p>
            <a:pPr lvl="1"/>
            <a:r>
              <a:rPr lang="en-US" altLang="en-US" sz="1600" dirty="0" smtClean="0">
                <a:latin typeface="Arial" charset="0"/>
                <a:cs typeface="Arial" charset="0"/>
              </a:rPr>
              <a:t>Rational numbers, and</a:t>
            </a:r>
          </a:p>
          <a:p>
            <a:pPr lvl="1"/>
            <a:r>
              <a:rPr lang="en-US" altLang="en-US" sz="1600" dirty="0" smtClean="0">
                <a:latin typeface="Arial" charset="0"/>
                <a:cs typeface="Arial" charset="0"/>
              </a:rPr>
              <a:t>Strings</a:t>
            </a:r>
            <a:endParaRPr lang="en-US" altLang="en-US" b="1" dirty="0" smtClean="0">
              <a:latin typeface="Courier New" pitchFamily="49" charset="0"/>
              <a:cs typeface="Arial" charset="0"/>
            </a:endParaRPr>
          </a:p>
        </p:txBody>
      </p:sp>
    </p:spTree>
    <p:extLst>
      <p:ext uri="{BB962C8B-B14F-4D97-AF65-F5344CB8AC3E}">
        <p14:creationId xmlns:p14="http://schemas.microsoft.com/office/powerpoint/2010/main" val="2629252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smtClean="0">
                <a:latin typeface="Arial" charset="0"/>
                <a:cs typeface="Arial" charset="0"/>
              </a:rPr>
              <a:t>Rational number class</a:t>
            </a:r>
          </a:p>
        </p:txBody>
      </p:sp>
      <p:sp>
        <p:nvSpPr>
          <p:cNvPr id="1843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What if we just add the numerator and denominator?</a:t>
            </a:r>
            <a:endParaRPr lang="en-US" altLang="en-US" sz="1400" b="1" dirty="0" smtClean="0">
              <a:latin typeface="Courier New" pitchFamily="49" charset="0"/>
              <a:cs typeface="Arial" charset="0"/>
            </a:endParaRPr>
          </a:p>
          <a:p>
            <a:pPr>
              <a:buFontTx/>
              <a:buNone/>
            </a:pPr>
            <a:r>
              <a:rPr lang="en-US" altLang="en-US" sz="1400" dirty="0" smtClean="0">
                <a:latin typeface="Consolas" pitchFamily="49" charset="0"/>
                <a:cs typeface="Arial" charset="0"/>
              </a:rPr>
              <a:t/>
            </a:r>
            <a:br>
              <a:rPr lang="en-US" altLang="en-US" sz="1400" dirty="0" smtClean="0">
                <a:latin typeface="Consolas" pitchFamily="49" charset="0"/>
                <a:cs typeface="Arial" charset="0"/>
              </a:rPr>
            </a:br>
            <a:r>
              <a:rPr lang="en-US" altLang="en-US" sz="1400" dirty="0" smtClean="0">
                <a:latin typeface="Consolas" pitchFamily="49" charset="0"/>
                <a:cs typeface="Arial" charset="0"/>
              </a:rPr>
              <a:t>	class Rational {</a:t>
            </a:r>
          </a:p>
          <a:p>
            <a:pPr>
              <a:buFontTx/>
              <a:buNone/>
            </a:pPr>
            <a:r>
              <a:rPr lang="en-US" altLang="en-US" sz="1400" dirty="0" smtClean="0">
                <a:latin typeface="Consolas" pitchFamily="49" charset="0"/>
                <a:cs typeface="Arial" charset="0"/>
              </a:rPr>
              <a:t>		    private:</a:t>
            </a:r>
          </a:p>
          <a:p>
            <a:pPr>
              <a:buFontTx/>
              <a:buNone/>
            </a:pPr>
            <a:r>
              <a:rPr lang="en-US" altLang="en-US" sz="1400" dirty="0" smtClean="0">
                <a:latin typeface="Consolas" pitchFamily="49" charset="0"/>
                <a:cs typeface="Arial" charset="0"/>
              </a:rPr>
              <a:t>		        </a:t>
            </a:r>
            <a:r>
              <a:rPr lang="en-US" altLang="en-US" sz="1400" dirty="0" err="1" smtClean="0">
                <a:latin typeface="Consolas" pitchFamily="49" charset="0"/>
                <a:cs typeface="Arial" charset="0"/>
              </a:rPr>
              <a:t>int</a:t>
            </a:r>
            <a:r>
              <a:rPr lang="en-US" altLang="en-US" sz="1400" dirty="0" smtClean="0">
                <a:latin typeface="Consolas" pitchFamily="49" charset="0"/>
                <a:cs typeface="Arial" charset="0"/>
              </a:rPr>
              <a:t> </a:t>
            </a:r>
            <a:r>
              <a:rPr lang="en-US" altLang="en-US" sz="1400" dirty="0" err="1" smtClean="0">
                <a:latin typeface="Consolas" pitchFamily="49" charset="0"/>
                <a:cs typeface="Arial" charset="0"/>
              </a:rPr>
              <a:t>numer</a:t>
            </a:r>
            <a:r>
              <a:rPr lang="en-US" altLang="en-US" sz="1400" dirty="0" smtClean="0">
                <a:latin typeface="Consolas" pitchFamily="49" charset="0"/>
                <a:cs typeface="Arial" charset="0"/>
              </a:rPr>
              <a:t>, </a:t>
            </a:r>
            <a:r>
              <a:rPr lang="en-US" altLang="en-US" sz="1400" dirty="0" err="1" smtClean="0">
                <a:latin typeface="Consolas" pitchFamily="49" charset="0"/>
                <a:cs typeface="Arial" charset="0"/>
              </a:rPr>
              <a:t>denom</a:t>
            </a:r>
            <a:r>
              <a:rPr lang="en-US" altLang="en-US" sz="1400" dirty="0" smtClean="0">
                <a:latin typeface="Consolas" pitchFamily="49" charset="0"/>
                <a:cs typeface="Arial" charset="0"/>
              </a:rPr>
              <a:t>;</a:t>
            </a:r>
          </a:p>
          <a:p>
            <a:pPr>
              <a:buFontTx/>
              <a:buNone/>
            </a:pPr>
            <a:r>
              <a:rPr lang="en-US" altLang="en-US" sz="1400" dirty="0" smtClean="0">
                <a:latin typeface="Consolas" pitchFamily="49" charset="0"/>
                <a:cs typeface="Arial" charset="0"/>
              </a:rPr>
              <a:t>		    public:</a:t>
            </a:r>
          </a:p>
          <a:p>
            <a:pPr>
              <a:buFontTx/>
              <a:buNone/>
            </a:pPr>
            <a:r>
              <a:rPr lang="en-US" altLang="en-US" sz="1400" dirty="0" smtClean="0">
                <a:latin typeface="Consolas" pitchFamily="49" charset="0"/>
                <a:cs typeface="Arial" charset="0"/>
              </a:rPr>
              <a:t>		        Rational( </a:t>
            </a:r>
            <a:r>
              <a:rPr lang="en-US" altLang="en-US" sz="1400" dirty="0" err="1" smtClean="0">
                <a:latin typeface="Consolas" pitchFamily="49" charset="0"/>
                <a:cs typeface="Arial" charset="0"/>
              </a:rPr>
              <a:t>int</a:t>
            </a:r>
            <a:r>
              <a:rPr lang="en-US" altLang="en-US" sz="1400" dirty="0" smtClean="0">
                <a:latin typeface="Consolas" pitchFamily="49" charset="0"/>
                <a:cs typeface="Arial" charset="0"/>
              </a:rPr>
              <a:t>, </a:t>
            </a:r>
            <a:r>
              <a:rPr lang="en-US" altLang="en-US" sz="1400" dirty="0" err="1" smtClean="0">
                <a:latin typeface="Consolas" pitchFamily="49" charset="0"/>
                <a:cs typeface="Arial" charset="0"/>
              </a:rPr>
              <a:t>int</a:t>
            </a:r>
            <a:r>
              <a:rPr lang="en-US" altLang="en-US" sz="1400" dirty="0" smtClean="0">
                <a:latin typeface="Consolas" pitchFamily="49" charset="0"/>
                <a:cs typeface="Arial" charset="0"/>
              </a:rPr>
              <a:t> );</a:t>
            </a:r>
          </a:p>
          <a:p>
            <a:pPr>
              <a:buFontTx/>
              <a:buNone/>
            </a:pPr>
            <a:r>
              <a:rPr lang="en-US" altLang="en-US" sz="1400" dirty="0" smtClean="0">
                <a:latin typeface="Consolas" pitchFamily="49" charset="0"/>
                <a:cs typeface="Arial" charset="0"/>
              </a:rPr>
              <a:t>		};</a:t>
            </a:r>
          </a:p>
          <a:p>
            <a:pPr>
              <a:buFontTx/>
              <a:buNone/>
            </a:pPr>
            <a:endParaRPr lang="en-US" altLang="en-US" sz="1400" dirty="0" smtClean="0">
              <a:latin typeface="Consolas" pitchFamily="49" charset="0"/>
              <a:cs typeface="Arial" charset="0"/>
            </a:endParaRPr>
          </a:p>
          <a:p>
            <a:pPr>
              <a:buFontTx/>
              <a:buNone/>
            </a:pPr>
            <a:r>
              <a:rPr lang="en-US" altLang="en-US" sz="1400" dirty="0" smtClean="0">
                <a:latin typeface="Consolas" pitchFamily="49" charset="0"/>
                <a:cs typeface="Arial" charset="0"/>
              </a:rPr>
              <a:t>		unsigned </a:t>
            </a:r>
            <a:r>
              <a:rPr lang="en-US" altLang="en-US" sz="1400" dirty="0" err="1" smtClean="0">
                <a:latin typeface="Consolas" pitchFamily="49" charset="0"/>
                <a:cs typeface="Arial" charset="0"/>
              </a:rPr>
              <a:t>int</a:t>
            </a:r>
            <a:r>
              <a:rPr lang="en-US" altLang="en-US" sz="1400" dirty="0" smtClean="0">
                <a:latin typeface="Consolas" pitchFamily="49" charset="0"/>
                <a:cs typeface="Arial" charset="0"/>
              </a:rPr>
              <a:t> Rational::hash() </a:t>
            </a:r>
            <a:r>
              <a:rPr lang="en-US" altLang="en-US" sz="1400" dirty="0" err="1" smtClean="0">
                <a:latin typeface="Consolas" pitchFamily="49" charset="0"/>
                <a:cs typeface="Arial" charset="0"/>
              </a:rPr>
              <a:t>const</a:t>
            </a:r>
            <a:r>
              <a:rPr lang="en-US" altLang="en-US" sz="1400" dirty="0" smtClean="0">
                <a:latin typeface="Consolas" pitchFamily="49" charset="0"/>
                <a:cs typeface="Arial" charset="0"/>
              </a:rPr>
              <a:t> {</a:t>
            </a:r>
          </a:p>
          <a:p>
            <a:pPr>
              <a:buFontTx/>
              <a:buNone/>
            </a:pPr>
            <a:r>
              <a:rPr lang="en-US" altLang="en-US" sz="1400" dirty="0" smtClean="0">
                <a:latin typeface="Consolas" pitchFamily="49" charset="0"/>
                <a:cs typeface="Arial" charset="0"/>
              </a:rPr>
              <a:t>		    return </a:t>
            </a:r>
            <a:r>
              <a:rPr lang="en-US" altLang="en-US" sz="1400" dirty="0" err="1" smtClean="0">
                <a:latin typeface="Consolas" pitchFamily="49" charset="0"/>
                <a:cs typeface="Arial" charset="0"/>
              </a:rPr>
              <a:t>static_cast</a:t>
            </a:r>
            <a:r>
              <a:rPr lang="en-US" altLang="en-US" sz="1400" dirty="0" smtClean="0">
                <a:latin typeface="Consolas" pitchFamily="49" charset="0"/>
                <a:cs typeface="Arial" charset="0"/>
              </a:rPr>
              <a:t>&lt;unsigned </a:t>
            </a:r>
            <a:r>
              <a:rPr lang="en-US" altLang="en-US" sz="1400" dirty="0" err="1" smtClean="0">
                <a:latin typeface="Consolas" pitchFamily="49" charset="0"/>
                <a:cs typeface="Arial" charset="0"/>
              </a:rPr>
              <a:t>int</a:t>
            </a:r>
            <a:r>
              <a:rPr lang="en-US" altLang="en-US" sz="1400" dirty="0" smtClean="0">
                <a:latin typeface="Consolas" pitchFamily="49" charset="0"/>
                <a:cs typeface="Arial" charset="0"/>
              </a:rPr>
              <a:t>&gt;( </a:t>
            </a:r>
            <a:r>
              <a:rPr lang="en-US" altLang="en-US" sz="1400" dirty="0" err="1" smtClean="0">
                <a:latin typeface="Consolas" pitchFamily="49" charset="0"/>
                <a:cs typeface="Arial" charset="0"/>
              </a:rPr>
              <a:t>numer</a:t>
            </a:r>
            <a:r>
              <a:rPr lang="en-US" altLang="en-US" sz="1400" dirty="0" smtClean="0">
                <a:latin typeface="Consolas" pitchFamily="49" charset="0"/>
                <a:cs typeface="Arial" charset="0"/>
              </a:rPr>
              <a:t> ) +</a:t>
            </a:r>
          </a:p>
          <a:p>
            <a:pPr>
              <a:buFontTx/>
              <a:buNone/>
            </a:pPr>
            <a:r>
              <a:rPr lang="en-US" altLang="en-US" sz="1400" dirty="0" smtClean="0">
                <a:latin typeface="Consolas" pitchFamily="49" charset="0"/>
                <a:cs typeface="Arial" charset="0"/>
              </a:rPr>
              <a:t>		        </a:t>
            </a:r>
            <a:r>
              <a:rPr lang="en-US" altLang="en-US" sz="1400" dirty="0" err="1" smtClean="0">
                <a:latin typeface="Consolas" pitchFamily="49" charset="0"/>
                <a:cs typeface="Arial" charset="0"/>
              </a:rPr>
              <a:t>static_cast</a:t>
            </a:r>
            <a:r>
              <a:rPr lang="en-US" altLang="en-US" sz="1400" dirty="0" smtClean="0">
                <a:latin typeface="Consolas" pitchFamily="49" charset="0"/>
                <a:cs typeface="Arial" charset="0"/>
              </a:rPr>
              <a:t>&lt;unsigned </a:t>
            </a:r>
            <a:r>
              <a:rPr lang="en-US" altLang="en-US" sz="1400" dirty="0" err="1" smtClean="0">
                <a:latin typeface="Consolas" pitchFamily="49" charset="0"/>
                <a:cs typeface="Arial" charset="0"/>
              </a:rPr>
              <a:t>int</a:t>
            </a:r>
            <a:r>
              <a:rPr lang="en-US" altLang="en-US" sz="1400" dirty="0" smtClean="0">
                <a:latin typeface="Consolas" pitchFamily="49" charset="0"/>
                <a:cs typeface="Arial" charset="0"/>
              </a:rPr>
              <a:t>&gt;( </a:t>
            </a:r>
            <a:r>
              <a:rPr lang="en-US" altLang="en-US" sz="1400" dirty="0" err="1" smtClean="0">
                <a:latin typeface="Consolas" pitchFamily="49" charset="0"/>
                <a:cs typeface="Arial" charset="0"/>
              </a:rPr>
              <a:t>denom</a:t>
            </a:r>
            <a:r>
              <a:rPr lang="en-US" altLang="en-US" sz="1400" dirty="0" smtClean="0">
                <a:latin typeface="Consolas" pitchFamily="49" charset="0"/>
                <a:cs typeface="Arial" charset="0"/>
              </a:rPr>
              <a:t> );</a:t>
            </a:r>
          </a:p>
          <a:p>
            <a:pPr>
              <a:buFontTx/>
              <a:buNone/>
            </a:pPr>
            <a:r>
              <a:rPr lang="en-US" altLang="en-US" sz="1400" dirty="0" smtClean="0">
                <a:latin typeface="Consolas" pitchFamily="49" charset="0"/>
                <a:cs typeface="Arial" charset="0"/>
              </a:rPr>
              <a:t>		}</a:t>
            </a:r>
          </a:p>
        </p:txBody>
      </p:sp>
      <p:sp>
        <p:nvSpPr>
          <p:cNvPr id="2" name="Rounded Rectangular Callout 1"/>
          <p:cNvSpPr/>
          <p:nvPr/>
        </p:nvSpPr>
        <p:spPr>
          <a:xfrm>
            <a:off x="4355976" y="5085184"/>
            <a:ext cx="2808312" cy="612648"/>
          </a:xfrm>
          <a:prstGeom prst="wedgeRoundRectCallout">
            <a:avLst>
              <a:gd name="adj1" fmla="val -26388"/>
              <a:gd name="adj2" fmla="val -7638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smtClean="0"/>
              <a:t>Very likely to collide!</a:t>
            </a:r>
            <a:endParaRPr lang="zh-CN" altLang="en-US" sz="2000" dirty="0"/>
          </a:p>
        </p:txBody>
      </p:sp>
    </p:spTree>
    <p:extLst>
      <p:ext uri="{BB962C8B-B14F-4D97-AF65-F5344CB8AC3E}">
        <p14:creationId xmlns:p14="http://schemas.microsoft.com/office/powerpoint/2010/main" val="259165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latin typeface="Arial" charset="0"/>
                <a:cs typeface="Arial" charset="0"/>
              </a:rPr>
              <a:t>Rational number class</a:t>
            </a:r>
          </a:p>
        </p:txBody>
      </p:sp>
      <p:sp>
        <p:nvSpPr>
          <p:cNvPr id="1945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could improve on this:  multiply the denominator by a large prime:</a:t>
            </a:r>
            <a:endParaRPr lang="en-US" altLang="en-US" sz="1400" b="1" smtClean="0">
              <a:latin typeface="Courier New" pitchFamily="49" charset="0"/>
              <a:cs typeface="Arial" charset="0"/>
            </a:endParaRPr>
          </a:p>
          <a:p>
            <a:pPr>
              <a:buFontTx/>
              <a:buNone/>
            </a:pPr>
            <a:r>
              <a:rPr lang="en-US" altLang="en-US" sz="1400" smtClean="0">
                <a:latin typeface="Consolas" pitchFamily="49" charset="0"/>
                <a:cs typeface="Arial" charset="0"/>
              </a:rPr>
              <a:t/>
            </a:r>
            <a:br>
              <a:rPr lang="en-US" altLang="en-US" sz="1400" smtClean="0">
                <a:latin typeface="Consolas" pitchFamily="49" charset="0"/>
                <a:cs typeface="Arial" charset="0"/>
              </a:rPr>
            </a:br>
            <a:r>
              <a:rPr lang="en-US" altLang="en-US" sz="1400" smtClean="0">
                <a:latin typeface="Consolas" pitchFamily="49" charset="0"/>
                <a:cs typeface="Arial" charset="0"/>
              </a:rPr>
              <a:t>	class Rational {</a:t>
            </a:r>
          </a:p>
          <a:p>
            <a:pPr>
              <a:buFontTx/>
              <a:buNone/>
            </a:pPr>
            <a:r>
              <a:rPr lang="en-US" altLang="en-US" sz="1400" smtClean="0">
                <a:latin typeface="Consolas" pitchFamily="49" charset="0"/>
                <a:cs typeface="Arial" charset="0"/>
              </a:rPr>
              <a:t>		    private:</a:t>
            </a:r>
          </a:p>
          <a:p>
            <a:pPr>
              <a:buFontTx/>
              <a:buNone/>
            </a:pPr>
            <a:r>
              <a:rPr lang="en-US" altLang="en-US" sz="1400" smtClean="0">
                <a:latin typeface="Consolas" pitchFamily="49" charset="0"/>
                <a:cs typeface="Arial" charset="0"/>
              </a:rPr>
              <a:t>		        int numer, denom;</a:t>
            </a:r>
          </a:p>
          <a:p>
            <a:pPr>
              <a:buFontTx/>
              <a:buNone/>
            </a:pPr>
            <a:r>
              <a:rPr lang="en-US" altLang="en-US" sz="1400" smtClean="0">
                <a:latin typeface="Consolas" pitchFamily="49" charset="0"/>
                <a:cs typeface="Arial" charset="0"/>
              </a:rPr>
              <a:t>		    public:</a:t>
            </a:r>
          </a:p>
          <a:p>
            <a:pPr>
              <a:buFontTx/>
              <a:buNone/>
            </a:pPr>
            <a:r>
              <a:rPr lang="en-US" altLang="en-US" sz="1400" smtClean="0">
                <a:latin typeface="Consolas" pitchFamily="49" charset="0"/>
                <a:cs typeface="Arial" charset="0"/>
              </a:rPr>
              <a:t>		        Rational( int, int );</a:t>
            </a:r>
          </a:p>
          <a:p>
            <a:pPr>
              <a:buFontTx/>
              <a:buNone/>
            </a:pPr>
            <a:r>
              <a:rPr lang="en-US" altLang="en-US" sz="1400" smtClean="0">
                <a:latin typeface="Consolas" pitchFamily="49" charset="0"/>
                <a:cs typeface="Arial" charset="0"/>
              </a:rPr>
              <a:t>		};</a:t>
            </a:r>
          </a:p>
          <a:p>
            <a:pPr>
              <a:buFontTx/>
              <a:buNone/>
            </a:pPr>
            <a:endParaRPr lang="en-US" altLang="en-US" sz="1400" smtClean="0">
              <a:latin typeface="Consolas" pitchFamily="49" charset="0"/>
              <a:cs typeface="Arial" charset="0"/>
            </a:endParaRPr>
          </a:p>
          <a:p>
            <a:pPr>
              <a:buFontTx/>
              <a:buNone/>
            </a:pPr>
            <a:r>
              <a:rPr lang="en-US" altLang="en-US" sz="1400" smtClean="0">
                <a:latin typeface="Consolas" pitchFamily="49" charset="0"/>
                <a:cs typeface="Arial" charset="0"/>
              </a:rPr>
              <a:t>		unsigned int Rational::hash() const {</a:t>
            </a:r>
          </a:p>
          <a:p>
            <a:pPr>
              <a:buFontTx/>
              <a:buNone/>
            </a:pPr>
            <a:r>
              <a:rPr lang="en-US" altLang="en-US" sz="1400" smtClean="0">
                <a:latin typeface="Consolas" pitchFamily="49" charset="0"/>
                <a:cs typeface="Arial" charset="0"/>
              </a:rPr>
              <a:t>		    return static_cast&lt;unsigned int&gt;( numer ) +</a:t>
            </a:r>
          </a:p>
          <a:p>
            <a:pPr>
              <a:buFontTx/>
              <a:buNone/>
            </a:pPr>
            <a:r>
              <a:rPr lang="en-US" altLang="en-US" sz="1400" smtClean="0">
                <a:latin typeface="Consolas" pitchFamily="49" charset="0"/>
                <a:cs typeface="Arial" charset="0"/>
              </a:rPr>
              <a:t>		        429496751*static_cast&lt;unsigned int&gt;( denom );</a:t>
            </a:r>
          </a:p>
          <a:p>
            <a:pPr>
              <a:buFontTx/>
              <a:buNone/>
            </a:pPr>
            <a:r>
              <a:rPr lang="en-US" altLang="en-US" sz="1400" smtClean="0">
                <a:latin typeface="Consolas" pitchFamily="49" charset="0"/>
                <a:cs typeface="Arial" charset="0"/>
              </a:rPr>
              <a:t>		}</a:t>
            </a:r>
          </a:p>
        </p:txBody>
      </p:sp>
    </p:spTree>
    <p:extLst>
      <p:ext uri="{BB962C8B-B14F-4D97-AF65-F5344CB8AC3E}">
        <p14:creationId xmlns:p14="http://schemas.microsoft.com/office/powerpoint/2010/main" val="341750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smtClean="0">
                <a:latin typeface="Arial" charset="0"/>
                <a:cs typeface="Arial" charset="0"/>
              </a:rPr>
              <a:t>Rational number class</a:t>
            </a:r>
          </a:p>
        </p:txBody>
      </p:sp>
      <p:sp>
        <p:nvSpPr>
          <p:cNvPr id="1741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For example, the output of</a:t>
            </a:r>
          </a:p>
          <a:p>
            <a:pPr lvl="1">
              <a:buFontTx/>
              <a:buNone/>
            </a:pPr>
            <a:r>
              <a:rPr lang="en-US" altLang="en-US" sz="1400" b="1" smtClean="0">
                <a:latin typeface="Consolas" pitchFamily="49" charset="0"/>
                <a:cs typeface="Arial" charset="0"/>
              </a:rPr>
              <a:t>		</a:t>
            </a:r>
            <a:r>
              <a:rPr lang="en-US" altLang="en-US" sz="1400" smtClean="0">
                <a:latin typeface="Consolas" pitchFamily="49" charset="0"/>
                <a:cs typeface="Arial" charset="0"/>
              </a:rPr>
              <a:t>    int main() {</a:t>
            </a:r>
          </a:p>
          <a:p>
            <a:pPr lvl="1">
              <a:buFontTx/>
              <a:buNone/>
            </a:pPr>
            <a:r>
              <a:rPr lang="en-US" altLang="en-US" sz="1400" smtClean="0">
                <a:latin typeface="Consolas" pitchFamily="49" charset="0"/>
                <a:cs typeface="Arial" charset="0"/>
              </a:rPr>
              <a:t>		        cout &lt;&lt; Rational(  0,   1 ).hash() &lt;&lt; endl;</a:t>
            </a:r>
          </a:p>
          <a:p>
            <a:pPr lvl="1">
              <a:buFontTx/>
              <a:buNone/>
            </a:pPr>
            <a:r>
              <a:rPr lang="en-US" altLang="en-US" sz="1400" smtClean="0">
                <a:latin typeface="Consolas" pitchFamily="49" charset="0"/>
                <a:cs typeface="Arial" charset="0"/>
              </a:rPr>
              <a:t>		        cout &lt;&lt; Rational(  1,   2 ).hash() &lt;&lt; endl;</a:t>
            </a:r>
          </a:p>
          <a:p>
            <a:pPr lvl="1">
              <a:buFontTx/>
              <a:buNone/>
            </a:pPr>
            <a:r>
              <a:rPr lang="en-US" altLang="en-US" sz="1400" smtClean="0">
                <a:latin typeface="Consolas" pitchFamily="49" charset="0"/>
                <a:cs typeface="Arial" charset="0"/>
              </a:rPr>
              <a:t>		        cout &lt;&lt; Rational(  2,   3 ).hash() &lt;&lt; endl;</a:t>
            </a:r>
          </a:p>
          <a:p>
            <a:pPr lvl="1">
              <a:buFontTx/>
              <a:buNone/>
            </a:pPr>
            <a:r>
              <a:rPr lang="en-US" altLang="en-US" sz="1400" smtClean="0">
                <a:latin typeface="Consolas" pitchFamily="49" charset="0"/>
                <a:cs typeface="Arial" charset="0"/>
              </a:rPr>
              <a:t>		        cout &lt;&lt; Rational( 99, 100 ).hash() &lt;&lt; endl;</a:t>
            </a:r>
          </a:p>
          <a:p>
            <a:pPr lvl="1">
              <a:buFontTx/>
              <a:buNone/>
            </a:pPr>
            <a:endParaRPr lang="en-US" altLang="en-US" sz="1400" smtClean="0">
              <a:latin typeface="Consolas" pitchFamily="49" charset="0"/>
              <a:cs typeface="Arial" charset="0"/>
            </a:endParaRPr>
          </a:p>
          <a:p>
            <a:pPr lvl="1">
              <a:buFontTx/>
              <a:buNone/>
            </a:pPr>
            <a:r>
              <a:rPr lang="en-US" altLang="en-US" sz="1400" smtClean="0">
                <a:latin typeface="Consolas" pitchFamily="49" charset="0"/>
                <a:cs typeface="Arial" charset="0"/>
              </a:rPr>
              <a:t>		        return 0;</a:t>
            </a:r>
          </a:p>
          <a:p>
            <a:pPr lvl="1">
              <a:buFontTx/>
              <a:buNone/>
            </a:pPr>
            <a:r>
              <a:rPr lang="en-US" altLang="en-US" sz="1400" smtClean="0">
                <a:latin typeface="Consolas" pitchFamily="49" charset="0"/>
                <a:cs typeface="Arial" charset="0"/>
              </a:rPr>
              <a:t>		    }</a:t>
            </a:r>
          </a:p>
          <a:p>
            <a:pPr>
              <a:buFontTx/>
              <a:buNone/>
            </a:pPr>
            <a:r>
              <a:rPr lang="en-US" altLang="en-US" smtClean="0">
                <a:latin typeface="Arial" charset="0"/>
                <a:cs typeface="Arial" charset="0"/>
              </a:rPr>
              <a:t>	is</a:t>
            </a:r>
          </a:p>
          <a:p>
            <a:pPr lvl="1">
              <a:buFontTx/>
              <a:buNone/>
            </a:pPr>
            <a:r>
              <a:rPr lang="en-US" altLang="en-US" sz="1600" smtClean="0">
                <a:latin typeface="Consolas" pitchFamily="49" charset="0"/>
                <a:cs typeface="Arial" charset="0"/>
              </a:rPr>
              <a:t>		    429496751 </a:t>
            </a:r>
          </a:p>
          <a:p>
            <a:pPr lvl="1">
              <a:buFontTx/>
              <a:buNone/>
            </a:pPr>
            <a:r>
              <a:rPr lang="en-US" altLang="en-US" sz="1600" smtClean="0">
                <a:latin typeface="Consolas" pitchFamily="49" charset="0"/>
                <a:cs typeface="Arial" charset="0"/>
              </a:rPr>
              <a:t>		    858993503</a:t>
            </a:r>
          </a:p>
          <a:p>
            <a:pPr lvl="1">
              <a:buFontTx/>
              <a:buNone/>
            </a:pPr>
            <a:r>
              <a:rPr lang="en-US" altLang="en-US" sz="1600" smtClean="0">
                <a:latin typeface="Consolas" pitchFamily="49" charset="0"/>
                <a:cs typeface="Arial" charset="0"/>
              </a:rPr>
              <a:t>		    1288490255</a:t>
            </a:r>
          </a:p>
          <a:p>
            <a:pPr lvl="1">
              <a:buFontTx/>
              <a:buNone/>
            </a:pPr>
            <a:r>
              <a:rPr lang="en-US" altLang="en-US" sz="1600" smtClean="0">
                <a:latin typeface="Consolas" pitchFamily="49" charset="0"/>
                <a:cs typeface="Arial" charset="0"/>
              </a:rPr>
              <a:t>		    2239</a:t>
            </a:r>
            <a:endParaRPr lang="en-US" altLang="en-US" smtClean="0">
              <a:latin typeface="Consolas" pitchFamily="49" charset="0"/>
              <a:cs typeface="Arial" charset="0"/>
            </a:endParaRPr>
          </a:p>
          <a:p>
            <a:pPr>
              <a:buFont typeface="Arial" charset="0"/>
              <a:buNone/>
            </a:pPr>
            <a:r>
              <a:rPr lang="en-US" altLang="en-US" smtClean="0">
                <a:latin typeface="Arial" charset="0"/>
                <a:cs typeface="Arial" charset="0"/>
              </a:rPr>
              <a:t>	Recall that arithmetic operations wrap on overflow</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860800"/>
            <a:ext cx="453548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75463" y="5373688"/>
            <a:ext cx="1787525" cy="307975"/>
          </a:xfrm>
          <a:prstGeom prst="rect">
            <a:avLst/>
          </a:prstGeom>
        </p:spPr>
        <p:txBody>
          <a:bodyPr wrap="none">
            <a:spAutoFit/>
          </a:bodyPr>
          <a:lstStyle/>
          <a:p>
            <a:pPr>
              <a:defRPr/>
            </a:pPr>
            <a:r>
              <a:rPr lang="en-CA" sz="1400" dirty="0">
                <a:solidFill>
                  <a:schemeClr val="tx1">
                    <a:lumMod val="50000"/>
                    <a:lumOff val="50000"/>
                  </a:schemeClr>
                </a:solidFill>
              </a:rPr>
              <a:t>http://xkcd.com/571/</a:t>
            </a:r>
          </a:p>
        </p:txBody>
      </p:sp>
    </p:spTree>
    <p:extLst>
      <p:ext uri="{BB962C8B-B14F-4D97-AF65-F5344CB8AC3E}">
        <p14:creationId xmlns:p14="http://schemas.microsoft.com/office/powerpoint/2010/main" val="3290632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smtClean="0">
                <a:latin typeface="Arial" charset="0"/>
                <a:cs typeface="Arial" charset="0"/>
              </a:rPr>
              <a:t>Rational number class</a:t>
            </a:r>
          </a:p>
        </p:txBody>
      </p:sp>
      <p:sp>
        <p:nvSpPr>
          <p:cNvPr id="3543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This hash function does not generate unique values</a:t>
            </a:r>
          </a:p>
          <a:p>
            <a:pPr lvl="1"/>
            <a:r>
              <a:rPr lang="en-US" altLang="en-US" dirty="0" smtClean="0">
                <a:latin typeface="Arial" charset="0"/>
                <a:cs typeface="Arial" charset="0"/>
              </a:rPr>
              <a:t>The following pairs have the same hash values:</a:t>
            </a:r>
          </a:p>
          <a:p>
            <a:pPr>
              <a:buFontTx/>
              <a:buNone/>
            </a:pPr>
            <a:r>
              <a:rPr lang="en-US" altLang="en-US" dirty="0" smtClean="0">
                <a:latin typeface="Times New Roman" pitchFamily="18" charset="0"/>
                <a:cs typeface="Arial" charset="0"/>
              </a:rPr>
              <a:t>			0/1		1327433019/800977868</a:t>
            </a:r>
          </a:p>
          <a:p>
            <a:pPr>
              <a:buFontTx/>
              <a:buNone/>
            </a:pPr>
            <a:r>
              <a:rPr lang="en-US" altLang="en-US" dirty="0" smtClean="0">
                <a:latin typeface="Times New Roman" pitchFamily="18" charset="0"/>
                <a:cs typeface="Arial" charset="0"/>
              </a:rPr>
              <a:t>			1/2		  534326814/1480277007</a:t>
            </a:r>
          </a:p>
          <a:p>
            <a:pPr>
              <a:buFontTx/>
              <a:buNone/>
            </a:pPr>
            <a:r>
              <a:rPr lang="en-US" altLang="en-US" dirty="0" smtClean="0">
                <a:latin typeface="Times New Roman" pitchFamily="18" charset="0"/>
                <a:cs typeface="Arial" charset="0"/>
              </a:rPr>
              <a:t>			2/3		  820039962/1486995867</a:t>
            </a:r>
            <a:endParaRPr lang="en-US" altLang="en-US" dirty="0" smtClean="0">
              <a:latin typeface="Arial" charset="0"/>
              <a:cs typeface="Arial" charset="0"/>
            </a:endParaRPr>
          </a:p>
          <a:p>
            <a:pPr lvl="1"/>
            <a:r>
              <a:rPr lang="en-US" altLang="en-US" dirty="0" smtClean="0">
                <a:latin typeface="Arial" charset="0"/>
                <a:cs typeface="Arial" charset="0"/>
              </a:rPr>
              <a:t>Finding rational numbers with matching hash values is very difficult:</a:t>
            </a:r>
          </a:p>
          <a:p>
            <a:pPr lvl="1"/>
            <a:r>
              <a:rPr lang="en-US" altLang="en-US" dirty="0" smtClean="0">
                <a:latin typeface="Arial" charset="0"/>
                <a:cs typeface="Arial" charset="0"/>
              </a:rPr>
              <a:t>Finding these required the generation of </a:t>
            </a:r>
            <a:r>
              <a:rPr lang="en-US" altLang="en-US" dirty="0" smtClean="0">
                <a:latin typeface="Times New Roman" pitchFamily="18" charset="0"/>
                <a:cs typeface="Arial" charset="0"/>
              </a:rPr>
              <a:t>1 500 000 000</a:t>
            </a:r>
            <a:r>
              <a:rPr lang="en-US" altLang="en-US" dirty="0" smtClean="0">
                <a:latin typeface="Arial" charset="0"/>
                <a:cs typeface="Arial" charset="0"/>
              </a:rPr>
              <a:t> random rational numbers</a:t>
            </a:r>
          </a:p>
          <a:p>
            <a:pPr lvl="1"/>
            <a:r>
              <a:rPr lang="en-US" altLang="en-US" dirty="0" smtClean="0">
                <a:latin typeface="Arial" charset="0"/>
                <a:cs typeface="Arial" charset="0"/>
              </a:rPr>
              <a:t>It is fast:  </a:t>
            </a:r>
            <a:r>
              <a:rPr lang="en-US" altLang="en-US" b="1" dirty="0" smtClean="0">
                <a:latin typeface="Symbol" pitchFamily="18" charset="2"/>
                <a:cs typeface="Arial" charset="0"/>
              </a:rPr>
              <a:t>Q</a:t>
            </a:r>
            <a:r>
              <a:rPr lang="en-US" altLang="en-US" dirty="0" smtClean="0">
                <a:latin typeface="Times New Roman" pitchFamily="18" charset="0"/>
                <a:cs typeface="Arial" charset="0"/>
              </a:rPr>
              <a:t>(1)</a:t>
            </a:r>
          </a:p>
          <a:p>
            <a:pPr lvl="1"/>
            <a:r>
              <a:rPr lang="en-US" altLang="en-US" dirty="0" smtClean="0">
                <a:latin typeface="Arial" charset="0"/>
                <a:cs typeface="Arial" charset="0"/>
              </a:rPr>
              <a:t>It does produce an even distribution</a:t>
            </a:r>
            <a:endParaRPr lang="en-US" altLang="en-US" dirty="0" smtClean="0">
              <a:latin typeface="Times New Roman" pitchFamily="18" charset="0"/>
              <a:cs typeface="Arial" charset="0"/>
            </a:endParaRPr>
          </a:p>
          <a:p>
            <a:pPr lvl="1"/>
            <a:endParaRPr lang="en-US" altLang="en-US" sz="1600" dirty="0" smtClean="0">
              <a:latin typeface="Times New Roman" pitchFamily="18" charset="0"/>
              <a:cs typeface="Arial" charset="0"/>
            </a:endParaRPr>
          </a:p>
        </p:txBody>
      </p:sp>
    </p:spTree>
    <p:extLst>
      <p:ext uri="{BB962C8B-B14F-4D97-AF65-F5344CB8AC3E}">
        <p14:creationId xmlns:p14="http://schemas.microsoft.com/office/powerpoint/2010/main" val="1985778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430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43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43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43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43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430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CA" altLang="en-US" smtClean="0">
                <a:latin typeface="Arial" charset="0"/>
                <a:cs typeface="Arial" charset="0"/>
              </a:rPr>
              <a:t>Supporting Example</a:t>
            </a:r>
          </a:p>
        </p:txBody>
      </p:sp>
      <p:sp>
        <p:nvSpPr>
          <p:cNvPr id="6147" name="Content Placeholder 2"/>
          <p:cNvSpPr>
            <a:spLocks noGrp="1"/>
          </p:cNvSpPr>
          <p:nvPr>
            <p:ph idx="1"/>
          </p:nvPr>
        </p:nvSpPr>
        <p:spPr/>
        <p:txBody>
          <a:bodyPr/>
          <a:lstStyle/>
          <a:p>
            <a:pPr>
              <a:buFont typeface="Arial" charset="0"/>
              <a:buNone/>
            </a:pPr>
            <a:r>
              <a:rPr lang="en-CA" altLang="en-US" dirty="0" smtClean="0">
                <a:latin typeface="Arial" charset="0"/>
                <a:cs typeface="Arial" charset="0"/>
              </a:rPr>
              <a:t>	Suppose we have a system which is associated with approximately 150 error conditions where</a:t>
            </a:r>
          </a:p>
          <a:p>
            <a:pPr lvl="1"/>
            <a:r>
              <a:rPr lang="en-CA" altLang="en-US" dirty="0" smtClean="0">
                <a:latin typeface="Arial" charset="0"/>
                <a:cs typeface="Arial" charset="0"/>
              </a:rPr>
              <a:t>Each of which is identified by an 16-bit number from 0 to 65535, and</a:t>
            </a:r>
          </a:p>
          <a:p>
            <a:pPr lvl="1"/>
            <a:r>
              <a:rPr lang="en-CA" altLang="en-US" dirty="0" smtClean="0">
                <a:latin typeface="Arial" charset="0"/>
                <a:cs typeface="Arial" charset="0"/>
              </a:rPr>
              <a:t>When an identifier is received, a corresponding error-handling function must be called</a:t>
            </a:r>
          </a:p>
          <a:p>
            <a:pPr>
              <a:buFont typeface="Arial" charset="0"/>
              <a:buNone/>
            </a:pPr>
            <a:endParaRPr lang="en-CA" altLang="en-US" dirty="0" smtClean="0">
              <a:latin typeface="Arial" charset="0"/>
              <a:cs typeface="Arial" charset="0"/>
            </a:endParaRPr>
          </a:p>
          <a:p>
            <a:pPr>
              <a:buFont typeface="Arial" charset="0"/>
              <a:buNone/>
            </a:pPr>
            <a:r>
              <a:rPr lang="en-CA" altLang="en-US" dirty="0" smtClean="0">
                <a:latin typeface="Arial" charset="0"/>
                <a:cs typeface="Arial" charset="0"/>
              </a:rPr>
              <a:t>	We could create an array of 150 function pointers and to then call the appropriate function….</a:t>
            </a:r>
          </a:p>
        </p:txBody>
      </p:sp>
    </p:spTree>
    <p:extLst>
      <p:ext uri="{BB962C8B-B14F-4D97-AF65-F5344CB8AC3E}">
        <p14:creationId xmlns:p14="http://schemas.microsoft.com/office/powerpoint/2010/main" val="297027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smtClean="0">
                <a:latin typeface="Arial" charset="0"/>
                <a:cs typeface="Arial" charset="0"/>
              </a:rPr>
              <a:t>Rational number class</a:t>
            </a:r>
          </a:p>
        </p:txBody>
      </p:sp>
      <p:sp>
        <p:nvSpPr>
          <p:cNvPr id="2253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Problem:</a:t>
            </a:r>
          </a:p>
          <a:p>
            <a:pPr lvl="1"/>
            <a:r>
              <a:rPr lang="en-US" altLang="en-US" dirty="0" smtClean="0">
                <a:latin typeface="Arial" charset="0"/>
                <a:cs typeface="Arial" charset="0"/>
              </a:rPr>
              <a:t>The rational numbers 1/2 and 2/4 have different values</a:t>
            </a:r>
          </a:p>
          <a:p>
            <a:pPr lvl="1"/>
            <a:r>
              <a:rPr lang="en-US" altLang="en-US" dirty="0" smtClean="0">
                <a:latin typeface="Arial" charset="0"/>
                <a:cs typeface="Arial" charset="0"/>
              </a:rPr>
              <a:t>The output of</a:t>
            </a:r>
          </a:p>
          <a:p>
            <a:pPr lvl="1">
              <a:buFontTx/>
              <a:buNone/>
            </a:pPr>
            <a:endParaRPr lang="en-US" altLang="en-US" sz="1600" dirty="0" smtClean="0">
              <a:latin typeface="Consolas" pitchFamily="49" charset="0"/>
              <a:cs typeface="Arial" charset="0"/>
            </a:endParaRP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cout</a:t>
            </a:r>
            <a:r>
              <a:rPr lang="en-US" altLang="en-US" sz="1600" dirty="0" smtClean="0">
                <a:latin typeface="Consolas" pitchFamily="49" charset="0"/>
                <a:cs typeface="Arial" charset="0"/>
              </a:rPr>
              <a:t> &lt;&lt; Rational( 1, 2 ).hash();</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cout</a:t>
            </a:r>
            <a:r>
              <a:rPr lang="en-US" altLang="en-US" sz="1600" dirty="0" smtClean="0">
                <a:latin typeface="Consolas" pitchFamily="49" charset="0"/>
                <a:cs typeface="Arial" charset="0"/>
              </a:rPr>
              <a:t> &lt;&lt; Rational( 2, 4 ).hash();</a:t>
            </a:r>
          </a:p>
          <a:p>
            <a:pPr lvl="1">
              <a:buFontTx/>
              <a:buNone/>
            </a:pPr>
            <a:endParaRPr lang="en-US" altLang="en-US" sz="1600" dirty="0" smtClean="0">
              <a:latin typeface="Consolas" pitchFamily="49" charset="0"/>
              <a:cs typeface="Arial" charset="0"/>
            </a:endParaRPr>
          </a:p>
          <a:p>
            <a:pPr lvl="1">
              <a:buFontTx/>
              <a:buNone/>
            </a:pPr>
            <a:r>
              <a:rPr lang="en-US" altLang="en-US" dirty="0" smtClean="0">
                <a:latin typeface="Arial" charset="0"/>
                <a:cs typeface="Arial" charset="0"/>
              </a:rPr>
              <a:t>	is</a:t>
            </a:r>
          </a:p>
          <a:p>
            <a:pPr lvl="1">
              <a:buFontTx/>
              <a:buNone/>
            </a:pPr>
            <a:r>
              <a:rPr lang="en-US" altLang="en-US" dirty="0" smtClean="0">
                <a:latin typeface="Arial" charset="0"/>
                <a:cs typeface="Arial" charset="0"/>
              </a:rPr>
              <a:t>			</a:t>
            </a:r>
            <a:r>
              <a:rPr lang="en-US" altLang="en-US" dirty="0" smtClean="0">
                <a:latin typeface="Consolas" pitchFamily="49" charset="0"/>
                <a:cs typeface="Arial" charset="0"/>
              </a:rPr>
              <a:t>858993503</a:t>
            </a:r>
          </a:p>
          <a:p>
            <a:pPr lvl="1">
              <a:buFontTx/>
              <a:buNone/>
            </a:pPr>
            <a:r>
              <a:rPr lang="en-US" altLang="en-US" dirty="0" smtClean="0">
                <a:latin typeface="Consolas" pitchFamily="49" charset="0"/>
                <a:cs typeface="Arial" charset="0"/>
              </a:rPr>
              <a:t>			1717987006</a:t>
            </a:r>
          </a:p>
        </p:txBody>
      </p:sp>
    </p:spTree>
    <p:extLst>
      <p:ext uri="{BB962C8B-B14F-4D97-AF65-F5344CB8AC3E}">
        <p14:creationId xmlns:p14="http://schemas.microsoft.com/office/powerpoint/2010/main" val="42492161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smtClean="0">
                <a:latin typeface="Arial" charset="0"/>
                <a:cs typeface="Arial" charset="0"/>
              </a:rPr>
              <a:t>Rational number class</a:t>
            </a:r>
          </a:p>
        </p:txBody>
      </p:sp>
      <p:sp>
        <p:nvSpPr>
          <p:cNvPr id="2355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Solution:  divide through by the greatest common divisor</a:t>
            </a:r>
            <a:endParaRPr lang="en-US" altLang="en-US" sz="1400" b="1" dirty="0" smtClean="0">
              <a:latin typeface="Courier New" pitchFamily="49" charset="0"/>
              <a:cs typeface="Arial" charset="0"/>
            </a:endParaRPr>
          </a:p>
          <a:p>
            <a:pPr>
              <a:buFontTx/>
              <a:buNone/>
            </a:pPr>
            <a:r>
              <a:rPr lang="en-US" altLang="en-US" sz="1400" dirty="0" smtClean="0">
                <a:latin typeface="Consolas" pitchFamily="49" charset="0"/>
                <a:cs typeface="Arial" charset="0"/>
              </a:rPr>
              <a:t>	</a:t>
            </a:r>
            <a:r>
              <a:rPr lang="en-US" altLang="en-US" sz="1600" dirty="0" smtClean="0">
                <a:latin typeface="Consolas" pitchFamily="49" charset="0"/>
                <a:cs typeface="Arial" charset="0"/>
              </a:rPr>
              <a:t>	Rational::Rational(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a,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b ):</a:t>
            </a:r>
            <a:r>
              <a:rPr lang="en-US" altLang="en-US" sz="1600" dirty="0" err="1" smtClean="0">
                <a:latin typeface="Consolas" pitchFamily="49" charset="0"/>
                <a:cs typeface="Arial" charset="0"/>
              </a:rPr>
              <a:t>numer</a:t>
            </a:r>
            <a:r>
              <a:rPr lang="en-US" altLang="en-US" sz="1600" dirty="0" smtClean="0">
                <a:latin typeface="Consolas" pitchFamily="49" charset="0"/>
                <a:cs typeface="Arial" charset="0"/>
              </a:rPr>
              <a:t>(a), </a:t>
            </a:r>
            <a:r>
              <a:rPr lang="en-US" altLang="en-US" sz="1600" dirty="0" err="1" smtClean="0">
                <a:latin typeface="Consolas" pitchFamily="49" charset="0"/>
                <a:cs typeface="Arial" charset="0"/>
              </a:rPr>
              <a:t>denom</a:t>
            </a:r>
            <a:r>
              <a:rPr lang="en-US" altLang="en-US" sz="1600" dirty="0" smtClean="0">
                <a:latin typeface="Consolas" pitchFamily="49" charset="0"/>
                <a:cs typeface="Arial" charset="0"/>
              </a:rPr>
              <a:t>(b) {</a:t>
            </a:r>
          </a:p>
          <a:p>
            <a:pPr>
              <a:buFontTx/>
              <a:buNone/>
            </a:pPr>
            <a:r>
              <a:rPr lang="en-US" altLang="en-US" sz="1600" dirty="0" smtClean="0">
                <a:latin typeface="Consolas" pitchFamily="49" charset="0"/>
                <a:cs typeface="Arial" charset="0"/>
              </a:rPr>
              <a:t>		    </a:t>
            </a:r>
            <a:r>
              <a:rPr lang="en-US" altLang="en-US" sz="1600" dirty="0" err="1" smtClean="0">
                <a:solidFill>
                  <a:srgbClr val="FF0000"/>
                </a:solidFill>
                <a:latin typeface="Consolas" pitchFamily="49" charset="0"/>
                <a:cs typeface="Arial" charset="0"/>
              </a:rPr>
              <a:t>int</a:t>
            </a:r>
            <a:r>
              <a:rPr lang="en-US" altLang="en-US" sz="1600" dirty="0" smtClean="0">
                <a:solidFill>
                  <a:srgbClr val="FF0000"/>
                </a:solidFill>
                <a:latin typeface="Consolas" pitchFamily="49" charset="0"/>
                <a:cs typeface="Arial" charset="0"/>
              </a:rPr>
              <a:t> divisor = </a:t>
            </a:r>
            <a:r>
              <a:rPr lang="en-US" altLang="en-US" sz="1600" dirty="0" err="1" smtClean="0">
                <a:solidFill>
                  <a:srgbClr val="FF0000"/>
                </a:solidFill>
                <a:latin typeface="Consolas" pitchFamily="49" charset="0"/>
                <a:cs typeface="Arial" charset="0"/>
              </a:rPr>
              <a:t>gcd</a:t>
            </a:r>
            <a:r>
              <a:rPr lang="en-US" altLang="en-US" sz="1600" dirty="0" smtClean="0">
                <a:solidFill>
                  <a:srgbClr val="FF0000"/>
                </a:solidFill>
                <a:latin typeface="Consolas" pitchFamily="49" charset="0"/>
                <a:cs typeface="Arial" charset="0"/>
              </a:rPr>
              <a:t>( </a:t>
            </a:r>
            <a:r>
              <a:rPr lang="en-US" altLang="en-US" sz="1600" dirty="0" err="1" smtClean="0">
                <a:solidFill>
                  <a:srgbClr val="FF0000"/>
                </a:solidFill>
                <a:latin typeface="Consolas" pitchFamily="49" charset="0"/>
                <a:cs typeface="Arial" charset="0"/>
              </a:rPr>
              <a:t>numer</a:t>
            </a:r>
            <a:r>
              <a:rPr lang="en-US" altLang="en-US" sz="1600" dirty="0" smtClean="0">
                <a:solidFill>
                  <a:srgbClr val="FF0000"/>
                </a:solidFill>
                <a:latin typeface="Consolas" pitchFamily="49" charset="0"/>
                <a:cs typeface="Arial" charset="0"/>
              </a:rPr>
              <a:t>, </a:t>
            </a:r>
            <a:r>
              <a:rPr lang="en-US" altLang="en-US" sz="1600" dirty="0" err="1" smtClean="0">
                <a:solidFill>
                  <a:srgbClr val="FF0000"/>
                </a:solidFill>
                <a:latin typeface="Consolas" pitchFamily="49" charset="0"/>
                <a:cs typeface="Arial" charset="0"/>
              </a:rPr>
              <a:t>denom</a:t>
            </a:r>
            <a:r>
              <a:rPr lang="en-US" altLang="en-US" sz="1600" dirty="0" smtClean="0">
                <a:solidFill>
                  <a:srgbClr val="FF0000"/>
                </a:solidFill>
                <a:latin typeface="Consolas" pitchFamily="49" charset="0"/>
                <a:cs typeface="Arial" charset="0"/>
              </a:rPr>
              <a:t> );</a:t>
            </a:r>
          </a:p>
          <a:p>
            <a:pPr>
              <a:buFontTx/>
              <a:buNone/>
            </a:pPr>
            <a:r>
              <a:rPr lang="en-US" altLang="en-US" sz="1600" dirty="0" smtClean="0">
                <a:latin typeface="Consolas" pitchFamily="49" charset="0"/>
                <a:cs typeface="Arial" charset="0"/>
              </a:rPr>
              <a:t>		    </a:t>
            </a:r>
            <a:r>
              <a:rPr lang="en-US" altLang="en-US" sz="1600" dirty="0" err="1" smtClean="0">
                <a:solidFill>
                  <a:srgbClr val="FF0000"/>
                </a:solidFill>
                <a:latin typeface="Consolas" pitchFamily="49" charset="0"/>
                <a:cs typeface="Arial" charset="0"/>
              </a:rPr>
              <a:t>numer</a:t>
            </a:r>
            <a:r>
              <a:rPr lang="en-US" altLang="en-US" sz="1600" dirty="0" smtClean="0">
                <a:solidFill>
                  <a:srgbClr val="FF0000"/>
                </a:solidFill>
                <a:latin typeface="Consolas" pitchFamily="49" charset="0"/>
                <a:cs typeface="Arial" charset="0"/>
              </a:rPr>
              <a:t> /= divisor;</a:t>
            </a:r>
          </a:p>
          <a:p>
            <a:pPr>
              <a:buFontTx/>
              <a:buNone/>
            </a:pPr>
            <a:r>
              <a:rPr lang="en-US" altLang="en-US" sz="1600" dirty="0" smtClean="0">
                <a:solidFill>
                  <a:srgbClr val="FF0000"/>
                </a:solidFill>
                <a:latin typeface="Consolas" pitchFamily="49" charset="0"/>
                <a:cs typeface="Arial" charset="0"/>
              </a:rPr>
              <a:t>		    </a:t>
            </a:r>
            <a:r>
              <a:rPr lang="en-US" altLang="en-US" sz="1600" dirty="0" err="1" smtClean="0">
                <a:solidFill>
                  <a:srgbClr val="FF0000"/>
                </a:solidFill>
                <a:latin typeface="Consolas" pitchFamily="49" charset="0"/>
                <a:cs typeface="Arial" charset="0"/>
              </a:rPr>
              <a:t>denom</a:t>
            </a:r>
            <a:r>
              <a:rPr lang="en-US" altLang="en-US" sz="1600" dirty="0" smtClean="0">
                <a:solidFill>
                  <a:srgbClr val="FF0000"/>
                </a:solidFill>
                <a:latin typeface="Consolas" pitchFamily="49" charset="0"/>
                <a:cs typeface="Arial" charset="0"/>
              </a:rPr>
              <a:t> /= divisor;</a:t>
            </a:r>
          </a:p>
          <a:p>
            <a:pPr>
              <a:buFontTx/>
              <a:buNone/>
            </a:pPr>
            <a:r>
              <a:rPr lang="en-US" altLang="en-US" sz="1600" dirty="0" smtClean="0">
                <a:latin typeface="Consolas" pitchFamily="49" charset="0"/>
                <a:cs typeface="Arial" charset="0"/>
              </a:rPr>
              <a:t>		}</a:t>
            </a:r>
          </a:p>
        </p:txBody>
      </p:sp>
      <p:sp>
        <p:nvSpPr>
          <p:cNvPr id="23556" name="Text Box 4"/>
          <p:cNvSpPr txBox="1">
            <a:spLocks noChangeArrowheads="1"/>
          </p:cNvSpPr>
          <p:nvPr/>
        </p:nvSpPr>
        <p:spPr bwMode="auto">
          <a:xfrm>
            <a:off x="3851275" y="3213100"/>
            <a:ext cx="5257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US" altLang="en-US" sz="1400" dirty="0" err="1">
                <a:solidFill>
                  <a:srgbClr val="4D4D4D"/>
                </a:solidFill>
                <a:latin typeface="Consolas" pitchFamily="49" charset="0"/>
              </a:rPr>
              <a:t>int</a:t>
            </a:r>
            <a:r>
              <a:rPr lang="en-US" altLang="en-US" sz="1400" dirty="0">
                <a:solidFill>
                  <a:srgbClr val="4D4D4D"/>
                </a:solidFill>
                <a:latin typeface="Consolas" pitchFamily="49" charset="0"/>
              </a:rPr>
              <a:t> </a:t>
            </a:r>
            <a:r>
              <a:rPr lang="en-US" altLang="en-US" sz="1400" dirty="0" err="1">
                <a:solidFill>
                  <a:srgbClr val="4D4D4D"/>
                </a:solidFill>
                <a:latin typeface="Consolas" pitchFamily="49" charset="0"/>
              </a:rPr>
              <a:t>gcd</a:t>
            </a:r>
            <a:r>
              <a:rPr lang="en-US" altLang="en-US" sz="1400" dirty="0">
                <a:solidFill>
                  <a:srgbClr val="4D4D4D"/>
                </a:solidFill>
                <a:latin typeface="Consolas" pitchFamily="49" charset="0"/>
              </a:rPr>
              <a:t>( </a:t>
            </a:r>
            <a:r>
              <a:rPr lang="en-US" altLang="en-US" sz="1400" dirty="0" err="1">
                <a:solidFill>
                  <a:srgbClr val="4D4D4D"/>
                </a:solidFill>
                <a:latin typeface="Consolas" pitchFamily="49" charset="0"/>
              </a:rPr>
              <a:t>int</a:t>
            </a:r>
            <a:r>
              <a:rPr lang="en-US" altLang="en-US" sz="1400" dirty="0">
                <a:solidFill>
                  <a:srgbClr val="4D4D4D"/>
                </a:solidFill>
                <a:latin typeface="Consolas" pitchFamily="49" charset="0"/>
              </a:rPr>
              <a:t> a, </a:t>
            </a:r>
            <a:r>
              <a:rPr lang="en-US" altLang="en-US" sz="1400" dirty="0" err="1">
                <a:solidFill>
                  <a:srgbClr val="4D4D4D"/>
                </a:solidFill>
                <a:latin typeface="Consolas" pitchFamily="49" charset="0"/>
              </a:rPr>
              <a:t>int</a:t>
            </a:r>
            <a:r>
              <a:rPr lang="en-US" altLang="en-US" sz="1400" dirty="0">
                <a:solidFill>
                  <a:srgbClr val="4D4D4D"/>
                </a:solidFill>
                <a:latin typeface="Consolas" pitchFamily="49" charset="0"/>
              </a:rPr>
              <a:t> b) {</a:t>
            </a:r>
          </a:p>
          <a:p>
            <a:pPr eaLnBrk="1" hangingPunct="1">
              <a:spcBef>
                <a:spcPct val="0"/>
              </a:spcBef>
              <a:buFontTx/>
              <a:buNone/>
            </a:pPr>
            <a:r>
              <a:rPr lang="en-US" altLang="en-US" sz="1400" dirty="0">
                <a:solidFill>
                  <a:srgbClr val="4D4D4D"/>
                </a:solidFill>
                <a:latin typeface="Consolas" pitchFamily="49" charset="0"/>
              </a:rPr>
              <a:t>    while( true ) {</a:t>
            </a:r>
          </a:p>
          <a:p>
            <a:pPr eaLnBrk="1" hangingPunct="1">
              <a:spcBef>
                <a:spcPct val="0"/>
              </a:spcBef>
              <a:buFontTx/>
              <a:buNone/>
            </a:pPr>
            <a:r>
              <a:rPr lang="en-US" altLang="en-US" sz="1400" dirty="0">
                <a:solidFill>
                  <a:srgbClr val="4D4D4D"/>
                </a:solidFill>
                <a:latin typeface="Consolas" pitchFamily="49" charset="0"/>
              </a:rPr>
              <a:t>        if ( a == 0 ) {</a:t>
            </a:r>
          </a:p>
          <a:p>
            <a:pPr eaLnBrk="1" hangingPunct="1">
              <a:spcBef>
                <a:spcPct val="0"/>
              </a:spcBef>
              <a:buFontTx/>
              <a:buNone/>
            </a:pPr>
            <a:r>
              <a:rPr lang="en-US" altLang="en-US" sz="1400" dirty="0">
                <a:solidFill>
                  <a:srgbClr val="4D4D4D"/>
                </a:solidFill>
                <a:latin typeface="Consolas" pitchFamily="49" charset="0"/>
              </a:rPr>
              <a:t>            return (b &gt;= 0) ? b : -b;</a:t>
            </a:r>
          </a:p>
          <a:p>
            <a:pPr eaLnBrk="1" hangingPunct="1">
              <a:spcBef>
                <a:spcPct val="0"/>
              </a:spcBef>
              <a:buFontTx/>
              <a:buNone/>
            </a:pPr>
            <a:r>
              <a:rPr lang="en-US" altLang="en-US" sz="1400" dirty="0">
                <a:solidFill>
                  <a:srgbClr val="4D4D4D"/>
                </a:solidFill>
                <a:latin typeface="Consolas" pitchFamily="49" charset="0"/>
              </a:rPr>
              <a:t>        }</a:t>
            </a:r>
          </a:p>
          <a:p>
            <a:pPr eaLnBrk="1" hangingPunct="1">
              <a:spcBef>
                <a:spcPct val="0"/>
              </a:spcBef>
              <a:buFontTx/>
              <a:buNone/>
            </a:pPr>
            <a:endParaRPr lang="en-US" altLang="en-US" sz="1400" dirty="0">
              <a:solidFill>
                <a:srgbClr val="4D4D4D"/>
              </a:solidFill>
              <a:latin typeface="Consolas" pitchFamily="49" charset="0"/>
            </a:endParaRPr>
          </a:p>
          <a:p>
            <a:pPr eaLnBrk="1" hangingPunct="1">
              <a:spcBef>
                <a:spcPct val="0"/>
              </a:spcBef>
              <a:buFontTx/>
              <a:buNone/>
            </a:pPr>
            <a:r>
              <a:rPr lang="en-US" altLang="en-US" sz="1400" dirty="0">
                <a:solidFill>
                  <a:srgbClr val="4D4D4D"/>
                </a:solidFill>
                <a:latin typeface="Consolas" pitchFamily="49" charset="0"/>
              </a:rPr>
              <a:t>        b %= a;</a:t>
            </a:r>
          </a:p>
          <a:p>
            <a:pPr eaLnBrk="1" hangingPunct="1">
              <a:spcBef>
                <a:spcPct val="0"/>
              </a:spcBef>
              <a:buFontTx/>
              <a:buNone/>
            </a:pPr>
            <a:endParaRPr lang="en-US" altLang="en-US" sz="1400" dirty="0">
              <a:solidFill>
                <a:srgbClr val="4D4D4D"/>
              </a:solidFill>
              <a:latin typeface="Consolas" pitchFamily="49" charset="0"/>
            </a:endParaRPr>
          </a:p>
          <a:p>
            <a:pPr eaLnBrk="1" hangingPunct="1">
              <a:spcBef>
                <a:spcPct val="0"/>
              </a:spcBef>
              <a:buFontTx/>
              <a:buNone/>
            </a:pPr>
            <a:r>
              <a:rPr lang="en-US" altLang="en-US" sz="1400" dirty="0">
                <a:solidFill>
                  <a:srgbClr val="4D4D4D"/>
                </a:solidFill>
                <a:latin typeface="Consolas" pitchFamily="49" charset="0"/>
              </a:rPr>
              <a:t>        if ( b == 0 ) {</a:t>
            </a:r>
          </a:p>
          <a:p>
            <a:pPr eaLnBrk="1" hangingPunct="1">
              <a:spcBef>
                <a:spcPct val="0"/>
              </a:spcBef>
              <a:buFontTx/>
              <a:buNone/>
            </a:pPr>
            <a:r>
              <a:rPr lang="en-US" altLang="en-US" sz="1400" dirty="0">
                <a:solidFill>
                  <a:srgbClr val="4D4D4D"/>
                </a:solidFill>
                <a:latin typeface="Consolas" pitchFamily="49" charset="0"/>
              </a:rPr>
              <a:t>            return (a &gt;= 0) ? a : -a;</a:t>
            </a:r>
          </a:p>
          <a:p>
            <a:pPr eaLnBrk="1" hangingPunct="1">
              <a:spcBef>
                <a:spcPct val="0"/>
              </a:spcBef>
              <a:buFontTx/>
              <a:buNone/>
            </a:pPr>
            <a:r>
              <a:rPr lang="en-US" altLang="en-US" sz="1400" dirty="0">
                <a:solidFill>
                  <a:srgbClr val="4D4D4D"/>
                </a:solidFill>
                <a:latin typeface="Consolas" pitchFamily="49" charset="0"/>
              </a:rPr>
              <a:t>        }</a:t>
            </a:r>
          </a:p>
          <a:p>
            <a:pPr eaLnBrk="1" hangingPunct="1">
              <a:spcBef>
                <a:spcPct val="0"/>
              </a:spcBef>
              <a:buFontTx/>
              <a:buNone/>
            </a:pPr>
            <a:r>
              <a:rPr lang="en-US" altLang="en-US" sz="1400" dirty="0">
                <a:solidFill>
                  <a:srgbClr val="4D4D4D"/>
                </a:solidFill>
                <a:latin typeface="Consolas" pitchFamily="49" charset="0"/>
              </a:rPr>
              <a:t>        a %= b;</a:t>
            </a:r>
          </a:p>
          <a:p>
            <a:pPr eaLnBrk="1" hangingPunct="1">
              <a:spcBef>
                <a:spcPct val="0"/>
              </a:spcBef>
              <a:buFontTx/>
              <a:buNone/>
            </a:pPr>
            <a:r>
              <a:rPr lang="en-US" altLang="en-US" sz="1400" dirty="0">
                <a:solidFill>
                  <a:srgbClr val="4D4D4D"/>
                </a:solidFill>
                <a:latin typeface="Consolas" pitchFamily="49" charset="0"/>
              </a:rPr>
              <a:t>    }</a:t>
            </a:r>
          </a:p>
          <a:p>
            <a:pPr eaLnBrk="1" hangingPunct="1">
              <a:spcBef>
                <a:spcPct val="0"/>
              </a:spcBef>
              <a:buFontTx/>
              <a:buNone/>
            </a:pPr>
            <a:r>
              <a:rPr lang="en-US" altLang="en-US" sz="1400" dirty="0">
                <a:solidFill>
                  <a:srgbClr val="4D4D4D"/>
                </a:solidFill>
                <a:latin typeface="Consolas" pitchFamily="49" charset="0"/>
              </a:rPr>
              <a:t>}</a:t>
            </a:r>
          </a:p>
        </p:txBody>
      </p:sp>
    </p:spTree>
    <p:extLst>
      <p:ext uri="{BB962C8B-B14F-4D97-AF65-F5344CB8AC3E}">
        <p14:creationId xmlns:p14="http://schemas.microsoft.com/office/powerpoint/2010/main" val="2227295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latin typeface="Arial" charset="0"/>
                <a:cs typeface="Arial" charset="0"/>
              </a:rPr>
              <a:t>Rational number class</a:t>
            </a:r>
          </a:p>
        </p:txBody>
      </p:sp>
      <p:sp>
        <p:nvSpPr>
          <p:cNvPr id="2457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Problem:</a:t>
            </a:r>
          </a:p>
          <a:p>
            <a:pPr lvl="1"/>
            <a:r>
              <a:rPr lang="en-US" altLang="en-US" dirty="0" smtClean="0">
                <a:latin typeface="Arial" charset="0"/>
                <a:cs typeface="Arial" charset="0"/>
              </a:rPr>
              <a:t>The rational numbers        and        have different values</a:t>
            </a:r>
          </a:p>
          <a:p>
            <a:pPr lvl="1"/>
            <a:r>
              <a:rPr lang="en-US" altLang="en-US" dirty="0" smtClean="0">
                <a:latin typeface="Arial" charset="0"/>
                <a:cs typeface="Arial" charset="0"/>
              </a:rPr>
              <a:t>The output of</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main() {</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cout</a:t>
            </a:r>
            <a:r>
              <a:rPr lang="en-US" altLang="en-US" sz="1600" dirty="0" smtClean="0">
                <a:latin typeface="Consolas" pitchFamily="49" charset="0"/>
                <a:cs typeface="Arial" charset="0"/>
              </a:rPr>
              <a:t> &lt;&lt; Rational(  1,  2 ).hash();</a:t>
            </a:r>
          </a:p>
          <a:p>
            <a:pPr lvl="1">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cout</a:t>
            </a:r>
            <a:r>
              <a:rPr lang="en-US" altLang="en-US" sz="1600" dirty="0" smtClean="0">
                <a:latin typeface="Consolas" pitchFamily="49" charset="0"/>
                <a:cs typeface="Arial" charset="0"/>
              </a:rPr>
              <a:t> &lt;&lt; Rational( -1, -2 ).hash();</a:t>
            </a:r>
          </a:p>
          <a:p>
            <a:pPr lvl="1">
              <a:buFontTx/>
              <a:buNone/>
            </a:pPr>
            <a:r>
              <a:rPr lang="en-US" altLang="en-US" sz="1600" dirty="0" smtClean="0">
                <a:latin typeface="Consolas" pitchFamily="49" charset="0"/>
                <a:cs typeface="Arial" charset="0"/>
              </a:rPr>
              <a:t>			    return 0;</a:t>
            </a:r>
          </a:p>
          <a:p>
            <a:pPr lvl="1">
              <a:buFontTx/>
              <a:buNone/>
            </a:pPr>
            <a:r>
              <a:rPr lang="en-US" altLang="en-US" sz="1600" dirty="0" smtClean="0">
                <a:latin typeface="Consolas" pitchFamily="49" charset="0"/>
                <a:cs typeface="Arial" charset="0"/>
              </a:rPr>
              <a:t>			}</a:t>
            </a:r>
          </a:p>
          <a:p>
            <a:pPr lvl="1">
              <a:buFontTx/>
              <a:buNone/>
            </a:pPr>
            <a:r>
              <a:rPr lang="en-US" altLang="en-US" dirty="0" smtClean="0">
                <a:latin typeface="Arial" charset="0"/>
                <a:cs typeface="Arial" charset="0"/>
              </a:rPr>
              <a:t>	is</a:t>
            </a:r>
          </a:p>
          <a:p>
            <a:pPr lvl="1">
              <a:buFontTx/>
              <a:buNone/>
            </a:pPr>
            <a:r>
              <a:rPr lang="en-US" altLang="en-US" dirty="0" smtClean="0">
                <a:latin typeface="Arial" charset="0"/>
                <a:cs typeface="Arial" charset="0"/>
              </a:rPr>
              <a:t>			</a:t>
            </a:r>
            <a:r>
              <a:rPr lang="en-US" altLang="en-US" dirty="0" smtClean="0">
                <a:latin typeface="Consolas" pitchFamily="49" charset="0"/>
                <a:cs typeface="Arial" charset="0"/>
              </a:rPr>
              <a:t>858993503</a:t>
            </a:r>
          </a:p>
          <a:p>
            <a:pPr lvl="1">
              <a:buFontTx/>
              <a:buNone/>
            </a:pPr>
            <a:r>
              <a:rPr lang="en-US" altLang="en-US" dirty="0" smtClean="0">
                <a:latin typeface="Consolas" pitchFamily="49" charset="0"/>
                <a:cs typeface="Arial" charset="0"/>
              </a:rPr>
              <a:t>			3435973793</a:t>
            </a:r>
          </a:p>
        </p:txBody>
      </p:sp>
      <p:graphicFrame>
        <p:nvGraphicFramePr>
          <p:cNvPr id="2" name="Object 1"/>
          <p:cNvGraphicFramePr>
            <a:graphicFrameLocks noChangeAspect="1"/>
          </p:cNvGraphicFramePr>
          <p:nvPr>
            <p:extLst/>
          </p:nvPr>
        </p:nvGraphicFramePr>
        <p:xfrm>
          <a:off x="3563888" y="1740536"/>
          <a:ext cx="285378" cy="752360"/>
        </p:xfrm>
        <a:graphic>
          <a:graphicData uri="http://schemas.openxmlformats.org/presentationml/2006/ole">
            <mc:AlternateContent xmlns:mc="http://schemas.openxmlformats.org/markup-compatibility/2006">
              <mc:Choice xmlns:v="urn:schemas-microsoft-com:vml" Requires="v">
                <p:oleObj spid="_x0000_s2175" name="Equation" r:id="rId4" imgW="139680" imgH="368280" progId="Equation.DSMT4">
                  <p:embed/>
                </p:oleObj>
              </mc:Choice>
              <mc:Fallback>
                <p:oleObj name="Equation" r:id="rId4" imgW="139680" imgH="368280" progId="Equation.DSMT4">
                  <p:embed/>
                  <p:pic>
                    <p:nvPicPr>
                      <p:cNvPr id="0" name=""/>
                      <p:cNvPicPr/>
                      <p:nvPr/>
                    </p:nvPicPr>
                    <p:blipFill>
                      <a:blip r:embed="rId5"/>
                      <a:stretch>
                        <a:fillRect/>
                      </a:stretch>
                    </p:blipFill>
                    <p:spPr>
                      <a:xfrm>
                        <a:off x="3563888" y="1740536"/>
                        <a:ext cx="285378" cy="752360"/>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4373563" y="1739900"/>
          <a:ext cx="442912" cy="752475"/>
        </p:xfrm>
        <a:graphic>
          <a:graphicData uri="http://schemas.openxmlformats.org/presentationml/2006/ole">
            <mc:AlternateContent xmlns:mc="http://schemas.openxmlformats.org/markup-compatibility/2006">
              <mc:Choice xmlns:v="urn:schemas-microsoft-com:vml" Requires="v">
                <p:oleObj spid="_x0000_s2176" name="Equation" r:id="rId6" imgW="215640" imgH="368280" progId="Equation.DSMT4">
                  <p:embed/>
                </p:oleObj>
              </mc:Choice>
              <mc:Fallback>
                <p:oleObj name="Equation" r:id="rId6" imgW="215640" imgH="368280" progId="Equation.DSMT4">
                  <p:embed/>
                  <p:pic>
                    <p:nvPicPr>
                      <p:cNvPr id="0" name=""/>
                      <p:cNvPicPr/>
                      <p:nvPr/>
                    </p:nvPicPr>
                    <p:blipFill>
                      <a:blip r:embed="rId7"/>
                      <a:stretch>
                        <a:fillRect/>
                      </a:stretch>
                    </p:blipFill>
                    <p:spPr>
                      <a:xfrm>
                        <a:off x="4373563" y="1739900"/>
                        <a:ext cx="442912" cy="752475"/>
                      </a:xfrm>
                      <a:prstGeom prst="rect">
                        <a:avLst/>
                      </a:prstGeom>
                    </p:spPr>
                  </p:pic>
                </p:oleObj>
              </mc:Fallback>
            </mc:AlternateContent>
          </a:graphicData>
        </a:graphic>
      </p:graphicFrame>
    </p:spTree>
    <p:extLst>
      <p:ext uri="{BB962C8B-B14F-4D97-AF65-F5344CB8AC3E}">
        <p14:creationId xmlns:p14="http://schemas.microsoft.com/office/powerpoint/2010/main" val="3617931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latin typeface="Arial" charset="0"/>
                <a:cs typeface="Arial" charset="0"/>
              </a:rPr>
              <a:t>Rational number class</a:t>
            </a:r>
          </a:p>
        </p:txBody>
      </p:sp>
      <p:sp>
        <p:nvSpPr>
          <p:cNvPr id="2560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Solution:  define a normal form</a:t>
            </a:r>
          </a:p>
          <a:p>
            <a:pPr lvl="1"/>
            <a:r>
              <a:rPr lang="en-US" altLang="en-US" smtClean="0">
                <a:latin typeface="Arial" charset="0"/>
                <a:cs typeface="Arial" charset="0"/>
              </a:rPr>
              <a:t>Require that the denominator is positive</a:t>
            </a:r>
            <a:endParaRPr lang="en-US" altLang="en-US" sz="1200" b="1" smtClean="0">
              <a:latin typeface="Courier New" pitchFamily="49" charset="0"/>
              <a:cs typeface="Arial" charset="0"/>
            </a:endParaRP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Rational::Rational( int a, int b ):numer(a), denom(b) {</a:t>
            </a:r>
          </a:p>
          <a:p>
            <a:pPr>
              <a:buFontTx/>
              <a:buNone/>
            </a:pPr>
            <a:r>
              <a:rPr lang="en-US" altLang="en-US" sz="1600" smtClean="0">
                <a:latin typeface="Consolas" pitchFamily="49" charset="0"/>
                <a:cs typeface="Arial" charset="0"/>
              </a:rPr>
              <a:t>		    int divisor = gcd( numer, denom );</a:t>
            </a:r>
          </a:p>
          <a:p>
            <a:pPr>
              <a:buFontTx/>
              <a:buNone/>
            </a:pPr>
            <a:r>
              <a:rPr lang="en-US" altLang="en-US" sz="1600" smtClean="0">
                <a:solidFill>
                  <a:srgbClr val="FF0000"/>
                </a:solidFill>
                <a:latin typeface="Consolas" pitchFamily="49" charset="0"/>
                <a:cs typeface="Arial" charset="0"/>
              </a:rPr>
              <a:t>		    </a:t>
            </a:r>
            <a:r>
              <a:rPr lang="nb-NO" altLang="en-US" sz="1600" smtClean="0">
                <a:solidFill>
                  <a:srgbClr val="FF0000"/>
                </a:solidFill>
                <a:latin typeface="Consolas" pitchFamily="49" charset="0"/>
                <a:cs typeface="Arial" charset="0"/>
              </a:rPr>
              <a:t>divisor = (denom &gt;= 0) ? divisor : -divisor;</a:t>
            </a:r>
            <a:endParaRPr lang="en-US" altLang="en-US" sz="1600" smtClean="0">
              <a:solidFill>
                <a:srgbClr val="FF0000"/>
              </a:solidFill>
              <a:latin typeface="Consolas" pitchFamily="49" charset="0"/>
              <a:cs typeface="Arial" charset="0"/>
            </a:endParaRPr>
          </a:p>
          <a:p>
            <a:pPr>
              <a:buFontTx/>
              <a:buNone/>
            </a:pPr>
            <a:r>
              <a:rPr lang="en-US" altLang="en-US" sz="1600" smtClean="0">
                <a:latin typeface="Consolas" pitchFamily="49" charset="0"/>
                <a:cs typeface="Arial" charset="0"/>
              </a:rPr>
              <a:t>		    numer /= divisor;</a:t>
            </a:r>
          </a:p>
          <a:p>
            <a:pPr>
              <a:buFontTx/>
              <a:buNone/>
            </a:pPr>
            <a:r>
              <a:rPr lang="en-US" altLang="en-US" sz="1600" smtClean="0">
                <a:latin typeface="Consolas" pitchFamily="49" charset="0"/>
                <a:cs typeface="Arial" charset="0"/>
              </a:rPr>
              <a:t>		    denom /= divisor;</a:t>
            </a:r>
          </a:p>
          <a:p>
            <a:pPr>
              <a:buFontTx/>
              <a:buNone/>
            </a:pPr>
            <a:r>
              <a:rPr lang="en-US" altLang="en-US" sz="1600" smtClean="0">
                <a:latin typeface="Consolas" pitchFamily="49" charset="0"/>
                <a:cs typeface="Arial" charset="0"/>
              </a:rPr>
              <a:t>		}</a:t>
            </a:r>
          </a:p>
        </p:txBody>
      </p:sp>
    </p:spTree>
    <p:extLst>
      <p:ext uri="{BB962C8B-B14F-4D97-AF65-F5344CB8AC3E}">
        <p14:creationId xmlns:p14="http://schemas.microsoft.com/office/powerpoint/2010/main" val="27861057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smtClean="0">
                <a:latin typeface="Arial" charset="0"/>
                <a:cs typeface="Arial" charset="0"/>
              </a:rPr>
              <a:t>String class</a:t>
            </a:r>
          </a:p>
        </p:txBody>
      </p:sp>
      <p:sp>
        <p:nvSpPr>
          <p:cNvPr id="2662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Two strings are equal if all the characters are equal and in the identical order</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A string is simply an array of bytes:</a:t>
            </a:r>
          </a:p>
          <a:p>
            <a:pPr lvl="1"/>
            <a:r>
              <a:rPr lang="en-US" altLang="en-US" smtClean="0">
                <a:latin typeface="Arial" charset="0"/>
                <a:cs typeface="Arial" charset="0"/>
              </a:rPr>
              <a:t>Each byte stores a value from 0 to 255</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Any hash function must be a function of these bytes</a:t>
            </a:r>
            <a:endParaRPr lang="en-US" altLang="en-US" sz="1600" b="1" smtClean="0">
              <a:latin typeface="Courier New" pitchFamily="49" charset="0"/>
              <a:cs typeface="Arial" charset="0"/>
            </a:endParaRPr>
          </a:p>
        </p:txBody>
      </p:sp>
    </p:spTree>
    <p:extLst>
      <p:ext uri="{BB962C8B-B14F-4D97-AF65-F5344CB8AC3E}">
        <p14:creationId xmlns:p14="http://schemas.microsoft.com/office/powerpoint/2010/main" val="9541422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latin typeface="Arial" charset="0"/>
                <a:cs typeface="Arial" charset="0"/>
              </a:rPr>
              <a:t>String class</a:t>
            </a:r>
          </a:p>
        </p:txBody>
      </p:sp>
      <p:sp>
        <p:nvSpPr>
          <p:cNvPr id="2765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could, for example, just add the characters:</a:t>
            </a:r>
          </a:p>
          <a:p>
            <a:pPr>
              <a:buFontTx/>
              <a:buNone/>
            </a:pPr>
            <a:endParaRPr lang="en-US" altLang="en-US" sz="1600" b="1" dirty="0" smtClean="0">
              <a:latin typeface="Courier New" pitchFamily="49" charset="0"/>
              <a:cs typeface="Arial" charset="0"/>
            </a:endParaRPr>
          </a:p>
          <a:p>
            <a:pPr>
              <a:buFontTx/>
              <a:buNone/>
            </a:pPr>
            <a:r>
              <a:rPr lang="en-US" altLang="en-US" sz="1600" dirty="0" smtClean="0">
                <a:latin typeface="Consolas" pitchFamily="49" charset="0"/>
                <a:cs typeface="Arial" charset="0"/>
              </a:rPr>
              <a:t>		unsigned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hash( </a:t>
            </a:r>
            <a:r>
              <a:rPr lang="en-US" altLang="en-US" sz="1600" dirty="0" err="1" smtClean="0">
                <a:latin typeface="Consolas" pitchFamily="49" charset="0"/>
                <a:cs typeface="Arial" charset="0"/>
              </a:rPr>
              <a:t>const</a:t>
            </a:r>
            <a:r>
              <a:rPr lang="en-US" altLang="en-US" sz="1600" dirty="0" smtClean="0">
                <a:latin typeface="Consolas" pitchFamily="49" charset="0"/>
                <a:cs typeface="Arial" charset="0"/>
              </a:rPr>
              <a:t> string &amp;</a:t>
            </a:r>
            <a:r>
              <a:rPr lang="en-US" altLang="en-US" sz="1600" dirty="0" err="1" smtClean="0">
                <a:latin typeface="Consolas" pitchFamily="49" charset="0"/>
                <a:cs typeface="Arial" charset="0"/>
              </a:rPr>
              <a:t>str</a:t>
            </a:r>
            <a:r>
              <a:rPr lang="en-US" altLang="en-US" sz="1600" dirty="0" smtClean="0">
                <a:latin typeface="Consolas" pitchFamily="49" charset="0"/>
                <a:cs typeface="Arial" charset="0"/>
              </a:rPr>
              <a:t> ) {</a:t>
            </a:r>
          </a:p>
          <a:p>
            <a:pPr>
              <a:buFontTx/>
              <a:buNone/>
            </a:pPr>
            <a:r>
              <a:rPr lang="en-US" altLang="en-US" sz="1600" dirty="0" smtClean="0">
                <a:latin typeface="Consolas" pitchFamily="49" charset="0"/>
                <a:cs typeface="Arial" charset="0"/>
              </a:rPr>
              <a:t>		    unsigned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hash_value</a:t>
            </a:r>
            <a:r>
              <a:rPr lang="en-US" altLang="en-US" sz="1600" dirty="0" smtClean="0">
                <a:latin typeface="Consolas" pitchFamily="49" charset="0"/>
                <a:cs typeface="Arial" charset="0"/>
              </a:rPr>
              <a:t> = 0;</a:t>
            </a:r>
          </a:p>
          <a:p>
            <a:pPr>
              <a:buFontTx/>
              <a:buNone/>
            </a:pPr>
            <a:endParaRPr lang="en-US" altLang="en-US" sz="1600" dirty="0" smtClean="0">
              <a:latin typeface="Consolas" pitchFamily="49" charset="0"/>
              <a:cs typeface="Arial" charset="0"/>
            </a:endParaRPr>
          </a:p>
          <a:p>
            <a:pPr>
              <a:buFontTx/>
              <a:buNone/>
            </a:pPr>
            <a:r>
              <a:rPr lang="en-US" altLang="en-US" sz="1600" dirty="0" smtClean="0">
                <a:latin typeface="Consolas" pitchFamily="49" charset="0"/>
                <a:cs typeface="Arial" charset="0"/>
              </a:rPr>
              <a:t>		    for (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k = 0; k &lt; </a:t>
            </a:r>
            <a:r>
              <a:rPr lang="en-US" altLang="en-US" sz="1600" dirty="0" err="1" smtClean="0">
                <a:latin typeface="Consolas" pitchFamily="49" charset="0"/>
                <a:cs typeface="Arial" charset="0"/>
              </a:rPr>
              <a:t>str.length</a:t>
            </a:r>
            <a:r>
              <a:rPr lang="en-US" altLang="en-US" sz="1600" dirty="0" smtClean="0">
                <a:latin typeface="Consolas" pitchFamily="49" charset="0"/>
                <a:cs typeface="Arial" charset="0"/>
              </a:rPr>
              <a:t>(); ++k ) {</a:t>
            </a:r>
          </a:p>
          <a:p>
            <a:pPr>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hash_value</a:t>
            </a:r>
            <a:r>
              <a:rPr lang="en-US" altLang="en-US" sz="1600" dirty="0" smtClean="0">
                <a:latin typeface="Consolas" pitchFamily="49" charset="0"/>
                <a:cs typeface="Arial" charset="0"/>
              </a:rPr>
              <a:t> += </a:t>
            </a:r>
            <a:r>
              <a:rPr lang="en-US" altLang="en-US" sz="1600" dirty="0" err="1" smtClean="0">
                <a:latin typeface="Consolas" pitchFamily="49" charset="0"/>
                <a:cs typeface="Arial" charset="0"/>
              </a:rPr>
              <a:t>str</a:t>
            </a:r>
            <a:r>
              <a:rPr lang="en-US" altLang="en-US" sz="1600" dirty="0" smtClean="0">
                <a:latin typeface="Consolas" pitchFamily="49" charset="0"/>
                <a:cs typeface="Arial" charset="0"/>
              </a:rPr>
              <a:t>[k];</a:t>
            </a:r>
          </a:p>
          <a:p>
            <a:pPr>
              <a:buFontTx/>
              <a:buNone/>
            </a:pPr>
            <a:r>
              <a:rPr lang="en-US" altLang="en-US" sz="1600" dirty="0" smtClean="0">
                <a:latin typeface="Consolas" pitchFamily="49" charset="0"/>
                <a:cs typeface="Arial" charset="0"/>
              </a:rPr>
              <a:t>		    }</a:t>
            </a:r>
          </a:p>
          <a:p>
            <a:pPr>
              <a:buFontTx/>
              <a:buNone/>
            </a:pPr>
            <a:endParaRPr lang="en-US" altLang="en-US" sz="1600" dirty="0" smtClean="0">
              <a:latin typeface="Consolas" pitchFamily="49" charset="0"/>
              <a:cs typeface="Arial" charset="0"/>
            </a:endParaRPr>
          </a:p>
          <a:p>
            <a:pPr>
              <a:buFontTx/>
              <a:buNone/>
            </a:pPr>
            <a:r>
              <a:rPr lang="en-US" altLang="en-US" sz="1600" dirty="0" smtClean="0">
                <a:latin typeface="Consolas" pitchFamily="49" charset="0"/>
                <a:cs typeface="Arial" charset="0"/>
              </a:rPr>
              <a:t>		    return </a:t>
            </a:r>
            <a:r>
              <a:rPr lang="en-US" altLang="en-US" sz="1600" dirty="0" err="1" smtClean="0">
                <a:latin typeface="Consolas" pitchFamily="49" charset="0"/>
                <a:cs typeface="Arial" charset="0"/>
              </a:rPr>
              <a:t>hash_value</a:t>
            </a:r>
            <a:r>
              <a:rPr lang="en-US" altLang="en-US" sz="1600" dirty="0" smtClean="0">
                <a:latin typeface="Consolas" pitchFamily="49" charset="0"/>
                <a:cs typeface="Arial" charset="0"/>
              </a:rPr>
              <a:t>;</a:t>
            </a:r>
          </a:p>
          <a:p>
            <a:pPr>
              <a:buFontTx/>
              <a:buNone/>
            </a:pPr>
            <a:r>
              <a:rPr lang="en-US" altLang="en-US" sz="1600" dirty="0" smtClean="0">
                <a:latin typeface="Consolas" pitchFamily="49" charset="0"/>
                <a:cs typeface="Arial" charset="0"/>
              </a:rPr>
              <a:t>		}</a:t>
            </a:r>
          </a:p>
        </p:txBody>
      </p:sp>
    </p:spTree>
    <p:extLst>
      <p:ext uri="{BB962C8B-B14F-4D97-AF65-F5344CB8AC3E}">
        <p14:creationId xmlns:p14="http://schemas.microsoft.com/office/powerpoint/2010/main" val="29624190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altLang="en-US" dirty="0" smtClean="0">
                <a:latin typeface="Arial" charset="0"/>
                <a:cs typeface="Arial" charset="0"/>
              </a:rPr>
              <a:t>String class</a:t>
            </a:r>
          </a:p>
        </p:txBody>
      </p:sp>
      <p:sp>
        <p:nvSpPr>
          <p:cNvPr id="33587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Not very good:</a:t>
            </a:r>
          </a:p>
          <a:p>
            <a:pPr lvl="1"/>
            <a:r>
              <a:rPr lang="en-US" altLang="en-US" dirty="0" smtClean="0">
                <a:latin typeface="Arial" charset="0"/>
                <a:cs typeface="Arial" charset="0"/>
              </a:rPr>
              <a:t>Slow run time: </a:t>
            </a:r>
            <a:r>
              <a:rPr lang="en-US" altLang="en-US" b="1" dirty="0" smtClean="0">
                <a:latin typeface="Symbol" pitchFamily="18" charset="2"/>
                <a:cs typeface="Arial" charset="0"/>
              </a:rPr>
              <a:t>Q</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p>
          <a:p>
            <a:pPr lvl="1"/>
            <a:r>
              <a:rPr lang="en-US" altLang="en-US" dirty="0" smtClean="0">
                <a:latin typeface="Arial" charset="0"/>
                <a:cs typeface="Arial" charset="0"/>
              </a:rPr>
              <a:t>Words with the same characters hash to the same code:</a:t>
            </a:r>
          </a:p>
          <a:p>
            <a:pPr lvl="2"/>
            <a:r>
              <a:rPr lang="en-US" altLang="en-US" dirty="0" smtClean="0">
                <a:latin typeface="Consolas" panose="020B0609020204030204" pitchFamily="49" charset="0"/>
                <a:cs typeface="Consolas" panose="020B0609020204030204" pitchFamily="49" charset="0"/>
              </a:rPr>
              <a:t>"form"</a:t>
            </a:r>
            <a:r>
              <a:rPr lang="en-US" altLang="en-US" dirty="0" smtClean="0">
                <a:latin typeface="Arial" charset="0"/>
                <a:cs typeface="Arial" charset="0"/>
              </a:rPr>
              <a:t> and </a:t>
            </a:r>
            <a:r>
              <a:rPr lang="en-US" altLang="en-US" dirty="0" smtClean="0">
                <a:latin typeface="Consolas" panose="020B0609020204030204" pitchFamily="49" charset="0"/>
                <a:cs typeface="Consolas" panose="020B0609020204030204" pitchFamily="49" charset="0"/>
              </a:rPr>
              <a:t>"from"</a:t>
            </a:r>
          </a:p>
          <a:p>
            <a:pPr lvl="1"/>
            <a:r>
              <a:rPr lang="en-US" altLang="en-US" dirty="0" smtClean="0">
                <a:latin typeface="Arial" charset="0"/>
                <a:cs typeface="Arial" charset="0"/>
              </a:rPr>
              <a:t>A poor distribution, </a:t>
            </a:r>
            <a:r>
              <a:rPr lang="en-US" altLang="en-US" i="1" dirty="0" smtClean="0">
                <a:latin typeface="Arial" charset="0"/>
                <a:cs typeface="Arial" charset="0"/>
              </a:rPr>
              <a:t>e</a:t>
            </a:r>
            <a:r>
              <a:rPr lang="en-US" altLang="en-US" dirty="0" smtClean="0">
                <a:latin typeface="Arial" charset="0"/>
                <a:cs typeface="Arial" charset="0"/>
              </a:rPr>
              <a:t>.</a:t>
            </a:r>
            <a:r>
              <a:rPr lang="en-US" altLang="en-US" i="1" dirty="0" smtClean="0">
                <a:latin typeface="Arial" charset="0"/>
                <a:cs typeface="Arial" charset="0"/>
              </a:rPr>
              <a:t>g</a:t>
            </a:r>
            <a:r>
              <a:rPr lang="en-US" altLang="en-US" dirty="0" smtClean="0">
                <a:latin typeface="Arial" charset="0"/>
                <a:cs typeface="Arial" charset="0"/>
              </a:rPr>
              <a:t>., all words in </a:t>
            </a:r>
            <a:r>
              <a:rPr lang="en-US" altLang="en-US" dirty="0" err="1" smtClean="0">
                <a:latin typeface="Arial" charset="0"/>
                <a:cs typeface="Arial" charset="0"/>
              </a:rPr>
              <a:t>Moby</a:t>
            </a:r>
            <a:r>
              <a:rPr lang="en-US" altLang="en-US" baseline="30000" dirty="0" err="1" smtClean="0">
                <a:latin typeface="Arial" charset="0"/>
                <a:cs typeface="Arial" charset="0"/>
              </a:rPr>
              <a:t>TM</a:t>
            </a:r>
            <a:r>
              <a:rPr lang="en-US" altLang="en-US" dirty="0" smtClean="0">
                <a:latin typeface="Arial" charset="0"/>
                <a:cs typeface="Arial" charset="0"/>
              </a:rPr>
              <a:t> Words II by Grady Ward:</a:t>
            </a:r>
          </a:p>
        </p:txBody>
      </p:sp>
      <p:pic>
        <p:nvPicPr>
          <p:cNvPr id="28677" name="Picture 6" descr="d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2" y="3356992"/>
            <a:ext cx="5486400" cy="295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a:xfrm>
            <a:off x="4828266" y="3573016"/>
            <a:ext cx="3287034" cy="1168287"/>
          </a:xfrm>
          <a:prstGeom prst="wedgeRoundRectCallout">
            <a:avLst>
              <a:gd name="adj1" fmla="val -66149"/>
              <a:gd name="adj2" fmla="val 309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2000" dirty="0" smtClean="0"/>
              <a:t>The distribution peaks about every 109. Why?</a:t>
            </a:r>
          </a:p>
          <a:p>
            <a:r>
              <a:rPr lang="en-US" altLang="zh-CN" sz="2000" dirty="0" smtClean="0"/>
              <a:t>Hint: 'a</a:t>
            </a:r>
            <a:r>
              <a:rPr lang="en-US" altLang="zh-CN" sz="2000" dirty="0"/>
              <a:t>'</a:t>
            </a:r>
            <a:r>
              <a:rPr lang="en-US" altLang="zh-CN" sz="2000" dirty="0" smtClean="0"/>
              <a:t>=97, …, 'z</a:t>
            </a:r>
            <a:r>
              <a:rPr lang="en-US" altLang="zh-CN" sz="2000" dirty="0"/>
              <a:t>'</a:t>
            </a:r>
            <a:r>
              <a:rPr lang="en-US" altLang="zh-CN" sz="2000" dirty="0" smtClean="0"/>
              <a:t>=122</a:t>
            </a:r>
            <a:endParaRPr lang="zh-CN" altLang="en-US" sz="2000" dirty="0"/>
          </a:p>
        </p:txBody>
      </p:sp>
    </p:spTree>
    <p:extLst>
      <p:ext uri="{BB962C8B-B14F-4D97-AF65-F5344CB8AC3E}">
        <p14:creationId xmlns:p14="http://schemas.microsoft.com/office/powerpoint/2010/main" val="1219236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358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latin typeface="Arial" charset="0"/>
                <a:cs typeface="Arial" charset="0"/>
              </a:rPr>
              <a:t>String class</a:t>
            </a:r>
          </a:p>
        </p:txBody>
      </p:sp>
      <p:sp>
        <p:nvSpPr>
          <p:cNvPr id="2969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Let the individual characters represent the coefficients of a polynomial in </a:t>
            </a:r>
            <a:r>
              <a:rPr lang="en-US" altLang="en-US" i="1" smtClean="0">
                <a:latin typeface="Times New Roman" pitchFamily="18" charset="0"/>
                <a:cs typeface="Arial" charset="0"/>
              </a:rPr>
              <a:t>x</a:t>
            </a:r>
            <a:r>
              <a:rPr lang="en-US" altLang="en-US" smtClean="0">
                <a:latin typeface="Arial" charset="0"/>
                <a:cs typeface="Arial" charset="0"/>
              </a:rPr>
              <a:t>:</a:t>
            </a:r>
          </a:p>
          <a:p>
            <a:pPr algn="ctr">
              <a:buFontTx/>
              <a:buNone/>
            </a:pPr>
            <a:r>
              <a:rPr lang="en-US" altLang="en-US" i="1" smtClean="0">
                <a:latin typeface="Times New Roman" pitchFamily="18" charset="0"/>
                <a:cs typeface="Arial" charset="0"/>
              </a:rPr>
              <a:t>p</a:t>
            </a:r>
            <a:r>
              <a:rPr lang="en-US" altLang="en-US" smtClean="0">
                <a:latin typeface="Times New Roman" pitchFamily="18" charset="0"/>
                <a:cs typeface="Arial" charset="0"/>
              </a:rPr>
              <a:t>(</a:t>
            </a:r>
            <a:r>
              <a:rPr lang="en-US" altLang="en-US" i="1" smtClean="0">
                <a:latin typeface="Times New Roman" pitchFamily="18" charset="0"/>
                <a:cs typeface="Arial" charset="0"/>
              </a:rPr>
              <a:t>x</a:t>
            </a:r>
            <a:r>
              <a:rPr lang="en-US" altLang="en-US" smtClean="0">
                <a:latin typeface="Times New Roman" pitchFamily="18" charset="0"/>
                <a:cs typeface="Arial" charset="0"/>
              </a:rPr>
              <a:t>) = </a:t>
            </a:r>
            <a:r>
              <a:rPr lang="en-US" altLang="en-US" i="1" smtClean="0">
                <a:latin typeface="Times New Roman" pitchFamily="18" charset="0"/>
                <a:cs typeface="Arial" charset="0"/>
              </a:rPr>
              <a:t>c</a:t>
            </a:r>
            <a:r>
              <a:rPr lang="en-US" altLang="en-US" baseline="-25000" smtClean="0">
                <a:latin typeface="Times New Roman" pitchFamily="18" charset="0"/>
                <a:cs typeface="Arial" charset="0"/>
              </a:rPr>
              <a:t>0 </a:t>
            </a:r>
            <a:r>
              <a:rPr lang="en-US" altLang="en-US" i="1" smtClean="0">
                <a:latin typeface="Times New Roman" pitchFamily="18" charset="0"/>
                <a:cs typeface="Arial" charset="0"/>
              </a:rPr>
              <a:t>x</a:t>
            </a:r>
            <a:r>
              <a:rPr lang="en-US" altLang="en-US" i="1" baseline="30000" smtClean="0">
                <a:latin typeface="Times New Roman" pitchFamily="18" charset="0"/>
                <a:cs typeface="Arial" charset="0"/>
              </a:rPr>
              <a:t>n</a:t>
            </a:r>
            <a:r>
              <a:rPr lang="en-US" altLang="en-US" baseline="30000" smtClean="0">
                <a:latin typeface="Times New Roman" pitchFamily="18" charset="0"/>
                <a:cs typeface="Arial" charset="0"/>
              </a:rPr>
              <a:t> – 1</a:t>
            </a:r>
            <a:r>
              <a:rPr lang="en-US" altLang="en-US" smtClean="0">
                <a:latin typeface="Times New Roman" pitchFamily="18" charset="0"/>
                <a:cs typeface="Arial" charset="0"/>
              </a:rPr>
              <a:t> + </a:t>
            </a:r>
            <a:r>
              <a:rPr lang="en-US" altLang="en-US" i="1" smtClean="0">
                <a:latin typeface="Times New Roman" pitchFamily="18" charset="0"/>
                <a:cs typeface="Arial" charset="0"/>
              </a:rPr>
              <a:t>c</a:t>
            </a:r>
            <a:r>
              <a:rPr lang="en-US" altLang="en-US" baseline="-25000" smtClean="0">
                <a:latin typeface="Times New Roman" pitchFamily="18" charset="0"/>
                <a:cs typeface="Arial" charset="0"/>
              </a:rPr>
              <a:t>1 </a:t>
            </a:r>
            <a:r>
              <a:rPr lang="en-US" altLang="en-US" i="1" smtClean="0">
                <a:latin typeface="Times New Roman" pitchFamily="18" charset="0"/>
                <a:cs typeface="Arial" charset="0"/>
              </a:rPr>
              <a:t>x</a:t>
            </a:r>
            <a:r>
              <a:rPr lang="en-US" altLang="en-US" i="1" baseline="30000" smtClean="0">
                <a:latin typeface="Times New Roman" pitchFamily="18" charset="0"/>
                <a:cs typeface="Arial" charset="0"/>
              </a:rPr>
              <a:t>n</a:t>
            </a:r>
            <a:r>
              <a:rPr lang="en-US" altLang="en-US" baseline="30000" smtClean="0">
                <a:latin typeface="Times New Roman" pitchFamily="18" charset="0"/>
                <a:cs typeface="Arial" charset="0"/>
              </a:rPr>
              <a:t> – 2</a:t>
            </a:r>
            <a:r>
              <a:rPr lang="en-US" altLang="en-US" smtClean="0">
                <a:latin typeface="Times New Roman" pitchFamily="18" charset="0"/>
                <a:cs typeface="Arial" charset="0"/>
              </a:rPr>
              <a:t> + ··· + </a:t>
            </a:r>
            <a:r>
              <a:rPr lang="en-US" altLang="en-US" i="1" smtClean="0">
                <a:latin typeface="Times New Roman" pitchFamily="18" charset="0"/>
                <a:cs typeface="Arial" charset="0"/>
              </a:rPr>
              <a:t>c</a:t>
            </a:r>
            <a:r>
              <a:rPr lang="en-US" altLang="en-US" i="1" baseline="-25000" smtClean="0">
                <a:latin typeface="Times New Roman" pitchFamily="18" charset="0"/>
                <a:cs typeface="Arial" charset="0"/>
              </a:rPr>
              <a:t>n</a:t>
            </a:r>
            <a:r>
              <a:rPr lang="en-US" altLang="en-US" baseline="-25000" smtClean="0">
                <a:latin typeface="Times New Roman" pitchFamily="18" charset="0"/>
                <a:cs typeface="Arial" charset="0"/>
              </a:rPr>
              <a:t> – 3 </a:t>
            </a:r>
            <a:r>
              <a:rPr lang="en-US" altLang="en-US" i="1" smtClean="0">
                <a:latin typeface="Times New Roman" pitchFamily="18" charset="0"/>
                <a:cs typeface="Arial" charset="0"/>
              </a:rPr>
              <a:t>x</a:t>
            </a:r>
            <a:r>
              <a:rPr lang="en-US" altLang="en-US" baseline="30000" smtClean="0">
                <a:latin typeface="Times New Roman" pitchFamily="18" charset="0"/>
                <a:cs typeface="Arial" charset="0"/>
              </a:rPr>
              <a:t>2</a:t>
            </a:r>
            <a:r>
              <a:rPr lang="en-US" altLang="en-US" smtClean="0">
                <a:latin typeface="Times New Roman" pitchFamily="18" charset="0"/>
                <a:cs typeface="Arial" charset="0"/>
              </a:rPr>
              <a:t> + </a:t>
            </a:r>
            <a:r>
              <a:rPr lang="en-US" altLang="en-US" i="1" smtClean="0">
                <a:latin typeface="Times New Roman" pitchFamily="18" charset="0"/>
                <a:cs typeface="Arial" charset="0"/>
              </a:rPr>
              <a:t>c</a:t>
            </a:r>
            <a:r>
              <a:rPr lang="en-US" altLang="en-US" i="1" baseline="-25000" smtClean="0">
                <a:latin typeface="Times New Roman" pitchFamily="18" charset="0"/>
                <a:cs typeface="Arial" charset="0"/>
              </a:rPr>
              <a:t>n</a:t>
            </a:r>
            <a:r>
              <a:rPr lang="en-US" altLang="en-US" baseline="-25000" smtClean="0">
                <a:latin typeface="Times New Roman" pitchFamily="18" charset="0"/>
                <a:cs typeface="Arial" charset="0"/>
              </a:rPr>
              <a:t> – 2 </a:t>
            </a:r>
            <a:r>
              <a:rPr lang="en-US" altLang="en-US" i="1" smtClean="0">
                <a:latin typeface="Times New Roman" pitchFamily="18" charset="0"/>
                <a:cs typeface="Arial" charset="0"/>
              </a:rPr>
              <a:t>x</a:t>
            </a:r>
            <a:r>
              <a:rPr lang="en-US" altLang="en-US" smtClean="0">
                <a:latin typeface="Times New Roman" pitchFamily="18" charset="0"/>
                <a:cs typeface="Arial" charset="0"/>
              </a:rPr>
              <a:t> + </a:t>
            </a:r>
            <a:r>
              <a:rPr lang="en-US" altLang="en-US" i="1" smtClean="0">
                <a:latin typeface="Times New Roman" pitchFamily="18" charset="0"/>
                <a:cs typeface="Arial" charset="0"/>
              </a:rPr>
              <a:t>c</a:t>
            </a:r>
            <a:r>
              <a:rPr lang="en-US" altLang="en-US" i="1" baseline="-25000" smtClean="0">
                <a:latin typeface="Times New Roman" pitchFamily="18" charset="0"/>
                <a:cs typeface="Arial" charset="0"/>
              </a:rPr>
              <a:t>n</a:t>
            </a:r>
            <a:r>
              <a:rPr lang="en-US" altLang="en-US" baseline="-25000" smtClean="0">
                <a:latin typeface="Times New Roman" pitchFamily="18" charset="0"/>
                <a:cs typeface="Arial" charset="0"/>
              </a:rPr>
              <a:t> – 1</a:t>
            </a:r>
            <a:endParaRPr lang="en-US" altLang="en-US" smtClean="0">
              <a:latin typeface="Times New Roman" pitchFamily="18" charset="0"/>
              <a:cs typeface="Arial" charset="0"/>
            </a:endParaRPr>
          </a:p>
          <a:p>
            <a:pPr>
              <a:buFont typeface="Arial" charset="0"/>
              <a:buNone/>
            </a:pPr>
            <a:r>
              <a:rPr lang="en-US" altLang="en-US" smtClean="0">
                <a:latin typeface="Arial" charset="0"/>
                <a:cs typeface="Arial" charset="0"/>
              </a:rPr>
              <a:t>	Use Horner’s rule to evaluate this polynomial at a prime number, </a:t>
            </a:r>
            <a:r>
              <a:rPr lang="en-US" altLang="en-US" i="1" smtClean="0">
                <a:latin typeface="Arial" charset="0"/>
                <a:cs typeface="Arial" charset="0"/>
              </a:rPr>
              <a:t>e</a:t>
            </a:r>
            <a:r>
              <a:rPr lang="en-US" altLang="en-US" smtClean="0">
                <a:latin typeface="Arial" charset="0"/>
                <a:cs typeface="Arial" charset="0"/>
              </a:rPr>
              <a:t>.</a:t>
            </a:r>
            <a:r>
              <a:rPr lang="en-US" altLang="en-US" i="1" smtClean="0">
                <a:latin typeface="Arial" charset="0"/>
                <a:cs typeface="Arial" charset="0"/>
              </a:rPr>
              <a:t>g</a:t>
            </a:r>
            <a:r>
              <a:rPr lang="en-US" altLang="en-US" smtClean="0">
                <a:latin typeface="Arial" charset="0"/>
                <a:cs typeface="Arial" charset="0"/>
              </a:rPr>
              <a:t>., </a:t>
            </a:r>
            <a:r>
              <a:rPr lang="en-US" altLang="en-US" i="1" smtClean="0">
                <a:latin typeface="Times New Roman" pitchFamily="18" charset="0"/>
                <a:cs typeface="Arial" charset="0"/>
              </a:rPr>
              <a:t>x</a:t>
            </a:r>
            <a:r>
              <a:rPr lang="en-US" altLang="en-US" smtClean="0">
                <a:latin typeface="Times New Roman" pitchFamily="18" charset="0"/>
                <a:cs typeface="Arial" charset="0"/>
              </a:rPr>
              <a:t> = </a:t>
            </a:r>
            <a:r>
              <a:rPr lang="en-US" altLang="en-US" smtClean="0">
                <a:solidFill>
                  <a:srgbClr val="FF0000"/>
                </a:solidFill>
                <a:latin typeface="Times New Roman" pitchFamily="18" charset="0"/>
                <a:cs typeface="Arial" charset="0"/>
              </a:rPr>
              <a:t>12347</a:t>
            </a:r>
            <a:r>
              <a:rPr lang="en-US" altLang="en-US" smtClean="0">
                <a:latin typeface="Arial" charset="0"/>
                <a:cs typeface="Arial" charset="0"/>
              </a:rPr>
              <a:t>:</a:t>
            </a:r>
          </a:p>
          <a:p>
            <a:pPr>
              <a:buFontTx/>
              <a:buNone/>
            </a:pPr>
            <a:r>
              <a:rPr lang="en-US" altLang="en-US" sz="1600" b="1" smtClean="0">
                <a:latin typeface="Consolas" pitchFamily="49" charset="0"/>
                <a:cs typeface="Arial" charset="0"/>
              </a:rPr>
              <a:t>		</a:t>
            </a:r>
            <a:r>
              <a:rPr lang="en-US" altLang="en-US" sz="1600" smtClean="0">
                <a:latin typeface="Consolas" pitchFamily="49" charset="0"/>
                <a:cs typeface="Arial" charset="0"/>
              </a:rPr>
              <a:t>unsigned int hash( string const &amp;str ) {</a:t>
            </a:r>
          </a:p>
          <a:p>
            <a:pPr>
              <a:buFontTx/>
              <a:buNone/>
            </a:pPr>
            <a:r>
              <a:rPr lang="en-US" altLang="en-US" sz="1600" smtClean="0">
                <a:latin typeface="Consolas" pitchFamily="49" charset="0"/>
                <a:cs typeface="Arial" charset="0"/>
              </a:rPr>
              <a:t>		    unsigned int hash_value = 0;</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for ( int k = 0; k &lt; str.length(); ++k ) {</a:t>
            </a:r>
          </a:p>
          <a:p>
            <a:pPr>
              <a:buFontTx/>
              <a:buNone/>
            </a:pPr>
            <a:r>
              <a:rPr lang="en-US" altLang="en-US" sz="1600" smtClean="0">
                <a:latin typeface="Consolas" pitchFamily="49" charset="0"/>
                <a:cs typeface="Arial" charset="0"/>
              </a:rPr>
              <a:t>		        hash_value = </a:t>
            </a:r>
            <a:r>
              <a:rPr lang="en-US" altLang="en-US" sz="1600" smtClean="0">
                <a:solidFill>
                  <a:srgbClr val="FF0000"/>
                </a:solidFill>
                <a:latin typeface="Consolas" pitchFamily="49" charset="0"/>
                <a:cs typeface="Arial" charset="0"/>
              </a:rPr>
              <a:t>12347</a:t>
            </a:r>
            <a:r>
              <a:rPr lang="en-US" altLang="en-US" sz="1600" smtClean="0">
                <a:latin typeface="Consolas" pitchFamily="49" charset="0"/>
                <a:cs typeface="Arial" charset="0"/>
              </a:rPr>
              <a:t>*hash_value + str[k];</a:t>
            </a:r>
          </a:p>
          <a:p>
            <a:pPr>
              <a:buFontTx/>
              <a:buNone/>
            </a:pPr>
            <a:r>
              <a:rPr lang="en-US" altLang="en-US" sz="1600" smtClean="0">
                <a:latin typeface="Consolas" pitchFamily="49" charset="0"/>
                <a:cs typeface="Arial" charset="0"/>
              </a:rPr>
              <a:t>		    }</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return hash_value;</a:t>
            </a:r>
          </a:p>
          <a:p>
            <a:pPr>
              <a:buFontTx/>
              <a:buNone/>
            </a:pPr>
            <a:r>
              <a:rPr lang="en-US" altLang="en-US" sz="1600" smtClean="0">
                <a:latin typeface="Consolas" pitchFamily="49" charset="0"/>
                <a:cs typeface="Arial" charset="0"/>
              </a:rPr>
              <a:t>		}</a:t>
            </a:r>
          </a:p>
        </p:txBody>
      </p:sp>
    </p:spTree>
    <p:extLst>
      <p:ext uri="{BB962C8B-B14F-4D97-AF65-F5344CB8AC3E}">
        <p14:creationId xmlns:p14="http://schemas.microsoft.com/office/powerpoint/2010/main" val="17935806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p:txBody>
          <a:bodyPr/>
          <a:lstStyle/>
          <a:p>
            <a:r>
              <a:rPr lang="en-US" altLang="en-US" dirty="0" smtClean="0">
                <a:latin typeface="Arial" charset="0"/>
                <a:cs typeface="Arial" charset="0"/>
              </a:rPr>
              <a:t>String class</a:t>
            </a:r>
          </a:p>
        </p:txBody>
      </p:sp>
      <p:sp>
        <p:nvSpPr>
          <p:cNvPr id="30723" name="Rectangle 3"/>
          <p:cNvSpPr>
            <a:spLocks noGrp="1"/>
          </p:cNvSpPr>
          <p:nvPr>
            <p:ph type="body" idx="4294967295"/>
          </p:nvPr>
        </p:nvSpPr>
        <p:spPr/>
        <p:txBody>
          <a:bodyPr/>
          <a:lstStyle/>
          <a:p>
            <a:pPr>
              <a:buFont typeface="Arial" charset="0"/>
              <a:buNone/>
            </a:pPr>
            <a:r>
              <a:rPr lang="en-US" altLang="en-US" dirty="0" smtClean="0">
                <a:latin typeface="Arial" charset="0"/>
                <a:cs typeface="Arial" charset="0"/>
              </a:rPr>
              <a:t>	Is this hash function actually better?</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Suppose I pick </a:t>
            </a:r>
            <a:r>
              <a:rPr lang="en-US" altLang="en-US" i="1" dirty="0" smtClean="0">
                <a:latin typeface="Times New Roman" pitchFamily="18" charset="0"/>
                <a:cs typeface="Arial" charset="0"/>
              </a:rPr>
              <a:t>n</a:t>
            </a:r>
            <a:r>
              <a:rPr lang="en-US" altLang="en-US" dirty="0" smtClean="0">
                <a:latin typeface="Arial" charset="0"/>
                <a:cs typeface="Arial" charset="0"/>
              </a:rPr>
              <a:t> random integers from </a:t>
            </a:r>
            <a:r>
              <a:rPr lang="en-US" altLang="en-US" dirty="0" smtClean="0">
                <a:latin typeface="Times New Roman" pitchFamily="18" charset="0"/>
                <a:cs typeface="Times New Roman" pitchFamily="18" charset="0"/>
              </a:rPr>
              <a:t>1</a:t>
            </a:r>
            <a:r>
              <a:rPr lang="en-US" altLang="en-US" dirty="0" smtClean="0">
                <a:latin typeface="Arial" charset="0"/>
                <a:cs typeface="Arial" charset="0"/>
              </a:rPr>
              <a:t> to </a:t>
            </a:r>
            <a:r>
              <a:rPr lang="en-US" altLang="en-US" i="1" dirty="0" smtClean="0">
                <a:latin typeface="Times New Roman" pitchFamily="18" charset="0"/>
                <a:cs typeface="Arial" charset="0"/>
              </a:rPr>
              <a:t>L</a:t>
            </a:r>
            <a:endParaRPr lang="en-US" altLang="en-US" dirty="0" smtClean="0">
              <a:latin typeface="Times New Roman" pitchFamily="18" charset="0"/>
              <a:cs typeface="Arial" charset="0"/>
            </a:endParaRPr>
          </a:p>
          <a:p>
            <a:pPr lvl="1"/>
            <a:r>
              <a:rPr lang="en-US" altLang="en-US" dirty="0" smtClean="0">
                <a:latin typeface="Arial" charset="0"/>
                <a:cs typeface="Arial" charset="0"/>
              </a:rPr>
              <a:t>One would expect each integer to appear </a:t>
            </a:r>
            <a:r>
              <a:rPr lang="en-US" altLang="en-US" i="1" dirty="0" smtClean="0">
                <a:latin typeface="Symbol" pitchFamily="18" charset="2"/>
                <a:cs typeface="Arial" charset="0"/>
              </a:rPr>
              <a:t>l</a:t>
            </a:r>
            <a:r>
              <a:rPr lang="en-US" altLang="en-US" dirty="0" smtClean="0">
                <a:latin typeface="Times New Roman" pitchFamily="18" charset="0"/>
                <a:cs typeface="Times New Roman" pitchFamily="18" charset="0"/>
              </a:rPr>
              <a:t> = </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L</a:t>
            </a:r>
            <a:r>
              <a:rPr lang="en-US" altLang="en-US" dirty="0" smtClean="0">
                <a:latin typeface="Arial" charset="0"/>
                <a:cs typeface="Arial" charset="0"/>
              </a:rPr>
              <a:t> times</a:t>
            </a:r>
          </a:p>
          <a:p>
            <a:pPr lvl="1"/>
            <a:r>
              <a:rPr lang="en-US" altLang="en-US" dirty="0" smtClean="0">
                <a:latin typeface="Arial" charset="0"/>
                <a:cs typeface="Arial" charset="0"/>
              </a:rPr>
              <a:t>Some, however, will appear more often, others less often</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To test whether or not the integers are random, we will ask:</a:t>
            </a:r>
          </a:p>
          <a:p>
            <a:pPr algn="ctr">
              <a:buFont typeface="Arial" charset="0"/>
              <a:buNone/>
            </a:pPr>
            <a:r>
              <a:rPr lang="en-US" altLang="en-US" dirty="0" smtClean="0">
                <a:latin typeface="Arial" charset="0"/>
                <a:cs typeface="Arial" charset="0"/>
              </a:rPr>
              <a:t>“How many (what proportion of) integers were chosen </a:t>
            </a:r>
            <a:r>
              <a:rPr lang="en-US" altLang="en-US" i="1" dirty="0" smtClean="0">
                <a:latin typeface="Times New Roman" pitchFamily="18" charset="0"/>
                <a:cs typeface="Times New Roman" pitchFamily="18" charset="0"/>
              </a:rPr>
              <a:t>k</a:t>
            </a:r>
            <a:r>
              <a:rPr lang="en-US" altLang="en-US" dirty="0" smtClean="0">
                <a:latin typeface="Arial" charset="0"/>
                <a:cs typeface="Arial" charset="0"/>
              </a:rPr>
              <a:t> times?”</a:t>
            </a:r>
          </a:p>
          <a:p>
            <a:pPr lvl="1"/>
            <a:endParaRPr lang="en-US" altLang="en-US" sz="2000" dirty="0" smtClean="0">
              <a:latin typeface="Arial" charset="0"/>
              <a:cs typeface="Arial" charset="0"/>
            </a:endParaRPr>
          </a:p>
        </p:txBody>
      </p:sp>
    </p:spTree>
    <p:extLst>
      <p:ext uri="{BB962C8B-B14F-4D97-AF65-F5344CB8AC3E}">
        <p14:creationId xmlns:p14="http://schemas.microsoft.com/office/powerpoint/2010/main" val="415463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2" descr="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860800"/>
            <a:ext cx="446405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p:cNvSpPr>
            <a:spLocks noGrp="1"/>
          </p:cNvSpPr>
          <p:nvPr>
            <p:ph type="title" idx="4294967295"/>
          </p:nvPr>
        </p:nvSpPr>
        <p:spPr/>
        <p:txBody>
          <a:bodyPr/>
          <a:lstStyle/>
          <a:p>
            <a:r>
              <a:rPr lang="en-US" altLang="en-US" dirty="0" smtClean="0">
                <a:latin typeface="Arial" charset="0"/>
                <a:cs typeface="Arial" charset="0"/>
              </a:rPr>
              <a:t>String class</a:t>
            </a:r>
          </a:p>
        </p:txBody>
      </p:sp>
      <p:sp>
        <p:nvSpPr>
          <p:cNvPr id="31748" name="Rectangle 4"/>
          <p:cNvSpPr>
            <a:spLocks noGrp="1"/>
          </p:cNvSpPr>
          <p:nvPr>
            <p:ph type="body" idx="4294967295"/>
          </p:nvPr>
        </p:nvSpPr>
        <p:spPr/>
        <p:txBody>
          <a:bodyPr/>
          <a:lstStyle/>
          <a:p>
            <a:pPr>
              <a:buNone/>
            </a:pPr>
            <a:r>
              <a:rPr lang="en-US" altLang="en-US" sz="2400" dirty="0" smtClean="0">
                <a:latin typeface="Arial" charset="0"/>
                <a:cs typeface="Arial" charset="0"/>
              </a:rPr>
              <a:t>	</a:t>
            </a:r>
            <a:r>
              <a:rPr lang="en-US" altLang="en-US" dirty="0" smtClean="0">
                <a:latin typeface="Arial" charset="0"/>
                <a:cs typeface="Arial" charset="0"/>
              </a:rPr>
              <a:t>Consider the hash of each of the 354985 strings in </a:t>
            </a:r>
            <a:r>
              <a:rPr lang="en-US" altLang="en-US" dirty="0" err="1">
                <a:latin typeface="Arial" charset="0"/>
                <a:cs typeface="Arial" charset="0"/>
              </a:rPr>
              <a:t>Moby</a:t>
            </a:r>
            <a:r>
              <a:rPr lang="en-US" altLang="en-US" baseline="30000" dirty="0" err="1">
                <a:latin typeface="Arial" charset="0"/>
                <a:cs typeface="Arial" charset="0"/>
              </a:rPr>
              <a:t>TM</a:t>
            </a:r>
            <a:r>
              <a:rPr lang="en-US" altLang="en-US" dirty="0">
                <a:latin typeface="Arial" charset="0"/>
                <a:cs typeface="Arial" charset="0"/>
              </a:rPr>
              <a:t> Words II </a:t>
            </a:r>
            <a:r>
              <a:rPr lang="en-US" altLang="en-US" dirty="0" smtClean="0">
                <a:latin typeface="Arial" charset="0"/>
                <a:cs typeface="Arial" charset="0"/>
              </a:rPr>
              <a:t>to be a random value in </a:t>
            </a:r>
            <a:r>
              <a:rPr lang="en-US" altLang="en-US" dirty="0" smtClean="0">
                <a:latin typeface="Times New Roman" pitchFamily="18" charset="0"/>
                <a:cs typeface="Arial" charset="0"/>
              </a:rPr>
              <a:t>0, 1, 2, 3, …, 2</a:t>
            </a:r>
            <a:r>
              <a:rPr lang="en-US" altLang="en-US" baseline="30000" dirty="0" smtClean="0">
                <a:latin typeface="Times New Roman" pitchFamily="18" charset="0"/>
                <a:cs typeface="Arial" charset="0"/>
              </a:rPr>
              <a:t>32</a:t>
            </a:r>
            <a:r>
              <a:rPr lang="en-US" altLang="en-US" dirty="0" smtClean="0">
                <a:latin typeface="Times New Roman" pitchFamily="18" charset="0"/>
                <a:cs typeface="Arial" charset="0"/>
              </a:rPr>
              <a:t> – 1</a:t>
            </a:r>
          </a:p>
          <a:p>
            <a:pPr lvl="1"/>
            <a:r>
              <a:rPr lang="en-US" altLang="en-US" dirty="0" smtClean="0">
                <a:latin typeface="Arial" charset="0"/>
                <a:cs typeface="Arial" charset="0"/>
              </a:rPr>
              <a:t>Subdivide the integers into groups of approximately 12099</a:t>
            </a:r>
          </a:p>
          <a:p>
            <a:pPr lvl="1"/>
            <a:r>
              <a:rPr lang="en-US" altLang="en-US" dirty="0" smtClean="0">
                <a:latin typeface="Arial" charset="0"/>
                <a:cs typeface="Arial" charset="0"/>
              </a:rPr>
              <a:t>We expect one hash value per interval</a:t>
            </a:r>
          </a:p>
          <a:p>
            <a:pPr lvl="1"/>
            <a:r>
              <a:rPr lang="en-US" altLang="en-US" dirty="0" smtClean="0">
                <a:latin typeface="Arial" charset="0"/>
                <a:cs typeface="Arial" charset="0"/>
              </a:rPr>
              <a:t>Count the number of these subintervals which contain 0, 1, 2, ... of these hash values</a:t>
            </a:r>
          </a:p>
          <a:p>
            <a:pPr lvl="1"/>
            <a:r>
              <a:rPr lang="en-US" altLang="en-US" dirty="0" smtClean="0">
                <a:latin typeface="Arial" charset="0"/>
                <a:cs typeface="Arial" charset="0"/>
              </a:rPr>
              <a:t>Plotting these proportions and </a:t>
            </a:r>
            <a:r>
              <a:rPr lang="en-US" altLang="en-US" dirty="0" smtClean="0">
                <a:latin typeface="Times New Roman" pitchFamily="18" charset="0"/>
                <a:cs typeface="Arial" charset="0"/>
              </a:rPr>
              <a:t>1/</a:t>
            </a:r>
            <a:r>
              <a:rPr lang="en-US" altLang="en-US" b="1" i="1" dirty="0" smtClean="0">
                <a:latin typeface="Times New Roman" pitchFamily="18" charset="0"/>
                <a:cs typeface="Arial" charset="0"/>
              </a:rPr>
              <a:t>e</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we see they’re very similar</a:t>
            </a:r>
          </a:p>
          <a:p>
            <a:pPr lvl="1"/>
            <a:endParaRPr lang="en-US" altLang="en-US" dirty="0" smtClean="0">
              <a:latin typeface="Arial" charset="0"/>
              <a:cs typeface="Arial" charset="0"/>
            </a:endParaRPr>
          </a:p>
        </p:txBody>
      </p:sp>
      <p:sp>
        <p:nvSpPr>
          <p:cNvPr id="31749" name="Text Box 5"/>
          <p:cNvSpPr txBox="1">
            <a:spLocks noChangeArrowheads="1"/>
          </p:cNvSpPr>
          <p:nvPr/>
        </p:nvSpPr>
        <p:spPr bwMode="auto">
          <a:xfrm>
            <a:off x="4556125" y="4529138"/>
            <a:ext cx="4337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US" altLang="en-US" sz="1800"/>
              <a:t>Proportion of intervals with </a:t>
            </a:r>
            <a:r>
              <a:rPr lang="en-US" altLang="en-US" sz="1800" i="1">
                <a:latin typeface="Times New Roman" pitchFamily="18" charset="0"/>
              </a:rPr>
              <a:t>n</a:t>
            </a:r>
            <a:r>
              <a:rPr lang="en-US" altLang="en-US" sz="1800"/>
              <a:t> hash values</a:t>
            </a:r>
          </a:p>
          <a:p>
            <a:pPr eaLnBrk="1" hangingPunct="1">
              <a:spcBef>
                <a:spcPct val="0"/>
              </a:spcBef>
              <a:buFontTx/>
              <a:buNone/>
            </a:pPr>
            <a:r>
              <a:rPr lang="en-US" altLang="en-US" sz="1800"/>
              <a:t>Poisson distribution with </a:t>
            </a:r>
            <a:r>
              <a:rPr lang="en-US" altLang="en-US" sz="1800" i="1">
                <a:latin typeface="Symbol" pitchFamily="18" charset="2"/>
              </a:rPr>
              <a:t>l</a:t>
            </a:r>
            <a:r>
              <a:rPr lang="en-US" altLang="en-US" sz="1800">
                <a:latin typeface="Times New Roman" pitchFamily="18" charset="0"/>
              </a:rPr>
              <a:t> = 1</a:t>
            </a:r>
          </a:p>
        </p:txBody>
      </p:sp>
      <p:sp>
        <p:nvSpPr>
          <p:cNvPr id="31750" name="Oval 6"/>
          <p:cNvSpPr>
            <a:spLocks noChangeArrowheads="1"/>
          </p:cNvSpPr>
          <p:nvPr/>
        </p:nvSpPr>
        <p:spPr bwMode="auto">
          <a:xfrm>
            <a:off x="4379913" y="4668838"/>
            <a:ext cx="73025" cy="714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endParaRPr lang="en-CA" altLang="en-US" sz="1800"/>
          </a:p>
        </p:txBody>
      </p:sp>
      <p:sp>
        <p:nvSpPr>
          <p:cNvPr id="31751" name="Oval 7"/>
          <p:cNvSpPr>
            <a:spLocks noChangeArrowheads="1"/>
          </p:cNvSpPr>
          <p:nvPr/>
        </p:nvSpPr>
        <p:spPr bwMode="auto">
          <a:xfrm>
            <a:off x="4387850" y="4964113"/>
            <a:ext cx="73025" cy="7143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endParaRPr lang="en-CA" altLang="en-US" sz="1800"/>
          </a:p>
        </p:txBody>
      </p:sp>
    </p:spTree>
    <p:extLst>
      <p:ext uri="{BB962C8B-B14F-4D97-AF65-F5344CB8AC3E}">
        <p14:creationId xmlns:p14="http://schemas.microsoft.com/office/powerpoint/2010/main" val="1207817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CA" altLang="en-US" smtClean="0">
                <a:latin typeface="Arial" charset="0"/>
                <a:cs typeface="Arial" charset="0"/>
              </a:rPr>
              <a:t>Supporting Example</a:t>
            </a:r>
          </a:p>
        </p:txBody>
      </p:sp>
      <p:sp>
        <p:nvSpPr>
          <p:cNvPr id="7171" name="Content Placeholder 2"/>
          <p:cNvSpPr>
            <a:spLocks noGrp="1"/>
          </p:cNvSpPr>
          <p:nvPr>
            <p:ph idx="1"/>
          </p:nvPr>
        </p:nvSpPr>
        <p:spPr>
          <a:xfrm>
            <a:off x="519113" y="1600200"/>
            <a:ext cx="8229600" cy="4525963"/>
          </a:xfrm>
        </p:spPr>
        <p:txBody>
          <a:bodyPr/>
          <a:lstStyle/>
          <a:p>
            <a:pPr>
              <a:buFont typeface="Arial" charset="0"/>
              <a:buNone/>
            </a:pPr>
            <a:r>
              <a:rPr lang="en-CA" altLang="en-US" sz="1600" dirty="0" smtClean="0">
                <a:latin typeface="Consolas" pitchFamily="49" charset="0"/>
                <a:cs typeface="Consolas" pitchFamily="49" charset="0"/>
              </a:rPr>
              <a:t>#include &lt;</a:t>
            </a:r>
            <a:r>
              <a:rPr lang="en-CA" altLang="en-US" sz="1600" dirty="0" err="1" smtClean="0">
                <a:latin typeface="Consolas" pitchFamily="49" charset="0"/>
                <a:cs typeface="Consolas" pitchFamily="49" charset="0"/>
              </a:rPr>
              <a:t>iostream</a:t>
            </a:r>
            <a:r>
              <a:rPr lang="en-CA" altLang="en-US" sz="1600" dirty="0" smtClean="0">
                <a:latin typeface="Consolas" pitchFamily="49" charset="0"/>
                <a:cs typeface="Consolas" pitchFamily="49" charset="0"/>
              </a:rPr>
              <a:t>&gt;</a:t>
            </a:r>
          </a:p>
          <a:p>
            <a:pPr>
              <a:buFont typeface="Arial" charset="0"/>
              <a:buNone/>
            </a:pPr>
            <a:r>
              <a:rPr lang="en-CA" altLang="en-US" sz="1600" dirty="0" smtClean="0">
                <a:latin typeface="Consolas" pitchFamily="49" charset="0"/>
                <a:cs typeface="Consolas" pitchFamily="49" charset="0"/>
              </a:rPr>
              <a:t> </a:t>
            </a:r>
          </a:p>
          <a:p>
            <a:pPr>
              <a:buFont typeface="Arial" charset="0"/>
              <a:buNone/>
            </a:pPr>
            <a:r>
              <a:rPr lang="en-CA" altLang="en-US" sz="1600" dirty="0" smtClean="0">
                <a:latin typeface="Consolas" pitchFamily="49" charset="0"/>
                <a:cs typeface="Consolas" pitchFamily="49" charset="0"/>
              </a:rPr>
              <a:t>void a() {</a:t>
            </a:r>
          </a:p>
          <a:p>
            <a:pPr>
              <a:buFont typeface="Arial" charset="0"/>
              <a:buNone/>
            </a:pPr>
            <a:r>
              <a:rPr lang="en-CA" altLang="en-US" sz="1600" dirty="0" smtClean="0">
                <a:latin typeface="Consolas" pitchFamily="49" charset="0"/>
                <a:cs typeface="Consolas" pitchFamily="49" charset="0"/>
              </a:rPr>
              <a:t>    </a:t>
            </a:r>
            <a:r>
              <a:rPr lang="en-CA" altLang="en-US" sz="1600" dirty="0" err="1" smtClean="0">
                <a:latin typeface="Consolas" pitchFamily="49" charset="0"/>
                <a:cs typeface="Consolas" pitchFamily="49" charset="0"/>
              </a:rPr>
              <a:t>std</a:t>
            </a:r>
            <a:r>
              <a:rPr lang="en-CA" altLang="en-US" sz="1600" dirty="0" smtClean="0">
                <a:latin typeface="Consolas" pitchFamily="49" charset="0"/>
                <a:cs typeface="Consolas" pitchFamily="49" charset="0"/>
              </a:rPr>
              <a:t>::</a:t>
            </a:r>
            <a:r>
              <a:rPr lang="en-CA" altLang="en-US" sz="1600" dirty="0" err="1" smtClean="0">
                <a:latin typeface="Consolas" pitchFamily="49" charset="0"/>
                <a:cs typeface="Consolas" pitchFamily="49" charset="0"/>
              </a:rPr>
              <a:t>cout</a:t>
            </a:r>
            <a:endParaRPr lang="en-CA" altLang="en-US" sz="1600" dirty="0" smtClean="0">
              <a:latin typeface="Consolas" pitchFamily="49" charset="0"/>
              <a:cs typeface="Consolas" pitchFamily="49" charset="0"/>
            </a:endParaRPr>
          </a:p>
          <a:p>
            <a:pPr>
              <a:buFont typeface="Arial" charset="0"/>
              <a:buNone/>
            </a:pPr>
            <a:r>
              <a:rPr lang="en-CA" altLang="en-US" sz="1600" dirty="0" smtClean="0">
                <a:latin typeface="Consolas" pitchFamily="49" charset="0"/>
                <a:cs typeface="Consolas" pitchFamily="49" charset="0"/>
              </a:rPr>
              <a:t>        &lt;&lt; "Calling 'void a()'" </a:t>
            </a:r>
          </a:p>
          <a:p>
            <a:pPr>
              <a:buFont typeface="Arial" charset="0"/>
              <a:buNone/>
            </a:pPr>
            <a:r>
              <a:rPr lang="en-CA" altLang="en-US" sz="1600" dirty="0" smtClean="0">
                <a:latin typeface="Consolas" pitchFamily="49" charset="0"/>
                <a:cs typeface="Consolas" pitchFamily="49" charset="0"/>
              </a:rPr>
              <a:t>        &lt;&lt; </a:t>
            </a:r>
            <a:r>
              <a:rPr lang="en-CA" altLang="en-US" sz="1600" dirty="0" err="1" smtClean="0">
                <a:latin typeface="Consolas" pitchFamily="49" charset="0"/>
                <a:cs typeface="Consolas" pitchFamily="49" charset="0"/>
              </a:rPr>
              <a:t>std</a:t>
            </a:r>
            <a:r>
              <a:rPr lang="en-CA" altLang="en-US" sz="1600" dirty="0" smtClean="0">
                <a:latin typeface="Consolas" pitchFamily="49" charset="0"/>
                <a:cs typeface="Consolas" pitchFamily="49" charset="0"/>
              </a:rPr>
              <a:t>::</a:t>
            </a:r>
            <a:r>
              <a:rPr lang="en-CA" altLang="en-US" sz="1600" dirty="0" err="1" smtClean="0">
                <a:latin typeface="Consolas" pitchFamily="49" charset="0"/>
                <a:cs typeface="Consolas" pitchFamily="49" charset="0"/>
              </a:rPr>
              <a:t>endl</a:t>
            </a:r>
            <a:r>
              <a:rPr lang="en-CA" altLang="en-US" sz="1600" dirty="0" smtClean="0">
                <a:latin typeface="Consolas" pitchFamily="49" charset="0"/>
                <a:cs typeface="Consolas" pitchFamily="49" charset="0"/>
              </a:rPr>
              <a:t>;</a:t>
            </a:r>
          </a:p>
          <a:p>
            <a:pPr>
              <a:buFont typeface="Arial" charset="0"/>
              <a:buNone/>
            </a:pPr>
            <a:r>
              <a:rPr lang="en-CA" altLang="en-US" sz="1600" dirty="0" smtClean="0">
                <a:latin typeface="Consolas" pitchFamily="49" charset="0"/>
                <a:cs typeface="Consolas" pitchFamily="49" charset="0"/>
              </a:rPr>
              <a:t>}</a:t>
            </a:r>
          </a:p>
          <a:p>
            <a:pPr>
              <a:buFont typeface="Arial" charset="0"/>
              <a:buNone/>
            </a:pPr>
            <a:r>
              <a:rPr lang="en-CA" altLang="en-US" sz="1600" dirty="0" smtClean="0">
                <a:latin typeface="Consolas" pitchFamily="49" charset="0"/>
                <a:cs typeface="Consolas" pitchFamily="49" charset="0"/>
              </a:rPr>
              <a:t> </a:t>
            </a:r>
          </a:p>
          <a:p>
            <a:pPr>
              <a:buFont typeface="Arial" charset="0"/>
              <a:buNone/>
            </a:pPr>
            <a:r>
              <a:rPr lang="en-CA" altLang="en-US" sz="1600" dirty="0" smtClean="0">
                <a:latin typeface="Consolas" pitchFamily="49" charset="0"/>
                <a:cs typeface="Consolas" pitchFamily="49" charset="0"/>
              </a:rPr>
              <a:t>void b() {</a:t>
            </a:r>
          </a:p>
          <a:p>
            <a:pPr>
              <a:buFont typeface="Arial" charset="0"/>
              <a:buNone/>
            </a:pPr>
            <a:r>
              <a:rPr lang="en-CA" altLang="en-US" sz="1600" dirty="0" smtClean="0">
                <a:latin typeface="Consolas" pitchFamily="49" charset="0"/>
                <a:cs typeface="Consolas" pitchFamily="49" charset="0"/>
              </a:rPr>
              <a:t>    </a:t>
            </a:r>
            <a:r>
              <a:rPr lang="en-CA" altLang="en-US" sz="1600" dirty="0" err="1" smtClean="0">
                <a:latin typeface="Consolas" pitchFamily="49" charset="0"/>
                <a:cs typeface="Consolas" pitchFamily="49" charset="0"/>
              </a:rPr>
              <a:t>std</a:t>
            </a:r>
            <a:r>
              <a:rPr lang="en-CA" altLang="en-US" sz="1600" dirty="0" smtClean="0">
                <a:latin typeface="Consolas" pitchFamily="49" charset="0"/>
                <a:cs typeface="Consolas" pitchFamily="49" charset="0"/>
              </a:rPr>
              <a:t>::</a:t>
            </a:r>
            <a:r>
              <a:rPr lang="en-CA" altLang="en-US" sz="1600" dirty="0" err="1" smtClean="0">
                <a:latin typeface="Consolas" pitchFamily="49" charset="0"/>
                <a:cs typeface="Consolas" pitchFamily="49" charset="0"/>
              </a:rPr>
              <a:t>cout</a:t>
            </a:r>
            <a:endParaRPr lang="en-CA" altLang="en-US" sz="1600" dirty="0" smtClean="0">
              <a:latin typeface="Consolas" pitchFamily="49" charset="0"/>
              <a:cs typeface="Consolas" pitchFamily="49" charset="0"/>
            </a:endParaRPr>
          </a:p>
          <a:p>
            <a:pPr>
              <a:buFont typeface="Arial" charset="0"/>
              <a:buNone/>
            </a:pPr>
            <a:r>
              <a:rPr lang="en-CA" altLang="en-US" sz="1600" dirty="0" smtClean="0">
                <a:latin typeface="Consolas" pitchFamily="49" charset="0"/>
                <a:cs typeface="Consolas" pitchFamily="49" charset="0"/>
              </a:rPr>
              <a:t>        &lt;&lt; "Calling 'void b()'"</a:t>
            </a:r>
          </a:p>
          <a:p>
            <a:pPr>
              <a:buFont typeface="Arial" charset="0"/>
              <a:buNone/>
            </a:pPr>
            <a:r>
              <a:rPr lang="en-CA" altLang="en-US" sz="1600" dirty="0" smtClean="0">
                <a:latin typeface="Consolas" pitchFamily="49" charset="0"/>
                <a:cs typeface="Consolas" pitchFamily="49" charset="0"/>
              </a:rPr>
              <a:t>        &lt;&lt; </a:t>
            </a:r>
            <a:r>
              <a:rPr lang="en-CA" altLang="en-US" sz="1600" dirty="0" err="1" smtClean="0">
                <a:latin typeface="Consolas" pitchFamily="49" charset="0"/>
                <a:cs typeface="Consolas" pitchFamily="49" charset="0"/>
              </a:rPr>
              <a:t>std</a:t>
            </a:r>
            <a:r>
              <a:rPr lang="en-CA" altLang="en-US" sz="1600" dirty="0" smtClean="0">
                <a:latin typeface="Consolas" pitchFamily="49" charset="0"/>
                <a:cs typeface="Consolas" pitchFamily="49" charset="0"/>
              </a:rPr>
              <a:t>::</a:t>
            </a:r>
            <a:r>
              <a:rPr lang="en-CA" altLang="en-US" sz="1600" dirty="0" err="1" smtClean="0">
                <a:latin typeface="Consolas" pitchFamily="49" charset="0"/>
                <a:cs typeface="Consolas" pitchFamily="49" charset="0"/>
              </a:rPr>
              <a:t>endl</a:t>
            </a:r>
            <a:r>
              <a:rPr lang="en-CA" altLang="en-US" sz="1600" dirty="0" smtClean="0">
                <a:latin typeface="Consolas" pitchFamily="49" charset="0"/>
                <a:cs typeface="Consolas" pitchFamily="49" charset="0"/>
              </a:rPr>
              <a:t>;</a:t>
            </a:r>
          </a:p>
          <a:p>
            <a:pPr>
              <a:buFont typeface="Arial" charset="0"/>
              <a:buNone/>
            </a:pPr>
            <a:r>
              <a:rPr lang="en-CA" altLang="en-US" sz="1600" dirty="0" smtClean="0">
                <a:latin typeface="Consolas" pitchFamily="49" charset="0"/>
                <a:cs typeface="Consolas" pitchFamily="49" charset="0"/>
              </a:rPr>
              <a:t>}</a:t>
            </a:r>
          </a:p>
        </p:txBody>
      </p:sp>
      <p:sp>
        <p:nvSpPr>
          <p:cNvPr id="7172" name="TextBox 3"/>
          <p:cNvSpPr txBox="1">
            <a:spLocks noChangeArrowheads="1"/>
          </p:cNvSpPr>
          <p:nvPr/>
        </p:nvSpPr>
        <p:spPr bwMode="auto">
          <a:xfrm>
            <a:off x="4443413" y="1604963"/>
            <a:ext cx="3999813"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1600" dirty="0" err="1">
                <a:latin typeface="Consolas" pitchFamily="49" charset="0"/>
                <a:cs typeface="Consolas" pitchFamily="49" charset="0"/>
              </a:rPr>
              <a:t>int</a:t>
            </a:r>
            <a:r>
              <a:rPr lang="en-CA" altLang="en-US" sz="1600" dirty="0">
                <a:latin typeface="Consolas" pitchFamily="49" charset="0"/>
                <a:cs typeface="Consolas" pitchFamily="49" charset="0"/>
              </a:rPr>
              <a:t> main() {</a:t>
            </a:r>
          </a:p>
          <a:p>
            <a:pPr eaLnBrk="1" hangingPunct="1"/>
            <a:r>
              <a:rPr lang="en-CA" altLang="en-US" sz="1600" dirty="0">
                <a:latin typeface="Consolas" pitchFamily="49" charset="0"/>
                <a:cs typeface="Consolas" pitchFamily="49" charset="0"/>
              </a:rPr>
              <a:t>    void (*</a:t>
            </a:r>
            <a:r>
              <a:rPr lang="en-CA" altLang="en-US" sz="1600" dirty="0" err="1">
                <a:latin typeface="Consolas" pitchFamily="49" charset="0"/>
                <a:cs typeface="Consolas" pitchFamily="49" charset="0"/>
              </a:rPr>
              <a:t>function_array</a:t>
            </a:r>
            <a:r>
              <a:rPr lang="en-CA" altLang="en-US" sz="1600" dirty="0">
                <a:latin typeface="Consolas" pitchFamily="49" charset="0"/>
                <a:cs typeface="Consolas" pitchFamily="49" charset="0"/>
              </a:rPr>
              <a:t>[150</a:t>
            </a:r>
            <a:r>
              <a:rPr lang="en-CA" altLang="en-US" sz="1600" dirty="0" smtClean="0">
                <a:latin typeface="Consolas" pitchFamily="49" charset="0"/>
                <a:cs typeface="Consolas" pitchFamily="49" charset="0"/>
              </a:rPr>
              <a:t>])();</a:t>
            </a:r>
          </a:p>
          <a:p>
            <a:pPr eaLnBrk="1" hangingPunct="1"/>
            <a:r>
              <a:rPr lang="en-CA" altLang="en-US" sz="1600" dirty="0">
                <a:latin typeface="Consolas" pitchFamily="49" charset="0"/>
                <a:cs typeface="Consolas" pitchFamily="49" charset="0"/>
              </a:rPr>
              <a:t> </a:t>
            </a:r>
            <a:r>
              <a:rPr lang="en-CA" altLang="en-US" sz="1600" dirty="0" smtClean="0">
                <a:latin typeface="Consolas" pitchFamily="49" charset="0"/>
                <a:cs typeface="Consolas" pitchFamily="49" charset="0"/>
              </a:rPr>
              <a:t>   unsigned </a:t>
            </a:r>
            <a:r>
              <a:rPr lang="en-CA" altLang="en-US" sz="1600" dirty="0" err="1" smtClean="0">
                <a:latin typeface="Consolas" pitchFamily="49" charset="0"/>
                <a:cs typeface="Consolas" pitchFamily="49" charset="0"/>
              </a:rPr>
              <a:t>int</a:t>
            </a:r>
            <a:r>
              <a:rPr lang="en-CA" altLang="en-US" sz="1600" dirty="0" smtClean="0">
                <a:latin typeface="Consolas" pitchFamily="49" charset="0"/>
                <a:cs typeface="Consolas" pitchFamily="49" charset="0"/>
              </a:rPr>
              <a:t> </a:t>
            </a:r>
            <a:r>
              <a:rPr lang="en-CA" altLang="en-US" sz="1600" dirty="0" err="1" smtClean="0">
                <a:latin typeface="Consolas" pitchFamily="49" charset="0"/>
                <a:cs typeface="Consolas" pitchFamily="49" charset="0"/>
              </a:rPr>
              <a:t>error_id</a:t>
            </a:r>
            <a:r>
              <a:rPr lang="en-CA" altLang="en-US" sz="1600" dirty="0" smtClean="0">
                <a:latin typeface="Consolas" pitchFamily="49" charset="0"/>
                <a:cs typeface="Consolas" pitchFamily="49" charset="0"/>
              </a:rPr>
              <a:t>[150];</a:t>
            </a:r>
            <a:endParaRPr lang="en-CA" altLang="en-US" sz="1600" dirty="0">
              <a:latin typeface="Consolas" pitchFamily="49" charset="0"/>
              <a:cs typeface="Consolas" pitchFamily="49" charset="0"/>
            </a:endParaRPr>
          </a:p>
          <a:p>
            <a:pPr eaLnBrk="1" hangingPunct="1"/>
            <a:r>
              <a:rPr lang="en-CA" altLang="en-US" sz="1600" dirty="0">
                <a:latin typeface="Consolas" pitchFamily="49" charset="0"/>
                <a:cs typeface="Consolas" pitchFamily="49" charset="0"/>
              </a:rPr>
              <a:t> </a:t>
            </a:r>
          </a:p>
          <a:p>
            <a:pPr eaLnBrk="1" hangingPunct="1"/>
            <a:r>
              <a:rPr lang="en-CA" altLang="en-US" sz="1600" dirty="0">
                <a:latin typeface="Consolas" pitchFamily="49" charset="0"/>
                <a:cs typeface="Consolas" pitchFamily="49" charset="0"/>
              </a:rPr>
              <a:t>    </a:t>
            </a:r>
            <a:r>
              <a:rPr lang="en-CA" altLang="en-US" sz="1600" dirty="0" err="1">
                <a:latin typeface="Consolas" pitchFamily="49" charset="0"/>
                <a:cs typeface="Consolas" pitchFamily="49" charset="0"/>
              </a:rPr>
              <a:t>function_array</a:t>
            </a:r>
            <a:r>
              <a:rPr lang="en-CA" altLang="en-US" sz="1600" dirty="0">
                <a:latin typeface="Consolas" pitchFamily="49" charset="0"/>
                <a:cs typeface="Consolas" pitchFamily="49" charset="0"/>
              </a:rPr>
              <a:t>[0] = a</a:t>
            </a:r>
            <a:r>
              <a:rPr lang="en-CA" altLang="en-US" sz="1600" dirty="0" smtClean="0">
                <a:latin typeface="Consolas" pitchFamily="49" charset="0"/>
                <a:cs typeface="Consolas" pitchFamily="49" charset="0"/>
              </a:rPr>
              <a:t>;</a:t>
            </a:r>
          </a:p>
          <a:p>
            <a:pPr eaLnBrk="1" hangingPunct="1"/>
            <a:r>
              <a:rPr lang="en-CA" altLang="en-US" sz="1600" dirty="0">
                <a:latin typeface="Consolas" pitchFamily="49" charset="0"/>
                <a:cs typeface="Consolas" pitchFamily="49" charset="0"/>
              </a:rPr>
              <a:t> </a:t>
            </a:r>
            <a:r>
              <a:rPr lang="en-CA" altLang="en-US" sz="1600" dirty="0" smtClean="0">
                <a:latin typeface="Consolas" pitchFamily="49" charset="0"/>
                <a:cs typeface="Consolas" pitchFamily="49" charset="0"/>
              </a:rPr>
              <a:t>   </a:t>
            </a:r>
            <a:r>
              <a:rPr lang="en-CA" altLang="en-US" sz="1600" dirty="0" err="1" smtClean="0">
                <a:latin typeface="Consolas" pitchFamily="49" charset="0"/>
                <a:cs typeface="Consolas" pitchFamily="49" charset="0"/>
              </a:rPr>
              <a:t>error_id</a:t>
            </a:r>
            <a:r>
              <a:rPr lang="en-CA" altLang="en-US" sz="1600" dirty="0" smtClean="0">
                <a:latin typeface="Consolas" pitchFamily="49" charset="0"/>
                <a:cs typeface="Consolas" pitchFamily="49" charset="0"/>
              </a:rPr>
              <a:t>[0] = 3;</a:t>
            </a:r>
            <a:endParaRPr lang="en-CA" altLang="en-US" sz="1600" dirty="0">
              <a:latin typeface="Consolas" pitchFamily="49" charset="0"/>
              <a:cs typeface="Consolas" pitchFamily="49" charset="0"/>
            </a:endParaRPr>
          </a:p>
          <a:p>
            <a:pPr eaLnBrk="1" hangingPunct="1"/>
            <a:r>
              <a:rPr lang="en-CA" altLang="en-US" sz="1600" dirty="0">
                <a:latin typeface="Consolas" pitchFamily="49" charset="0"/>
                <a:cs typeface="Consolas" pitchFamily="49" charset="0"/>
              </a:rPr>
              <a:t>    </a:t>
            </a:r>
            <a:r>
              <a:rPr lang="en-CA" altLang="en-US" sz="1600" dirty="0" err="1">
                <a:latin typeface="Consolas" pitchFamily="49" charset="0"/>
                <a:cs typeface="Consolas" pitchFamily="49" charset="0"/>
              </a:rPr>
              <a:t>function_array</a:t>
            </a:r>
            <a:r>
              <a:rPr lang="en-CA" altLang="en-US" sz="1600" dirty="0">
                <a:latin typeface="Consolas" pitchFamily="49" charset="0"/>
                <a:cs typeface="Consolas" pitchFamily="49" charset="0"/>
              </a:rPr>
              <a:t>[1] = b</a:t>
            </a:r>
            <a:r>
              <a:rPr lang="en-CA" altLang="en-US" sz="1600" dirty="0" smtClean="0">
                <a:latin typeface="Consolas" pitchFamily="49" charset="0"/>
                <a:cs typeface="Consolas" pitchFamily="49" charset="0"/>
              </a:rPr>
              <a:t>;</a:t>
            </a:r>
          </a:p>
          <a:p>
            <a:pPr eaLnBrk="1" hangingPunct="1"/>
            <a:r>
              <a:rPr lang="en-CA" altLang="en-US" sz="1600" dirty="0">
                <a:latin typeface="Consolas" pitchFamily="49" charset="0"/>
                <a:cs typeface="Consolas" pitchFamily="49" charset="0"/>
              </a:rPr>
              <a:t> </a:t>
            </a:r>
            <a:r>
              <a:rPr lang="en-CA" altLang="en-US" sz="1600" dirty="0" smtClean="0">
                <a:latin typeface="Consolas" pitchFamily="49" charset="0"/>
                <a:cs typeface="Consolas" pitchFamily="49" charset="0"/>
              </a:rPr>
              <a:t>   </a:t>
            </a:r>
            <a:r>
              <a:rPr lang="en-CA" altLang="en-US" sz="1600" dirty="0" err="1" smtClean="0">
                <a:latin typeface="Consolas" pitchFamily="49" charset="0"/>
                <a:cs typeface="Consolas" pitchFamily="49" charset="0"/>
              </a:rPr>
              <a:t>error_id</a:t>
            </a:r>
            <a:r>
              <a:rPr lang="en-CA" altLang="en-US" sz="1600" dirty="0" smtClean="0">
                <a:latin typeface="Consolas" pitchFamily="49" charset="0"/>
                <a:cs typeface="Consolas" pitchFamily="49" charset="0"/>
              </a:rPr>
              <a:t>[1] = 8;</a:t>
            </a:r>
            <a:endParaRPr lang="en-CA" altLang="en-US" sz="1600" dirty="0">
              <a:latin typeface="Consolas" pitchFamily="49" charset="0"/>
              <a:cs typeface="Consolas" pitchFamily="49" charset="0"/>
            </a:endParaRPr>
          </a:p>
          <a:p>
            <a:pPr eaLnBrk="1" hangingPunct="1"/>
            <a:r>
              <a:rPr lang="en-CA" altLang="en-US" sz="1600" dirty="0">
                <a:latin typeface="Consolas" pitchFamily="49" charset="0"/>
                <a:cs typeface="Consolas" pitchFamily="49" charset="0"/>
              </a:rPr>
              <a:t> </a:t>
            </a:r>
          </a:p>
          <a:p>
            <a:pPr eaLnBrk="1" hangingPunct="1"/>
            <a:r>
              <a:rPr lang="en-CA" altLang="en-US" sz="1600" dirty="0">
                <a:latin typeface="Consolas" pitchFamily="49" charset="0"/>
                <a:cs typeface="Consolas" pitchFamily="49" charset="0"/>
              </a:rPr>
              <a:t>    </a:t>
            </a:r>
            <a:r>
              <a:rPr lang="en-CA" altLang="en-US" sz="1600" dirty="0" err="1">
                <a:latin typeface="Consolas" pitchFamily="49" charset="0"/>
                <a:cs typeface="Consolas" pitchFamily="49" charset="0"/>
              </a:rPr>
              <a:t>function_array</a:t>
            </a:r>
            <a:r>
              <a:rPr lang="en-CA" altLang="en-US" sz="1600" dirty="0">
                <a:latin typeface="Consolas" pitchFamily="49" charset="0"/>
                <a:cs typeface="Consolas" pitchFamily="49" charset="0"/>
              </a:rPr>
              <a:t>[0]();</a:t>
            </a:r>
          </a:p>
          <a:p>
            <a:pPr eaLnBrk="1" hangingPunct="1"/>
            <a:r>
              <a:rPr lang="en-CA" altLang="en-US" sz="1600" dirty="0">
                <a:latin typeface="Consolas" pitchFamily="49" charset="0"/>
                <a:cs typeface="Consolas" pitchFamily="49" charset="0"/>
              </a:rPr>
              <a:t>    </a:t>
            </a:r>
            <a:r>
              <a:rPr lang="en-CA" altLang="en-US" sz="1600" dirty="0" err="1">
                <a:latin typeface="Consolas" pitchFamily="49" charset="0"/>
                <a:cs typeface="Consolas" pitchFamily="49" charset="0"/>
              </a:rPr>
              <a:t>function_array</a:t>
            </a:r>
            <a:r>
              <a:rPr lang="en-CA" altLang="en-US" sz="1600" dirty="0">
                <a:latin typeface="Consolas" pitchFamily="49" charset="0"/>
                <a:cs typeface="Consolas" pitchFamily="49" charset="0"/>
              </a:rPr>
              <a:t>[1]();</a:t>
            </a:r>
          </a:p>
          <a:p>
            <a:pPr eaLnBrk="1" hangingPunct="1"/>
            <a:r>
              <a:rPr lang="en-CA" altLang="en-US" sz="1600" dirty="0">
                <a:latin typeface="Consolas" pitchFamily="49" charset="0"/>
                <a:cs typeface="Consolas" pitchFamily="49" charset="0"/>
              </a:rPr>
              <a:t> </a:t>
            </a:r>
          </a:p>
          <a:p>
            <a:pPr eaLnBrk="1" hangingPunct="1"/>
            <a:r>
              <a:rPr lang="en-CA" altLang="en-US" sz="1600" dirty="0">
                <a:latin typeface="Consolas" pitchFamily="49" charset="0"/>
                <a:cs typeface="Consolas" pitchFamily="49" charset="0"/>
              </a:rPr>
              <a:t>    return 0;</a:t>
            </a:r>
          </a:p>
          <a:p>
            <a:pPr eaLnBrk="1" hangingPunct="1"/>
            <a:r>
              <a:rPr lang="en-CA" altLang="en-US" sz="1600" dirty="0">
                <a:latin typeface="Consolas" pitchFamily="49" charset="0"/>
                <a:cs typeface="Consolas" pitchFamily="49" charset="0"/>
              </a:rPr>
              <a:t>}</a:t>
            </a:r>
            <a:endParaRPr lang="en-CA" altLang="en-US" dirty="0">
              <a:latin typeface="Consolas" pitchFamily="49" charset="0"/>
              <a:cs typeface="Consolas" pitchFamily="49" charset="0"/>
            </a:endParaRPr>
          </a:p>
        </p:txBody>
      </p:sp>
    </p:spTree>
    <p:extLst>
      <p:ext uri="{BB962C8B-B14F-4D97-AF65-F5344CB8AC3E}">
        <p14:creationId xmlns:p14="http://schemas.microsoft.com/office/powerpoint/2010/main" val="2970309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smtClean="0">
                <a:latin typeface="Arial" charset="0"/>
                <a:cs typeface="Arial" charset="0"/>
              </a:rPr>
              <a:t>String class</a:t>
            </a:r>
          </a:p>
        </p:txBody>
      </p:sp>
      <p:sp>
        <p:nvSpPr>
          <p:cNvPr id="327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Problem, Horner’s rule runs in </a:t>
            </a:r>
            <a:r>
              <a:rPr lang="en-US" altLang="en-US" dirty="0" smtClean="0">
                <a:latin typeface="Symbol" pitchFamily="18" charset="2"/>
                <a:cs typeface="Arial" charset="0"/>
              </a:rPr>
              <a:t>Q</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endParaRPr lang="en-US" altLang="en-US" dirty="0" smtClean="0">
              <a:latin typeface="Consolas" pitchFamily="49" charset="0"/>
              <a:cs typeface="Consolas" pitchFamily="49" charset="0"/>
            </a:endParaRPr>
          </a:p>
          <a:p>
            <a:pPr>
              <a:buFontTx/>
              <a:buNone/>
            </a:pPr>
            <a:r>
              <a:rPr lang="en-US" altLang="en-US" dirty="0" smtClean="0">
                <a:latin typeface="Consolas" pitchFamily="49" charset="0"/>
                <a:cs typeface="Consolas" pitchFamily="49" charset="0"/>
              </a:rPr>
              <a:t>			"A </a:t>
            </a:r>
            <a:r>
              <a:rPr lang="en-US" altLang="en-US" dirty="0" err="1" smtClean="0">
                <a:latin typeface="Consolas" pitchFamily="49" charset="0"/>
                <a:cs typeface="Consolas" pitchFamily="49" charset="0"/>
              </a:rPr>
              <a:t>Elbereth</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Gilthoniel</a:t>
            </a:r>
            <a:r>
              <a:rPr lang="en-US" altLang="en-US" dirty="0" smtClean="0">
                <a:latin typeface="Consolas" pitchFamily="49" charset="0"/>
                <a:cs typeface="Consolas" pitchFamily="49" charset="0"/>
              </a:rPr>
              <a:t>,</a:t>
            </a:r>
            <a:r>
              <a:rPr lang="en-US" altLang="en-US" dirty="0" smtClean="0">
                <a:solidFill>
                  <a:schemeClr val="hlink"/>
                </a:solidFill>
                <a:latin typeface="Consolas" pitchFamily="49" charset="0"/>
                <a:cs typeface="Consolas" pitchFamily="49" charset="0"/>
              </a:rPr>
              <a:t>\n</a:t>
            </a:r>
            <a:endParaRPr lang="en-US" altLang="en-US" dirty="0" smtClean="0">
              <a:latin typeface="Consolas" pitchFamily="49" charset="0"/>
              <a:cs typeface="Consolas" pitchFamily="49" charset="0"/>
            </a:endParaRPr>
          </a:p>
          <a:p>
            <a:pPr>
              <a:buFontTx/>
              <a:buNone/>
            </a:pP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Silivren</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penna</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miriel</a:t>
            </a:r>
            <a:r>
              <a:rPr lang="en-US" altLang="en-US" dirty="0" smtClean="0">
                <a:solidFill>
                  <a:schemeClr val="hlink"/>
                </a:solidFill>
                <a:latin typeface="Consolas" pitchFamily="49" charset="0"/>
                <a:cs typeface="Consolas" pitchFamily="49" charset="0"/>
              </a:rPr>
              <a:t>\n</a:t>
            </a:r>
            <a:endParaRPr lang="en-US" altLang="en-US" dirty="0" smtClean="0">
              <a:latin typeface="Consolas" pitchFamily="49" charset="0"/>
              <a:cs typeface="Consolas" pitchFamily="49" charset="0"/>
            </a:endParaRPr>
          </a:p>
          <a:p>
            <a:pPr>
              <a:buFontTx/>
              <a:buNone/>
            </a:pPr>
            <a:r>
              <a:rPr lang="en-US" altLang="en-US" dirty="0" smtClean="0">
                <a:latin typeface="Consolas" pitchFamily="49" charset="0"/>
                <a:cs typeface="Consolas" pitchFamily="49" charset="0"/>
              </a:rPr>
              <a:t>			 O </a:t>
            </a:r>
            <a:r>
              <a:rPr lang="en-US" altLang="en-US" dirty="0" err="1" smtClean="0">
                <a:latin typeface="Consolas" pitchFamily="49" charset="0"/>
                <a:cs typeface="Consolas" pitchFamily="49" charset="0"/>
              </a:rPr>
              <a:t>menal</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aglar</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elenath</a:t>
            </a:r>
            <a:r>
              <a:rPr lang="en-US" altLang="en-US" dirty="0" smtClean="0">
                <a:latin typeface="Consolas" pitchFamily="49" charset="0"/>
                <a:cs typeface="Consolas" pitchFamily="49" charset="0"/>
              </a:rPr>
              <a:t>!</a:t>
            </a:r>
            <a:r>
              <a:rPr lang="en-US" altLang="en-US" dirty="0" smtClean="0">
                <a:solidFill>
                  <a:schemeClr val="hlink"/>
                </a:solidFill>
                <a:latin typeface="Consolas" pitchFamily="49" charset="0"/>
                <a:cs typeface="Consolas" pitchFamily="49" charset="0"/>
              </a:rPr>
              <a:t>\n</a:t>
            </a:r>
            <a:endParaRPr lang="en-US" altLang="en-US" dirty="0" smtClean="0">
              <a:latin typeface="Consolas" pitchFamily="49" charset="0"/>
              <a:cs typeface="Consolas" pitchFamily="49" charset="0"/>
            </a:endParaRPr>
          </a:p>
          <a:p>
            <a:pPr>
              <a:buFontTx/>
              <a:buNone/>
            </a:pPr>
            <a:r>
              <a:rPr lang="en-US" altLang="en-US" dirty="0" smtClean="0">
                <a:latin typeface="Consolas" pitchFamily="49" charset="0"/>
                <a:cs typeface="Consolas" pitchFamily="49" charset="0"/>
              </a:rPr>
              <a:t>			 Na-</a:t>
            </a:r>
            <a:r>
              <a:rPr lang="en-US" altLang="en-US" dirty="0" err="1" smtClean="0">
                <a:latin typeface="Consolas" pitchFamily="49" charset="0"/>
                <a:cs typeface="Consolas" pitchFamily="49" charset="0"/>
              </a:rPr>
              <a:t>chaered</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palan-diriel</a:t>
            </a:r>
            <a:r>
              <a:rPr lang="en-US" altLang="en-US" dirty="0" smtClean="0">
                <a:solidFill>
                  <a:schemeClr val="hlink"/>
                </a:solidFill>
                <a:latin typeface="Consolas" pitchFamily="49" charset="0"/>
                <a:cs typeface="Consolas" pitchFamily="49" charset="0"/>
              </a:rPr>
              <a:t>\n</a:t>
            </a:r>
            <a:endParaRPr lang="en-US" altLang="en-US" dirty="0" smtClean="0">
              <a:latin typeface="Consolas" pitchFamily="49" charset="0"/>
              <a:cs typeface="Consolas" pitchFamily="49" charset="0"/>
            </a:endParaRPr>
          </a:p>
          <a:p>
            <a:pPr>
              <a:buFontTx/>
              <a:buNone/>
            </a:pPr>
            <a:r>
              <a:rPr lang="en-US" altLang="en-US" dirty="0" smtClean="0">
                <a:latin typeface="Consolas" pitchFamily="49" charset="0"/>
                <a:cs typeface="Consolas" pitchFamily="49" charset="0"/>
              </a:rPr>
              <a:t>			 O </a:t>
            </a:r>
            <a:r>
              <a:rPr lang="en-US" altLang="en-US" dirty="0" err="1" smtClean="0">
                <a:latin typeface="Consolas" pitchFamily="49" charset="0"/>
                <a:cs typeface="Consolas" pitchFamily="49" charset="0"/>
              </a:rPr>
              <a:t>galadhremmin</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ennorath</a:t>
            </a:r>
            <a:r>
              <a:rPr lang="en-US" altLang="en-US" dirty="0" smtClean="0">
                <a:latin typeface="Consolas" pitchFamily="49" charset="0"/>
                <a:cs typeface="Consolas" pitchFamily="49" charset="0"/>
              </a:rPr>
              <a:t>,</a:t>
            </a:r>
            <a:r>
              <a:rPr lang="en-US" altLang="en-US" dirty="0" smtClean="0">
                <a:solidFill>
                  <a:schemeClr val="hlink"/>
                </a:solidFill>
                <a:latin typeface="Consolas" pitchFamily="49" charset="0"/>
                <a:cs typeface="Consolas" pitchFamily="49" charset="0"/>
              </a:rPr>
              <a:t>\n</a:t>
            </a:r>
            <a:endParaRPr lang="en-US" altLang="en-US" dirty="0" smtClean="0">
              <a:latin typeface="Consolas" pitchFamily="49" charset="0"/>
              <a:cs typeface="Consolas" pitchFamily="49" charset="0"/>
            </a:endParaRPr>
          </a:p>
          <a:p>
            <a:pPr>
              <a:buFontTx/>
              <a:buNone/>
            </a:pP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Fanuilos</a:t>
            </a:r>
            <a:r>
              <a:rPr lang="en-US" altLang="en-US" dirty="0" smtClean="0">
                <a:latin typeface="Consolas" pitchFamily="49" charset="0"/>
                <a:cs typeface="Consolas" pitchFamily="49" charset="0"/>
              </a:rPr>
              <a:t>, le </a:t>
            </a:r>
            <a:r>
              <a:rPr lang="en-US" altLang="en-US" dirty="0" err="1" smtClean="0">
                <a:latin typeface="Consolas" pitchFamily="49" charset="0"/>
                <a:cs typeface="Consolas" pitchFamily="49" charset="0"/>
              </a:rPr>
              <a:t>linnathon</a:t>
            </a:r>
            <a:r>
              <a:rPr lang="en-US" altLang="en-US" dirty="0" smtClean="0">
                <a:solidFill>
                  <a:schemeClr val="hlink"/>
                </a:solidFill>
                <a:latin typeface="Consolas" pitchFamily="49" charset="0"/>
                <a:cs typeface="Consolas" pitchFamily="49" charset="0"/>
              </a:rPr>
              <a:t>\n</a:t>
            </a:r>
          </a:p>
          <a:p>
            <a:pPr>
              <a:buFontTx/>
              <a:buNone/>
            </a:pP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nef</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aear</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si</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nef</a:t>
            </a:r>
            <a:r>
              <a:rPr lang="en-US" altLang="en-US" dirty="0" smtClean="0">
                <a:latin typeface="Consolas" pitchFamily="49" charset="0"/>
                <a:cs typeface="Consolas" pitchFamily="49" charset="0"/>
              </a:rPr>
              <a:t> </a:t>
            </a:r>
            <a:r>
              <a:rPr lang="en-US" altLang="en-US" dirty="0" err="1" smtClean="0">
                <a:latin typeface="Consolas" pitchFamily="49" charset="0"/>
                <a:cs typeface="Consolas" pitchFamily="49" charset="0"/>
              </a:rPr>
              <a:t>aearon</a:t>
            </a:r>
            <a:r>
              <a:rPr lang="en-US" altLang="en-US" dirty="0" smtClean="0">
                <a:latin typeface="Consolas" pitchFamily="49" charset="0"/>
                <a:cs typeface="Consolas" pitchFamily="49" charset="0"/>
              </a:rPr>
              <a:t>!" </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Suggestions?</a:t>
            </a:r>
          </a:p>
        </p:txBody>
      </p:sp>
    </p:spTree>
    <p:extLst>
      <p:ext uri="{BB962C8B-B14F-4D97-AF65-F5344CB8AC3E}">
        <p14:creationId xmlns:p14="http://schemas.microsoft.com/office/powerpoint/2010/main" val="30316076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smtClean="0">
                <a:latin typeface="Arial" charset="0"/>
                <a:cs typeface="Arial" charset="0"/>
              </a:rPr>
              <a:t>String class</a:t>
            </a:r>
          </a:p>
        </p:txBody>
      </p:sp>
      <p:sp>
        <p:nvSpPr>
          <p:cNvPr id="3379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Use characters in locations </a:t>
            </a:r>
            <a:r>
              <a:rPr lang="en-US" altLang="en-US" smtClean="0">
                <a:latin typeface="Times New Roman" pitchFamily="18" charset="0"/>
                <a:cs typeface="Arial" charset="0"/>
              </a:rPr>
              <a:t>2</a:t>
            </a:r>
            <a:r>
              <a:rPr lang="en-US" altLang="en-US" i="1" baseline="30000" smtClean="0">
                <a:latin typeface="Times New Roman" pitchFamily="18" charset="0"/>
                <a:cs typeface="Arial" charset="0"/>
              </a:rPr>
              <a:t>k</a:t>
            </a:r>
            <a:r>
              <a:rPr lang="en-US" altLang="en-US" smtClean="0">
                <a:latin typeface="Times New Roman" pitchFamily="18" charset="0"/>
                <a:cs typeface="Arial" charset="0"/>
              </a:rPr>
              <a:t> – 1 </a:t>
            </a:r>
            <a:r>
              <a:rPr lang="en-US" altLang="en-US" smtClean="0">
                <a:latin typeface="Arial" charset="0"/>
                <a:cs typeface="Arial" charset="0"/>
              </a:rPr>
              <a:t>for </a:t>
            </a:r>
            <a:r>
              <a:rPr lang="en-US" altLang="en-US" i="1" smtClean="0">
                <a:latin typeface="Times New Roman" pitchFamily="18" charset="0"/>
                <a:cs typeface="Arial" charset="0"/>
              </a:rPr>
              <a:t>k</a:t>
            </a:r>
            <a:r>
              <a:rPr lang="en-US" altLang="en-US" smtClean="0">
                <a:latin typeface="Times New Roman" pitchFamily="18" charset="0"/>
                <a:cs typeface="Arial" charset="0"/>
              </a:rPr>
              <a:t> = 0, 1, 2, ...:</a:t>
            </a:r>
            <a:r>
              <a:rPr lang="en-US" altLang="en-US" smtClean="0">
                <a:latin typeface="Consolas" pitchFamily="49" charset="0"/>
                <a:cs typeface="Consolas" pitchFamily="49" charset="0"/>
              </a:rPr>
              <a:t> </a:t>
            </a:r>
          </a:p>
          <a:p>
            <a:pPr>
              <a:buFontTx/>
              <a:buNone/>
            </a:pPr>
            <a:r>
              <a:rPr lang="en-US" altLang="en-US" b="1" smtClean="0">
                <a:latin typeface="Consolas" pitchFamily="49" charset="0"/>
                <a:cs typeface="Consolas" pitchFamily="49" charset="0"/>
              </a:rPr>
              <a:t>			</a:t>
            </a:r>
            <a:r>
              <a:rPr lang="en-US" altLang="en-US" smtClean="0">
                <a:latin typeface="Consolas" pitchFamily="49" charset="0"/>
                <a:cs typeface="Consolas" pitchFamily="49" charset="0"/>
              </a:rPr>
              <a:t>"</a:t>
            </a:r>
            <a:r>
              <a:rPr lang="en-US" altLang="en-US" b="1" smtClean="0">
                <a:solidFill>
                  <a:srgbClr val="FF0000"/>
                </a:solidFill>
                <a:latin typeface="Consolas" pitchFamily="49" charset="0"/>
                <a:cs typeface="Consolas" pitchFamily="49" charset="0"/>
              </a:rPr>
              <a:t>A_</a:t>
            </a:r>
            <a:r>
              <a:rPr lang="en-US" altLang="en-US" smtClean="0">
                <a:solidFill>
                  <a:srgbClr val="C0C0C0"/>
                </a:solidFill>
                <a:latin typeface="Consolas" pitchFamily="49" charset="0"/>
                <a:cs typeface="Consolas" pitchFamily="49" charset="0"/>
              </a:rPr>
              <a:t>E</a:t>
            </a:r>
            <a:r>
              <a:rPr lang="en-US" altLang="en-US" b="1" smtClean="0">
                <a:solidFill>
                  <a:srgbClr val="FF0000"/>
                </a:solidFill>
                <a:latin typeface="Consolas" pitchFamily="49" charset="0"/>
                <a:cs typeface="Consolas" pitchFamily="49" charset="0"/>
              </a:rPr>
              <a:t>l</a:t>
            </a:r>
            <a:r>
              <a:rPr lang="en-US" altLang="en-US" smtClean="0">
                <a:solidFill>
                  <a:srgbClr val="C0C0C0"/>
                </a:solidFill>
                <a:latin typeface="Consolas" pitchFamily="49" charset="0"/>
                <a:cs typeface="Consolas" pitchFamily="49" charset="0"/>
              </a:rPr>
              <a:t>ber</a:t>
            </a:r>
            <a:r>
              <a:rPr lang="en-US" altLang="en-US" b="1" smtClean="0">
                <a:solidFill>
                  <a:srgbClr val="FF0000"/>
                </a:solidFill>
                <a:latin typeface="Consolas" pitchFamily="49" charset="0"/>
                <a:cs typeface="Consolas" pitchFamily="49" charset="0"/>
              </a:rPr>
              <a:t>e</a:t>
            </a:r>
            <a:r>
              <a:rPr lang="en-US" altLang="en-US" smtClean="0">
                <a:solidFill>
                  <a:srgbClr val="C0C0C0"/>
                </a:solidFill>
                <a:latin typeface="Consolas" pitchFamily="49" charset="0"/>
                <a:cs typeface="Consolas" pitchFamily="49" charset="0"/>
              </a:rPr>
              <a:t>th Gilt</a:t>
            </a:r>
            <a:r>
              <a:rPr lang="en-US" altLang="en-US" b="1" smtClean="0">
                <a:solidFill>
                  <a:srgbClr val="FF0000"/>
                </a:solidFill>
                <a:latin typeface="Consolas" pitchFamily="49" charset="0"/>
                <a:cs typeface="Consolas" pitchFamily="49" charset="0"/>
              </a:rPr>
              <a:t>h</a:t>
            </a:r>
            <a:r>
              <a:rPr lang="en-US" altLang="en-US" smtClean="0">
                <a:solidFill>
                  <a:srgbClr val="C0C0C0"/>
                </a:solidFill>
                <a:latin typeface="Consolas" pitchFamily="49" charset="0"/>
                <a:cs typeface="Consolas" pitchFamily="49" charset="0"/>
              </a:rPr>
              <a:t>oniel,\n</a:t>
            </a:r>
          </a:p>
          <a:p>
            <a:pPr>
              <a:buFontTx/>
              <a:buNone/>
            </a:pPr>
            <a:r>
              <a:rPr lang="en-US" altLang="en-US" smtClean="0">
                <a:solidFill>
                  <a:srgbClr val="C0C0C0"/>
                </a:solidFill>
                <a:latin typeface="Consolas" pitchFamily="49" charset="0"/>
                <a:cs typeface="Consolas" pitchFamily="49" charset="0"/>
              </a:rPr>
              <a:t>			 Silivren</a:t>
            </a:r>
            <a:r>
              <a:rPr lang="en-US" altLang="en-US" b="1" smtClean="0">
                <a:solidFill>
                  <a:srgbClr val="FF0000"/>
                </a:solidFill>
                <a:latin typeface="Consolas" pitchFamily="49" charset="0"/>
                <a:cs typeface="Consolas" pitchFamily="49" charset="0"/>
              </a:rPr>
              <a:t>_</a:t>
            </a:r>
            <a:r>
              <a:rPr lang="en-US" altLang="en-US" smtClean="0">
                <a:solidFill>
                  <a:srgbClr val="C0C0C0"/>
                </a:solidFill>
                <a:latin typeface="Consolas" pitchFamily="49" charset="0"/>
                <a:cs typeface="Consolas" pitchFamily="49" charset="0"/>
              </a:rPr>
              <a:t>penna miriel\n</a:t>
            </a:r>
          </a:p>
          <a:p>
            <a:pPr>
              <a:buFontTx/>
              <a:buNone/>
            </a:pPr>
            <a:r>
              <a:rPr lang="en-US" altLang="en-US" smtClean="0">
                <a:solidFill>
                  <a:srgbClr val="C0C0C0"/>
                </a:solidFill>
                <a:latin typeface="Consolas" pitchFamily="49" charset="0"/>
                <a:cs typeface="Consolas" pitchFamily="49" charset="0"/>
              </a:rPr>
              <a:t>			 O menal aglar elen</a:t>
            </a:r>
            <a:r>
              <a:rPr lang="en-US" altLang="en-US" b="1" smtClean="0">
                <a:solidFill>
                  <a:srgbClr val="FF0000"/>
                </a:solidFill>
                <a:latin typeface="Consolas" pitchFamily="49" charset="0"/>
                <a:cs typeface="Consolas" pitchFamily="49" charset="0"/>
              </a:rPr>
              <a:t>a</a:t>
            </a:r>
            <a:r>
              <a:rPr lang="en-US" altLang="en-US" smtClean="0">
                <a:solidFill>
                  <a:srgbClr val="C0C0C0"/>
                </a:solidFill>
                <a:latin typeface="Consolas" pitchFamily="49" charset="0"/>
                <a:cs typeface="Consolas" pitchFamily="49" charset="0"/>
              </a:rPr>
              <a:t>th!\n</a:t>
            </a:r>
          </a:p>
          <a:p>
            <a:pPr>
              <a:buFontTx/>
              <a:buNone/>
            </a:pPr>
            <a:r>
              <a:rPr lang="en-US" altLang="en-US" smtClean="0">
                <a:solidFill>
                  <a:srgbClr val="C0C0C0"/>
                </a:solidFill>
                <a:latin typeface="Consolas" pitchFamily="49" charset="0"/>
                <a:cs typeface="Consolas" pitchFamily="49" charset="0"/>
              </a:rPr>
              <a:t>			 Na-chaered palan-diriel\n</a:t>
            </a:r>
          </a:p>
          <a:p>
            <a:pPr>
              <a:buFontTx/>
              <a:buNone/>
            </a:pPr>
            <a:r>
              <a:rPr lang="en-US" altLang="en-US" smtClean="0">
                <a:solidFill>
                  <a:srgbClr val="C0C0C0"/>
                </a:solidFill>
                <a:latin typeface="Consolas" pitchFamily="49" charset="0"/>
                <a:cs typeface="Consolas" pitchFamily="49" charset="0"/>
              </a:rPr>
              <a:t>			 O galadhremmin ennorath,\n</a:t>
            </a:r>
          </a:p>
          <a:p>
            <a:pPr>
              <a:buFontTx/>
              <a:buNone/>
            </a:pPr>
            <a:r>
              <a:rPr lang="en-US" altLang="en-US" smtClean="0">
                <a:solidFill>
                  <a:srgbClr val="C0C0C0"/>
                </a:solidFill>
                <a:latin typeface="Consolas" pitchFamily="49" charset="0"/>
                <a:cs typeface="Consolas" pitchFamily="49" charset="0"/>
              </a:rPr>
              <a:t>			 Fanuilos, </a:t>
            </a:r>
            <a:r>
              <a:rPr lang="en-US" altLang="en-US" b="1" smtClean="0">
                <a:solidFill>
                  <a:srgbClr val="FF0000"/>
                </a:solidFill>
                <a:latin typeface="Consolas" pitchFamily="49" charset="0"/>
                <a:cs typeface="Consolas" pitchFamily="49" charset="0"/>
              </a:rPr>
              <a:t>l</a:t>
            </a:r>
            <a:r>
              <a:rPr lang="en-US" altLang="en-US" smtClean="0">
                <a:solidFill>
                  <a:srgbClr val="C0C0C0"/>
                </a:solidFill>
                <a:latin typeface="Consolas" pitchFamily="49" charset="0"/>
                <a:cs typeface="Consolas" pitchFamily="49" charset="0"/>
              </a:rPr>
              <a:t>e linnathon\n</a:t>
            </a:r>
          </a:p>
          <a:p>
            <a:pPr>
              <a:buFontTx/>
              <a:buNone/>
            </a:pPr>
            <a:r>
              <a:rPr lang="en-US" altLang="en-US" smtClean="0">
                <a:solidFill>
                  <a:srgbClr val="C0C0C0"/>
                </a:solidFill>
                <a:latin typeface="Consolas" pitchFamily="49" charset="0"/>
                <a:cs typeface="Consolas" pitchFamily="49" charset="0"/>
              </a:rPr>
              <a:t>			 nef aear, si nef aearon!</a:t>
            </a:r>
            <a:r>
              <a:rPr lang="en-US" altLang="en-US" smtClean="0">
                <a:latin typeface="Consolas" pitchFamily="49" charset="0"/>
                <a:cs typeface="Consolas" pitchFamily="49" charset="0"/>
              </a:rPr>
              <a:t>" </a:t>
            </a:r>
          </a:p>
        </p:txBody>
      </p:sp>
      <p:sp>
        <p:nvSpPr>
          <p:cNvPr id="33796" name="Text Box 4"/>
          <p:cNvSpPr txBox="1">
            <a:spLocks noChangeArrowheads="1"/>
          </p:cNvSpPr>
          <p:nvPr/>
        </p:nvSpPr>
        <p:spPr bwMode="auto">
          <a:xfrm>
            <a:off x="5256213" y="4933950"/>
            <a:ext cx="151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charset="0"/>
              <a:buChar char="•"/>
              <a:defRPr sz="2000">
                <a:solidFill>
                  <a:schemeClr val="tx1"/>
                </a:solidFill>
                <a:latin typeface="Arial" charset="0"/>
                <a:cs typeface="Arial" charset="0"/>
              </a:defRPr>
            </a:lvl1pPr>
            <a:lvl2pPr marL="742950" indent="-285750" eaLnBrk="0" hangingPunct="0">
              <a:spcBef>
                <a:spcPct val="20000"/>
              </a:spcBef>
              <a:buFont typeface="Arial" charset="0"/>
              <a:buChar char="–"/>
              <a:defRPr>
                <a:solidFill>
                  <a:schemeClr val="tx1"/>
                </a:solidFill>
                <a:latin typeface="Arial" charset="0"/>
                <a:cs typeface="Arial" charset="0"/>
              </a:defRPr>
            </a:lvl2pPr>
            <a:lvl3pPr marL="1143000" indent="-228600" eaLnBrk="0" hangingPunct="0">
              <a:spcBef>
                <a:spcPct val="20000"/>
              </a:spcBef>
              <a:buFont typeface="Arial" charset="0"/>
              <a:buChar char="•"/>
              <a:defRPr sz="1600">
                <a:solidFill>
                  <a:schemeClr val="tx1"/>
                </a:solidFill>
                <a:latin typeface="Arial" charset="0"/>
                <a:cs typeface="Arial" charset="0"/>
              </a:defRPr>
            </a:lvl3pPr>
            <a:lvl4pPr marL="1600200" indent="-228600" eaLnBrk="0" hangingPunct="0">
              <a:spcBef>
                <a:spcPct val="20000"/>
              </a:spcBef>
              <a:buFont typeface="Arial" charset="0"/>
              <a:buChar char="–"/>
              <a:defRPr sz="1400">
                <a:solidFill>
                  <a:schemeClr val="tx1"/>
                </a:solidFill>
                <a:latin typeface="Arial" charset="0"/>
                <a:cs typeface="Arial" charset="0"/>
              </a:defRPr>
            </a:lvl4pPr>
            <a:lvl5pPr marL="2057400" indent="-228600" eaLnBrk="0" hangingPunct="0">
              <a:spcBef>
                <a:spcPct val="20000"/>
              </a:spcBef>
              <a:buFont typeface="Arial" charset="0"/>
              <a:buChar char="»"/>
              <a:defRPr sz="1400">
                <a:solidFill>
                  <a:schemeClr val="tx1"/>
                </a:solidFill>
                <a:latin typeface="Arial" charset="0"/>
                <a:cs typeface="Arial" charset="0"/>
              </a:defRPr>
            </a:lvl5pPr>
            <a:lvl6pPr marL="25146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6pPr>
            <a:lvl7pPr marL="29718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7pPr>
            <a:lvl8pPr marL="34290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8pPr>
            <a:lvl9pPr marL="3886200" indent="-228600" eaLnBrk="0" fontAlgn="base" hangingPunct="0">
              <a:spcBef>
                <a:spcPct val="20000"/>
              </a:spcBef>
              <a:spcAft>
                <a:spcPct val="0"/>
              </a:spcAft>
              <a:buFont typeface="Arial" charset="0"/>
              <a:buChar char="»"/>
              <a:defRPr sz="1400">
                <a:solidFill>
                  <a:schemeClr val="tx1"/>
                </a:solidFill>
                <a:latin typeface="Arial" charset="0"/>
                <a:cs typeface="Arial" charset="0"/>
              </a:defRPr>
            </a:lvl9pPr>
          </a:lstStyle>
          <a:p>
            <a:pPr eaLnBrk="1" hangingPunct="1">
              <a:spcBef>
                <a:spcPct val="0"/>
              </a:spcBef>
              <a:buFontTx/>
              <a:buNone/>
            </a:pPr>
            <a:r>
              <a:rPr lang="en-US" altLang="en-US" sz="1800">
                <a:solidFill>
                  <a:schemeClr val="bg2"/>
                </a:solidFill>
              </a:rPr>
              <a:t>J.R.R. Tolkien</a:t>
            </a:r>
          </a:p>
        </p:txBody>
      </p:sp>
    </p:spTree>
    <p:extLst>
      <p:ext uri="{BB962C8B-B14F-4D97-AF65-F5344CB8AC3E}">
        <p14:creationId xmlns:p14="http://schemas.microsoft.com/office/powerpoint/2010/main" val="35221559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smtClean="0">
                <a:latin typeface="Arial" charset="0"/>
                <a:cs typeface="Arial" charset="0"/>
              </a:rPr>
              <a:t>String class</a:t>
            </a:r>
          </a:p>
        </p:txBody>
      </p:sp>
      <p:sp>
        <p:nvSpPr>
          <p:cNvPr id="3481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run time is now </a:t>
            </a:r>
            <a:r>
              <a:rPr lang="en-US" altLang="en-US" dirty="0" smtClean="0">
                <a:latin typeface="Symbol" pitchFamily="18" charset="2"/>
                <a:cs typeface="Arial" charset="0"/>
              </a:rPr>
              <a:t>Q</a:t>
            </a:r>
            <a:r>
              <a:rPr lang="en-US" altLang="en-US" dirty="0" smtClean="0">
                <a:latin typeface="Times New Roman" pitchFamily="18" charset="0"/>
                <a:cs typeface="Arial" charset="0"/>
              </a:rPr>
              <a:t>(</a:t>
            </a:r>
            <a:r>
              <a:rPr lang="en-US" altLang="en-US" dirty="0" err="1" smtClean="0">
                <a:latin typeface="Times New Roman" pitchFamily="18" charset="0"/>
                <a:cs typeface="Arial" charset="0"/>
              </a:rPr>
              <a:t>ln</a:t>
            </a:r>
            <a:r>
              <a:rPr lang="en-US" altLang="en-US" dirty="0" smtClean="0">
                <a:latin typeface="Times New Roman" pitchFamily="18" charset="0"/>
                <a:cs typeface="Arial" charset="0"/>
              </a:rPr>
              <a:t>(</a:t>
            </a:r>
            <a:r>
              <a:rPr lang="en-US" altLang="en-US" i="1" dirty="0" smtClean="0">
                <a:latin typeface="Times New Roman" pitchFamily="18" charset="0"/>
                <a:cs typeface="Arial" charset="0"/>
              </a:rPr>
              <a:t>n</a:t>
            </a:r>
            <a:r>
              <a:rPr lang="en-US" altLang="en-US" dirty="0" smtClean="0">
                <a:latin typeface="Times New Roman" pitchFamily="18" charset="0"/>
                <a:cs typeface="Arial" charset="0"/>
              </a:rPr>
              <a:t>))</a:t>
            </a:r>
            <a:r>
              <a:rPr lang="en-US" altLang="en-US" dirty="0" smtClean="0">
                <a:latin typeface="Arial" charset="0"/>
                <a:cs typeface="Arial" charset="0"/>
              </a:rPr>
              <a:t> :</a:t>
            </a:r>
          </a:p>
          <a:p>
            <a:pPr>
              <a:buFontTx/>
              <a:buNone/>
            </a:pPr>
            <a:endParaRPr lang="en-US" altLang="en-US" sz="1600" b="1" dirty="0" smtClean="0">
              <a:latin typeface="Consolas" pitchFamily="49" charset="0"/>
              <a:cs typeface="Arial" charset="0"/>
            </a:endParaRPr>
          </a:p>
          <a:p>
            <a:pPr>
              <a:buFontTx/>
              <a:buNone/>
            </a:pPr>
            <a:r>
              <a:rPr lang="en-US" altLang="en-US" sz="1600" b="1" dirty="0" smtClean="0">
                <a:latin typeface="Consolas" pitchFamily="49" charset="0"/>
                <a:cs typeface="Arial" charset="0"/>
              </a:rPr>
              <a:t>		</a:t>
            </a:r>
            <a:r>
              <a:rPr lang="en-US" altLang="en-US" sz="1600" dirty="0" smtClean="0">
                <a:latin typeface="Consolas" pitchFamily="49" charset="0"/>
                <a:cs typeface="Arial" charset="0"/>
              </a:rPr>
              <a:t>unsigned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hash( </a:t>
            </a:r>
            <a:r>
              <a:rPr lang="en-US" altLang="en-US" sz="1600" dirty="0" err="1" smtClean="0">
                <a:latin typeface="Consolas" pitchFamily="49" charset="0"/>
                <a:cs typeface="Arial" charset="0"/>
              </a:rPr>
              <a:t>const</a:t>
            </a:r>
            <a:r>
              <a:rPr lang="en-US" altLang="en-US" sz="1600" dirty="0" smtClean="0">
                <a:latin typeface="Consolas" pitchFamily="49" charset="0"/>
                <a:cs typeface="Arial" charset="0"/>
              </a:rPr>
              <a:t> string &amp;</a:t>
            </a:r>
            <a:r>
              <a:rPr lang="en-US" altLang="en-US" sz="1600" dirty="0" err="1" smtClean="0">
                <a:latin typeface="Consolas" pitchFamily="49" charset="0"/>
                <a:cs typeface="Arial" charset="0"/>
              </a:rPr>
              <a:t>str</a:t>
            </a:r>
            <a:r>
              <a:rPr lang="en-US" altLang="en-US" sz="1600" dirty="0" smtClean="0">
                <a:latin typeface="Consolas" pitchFamily="49" charset="0"/>
                <a:cs typeface="Arial" charset="0"/>
              </a:rPr>
              <a:t> ) {</a:t>
            </a:r>
          </a:p>
          <a:p>
            <a:pPr>
              <a:buFontTx/>
              <a:buNone/>
            </a:pPr>
            <a:r>
              <a:rPr lang="en-US" altLang="en-US" sz="1600" dirty="0" smtClean="0">
                <a:latin typeface="Consolas" pitchFamily="49" charset="0"/>
                <a:cs typeface="Arial" charset="0"/>
              </a:rPr>
              <a:t>		    unsigned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hash_value</a:t>
            </a:r>
            <a:r>
              <a:rPr lang="en-US" altLang="en-US" sz="1600" dirty="0" smtClean="0">
                <a:latin typeface="Consolas" pitchFamily="49" charset="0"/>
                <a:cs typeface="Arial" charset="0"/>
              </a:rPr>
              <a:t> = 0;</a:t>
            </a:r>
          </a:p>
          <a:p>
            <a:pPr>
              <a:buFontTx/>
              <a:buNone/>
            </a:pPr>
            <a:endParaRPr lang="en-US" altLang="en-US" sz="1600" dirty="0" smtClean="0">
              <a:latin typeface="Consolas" pitchFamily="49" charset="0"/>
              <a:cs typeface="Arial" charset="0"/>
            </a:endParaRPr>
          </a:p>
          <a:p>
            <a:pPr>
              <a:buFontTx/>
              <a:buNone/>
            </a:pPr>
            <a:r>
              <a:rPr lang="en-US" altLang="en-US" sz="1600" dirty="0" smtClean="0">
                <a:latin typeface="Consolas" pitchFamily="49" charset="0"/>
                <a:cs typeface="Arial" charset="0"/>
              </a:rPr>
              <a:t>		    for ( </a:t>
            </a:r>
            <a:r>
              <a:rPr lang="en-US" altLang="en-US" sz="1600" dirty="0" err="1" smtClean="0">
                <a:solidFill>
                  <a:srgbClr val="FF0000"/>
                </a:solidFill>
                <a:latin typeface="Consolas" pitchFamily="49" charset="0"/>
                <a:cs typeface="Arial" charset="0"/>
              </a:rPr>
              <a:t>int</a:t>
            </a:r>
            <a:r>
              <a:rPr lang="en-US" altLang="en-US" sz="1600" dirty="0" smtClean="0">
                <a:solidFill>
                  <a:srgbClr val="FF0000"/>
                </a:solidFill>
                <a:latin typeface="Consolas" pitchFamily="49" charset="0"/>
                <a:cs typeface="Arial" charset="0"/>
              </a:rPr>
              <a:t> k = 1; k &lt;= </a:t>
            </a:r>
            <a:r>
              <a:rPr lang="en-US" altLang="en-US" sz="1600" dirty="0" err="1" smtClean="0">
                <a:solidFill>
                  <a:srgbClr val="FF0000"/>
                </a:solidFill>
                <a:latin typeface="Consolas" pitchFamily="49" charset="0"/>
                <a:cs typeface="Arial" charset="0"/>
              </a:rPr>
              <a:t>str.length</a:t>
            </a:r>
            <a:r>
              <a:rPr lang="en-US" altLang="en-US" sz="1600" dirty="0" smtClean="0">
                <a:solidFill>
                  <a:srgbClr val="FF0000"/>
                </a:solidFill>
                <a:latin typeface="Consolas" pitchFamily="49" charset="0"/>
                <a:cs typeface="Arial" charset="0"/>
              </a:rPr>
              <a:t>(); k *= 2</a:t>
            </a:r>
            <a:r>
              <a:rPr lang="en-US" altLang="en-US" sz="1600" dirty="0" smtClean="0">
                <a:latin typeface="Consolas" pitchFamily="49" charset="0"/>
                <a:cs typeface="Arial" charset="0"/>
              </a:rPr>
              <a:t> ) {</a:t>
            </a:r>
          </a:p>
          <a:p>
            <a:pPr>
              <a:buFontTx/>
              <a:buNone/>
            </a:pP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hash_value</a:t>
            </a:r>
            <a:r>
              <a:rPr lang="en-US" altLang="en-US" sz="1600" dirty="0" smtClean="0">
                <a:latin typeface="Consolas" pitchFamily="49" charset="0"/>
                <a:cs typeface="Arial" charset="0"/>
              </a:rPr>
              <a:t> = 12347*</a:t>
            </a:r>
            <a:r>
              <a:rPr lang="en-US" altLang="en-US" sz="1600" dirty="0" err="1" smtClean="0">
                <a:latin typeface="Consolas" pitchFamily="49" charset="0"/>
                <a:cs typeface="Arial" charset="0"/>
              </a:rPr>
              <a:t>hash_value</a:t>
            </a:r>
            <a:r>
              <a:rPr lang="en-US" altLang="en-US" sz="1600" dirty="0" smtClean="0">
                <a:latin typeface="Consolas" pitchFamily="49" charset="0"/>
                <a:cs typeface="Arial" charset="0"/>
              </a:rPr>
              <a:t> + </a:t>
            </a:r>
            <a:r>
              <a:rPr lang="en-US" altLang="en-US" sz="1600" dirty="0" err="1" smtClean="0">
                <a:latin typeface="Consolas" pitchFamily="49" charset="0"/>
                <a:cs typeface="Arial" charset="0"/>
              </a:rPr>
              <a:t>str</a:t>
            </a:r>
            <a:r>
              <a:rPr lang="en-US" altLang="en-US" sz="1600" dirty="0" smtClean="0">
                <a:latin typeface="Consolas" pitchFamily="49" charset="0"/>
                <a:cs typeface="Arial" charset="0"/>
              </a:rPr>
              <a:t>[</a:t>
            </a:r>
            <a:r>
              <a:rPr lang="en-US" altLang="en-US" sz="1600" dirty="0" smtClean="0">
                <a:solidFill>
                  <a:srgbClr val="FF0000"/>
                </a:solidFill>
                <a:latin typeface="Consolas" pitchFamily="49" charset="0"/>
                <a:cs typeface="Arial" charset="0"/>
              </a:rPr>
              <a:t>k – 1</a:t>
            </a:r>
            <a:r>
              <a:rPr lang="en-US" altLang="en-US" sz="1600" dirty="0" smtClean="0">
                <a:latin typeface="Consolas" pitchFamily="49" charset="0"/>
                <a:cs typeface="Arial" charset="0"/>
              </a:rPr>
              <a:t>];</a:t>
            </a:r>
          </a:p>
          <a:p>
            <a:pPr>
              <a:buFontTx/>
              <a:buNone/>
            </a:pPr>
            <a:r>
              <a:rPr lang="en-US" altLang="en-US" sz="1600" dirty="0" smtClean="0">
                <a:latin typeface="Consolas" pitchFamily="49" charset="0"/>
                <a:cs typeface="Arial" charset="0"/>
              </a:rPr>
              <a:t>		    }</a:t>
            </a:r>
          </a:p>
          <a:p>
            <a:pPr>
              <a:buFontTx/>
              <a:buNone/>
            </a:pPr>
            <a:endParaRPr lang="en-US" altLang="en-US" sz="1600" dirty="0" smtClean="0">
              <a:latin typeface="Consolas" pitchFamily="49" charset="0"/>
              <a:cs typeface="Arial" charset="0"/>
            </a:endParaRPr>
          </a:p>
          <a:p>
            <a:pPr>
              <a:buFontTx/>
              <a:buNone/>
            </a:pPr>
            <a:r>
              <a:rPr lang="en-US" altLang="en-US" sz="1600" dirty="0" smtClean="0">
                <a:latin typeface="Consolas" pitchFamily="49" charset="0"/>
                <a:cs typeface="Arial" charset="0"/>
              </a:rPr>
              <a:t>		    return </a:t>
            </a:r>
            <a:r>
              <a:rPr lang="en-US" altLang="en-US" sz="1600" dirty="0" err="1" smtClean="0">
                <a:latin typeface="Consolas" pitchFamily="49" charset="0"/>
                <a:cs typeface="Arial" charset="0"/>
              </a:rPr>
              <a:t>hash_value</a:t>
            </a:r>
            <a:r>
              <a:rPr lang="en-US" altLang="en-US" sz="1600" dirty="0" smtClean="0">
                <a:latin typeface="Consolas" pitchFamily="49" charset="0"/>
                <a:cs typeface="Arial" charset="0"/>
              </a:rPr>
              <a:t>;</a:t>
            </a:r>
          </a:p>
          <a:p>
            <a:pPr>
              <a:buFontTx/>
              <a:buNone/>
            </a:pPr>
            <a:r>
              <a:rPr lang="en-US" altLang="en-US" sz="1600" dirty="0" smtClean="0">
                <a:latin typeface="Consolas" pitchFamily="49" charset="0"/>
                <a:cs typeface="Arial" charset="0"/>
              </a:rPr>
              <a:t>		}</a:t>
            </a:r>
          </a:p>
          <a:p>
            <a:pPr>
              <a:buFontTx/>
              <a:buNone/>
            </a:pPr>
            <a:endParaRPr lang="en-US" altLang="en-US" sz="1600" dirty="0">
              <a:latin typeface="Consolas" pitchFamily="49" charset="0"/>
              <a:cs typeface="Arial" charset="0"/>
            </a:endParaRPr>
          </a:p>
          <a:p>
            <a:pPr>
              <a:buFontTx/>
              <a:buNone/>
            </a:pPr>
            <a:endParaRPr lang="en-US" altLang="en-US" sz="1600" dirty="0" smtClean="0">
              <a:latin typeface="Consolas" pitchFamily="49" charset="0"/>
              <a:cs typeface="Arial" charset="0"/>
            </a:endParaRPr>
          </a:p>
        </p:txBody>
      </p:sp>
    </p:spTree>
    <p:extLst>
      <p:ext uri="{BB962C8B-B14F-4D97-AF65-F5344CB8AC3E}">
        <p14:creationId xmlns:p14="http://schemas.microsoft.com/office/powerpoint/2010/main" val="40716321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a:latin typeface="Arial" charset="0"/>
                <a:cs typeface="Arial" charset="0"/>
              </a:rPr>
              <a:t>Arithmetic </a:t>
            </a:r>
            <a:r>
              <a:rPr lang="en-US" altLang="en-US" dirty="0" smtClean="0">
                <a:latin typeface="Arial" charset="0"/>
                <a:cs typeface="Arial" charset="0"/>
              </a:rPr>
              <a:t>hash functions</a:t>
            </a:r>
          </a:p>
        </p:txBody>
      </p:sp>
      <p:sp>
        <p:nvSpPr>
          <p:cNvPr id="34819" name="Rectangle 3"/>
          <p:cNvSpPr>
            <a:spLocks noGrp="1" noChangeArrowheads="1"/>
          </p:cNvSpPr>
          <p:nvPr>
            <p:ph type="body" idx="1"/>
          </p:nvPr>
        </p:nvSpPr>
        <p:spPr/>
        <p:txBody>
          <a:bodyPr>
            <a:normAutofit/>
          </a:bodyPr>
          <a:lstStyle/>
          <a:p>
            <a:pPr>
              <a:buFont typeface="Arial" charset="0"/>
              <a:buNone/>
            </a:pPr>
            <a:r>
              <a:rPr lang="en-US" altLang="en-US" dirty="0" smtClean="0">
                <a:latin typeface="Arial" charset="0"/>
                <a:cs typeface="Arial" charset="0"/>
              </a:rPr>
              <a:t>	In general, any member variables that are used to uniquely define an object may be used as coefficients in such a polynomial</a:t>
            </a:r>
          </a:p>
          <a:p>
            <a:pPr>
              <a:buFont typeface="Arial" charset="0"/>
              <a:buNone/>
            </a:pPr>
            <a:endParaRPr lang="en-US" altLang="en-US" dirty="0">
              <a:latin typeface="Arial" charset="0"/>
              <a:cs typeface="Arial" charset="0"/>
            </a:endParaRPr>
          </a:p>
          <a:p>
            <a:pPr lvl="1">
              <a:buFont typeface="Arial" charset="0"/>
              <a:buNone/>
            </a:pPr>
            <a:r>
              <a:rPr lang="en-US" altLang="en-US" dirty="0" smtClean="0">
                <a:latin typeface="Consolas" panose="020B0609020204030204" pitchFamily="49" charset="0"/>
                <a:cs typeface="Consolas" panose="020B0609020204030204" pitchFamily="49" charset="0"/>
              </a:rPr>
              <a:t>		class Person {</a:t>
            </a:r>
          </a:p>
          <a:p>
            <a:pPr lvl="1">
              <a:buFont typeface="Arial" charset="0"/>
              <a:buNone/>
            </a:pPr>
            <a:r>
              <a:rPr lang="en-US" altLang="en-US" dirty="0">
                <a:latin typeface="Consolas" panose="020B0609020204030204" pitchFamily="49" charset="0"/>
                <a:cs typeface="Consolas" panose="020B0609020204030204" pitchFamily="49" charset="0"/>
              </a:rPr>
              <a:t>	</a:t>
            </a:r>
            <a:r>
              <a:rPr lang="en-US" altLang="en-US" dirty="0" smtClean="0">
                <a:latin typeface="Consolas" panose="020B0609020204030204" pitchFamily="49" charset="0"/>
                <a:cs typeface="Consolas" panose="020B0609020204030204" pitchFamily="49" charset="0"/>
              </a:rPr>
              <a:t>	    string surname;</a:t>
            </a:r>
          </a:p>
          <a:p>
            <a:pPr lvl="1">
              <a:buFont typeface="Arial" charset="0"/>
              <a:buNone/>
            </a:pPr>
            <a:r>
              <a:rPr lang="en-US" altLang="en-US" dirty="0" smtClean="0">
                <a:latin typeface="Consolas" panose="020B0609020204030204" pitchFamily="49" charset="0"/>
                <a:cs typeface="Consolas" panose="020B0609020204030204" pitchFamily="49" charset="0"/>
              </a:rPr>
              <a:t>		    string </a:t>
            </a:r>
            <a:r>
              <a:rPr lang="en-US" altLang="en-US" dirty="0" err="1" smtClean="0">
                <a:latin typeface="Consolas" panose="020B0609020204030204" pitchFamily="49" charset="0"/>
                <a:cs typeface="Consolas" panose="020B0609020204030204" pitchFamily="49" charset="0"/>
              </a:rPr>
              <a:t>given_name</a:t>
            </a:r>
            <a:r>
              <a:rPr lang="en-US" altLang="en-US" dirty="0" smtClean="0">
                <a:latin typeface="Consolas" panose="020B0609020204030204" pitchFamily="49" charset="0"/>
                <a:cs typeface="Consolas" panose="020B0609020204030204" pitchFamily="49" charset="0"/>
              </a:rPr>
              <a:t>;</a:t>
            </a:r>
          </a:p>
          <a:p>
            <a:pPr lvl="1">
              <a:buNone/>
            </a:pPr>
            <a:r>
              <a:rPr lang="en-US" altLang="en-US" dirty="0">
                <a:latin typeface="Consolas" panose="020B0609020204030204" pitchFamily="49" charset="0"/>
                <a:cs typeface="Consolas" panose="020B0609020204030204" pitchFamily="49" charset="0"/>
              </a:rPr>
              <a:t>		    unsigned short </a:t>
            </a:r>
            <a:r>
              <a:rPr lang="en-US" altLang="en-US" dirty="0" err="1">
                <a:latin typeface="Consolas" panose="020B0609020204030204" pitchFamily="49" charset="0"/>
                <a:cs typeface="Consolas" panose="020B0609020204030204" pitchFamily="49" charset="0"/>
              </a:rPr>
              <a:t>birth_year</a:t>
            </a:r>
            <a:r>
              <a:rPr lang="en-US" altLang="en-US" dirty="0">
                <a:latin typeface="Consolas" panose="020B0609020204030204" pitchFamily="49" charset="0"/>
                <a:cs typeface="Consolas" panose="020B0609020204030204" pitchFamily="49" charset="0"/>
              </a:rPr>
              <a:t>;	</a:t>
            </a:r>
          </a:p>
          <a:p>
            <a:pPr lvl="1">
              <a:buNone/>
            </a:pPr>
            <a:r>
              <a:rPr lang="en-US" altLang="en-US" dirty="0">
                <a:latin typeface="Consolas" panose="020B0609020204030204" pitchFamily="49" charset="0"/>
                <a:cs typeface="Consolas" panose="020B0609020204030204" pitchFamily="49" charset="0"/>
              </a:rPr>
              <a:t>		    unsigned </a:t>
            </a:r>
            <a:r>
              <a:rPr lang="en-US" altLang="en-US" dirty="0" smtClean="0">
                <a:latin typeface="Consolas" panose="020B0609020204030204" pitchFamily="49" charset="0"/>
                <a:cs typeface="Consolas" panose="020B0609020204030204" pitchFamily="49" charset="0"/>
              </a:rPr>
              <a:t>char </a:t>
            </a:r>
            <a:r>
              <a:rPr lang="en-US" altLang="en-US" dirty="0" err="1" smtClean="0">
                <a:latin typeface="Consolas" panose="020B0609020204030204" pitchFamily="49" charset="0"/>
                <a:cs typeface="Consolas" panose="020B0609020204030204" pitchFamily="49" charset="0"/>
              </a:rPr>
              <a:t>birth_month</a:t>
            </a:r>
            <a:r>
              <a:rPr lang="en-US" altLang="en-US" dirty="0" smtClean="0">
                <a:latin typeface="Consolas" panose="020B0609020204030204" pitchFamily="49" charset="0"/>
                <a:cs typeface="Consolas" panose="020B0609020204030204" pitchFamily="49" charset="0"/>
              </a:rPr>
              <a:t>;</a:t>
            </a:r>
            <a:r>
              <a:rPr lang="en-US" altLang="en-US" dirty="0">
                <a:latin typeface="Consolas" panose="020B0609020204030204" pitchFamily="49" charset="0"/>
                <a:cs typeface="Consolas" panose="020B0609020204030204" pitchFamily="49" charset="0"/>
              </a:rPr>
              <a:t>	</a:t>
            </a:r>
          </a:p>
          <a:p>
            <a:pPr lvl="1">
              <a:buFont typeface="Arial" charset="0"/>
              <a:buNone/>
            </a:pPr>
            <a:r>
              <a:rPr lang="en-US" altLang="en-US" dirty="0">
                <a:latin typeface="Consolas" panose="020B0609020204030204" pitchFamily="49" charset="0"/>
                <a:cs typeface="Consolas" panose="020B0609020204030204" pitchFamily="49" charset="0"/>
              </a:rPr>
              <a:t>	</a:t>
            </a:r>
            <a:r>
              <a:rPr lang="en-US" altLang="en-US" dirty="0" smtClean="0">
                <a:latin typeface="Consolas" panose="020B0609020204030204" pitchFamily="49" charset="0"/>
                <a:cs typeface="Consolas" panose="020B0609020204030204" pitchFamily="49" charset="0"/>
              </a:rPr>
              <a:t>	    unsigned char </a:t>
            </a:r>
            <a:r>
              <a:rPr lang="en-US" altLang="en-US" dirty="0" err="1" smtClean="0">
                <a:latin typeface="Consolas" panose="020B0609020204030204" pitchFamily="49" charset="0"/>
                <a:cs typeface="Consolas" panose="020B0609020204030204" pitchFamily="49" charset="0"/>
              </a:rPr>
              <a:t>birth_day</a:t>
            </a:r>
            <a:r>
              <a:rPr lang="en-US" altLang="en-US" dirty="0" smtClean="0">
                <a:latin typeface="Consolas" panose="020B0609020204030204" pitchFamily="49" charset="0"/>
                <a:cs typeface="Consolas" panose="020B0609020204030204" pitchFamily="49" charset="0"/>
              </a:rPr>
              <a:t>;</a:t>
            </a:r>
          </a:p>
          <a:p>
            <a:pPr lvl="1">
              <a:buNone/>
            </a:pPr>
            <a:r>
              <a:rPr lang="en-US" altLang="en-US" dirty="0">
                <a:latin typeface="Consolas" panose="020B0609020204030204" pitchFamily="49" charset="0"/>
                <a:cs typeface="Consolas" panose="020B0609020204030204" pitchFamily="49" charset="0"/>
              </a:rPr>
              <a:t>		    unsigned </a:t>
            </a:r>
            <a:r>
              <a:rPr lang="en-US" altLang="en-US" dirty="0" err="1" smtClean="0">
                <a:latin typeface="Consolas" panose="020B0609020204030204" pitchFamily="49" charset="0"/>
                <a:cs typeface="Consolas" panose="020B0609020204030204" pitchFamily="49" charset="0"/>
              </a:rPr>
              <a:t>int</a:t>
            </a:r>
            <a:r>
              <a:rPr lang="en-US" altLang="en-US" dirty="0" smtClean="0">
                <a:latin typeface="Consolas" panose="020B0609020204030204" pitchFamily="49" charset="0"/>
                <a:cs typeface="Consolas" panose="020B0609020204030204" pitchFamily="49" charset="0"/>
              </a:rPr>
              <a:t> salary;</a:t>
            </a:r>
          </a:p>
          <a:p>
            <a:pPr lvl="1">
              <a:buNone/>
            </a:pPr>
            <a:r>
              <a:rPr lang="en-US" altLang="en-US" dirty="0">
                <a:latin typeface="Consolas" panose="020B0609020204030204" pitchFamily="49" charset="0"/>
                <a:cs typeface="Consolas" panose="020B0609020204030204" pitchFamily="49" charset="0"/>
              </a:rPr>
              <a:t>	</a:t>
            </a:r>
            <a:r>
              <a:rPr lang="en-US" altLang="en-US" dirty="0" smtClean="0">
                <a:latin typeface="Consolas" panose="020B0609020204030204" pitchFamily="49" charset="0"/>
                <a:cs typeface="Consolas" panose="020B0609020204030204" pitchFamily="49" charset="0"/>
              </a:rPr>
              <a:t>	    // ...</a:t>
            </a:r>
          </a:p>
          <a:p>
            <a:pPr lvl="1">
              <a:buNone/>
            </a:pPr>
            <a:r>
              <a:rPr lang="en-US" altLang="en-US" dirty="0">
                <a:latin typeface="Consolas" panose="020B0609020204030204" pitchFamily="49" charset="0"/>
                <a:cs typeface="Consolas" panose="020B0609020204030204" pitchFamily="49" charset="0"/>
              </a:rPr>
              <a:t>	</a:t>
            </a:r>
            <a:r>
              <a:rPr lang="en-US" altLang="en-US" dirty="0" smtClean="0">
                <a:latin typeface="Consolas" panose="020B0609020204030204" pitchFamily="49" charset="0"/>
                <a:cs typeface="Consolas" panose="020B0609020204030204" pitchFamily="49" charset="0"/>
              </a:rPr>
              <a:t>	};</a:t>
            </a:r>
            <a:endParaRPr lang="en-US" altLang="en-US" dirty="0">
              <a:latin typeface="Consolas" panose="020B0609020204030204" pitchFamily="49" charset="0"/>
              <a:cs typeface="Consolas" panose="020B0609020204030204" pitchFamily="49" charset="0"/>
            </a:endParaRPr>
          </a:p>
          <a:p>
            <a:pPr>
              <a:buFont typeface="Arial" charset="0"/>
              <a:buNone/>
            </a:pPr>
            <a:r>
              <a:rPr lang="en-US" altLang="en-US" dirty="0">
                <a:latin typeface="Consolas" panose="020B0609020204030204" pitchFamily="49" charset="0"/>
                <a:cs typeface="Consolas" panose="020B0609020204030204" pitchFamily="49" charset="0"/>
              </a:rPr>
              <a:t>	</a:t>
            </a:r>
            <a:endParaRPr lang="en-US" alt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983499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a:latin typeface="Arial" charset="0"/>
                <a:cs typeface="Arial" charset="0"/>
              </a:rPr>
              <a:t>Arithmetic </a:t>
            </a:r>
            <a:r>
              <a:rPr lang="en-US" altLang="en-US" dirty="0" smtClean="0">
                <a:latin typeface="Arial" charset="0"/>
                <a:cs typeface="Arial" charset="0"/>
              </a:rPr>
              <a:t>hash functions</a:t>
            </a:r>
          </a:p>
        </p:txBody>
      </p:sp>
      <p:sp>
        <p:nvSpPr>
          <p:cNvPr id="34819" name="Rectangle 3"/>
          <p:cNvSpPr>
            <a:spLocks noGrp="1" noChangeArrowheads="1"/>
          </p:cNvSpPr>
          <p:nvPr>
            <p:ph type="body" idx="1"/>
          </p:nvPr>
        </p:nvSpPr>
        <p:spPr/>
        <p:txBody>
          <a:bodyPr>
            <a:normAutofit/>
          </a:bodyPr>
          <a:lstStyle/>
          <a:p>
            <a:pPr>
              <a:buFont typeface="Arial" charset="0"/>
              <a:buNone/>
            </a:pPr>
            <a:r>
              <a:rPr lang="en-US" altLang="en-US" dirty="0" smtClean="0">
                <a:latin typeface="Arial" charset="0"/>
                <a:cs typeface="Arial" charset="0"/>
              </a:rPr>
              <a:t>	In general, any member variables that are used to uniquely define an object may be used as coefficients in such a polynomial</a:t>
            </a:r>
          </a:p>
          <a:p>
            <a:pPr>
              <a:buFont typeface="Arial" charset="0"/>
              <a:buNone/>
            </a:pPr>
            <a:endParaRPr lang="en-US" altLang="en-US" dirty="0">
              <a:latin typeface="Arial" charset="0"/>
              <a:cs typeface="Arial" charset="0"/>
            </a:endParaRPr>
          </a:p>
          <a:p>
            <a:pPr lvl="1">
              <a:buFont typeface="Arial" charset="0"/>
              <a:buNone/>
            </a:pPr>
            <a:r>
              <a:rPr lang="en-US" altLang="en-US" dirty="0" smtClean="0">
                <a:latin typeface="Consolas" panose="020B0609020204030204" pitchFamily="49" charset="0"/>
                <a:cs typeface="Consolas" panose="020B0609020204030204" pitchFamily="49" charset="0"/>
              </a:rPr>
              <a:t>		class Person {</a:t>
            </a:r>
          </a:p>
          <a:p>
            <a:pPr lvl="1">
              <a:buFont typeface="Arial" charset="0"/>
              <a:buNone/>
            </a:pPr>
            <a:r>
              <a:rPr lang="en-US" altLang="en-US" dirty="0">
                <a:solidFill>
                  <a:srgbClr val="FF0000"/>
                </a:solidFill>
                <a:latin typeface="Consolas" panose="020B0609020204030204" pitchFamily="49" charset="0"/>
                <a:cs typeface="Consolas" panose="020B0609020204030204" pitchFamily="49" charset="0"/>
              </a:rPr>
              <a:t>	</a:t>
            </a:r>
            <a:r>
              <a:rPr lang="en-US" altLang="en-US" dirty="0" smtClean="0">
                <a:solidFill>
                  <a:srgbClr val="FF0000"/>
                </a:solidFill>
                <a:latin typeface="Consolas" panose="020B0609020204030204" pitchFamily="49" charset="0"/>
                <a:cs typeface="Consolas" panose="020B0609020204030204" pitchFamily="49" charset="0"/>
              </a:rPr>
              <a:t>	    string surname;</a:t>
            </a:r>
          </a:p>
          <a:p>
            <a:pPr lvl="1">
              <a:buFont typeface="Arial" charset="0"/>
              <a:buNone/>
            </a:pPr>
            <a:r>
              <a:rPr lang="en-US" altLang="en-US" dirty="0" smtClean="0">
                <a:solidFill>
                  <a:srgbClr val="FF0000"/>
                </a:solidFill>
                <a:latin typeface="Consolas" panose="020B0609020204030204" pitchFamily="49" charset="0"/>
                <a:cs typeface="Consolas" panose="020B0609020204030204" pitchFamily="49" charset="0"/>
              </a:rPr>
              <a:t>		    string </a:t>
            </a:r>
            <a:r>
              <a:rPr lang="en-US" altLang="en-US" dirty="0" err="1" smtClean="0">
                <a:solidFill>
                  <a:srgbClr val="FF0000"/>
                </a:solidFill>
                <a:latin typeface="Consolas" panose="020B0609020204030204" pitchFamily="49" charset="0"/>
                <a:cs typeface="Consolas" panose="020B0609020204030204" pitchFamily="49" charset="0"/>
              </a:rPr>
              <a:t>given_name</a:t>
            </a:r>
            <a:r>
              <a:rPr lang="en-US" altLang="en-US" dirty="0" smtClean="0">
                <a:solidFill>
                  <a:srgbClr val="FF0000"/>
                </a:solidFill>
                <a:latin typeface="Consolas" panose="020B0609020204030204" pitchFamily="49" charset="0"/>
                <a:cs typeface="Consolas" panose="020B0609020204030204" pitchFamily="49" charset="0"/>
              </a:rPr>
              <a:t>;</a:t>
            </a:r>
          </a:p>
          <a:p>
            <a:pPr lvl="1">
              <a:buNone/>
            </a:pPr>
            <a:r>
              <a:rPr lang="en-US" altLang="en-US" dirty="0">
                <a:solidFill>
                  <a:srgbClr val="FF0000"/>
                </a:solidFill>
                <a:latin typeface="Consolas" panose="020B0609020204030204" pitchFamily="49" charset="0"/>
                <a:cs typeface="Consolas" panose="020B0609020204030204" pitchFamily="49" charset="0"/>
              </a:rPr>
              <a:t>		    unsigned short </a:t>
            </a:r>
            <a:r>
              <a:rPr lang="en-US" altLang="en-US" dirty="0" err="1">
                <a:solidFill>
                  <a:srgbClr val="FF0000"/>
                </a:solidFill>
                <a:latin typeface="Consolas" panose="020B0609020204030204" pitchFamily="49" charset="0"/>
                <a:cs typeface="Consolas" panose="020B0609020204030204" pitchFamily="49" charset="0"/>
              </a:rPr>
              <a:t>birth_year</a:t>
            </a:r>
            <a:r>
              <a:rPr lang="en-US" altLang="en-US" dirty="0">
                <a:solidFill>
                  <a:srgbClr val="FF0000"/>
                </a:solidFill>
                <a:latin typeface="Consolas" panose="020B0609020204030204" pitchFamily="49" charset="0"/>
                <a:cs typeface="Consolas" panose="020B0609020204030204" pitchFamily="49" charset="0"/>
              </a:rPr>
              <a:t>;	</a:t>
            </a:r>
          </a:p>
          <a:p>
            <a:pPr lvl="1">
              <a:buNone/>
            </a:pPr>
            <a:r>
              <a:rPr lang="en-US" altLang="en-US" dirty="0">
                <a:solidFill>
                  <a:srgbClr val="FF0000"/>
                </a:solidFill>
                <a:latin typeface="Consolas" panose="020B0609020204030204" pitchFamily="49" charset="0"/>
                <a:cs typeface="Consolas" panose="020B0609020204030204" pitchFamily="49" charset="0"/>
              </a:rPr>
              <a:t>		    unsigned </a:t>
            </a:r>
            <a:r>
              <a:rPr lang="en-US" altLang="en-US" dirty="0" smtClean="0">
                <a:solidFill>
                  <a:srgbClr val="FF0000"/>
                </a:solidFill>
                <a:latin typeface="Consolas" panose="020B0609020204030204" pitchFamily="49" charset="0"/>
                <a:cs typeface="Consolas" panose="020B0609020204030204" pitchFamily="49" charset="0"/>
              </a:rPr>
              <a:t>char </a:t>
            </a:r>
            <a:r>
              <a:rPr lang="en-US" altLang="en-US" dirty="0" err="1" smtClean="0">
                <a:solidFill>
                  <a:srgbClr val="FF0000"/>
                </a:solidFill>
                <a:latin typeface="Consolas" panose="020B0609020204030204" pitchFamily="49" charset="0"/>
                <a:cs typeface="Consolas" panose="020B0609020204030204" pitchFamily="49" charset="0"/>
              </a:rPr>
              <a:t>birth_month</a:t>
            </a:r>
            <a:r>
              <a:rPr lang="en-US" altLang="en-US" dirty="0" smtClean="0">
                <a:solidFill>
                  <a:srgbClr val="FF0000"/>
                </a:solidFill>
                <a:latin typeface="Consolas" panose="020B0609020204030204" pitchFamily="49" charset="0"/>
                <a:cs typeface="Consolas" panose="020B0609020204030204" pitchFamily="49" charset="0"/>
              </a:rPr>
              <a:t>;</a:t>
            </a:r>
            <a:r>
              <a:rPr lang="en-US" altLang="en-US" dirty="0">
                <a:solidFill>
                  <a:srgbClr val="FF0000"/>
                </a:solidFill>
                <a:latin typeface="Consolas" panose="020B0609020204030204" pitchFamily="49" charset="0"/>
                <a:cs typeface="Consolas" panose="020B0609020204030204" pitchFamily="49" charset="0"/>
              </a:rPr>
              <a:t>	</a:t>
            </a:r>
          </a:p>
          <a:p>
            <a:pPr lvl="1">
              <a:buFont typeface="Arial" charset="0"/>
              <a:buNone/>
            </a:pPr>
            <a:r>
              <a:rPr lang="en-US" altLang="en-US" dirty="0">
                <a:solidFill>
                  <a:srgbClr val="FF0000"/>
                </a:solidFill>
                <a:latin typeface="Consolas" panose="020B0609020204030204" pitchFamily="49" charset="0"/>
                <a:cs typeface="Consolas" panose="020B0609020204030204" pitchFamily="49" charset="0"/>
              </a:rPr>
              <a:t>	</a:t>
            </a:r>
            <a:r>
              <a:rPr lang="en-US" altLang="en-US" dirty="0" smtClean="0">
                <a:solidFill>
                  <a:srgbClr val="FF0000"/>
                </a:solidFill>
                <a:latin typeface="Consolas" panose="020B0609020204030204" pitchFamily="49" charset="0"/>
                <a:cs typeface="Consolas" panose="020B0609020204030204" pitchFamily="49" charset="0"/>
              </a:rPr>
              <a:t>	    unsigned char </a:t>
            </a:r>
            <a:r>
              <a:rPr lang="en-US" altLang="en-US" dirty="0" err="1" smtClean="0">
                <a:solidFill>
                  <a:srgbClr val="FF0000"/>
                </a:solidFill>
                <a:latin typeface="Consolas" panose="020B0609020204030204" pitchFamily="49" charset="0"/>
                <a:cs typeface="Consolas" panose="020B0609020204030204" pitchFamily="49" charset="0"/>
              </a:rPr>
              <a:t>birth_day</a:t>
            </a:r>
            <a:r>
              <a:rPr lang="en-US" altLang="en-US" dirty="0" smtClean="0">
                <a:solidFill>
                  <a:srgbClr val="FF0000"/>
                </a:solidFill>
                <a:latin typeface="Consolas" panose="020B0609020204030204" pitchFamily="49" charset="0"/>
                <a:cs typeface="Consolas" panose="020B0609020204030204" pitchFamily="49" charset="0"/>
              </a:rPr>
              <a:t>;</a:t>
            </a:r>
          </a:p>
          <a:p>
            <a:pPr lvl="1">
              <a:buNone/>
            </a:pPr>
            <a:r>
              <a:rPr lang="en-US" altLang="en-US" dirty="0">
                <a:latin typeface="Consolas" panose="020B0609020204030204" pitchFamily="49" charset="0"/>
                <a:cs typeface="Consolas" panose="020B0609020204030204" pitchFamily="49" charset="0"/>
              </a:rPr>
              <a:t>		    unsigned </a:t>
            </a:r>
            <a:r>
              <a:rPr lang="en-US" altLang="en-US" dirty="0" err="1" smtClean="0">
                <a:latin typeface="Consolas" panose="020B0609020204030204" pitchFamily="49" charset="0"/>
                <a:cs typeface="Consolas" panose="020B0609020204030204" pitchFamily="49" charset="0"/>
              </a:rPr>
              <a:t>int</a:t>
            </a:r>
            <a:r>
              <a:rPr lang="en-US" altLang="en-US" dirty="0" smtClean="0">
                <a:latin typeface="Consolas" panose="020B0609020204030204" pitchFamily="49" charset="0"/>
                <a:cs typeface="Consolas" panose="020B0609020204030204" pitchFamily="49" charset="0"/>
              </a:rPr>
              <a:t> salary;</a:t>
            </a:r>
          </a:p>
          <a:p>
            <a:pPr lvl="1">
              <a:buNone/>
            </a:pPr>
            <a:r>
              <a:rPr lang="en-US" altLang="en-US" dirty="0">
                <a:latin typeface="Consolas" panose="020B0609020204030204" pitchFamily="49" charset="0"/>
                <a:cs typeface="Consolas" panose="020B0609020204030204" pitchFamily="49" charset="0"/>
              </a:rPr>
              <a:t>	</a:t>
            </a:r>
            <a:r>
              <a:rPr lang="en-US" altLang="en-US" dirty="0" smtClean="0">
                <a:latin typeface="Consolas" panose="020B0609020204030204" pitchFamily="49" charset="0"/>
                <a:cs typeface="Consolas" panose="020B0609020204030204" pitchFamily="49" charset="0"/>
              </a:rPr>
              <a:t>	    // ...</a:t>
            </a:r>
          </a:p>
          <a:p>
            <a:pPr lvl="1">
              <a:buNone/>
            </a:pPr>
            <a:r>
              <a:rPr lang="en-US" altLang="en-US" dirty="0">
                <a:latin typeface="Consolas" panose="020B0609020204030204" pitchFamily="49" charset="0"/>
                <a:cs typeface="Consolas" panose="020B0609020204030204" pitchFamily="49" charset="0"/>
              </a:rPr>
              <a:t>	</a:t>
            </a:r>
            <a:r>
              <a:rPr lang="en-US" altLang="en-US" dirty="0" smtClean="0">
                <a:latin typeface="Consolas" panose="020B0609020204030204" pitchFamily="49" charset="0"/>
                <a:cs typeface="Consolas" panose="020B0609020204030204" pitchFamily="49" charset="0"/>
              </a:rPr>
              <a:t>	};</a:t>
            </a:r>
            <a:endParaRPr lang="en-US" altLang="en-US" dirty="0">
              <a:latin typeface="Consolas" panose="020B0609020204030204" pitchFamily="49" charset="0"/>
              <a:cs typeface="Consolas" panose="020B0609020204030204" pitchFamily="49" charset="0"/>
            </a:endParaRPr>
          </a:p>
          <a:p>
            <a:pPr>
              <a:buFont typeface="Arial" charset="0"/>
              <a:buNone/>
            </a:pPr>
            <a:r>
              <a:rPr lang="en-US" altLang="en-US" dirty="0">
                <a:latin typeface="Consolas" panose="020B0609020204030204" pitchFamily="49" charset="0"/>
                <a:cs typeface="Consolas" panose="020B0609020204030204" pitchFamily="49" charset="0"/>
              </a:rPr>
              <a:t>	</a:t>
            </a:r>
            <a:endParaRPr lang="en-US" altLang="en-US"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465647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smtClean="0">
                <a:latin typeface="Arial" charset="0"/>
                <a:cs typeface="Arial" charset="0"/>
              </a:rPr>
              <a:t>Summary</a:t>
            </a:r>
          </a:p>
        </p:txBody>
      </p:sp>
      <p:sp>
        <p:nvSpPr>
          <p:cNvPr id="3584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have seen how a number of objects can be mapped onto a 32-bit integer</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We considered</a:t>
            </a:r>
          </a:p>
          <a:p>
            <a:pPr lvl="1"/>
            <a:r>
              <a:rPr lang="en-US" altLang="en-US" dirty="0" smtClean="0">
                <a:latin typeface="Arial" charset="0"/>
                <a:cs typeface="Arial" charset="0"/>
              </a:rPr>
              <a:t>Predetermined hash functions</a:t>
            </a:r>
          </a:p>
          <a:p>
            <a:pPr lvl="2"/>
            <a:r>
              <a:rPr lang="en-US" altLang="en-US" dirty="0" smtClean="0">
                <a:latin typeface="Arial" charset="0"/>
                <a:cs typeface="Arial" charset="0"/>
              </a:rPr>
              <a:t>Auto-incremented variables</a:t>
            </a:r>
          </a:p>
          <a:p>
            <a:pPr lvl="2"/>
            <a:r>
              <a:rPr lang="en-US" altLang="en-US" dirty="0" smtClean="0">
                <a:latin typeface="Arial" charset="0"/>
                <a:cs typeface="Arial" charset="0"/>
              </a:rPr>
              <a:t>Addresses</a:t>
            </a:r>
          </a:p>
          <a:p>
            <a:pPr lvl="1"/>
            <a:r>
              <a:rPr lang="en-US" altLang="en-US" dirty="0" smtClean="0">
                <a:latin typeface="Arial" charset="0"/>
                <a:cs typeface="Arial" charset="0"/>
              </a:rPr>
              <a:t>Hash functions calculated using arithmetic</a:t>
            </a:r>
          </a:p>
          <a:p>
            <a:pPr>
              <a:buFont typeface="Arial" charset="0"/>
              <a:buNone/>
            </a:pPr>
            <a:r>
              <a:rPr lang="en-US" altLang="en-US" dirty="0" smtClean="0">
                <a:latin typeface="Arial" charset="0"/>
                <a:cs typeface="Arial" charset="0"/>
              </a:rPr>
              <a:t>	</a:t>
            </a:r>
          </a:p>
          <a:p>
            <a:pPr>
              <a:buFont typeface="Arial" charset="0"/>
              <a:buNone/>
            </a:pPr>
            <a:r>
              <a:rPr lang="en-US" altLang="en-US" dirty="0" smtClean="0">
                <a:latin typeface="Arial" charset="0"/>
                <a:cs typeface="Arial" charset="0"/>
              </a:rPr>
              <a:t>	Next: map a 32-bit integer onto a smaller range </a:t>
            </a:r>
            <a:r>
              <a:rPr lang="en-US" altLang="en-US" dirty="0" smtClean="0">
                <a:latin typeface="Times New Roman" pitchFamily="18" charset="0"/>
                <a:cs typeface="Arial" charset="0"/>
              </a:rPr>
              <a:t>0, 1, ..., </a:t>
            </a:r>
            <a:r>
              <a:rPr lang="en-US" altLang="en-US" i="1" dirty="0" smtClean="0">
                <a:latin typeface="Times New Roman" pitchFamily="18" charset="0"/>
                <a:cs typeface="Arial" charset="0"/>
              </a:rPr>
              <a:t>M</a:t>
            </a:r>
            <a:r>
              <a:rPr lang="en-US" altLang="en-US" dirty="0" smtClean="0">
                <a:latin typeface="Times New Roman" pitchFamily="18" charset="0"/>
                <a:cs typeface="Arial" charset="0"/>
              </a:rPr>
              <a:t> – 1</a:t>
            </a:r>
            <a:endParaRPr lang="en-US" altLang="en-US" dirty="0" smtClean="0">
              <a:latin typeface="Arial" charset="0"/>
              <a:cs typeface="Arial" charset="0"/>
            </a:endParaRPr>
          </a:p>
        </p:txBody>
      </p:sp>
    </p:spTree>
    <p:extLst>
      <p:ext uri="{BB962C8B-B14F-4D97-AF65-F5344CB8AC3E}">
        <p14:creationId xmlns:p14="http://schemas.microsoft.com/office/powerpoint/2010/main" val="643862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Hash function</a:t>
            </a:r>
          </a:p>
          <a:p>
            <a:r>
              <a:rPr lang="en-US" altLang="zh-CN" dirty="0">
                <a:solidFill>
                  <a:srgbClr val="FF0000"/>
                </a:solidFill>
              </a:rPr>
              <a:t>Mapping down to 0, ..., M – 1</a:t>
            </a:r>
          </a:p>
          <a:p>
            <a:r>
              <a:rPr lang="en-US" altLang="en-US" dirty="0" smtClean="0">
                <a:latin typeface="Arial" charset="0"/>
                <a:cs typeface="Arial" charset="0"/>
              </a:rPr>
              <a:t>Dealing </a:t>
            </a:r>
            <a:r>
              <a:rPr lang="en-US" altLang="en-US" dirty="0">
                <a:latin typeface="Arial" charset="0"/>
                <a:cs typeface="Arial" charset="0"/>
              </a:rPr>
              <a:t>with </a:t>
            </a:r>
            <a:r>
              <a:rPr lang="en-US" altLang="en-US" dirty="0" smtClean="0">
                <a:latin typeface="Arial" charset="0"/>
                <a:cs typeface="Arial" charset="0"/>
              </a:rPr>
              <a:t>collisions</a:t>
            </a:r>
          </a:p>
          <a:p>
            <a:pPr lvl="1"/>
            <a:r>
              <a:rPr lang="en-US" altLang="zh-CN" dirty="0"/>
              <a:t>Chained hash tables</a:t>
            </a:r>
          </a:p>
          <a:p>
            <a:pPr lvl="1"/>
            <a:r>
              <a:rPr lang="en-US" altLang="zh-CN" dirty="0"/>
              <a:t>Open addressing</a:t>
            </a:r>
          </a:p>
          <a:p>
            <a:pPr lvl="1"/>
            <a:endParaRPr lang="zh-CN" altLang="en-US" dirty="0"/>
          </a:p>
        </p:txBody>
      </p:sp>
    </p:spTree>
    <p:extLst>
      <p:ext uri="{BB962C8B-B14F-4D97-AF65-F5344CB8AC3E}">
        <p14:creationId xmlns:p14="http://schemas.microsoft.com/office/powerpoint/2010/main" val="39348586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smtClean="0">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Previously, we considered means for calculating 32-bit hash values</a:t>
            </a:r>
          </a:p>
          <a:p>
            <a:pPr lvl="1"/>
            <a:r>
              <a:rPr lang="en-US" altLang="en-US" dirty="0" smtClean="0">
                <a:latin typeface="Arial" charset="0"/>
                <a:cs typeface="Arial" charset="0"/>
              </a:rPr>
              <a:t>Explicitly defined hash values</a:t>
            </a:r>
          </a:p>
          <a:p>
            <a:pPr lvl="1"/>
            <a:r>
              <a:rPr lang="en-US" altLang="en-US" dirty="0" smtClean="0">
                <a:latin typeface="Arial" charset="0"/>
                <a:cs typeface="Arial" charset="0"/>
              </a:rPr>
              <a:t>Implicitly calculated hash values</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Practically, we will require a hash value on the range </a:t>
            </a:r>
            <a:r>
              <a:rPr lang="en-US" altLang="en-US" dirty="0" smtClean="0">
                <a:latin typeface="Times New Roman" pitchFamily="18" charset="0"/>
                <a:cs typeface="Arial" charset="0"/>
              </a:rPr>
              <a:t>0, ..., </a:t>
            </a:r>
            <a:r>
              <a:rPr lang="en-US" altLang="en-US" i="1" dirty="0" smtClean="0">
                <a:latin typeface="Times New Roman" pitchFamily="18" charset="0"/>
                <a:cs typeface="Arial" charset="0"/>
              </a:rPr>
              <a:t>M</a:t>
            </a:r>
            <a:r>
              <a:rPr lang="en-US" altLang="en-US" dirty="0" smtClean="0">
                <a:latin typeface="Times New Roman" pitchFamily="18" charset="0"/>
                <a:cs typeface="Arial" charset="0"/>
              </a:rPr>
              <a:t> – 1</a:t>
            </a:r>
            <a:r>
              <a:rPr lang="en-US" altLang="en-US" dirty="0" smtClean="0">
                <a:latin typeface="Arial" charset="0"/>
                <a:cs typeface="Arial" charset="0"/>
              </a:rPr>
              <a:t>:</a:t>
            </a:r>
          </a:p>
          <a:p>
            <a:pPr lvl="1"/>
            <a:r>
              <a:rPr lang="en-US" altLang="en-US" dirty="0" smtClean="0">
                <a:latin typeface="Arial" charset="0"/>
                <a:cs typeface="Arial" charset="0"/>
              </a:rPr>
              <a:t>The modulus operator </a:t>
            </a:r>
            <a:r>
              <a:rPr lang="en-US" altLang="en-US" dirty="0" smtClean="0">
                <a:latin typeface="Consolas" pitchFamily="49" charset="0"/>
                <a:cs typeface="Arial" charset="0"/>
              </a:rPr>
              <a:t>%</a:t>
            </a:r>
            <a:endParaRPr lang="en-US" altLang="en-US" i="1" dirty="0" smtClean="0">
              <a:latin typeface="Consolas" pitchFamily="49" charset="0"/>
              <a:cs typeface="Arial" charset="0"/>
            </a:endParaRPr>
          </a:p>
          <a:p>
            <a:pPr lvl="1"/>
            <a:r>
              <a:rPr lang="en-US" altLang="en-US" dirty="0" smtClean="0">
                <a:latin typeface="Arial" charset="0"/>
                <a:cs typeface="Arial" charset="0"/>
              </a:rPr>
              <a:t>Review of bitwise operations</a:t>
            </a:r>
          </a:p>
          <a:p>
            <a:pPr lvl="1"/>
            <a:r>
              <a:rPr lang="en-US" altLang="en-US" dirty="0" smtClean="0">
                <a:latin typeface="Arial" charset="0"/>
                <a:cs typeface="Arial" charset="0"/>
              </a:rPr>
              <a:t>The multiplicative method</a:t>
            </a:r>
          </a:p>
        </p:txBody>
      </p:sp>
    </p:spTree>
    <p:extLst>
      <p:ext uri="{BB962C8B-B14F-4D97-AF65-F5344CB8AC3E}">
        <p14:creationId xmlns:p14="http://schemas.microsoft.com/office/powerpoint/2010/main" val="27635202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smtClean="0">
                <a:latin typeface="Arial" charset="0"/>
                <a:cs typeface="Arial" charset="0"/>
              </a:rPr>
              <a:t>The hash process</a:t>
            </a:r>
          </a:p>
        </p:txBody>
      </p:sp>
      <p:sp>
        <p:nvSpPr>
          <p:cNvPr id="29699" name="Rectangle 3"/>
          <p:cNvSpPr>
            <a:spLocks noGrp="1" noChangeArrowheads="1"/>
          </p:cNvSpPr>
          <p:nvPr>
            <p:ph type="body" idx="1"/>
          </p:nvPr>
        </p:nvSpPr>
        <p:spPr/>
        <p:txBody>
          <a:bodyPr/>
          <a:lstStyle/>
          <a:p>
            <a:pPr eaLnBrk="1" hangingPunct="1">
              <a:buFont typeface="Arial" charset="0"/>
              <a:buNone/>
            </a:pPr>
            <a:r>
              <a:rPr lang="en-US" altLang="en-US" dirty="0" smtClean="0">
                <a:latin typeface="Arial" charset="0"/>
                <a:cs typeface="Arial" charset="0"/>
              </a:rPr>
              <a:t>	</a:t>
            </a:r>
          </a:p>
        </p:txBody>
      </p:sp>
      <p:sp>
        <p:nvSpPr>
          <p:cNvPr id="29700" name="Text Box 4"/>
          <p:cNvSpPr txBox="1">
            <a:spLocks noChangeArrowheads="1"/>
          </p:cNvSpPr>
          <p:nvPr/>
        </p:nvSpPr>
        <p:spPr bwMode="auto">
          <a:xfrm>
            <a:off x="4379491" y="1268760"/>
            <a:ext cx="1065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a:t>Object</a:t>
            </a:r>
          </a:p>
        </p:txBody>
      </p:sp>
      <p:sp>
        <p:nvSpPr>
          <p:cNvPr id="365573" name="Text Box 5"/>
          <p:cNvSpPr txBox="1">
            <a:spLocks noChangeArrowheads="1"/>
          </p:cNvSpPr>
          <p:nvPr/>
        </p:nvSpPr>
        <p:spPr bwMode="auto">
          <a:xfrm>
            <a:off x="3934991" y="2449860"/>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FF0000"/>
                </a:solidFill>
              </a:rPr>
              <a:t>32-bit integer</a:t>
            </a:r>
          </a:p>
        </p:txBody>
      </p:sp>
      <p:sp>
        <p:nvSpPr>
          <p:cNvPr id="365577" name="Text Box 9"/>
          <p:cNvSpPr txBox="1">
            <a:spLocks noChangeArrowheads="1"/>
          </p:cNvSpPr>
          <p:nvPr/>
        </p:nvSpPr>
        <p:spPr bwMode="auto">
          <a:xfrm>
            <a:off x="2915816" y="3602385"/>
            <a:ext cx="399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00B0F0"/>
                </a:solidFill>
              </a:rPr>
              <a:t>Map to an index </a:t>
            </a:r>
            <a:r>
              <a:rPr lang="en-US" altLang="en-US" sz="2400" dirty="0">
                <a:solidFill>
                  <a:srgbClr val="00B0F0"/>
                </a:solidFill>
                <a:latin typeface="Times New Roman" pitchFamily="18" charset="0"/>
                <a:cs typeface="Times New Roman" pitchFamily="18" charset="0"/>
              </a:rPr>
              <a:t>0, ..., </a:t>
            </a:r>
            <a:r>
              <a:rPr lang="en-US" altLang="en-US" sz="2400" i="1" dirty="0">
                <a:solidFill>
                  <a:srgbClr val="00B0F0"/>
                </a:solidFill>
                <a:latin typeface="Times New Roman" pitchFamily="18" charset="0"/>
                <a:cs typeface="Times New Roman" pitchFamily="18" charset="0"/>
              </a:rPr>
              <a:t>M</a:t>
            </a:r>
            <a:r>
              <a:rPr lang="en-US" altLang="en-US" sz="2400" dirty="0">
                <a:solidFill>
                  <a:srgbClr val="00B0F0"/>
                </a:solidFill>
                <a:latin typeface="Times New Roman" pitchFamily="18" charset="0"/>
                <a:cs typeface="Times New Roman" pitchFamily="18" charset="0"/>
              </a:rPr>
              <a:t> – 1</a:t>
            </a:r>
          </a:p>
        </p:txBody>
      </p:sp>
      <p:sp>
        <p:nvSpPr>
          <p:cNvPr id="365578" name="Text Box 10"/>
          <p:cNvSpPr txBox="1">
            <a:spLocks noChangeArrowheads="1"/>
          </p:cNvSpPr>
          <p:nvPr/>
        </p:nvSpPr>
        <p:spPr bwMode="auto">
          <a:xfrm>
            <a:off x="3512716" y="4754910"/>
            <a:ext cx="276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7030A0"/>
                </a:solidFill>
              </a:rPr>
              <a:t>Deal with collisions</a:t>
            </a:r>
          </a:p>
        </p:txBody>
      </p:sp>
      <p:sp>
        <p:nvSpPr>
          <p:cNvPr id="365579" name="Line 11"/>
          <p:cNvSpPr>
            <a:spLocks noChangeShapeType="1"/>
          </p:cNvSpPr>
          <p:nvPr/>
        </p:nvSpPr>
        <p:spPr bwMode="auto">
          <a:xfrm>
            <a:off x="4868441" y="1754535"/>
            <a:ext cx="0" cy="720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0" name="Line 12"/>
          <p:cNvSpPr>
            <a:spLocks noChangeShapeType="1"/>
          </p:cNvSpPr>
          <p:nvPr/>
        </p:nvSpPr>
        <p:spPr bwMode="auto">
          <a:xfrm>
            <a:off x="4868441" y="2907060"/>
            <a:ext cx="0" cy="720725"/>
          </a:xfrm>
          <a:prstGeom prst="line">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1" name="Line 13"/>
          <p:cNvSpPr>
            <a:spLocks noChangeShapeType="1"/>
          </p:cNvSpPr>
          <p:nvPr/>
        </p:nvSpPr>
        <p:spPr bwMode="auto">
          <a:xfrm>
            <a:off x="4868441" y="4059585"/>
            <a:ext cx="0" cy="720725"/>
          </a:xfrm>
          <a:prstGeom prst="line">
            <a:avLst/>
          </a:prstGeom>
          <a:noFill/>
          <a:ln w="28575">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4" name="Text Box 16"/>
          <p:cNvSpPr txBox="1">
            <a:spLocks noChangeArrowheads="1"/>
          </p:cNvSpPr>
          <p:nvPr/>
        </p:nvSpPr>
        <p:spPr bwMode="auto">
          <a:xfrm>
            <a:off x="5444703" y="2926110"/>
            <a:ext cx="2868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00B0F0"/>
                </a:solidFill>
              </a:rPr>
              <a:t>Modulus, mid-square,</a:t>
            </a:r>
            <a:br>
              <a:rPr lang="en-US" altLang="en-US" sz="2000" dirty="0">
                <a:solidFill>
                  <a:srgbClr val="00B0F0"/>
                </a:solidFill>
              </a:rPr>
            </a:br>
            <a:r>
              <a:rPr lang="en-US" altLang="en-US" sz="2000" dirty="0">
                <a:solidFill>
                  <a:srgbClr val="00B0F0"/>
                </a:solidFill>
              </a:rPr>
              <a:t>multiplicative, Fibonacci</a:t>
            </a:r>
          </a:p>
        </p:txBody>
      </p:sp>
      <p:sp>
        <p:nvSpPr>
          <p:cNvPr id="365585" name="Text Box 17"/>
          <p:cNvSpPr txBox="1">
            <a:spLocks noChangeArrowheads="1"/>
          </p:cNvSpPr>
          <p:nvPr/>
        </p:nvSpPr>
        <p:spPr bwMode="auto">
          <a:xfrm>
            <a:off x="6500341" y="4798169"/>
            <a:ext cx="2500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a:solidFill>
                  <a:srgbClr val="7030A0"/>
                </a:solidFill>
              </a:rPr>
              <a:t>Chained hash tables</a:t>
            </a:r>
          </a:p>
          <a:p>
            <a:pPr eaLnBrk="1" hangingPunct="1"/>
            <a:r>
              <a:rPr lang="en-US" altLang="en-US" sz="2000">
                <a:solidFill>
                  <a:srgbClr val="7030A0"/>
                </a:solidFill>
              </a:rPr>
              <a:t>Open addressing</a:t>
            </a:r>
          </a:p>
        </p:txBody>
      </p:sp>
    </p:spTree>
    <p:extLst>
      <p:ext uri="{BB962C8B-B14F-4D97-AF65-F5344CB8AC3E}">
        <p14:creationId xmlns:p14="http://schemas.microsoft.com/office/powerpoint/2010/main" val="22425345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solidFill>
                  <a:srgbClr val="000000"/>
                </a:solidFill>
                <a:latin typeface="Arial" charset="0"/>
                <a:cs typeface="Arial" charset="0"/>
              </a:rPr>
              <a:t>Properties</a:t>
            </a:r>
            <a:endParaRPr lang="en-US" altLang="en-US" smtClean="0">
              <a:latin typeface="Arial" charset="0"/>
              <a:cs typeface="Arial" charset="0"/>
            </a:endParaRPr>
          </a:p>
        </p:txBody>
      </p:sp>
      <p:sp>
        <p:nvSpPr>
          <p:cNvPr id="33075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Necessary properties of this mapping function </a:t>
            </a:r>
            <a:r>
              <a:rPr lang="en-US" altLang="en-US" i="1" dirty="0" err="1" smtClean="0">
                <a:latin typeface="Times New Roman" pitchFamily="18" charset="0"/>
                <a:cs typeface="Times New Roman" pitchFamily="18" charset="0"/>
              </a:rPr>
              <a:t>h</a:t>
            </a:r>
            <a:r>
              <a:rPr lang="en-US" altLang="en-US" i="1" baseline="-25000" dirty="0" err="1" smtClean="0">
                <a:latin typeface="Times New Roman" pitchFamily="18" charset="0"/>
                <a:cs typeface="Times New Roman" pitchFamily="18" charset="0"/>
              </a:rPr>
              <a:t>M</a:t>
            </a:r>
            <a:r>
              <a:rPr lang="en-US" altLang="en-US" dirty="0" smtClean="0">
                <a:latin typeface="Arial" charset="0"/>
                <a:cs typeface="Arial" charset="0"/>
              </a:rPr>
              <a:t> are:</a:t>
            </a:r>
          </a:p>
          <a:p>
            <a:pPr lvl="1">
              <a:buFont typeface="Arial" charset="0"/>
              <a:buNone/>
            </a:pPr>
            <a:r>
              <a:rPr lang="en-US" altLang="en-US" dirty="0" smtClean="0">
                <a:latin typeface="Arial" charset="0"/>
                <a:cs typeface="Arial" charset="0"/>
              </a:rPr>
              <a:t>2a.	Must be fast:  </a:t>
            </a:r>
            <a:r>
              <a:rPr lang="en-US" altLang="en-US" b="1" dirty="0" smtClean="0">
                <a:latin typeface="Symbol" pitchFamily="18" charset="2"/>
                <a:cs typeface="Arial" charset="0"/>
              </a:rPr>
              <a:t>Q</a:t>
            </a:r>
            <a:r>
              <a:rPr lang="en-US" altLang="en-US" dirty="0" smtClean="0">
                <a:latin typeface="Times New Roman" pitchFamily="18" charset="0"/>
                <a:cs typeface="Arial" charset="0"/>
              </a:rPr>
              <a:t>(1)</a:t>
            </a:r>
            <a:endParaRPr lang="en-US" altLang="en-US" dirty="0" smtClean="0">
              <a:latin typeface="Arial" charset="0"/>
              <a:cs typeface="Arial" charset="0"/>
            </a:endParaRPr>
          </a:p>
          <a:p>
            <a:pPr lvl="1">
              <a:buFont typeface="Arial" charset="0"/>
              <a:buNone/>
            </a:pPr>
            <a:r>
              <a:rPr lang="en-US" altLang="en-US" dirty="0" smtClean="0">
                <a:latin typeface="Arial" charset="0"/>
                <a:cs typeface="Arial" charset="0"/>
              </a:rPr>
              <a:t>2b.	The hash value must be </a:t>
            </a:r>
            <a:r>
              <a:rPr lang="en-US" altLang="en-US" i="1" dirty="0" smtClean="0">
                <a:latin typeface="Arial" charset="0"/>
                <a:cs typeface="Arial" charset="0"/>
              </a:rPr>
              <a:t>deterministic</a:t>
            </a:r>
          </a:p>
          <a:p>
            <a:pPr lvl="2"/>
            <a:r>
              <a:rPr lang="en-US" altLang="en-US" dirty="0" smtClean="0">
                <a:latin typeface="Arial" charset="0"/>
                <a:cs typeface="Arial" charset="0"/>
              </a:rPr>
              <a:t>Given </a:t>
            </a:r>
            <a:r>
              <a:rPr lang="en-US" altLang="en-US" i="1" dirty="0" smtClean="0">
                <a:latin typeface="Times New Roman" pitchFamily="18" charset="0"/>
                <a:cs typeface="Times New Roman" pitchFamily="18" charset="0"/>
              </a:rPr>
              <a:t>n</a:t>
            </a:r>
            <a:r>
              <a:rPr lang="en-US" altLang="en-US" dirty="0" smtClean="0">
                <a:latin typeface="Arial" charset="0"/>
                <a:cs typeface="Arial" charset="0"/>
              </a:rPr>
              <a:t> and </a:t>
            </a:r>
            <a:r>
              <a:rPr lang="en-US" altLang="en-US" i="1" dirty="0" smtClean="0">
                <a:latin typeface="Times New Roman" pitchFamily="18" charset="0"/>
                <a:cs typeface="Times New Roman" pitchFamily="18" charset="0"/>
              </a:rPr>
              <a:t>M</a:t>
            </a:r>
            <a:r>
              <a:rPr lang="en-US" altLang="en-US" dirty="0" smtClean="0">
                <a:latin typeface="Arial" charset="0"/>
                <a:cs typeface="Arial" charset="0"/>
              </a:rPr>
              <a:t>, </a:t>
            </a:r>
            <a:r>
              <a:rPr lang="en-US" altLang="en-US" i="1" dirty="0" err="1" smtClean="0">
                <a:latin typeface="Times New Roman" pitchFamily="18" charset="0"/>
                <a:cs typeface="Times New Roman" pitchFamily="18" charset="0"/>
              </a:rPr>
              <a:t>h</a:t>
            </a:r>
            <a:r>
              <a:rPr lang="en-US" altLang="en-US" i="1" baseline="-25000" dirty="0" err="1" smtClean="0">
                <a:latin typeface="Times New Roman" pitchFamily="18" charset="0"/>
                <a:cs typeface="Times New Roman" pitchFamily="18" charset="0"/>
              </a:rPr>
              <a:t>M</a:t>
            </a:r>
            <a:r>
              <a:rPr lang="en-US" altLang="en-US" dirty="0" smtClean="0">
                <a:latin typeface="Times New Roman" pitchFamily="18" charset="0"/>
                <a:cs typeface="Times New Roman" pitchFamily="18" charset="0"/>
              </a:rPr>
              <a:t>(</a:t>
            </a:r>
            <a:r>
              <a:rPr lang="en-US" altLang="en-US" i="1" dirty="0" smtClean="0">
                <a:latin typeface="Times New Roman" pitchFamily="18" charset="0"/>
                <a:cs typeface="Times New Roman" pitchFamily="18" charset="0"/>
              </a:rPr>
              <a:t>n</a:t>
            </a:r>
            <a:r>
              <a:rPr lang="en-US" altLang="en-US" dirty="0" smtClean="0">
                <a:latin typeface="Times New Roman" pitchFamily="18" charset="0"/>
                <a:cs typeface="Times New Roman" pitchFamily="18" charset="0"/>
              </a:rPr>
              <a:t>)</a:t>
            </a:r>
            <a:r>
              <a:rPr lang="en-US" altLang="en-US" dirty="0" smtClean="0">
                <a:latin typeface="Arial" charset="0"/>
                <a:cs typeface="Arial" charset="0"/>
              </a:rPr>
              <a:t> must always return the same value</a:t>
            </a:r>
          </a:p>
          <a:p>
            <a:pPr lvl="1">
              <a:buFont typeface="Arial" charset="0"/>
              <a:buNone/>
            </a:pPr>
            <a:r>
              <a:rPr lang="en-US" altLang="en-US" dirty="0" smtClean="0">
                <a:latin typeface="Arial" charset="0"/>
                <a:cs typeface="Arial" charset="0"/>
              </a:rPr>
              <a:t>2c.	If two objects are randomly chosen, there should be only a one-in-</a:t>
            </a:r>
            <a:r>
              <a:rPr lang="en-US" altLang="en-US" i="1" dirty="0" smtClean="0">
                <a:latin typeface="Times New Roman" pitchFamily="18" charset="0"/>
                <a:cs typeface="Times New Roman" pitchFamily="18" charset="0"/>
              </a:rPr>
              <a:t>M</a:t>
            </a:r>
            <a:r>
              <a:rPr lang="en-US" altLang="en-US" dirty="0" smtClean="0">
                <a:latin typeface="Arial" charset="0"/>
                <a:cs typeface="Arial" charset="0"/>
              </a:rPr>
              <a:t> 	chance that they have the same value from </a:t>
            </a:r>
            <a:r>
              <a:rPr lang="en-US" altLang="en-US" dirty="0" smtClean="0">
                <a:latin typeface="Times New Roman" panose="02020603050405020304" pitchFamily="18" charset="0"/>
                <a:cs typeface="Times New Roman" panose="02020603050405020304" pitchFamily="18" charset="0"/>
              </a:rPr>
              <a:t>0</a:t>
            </a:r>
            <a:r>
              <a:rPr lang="en-US" altLang="en-US" dirty="0" smtClean="0">
                <a:latin typeface="Arial" charset="0"/>
                <a:cs typeface="Arial" charset="0"/>
              </a:rPr>
              <a:t> to </a:t>
            </a:r>
            <a:r>
              <a:rPr lang="en-US" altLang="en-US" i="1" dirty="0" smtClean="0">
                <a:latin typeface="Times New Roman" panose="02020603050405020304" pitchFamily="18" charset="0"/>
                <a:cs typeface="Times New Roman" panose="02020603050405020304" pitchFamily="18" charset="0"/>
              </a:rPr>
              <a:t>M</a:t>
            </a:r>
            <a:r>
              <a:rPr lang="en-US" altLang="en-US" dirty="0" smtClean="0">
                <a:latin typeface="Times New Roman" panose="02020603050405020304" pitchFamily="18" charset="0"/>
                <a:cs typeface="Times New Roman" panose="02020603050405020304" pitchFamily="18" charset="0"/>
              </a:rPr>
              <a:t> – 1 </a:t>
            </a:r>
          </a:p>
        </p:txBody>
      </p:sp>
    </p:spTree>
    <p:extLst>
      <p:ext uri="{BB962C8B-B14F-4D97-AF65-F5344CB8AC3E}">
        <p14:creationId xmlns:p14="http://schemas.microsoft.com/office/powerpoint/2010/main" val="1722445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07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075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30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CA" altLang="en-US" smtClean="0">
                <a:latin typeface="Arial" charset="0"/>
                <a:cs typeface="Arial" charset="0"/>
              </a:rPr>
              <a:t>Supporting Example</a:t>
            </a:r>
          </a:p>
        </p:txBody>
      </p:sp>
      <p:sp>
        <p:nvSpPr>
          <p:cNvPr id="8195" name="Content Placeholder 2"/>
          <p:cNvSpPr>
            <a:spLocks noGrp="1"/>
          </p:cNvSpPr>
          <p:nvPr>
            <p:ph idx="1"/>
          </p:nvPr>
        </p:nvSpPr>
        <p:spPr/>
        <p:txBody>
          <a:bodyPr/>
          <a:lstStyle/>
          <a:p>
            <a:pPr>
              <a:buNone/>
            </a:pPr>
            <a:r>
              <a:rPr lang="en-CA" altLang="en-US" dirty="0" smtClean="0">
                <a:latin typeface="Arial" charset="0"/>
                <a:cs typeface="Arial" charset="0"/>
              </a:rPr>
              <a:t>	Given </a:t>
            </a:r>
            <a:r>
              <a:rPr lang="en-CA" altLang="en-US" dirty="0">
                <a:latin typeface="Arial" charset="0"/>
                <a:cs typeface="Arial" charset="0"/>
              </a:rPr>
              <a:t>an error-condition </a:t>
            </a:r>
            <a:r>
              <a:rPr lang="en-CA" altLang="en-US" dirty="0" smtClean="0">
                <a:latin typeface="Arial" charset="0"/>
                <a:cs typeface="Arial" charset="0"/>
              </a:rPr>
              <a:t>identifier, e.g., </a:t>
            </a:r>
            <a:r>
              <a:rPr lang="en-CA" altLang="en-US" dirty="0">
                <a:latin typeface="Consolas" pitchFamily="49" charset="0"/>
                <a:cs typeface="Consolas" pitchFamily="49" charset="0"/>
              </a:rPr>
              <a:t>id = </a:t>
            </a:r>
            <a:r>
              <a:rPr lang="en-CA" altLang="en-US" dirty="0" smtClean="0">
                <a:latin typeface="Consolas" pitchFamily="49" charset="0"/>
                <a:cs typeface="Consolas" pitchFamily="49" charset="0"/>
              </a:rPr>
              <a:t>198</a:t>
            </a:r>
            <a:r>
              <a:rPr lang="en-CA" altLang="en-US" dirty="0" smtClean="0">
                <a:latin typeface="Arial" charset="0"/>
                <a:cs typeface="Arial" charset="0"/>
              </a:rPr>
              <a:t>, how shall </a:t>
            </a:r>
            <a:r>
              <a:rPr lang="en-CA" altLang="en-US" dirty="0">
                <a:latin typeface="Arial" charset="0"/>
                <a:cs typeface="Arial" charset="0"/>
              </a:rPr>
              <a:t>we determine which of the 150 slots corresponds </a:t>
            </a:r>
            <a:r>
              <a:rPr lang="en-CA" altLang="en-US" dirty="0" smtClean="0">
                <a:latin typeface="Arial" charset="0"/>
                <a:cs typeface="Arial" charset="0"/>
              </a:rPr>
              <a:t>to it?</a:t>
            </a:r>
          </a:p>
          <a:p>
            <a:pPr lvl="1"/>
            <a:r>
              <a:rPr lang="en-CA" altLang="en-US" dirty="0" smtClean="0">
                <a:latin typeface="Arial" charset="0"/>
                <a:cs typeface="Arial" charset="0"/>
              </a:rPr>
              <a:t>Binary search!</a:t>
            </a:r>
          </a:p>
          <a:p>
            <a:pPr marL="342900" lvl="1" indent="-342900">
              <a:buNone/>
            </a:pPr>
            <a:endParaRPr lang="en-CA" altLang="en-US" sz="2000" dirty="0">
              <a:latin typeface="Arial" charset="0"/>
              <a:cs typeface="Arial" charset="0"/>
            </a:endParaRPr>
          </a:p>
          <a:p>
            <a:pPr marL="342900" lvl="1" indent="-342900">
              <a:buNone/>
            </a:pPr>
            <a:r>
              <a:rPr lang="en-CA" altLang="en-US" sz="2000" dirty="0" smtClean="0">
                <a:latin typeface="Arial" charset="0"/>
                <a:cs typeface="Arial" charset="0"/>
              </a:rPr>
              <a:t>	Problems</a:t>
            </a:r>
            <a:endParaRPr lang="en-CA" altLang="en-US" sz="2000" dirty="0">
              <a:latin typeface="Arial" charset="0"/>
              <a:cs typeface="Arial" charset="0"/>
            </a:endParaRPr>
          </a:p>
          <a:p>
            <a:pPr lvl="1"/>
            <a:r>
              <a:rPr lang="en-CA" altLang="en-US" dirty="0" smtClean="0">
                <a:latin typeface="Arial" charset="0"/>
                <a:cs typeface="Arial" charset="0"/>
              </a:rPr>
              <a:t>This is slow: it would require approximately 7 comparisons per error condition</a:t>
            </a:r>
          </a:p>
          <a:p>
            <a:pPr lvl="1"/>
            <a:r>
              <a:rPr lang="en-CA" altLang="en-US" dirty="0" smtClean="0">
                <a:latin typeface="Arial" charset="0"/>
                <a:cs typeface="Arial" charset="0"/>
              </a:rPr>
              <a:t>Slow to dynamically add new error conditions or remove defunct conditions</a:t>
            </a:r>
          </a:p>
        </p:txBody>
      </p:sp>
    </p:spTree>
    <p:extLst>
      <p:ext uri="{BB962C8B-B14F-4D97-AF65-F5344CB8AC3E}">
        <p14:creationId xmlns:p14="http://schemas.microsoft.com/office/powerpoint/2010/main" val="1943924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latin typeface="Arial" charset="0"/>
                <a:cs typeface="Arial" charset="0"/>
              </a:rPr>
              <a:t>Modulus operator</a:t>
            </a:r>
          </a:p>
        </p:txBody>
      </p:sp>
      <p:sp>
        <p:nvSpPr>
          <p:cNvPr id="71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Easiest method:  return the value modulus </a:t>
            </a:r>
            <a:r>
              <a:rPr lang="en-US" altLang="en-US" i="1" dirty="0" smtClean="0">
                <a:latin typeface="Times New Roman" pitchFamily="18" charset="0"/>
                <a:cs typeface="Arial" charset="0"/>
              </a:rPr>
              <a:t>M</a:t>
            </a:r>
            <a:endParaRPr lang="en-US" altLang="en-US" dirty="0" smtClean="0">
              <a:latin typeface="Arial" charset="0"/>
              <a:cs typeface="Arial" charset="0"/>
            </a:endParaRPr>
          </a:p>
          <a:p>
            <a:pPr>
              <a:buFontTx/>
              <a:buNone/>
            </a:pPr>
            <a:endParaRPr lang="en-US" altLang="en-US" sz="1800" b="1" dirty="0" smtClean="0">
              <a:latin typeface="Consolas" pitchFamily="49" charset="0"/>
              <a:cs typeface="Arial" charset="0"/>
            </a:endParaRPr>
          </a:p>
          <a:p>
            <a:pPr lvl="1">
              <a:buFontTx/>
              <a:buNone/>
            </a:pPr>
            <a:r>
              <a:rPr lang="en-US" altLang="en-US" sz="1600" b="1" dirty="0" smtClean="0">
                <a:latin typeface="Consolas" pitchFamily="49" charset="0"/>
                <a:cs typeface="Arial" charset="0"/>
              </a:rPr>
              <a:t>	</a:t>
            </a:r>
            <a:r>
              <a:rPr lang="en-US" altLang="en-US" sz="1600" dirty="0" smtClean="0">
                <a:latin typeface="Consolas" pitchFamily="49" charset="0"/>
                <a:cs typeface="Arial" charset="0"/>
              </a:rPr>
              <a:t>unsigned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hash_M</a:t>
            </a:r>
            <a:r>
              <a:rPr lang="en-US" altLang="en-US" sz="1600" dirty="0" smtClean="0">
                <a:latin typeface="Consolas" pitchFamily="49" charset="0"/>
                <a:cs typeface="Arial" charset="0"/>
              </a:rPr>
              <a:t>( unsigned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n, unsigned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M ) {</a:t>
            </a:r>
          </a:p>
          <a:p>
            <a:pPr lvl="1">
              <a:buFontTx/>
              <a:buNone/>
            </a:pPr>
            <a:r>
              <a:rPr lang="en-US" altLang="en-US" sz="1600" dirty="0" smtClean="0">
                <a:latin typeface="Consolas" pitchFamily="49" charset="0"/>
                <a:cs typeface="Arial" charset="0"/>
              </a:rPr>
              <a:t>	    return n % M;</a:t>
            </a:r>
          </a:p>
          <a:p>
            <a:pPr lvl="1">
              <a:buFontTx/>
              <a:buNone/>
            </a:pPr>
            <a:r>
              <a:rPr lang="en-US" altLang="en-US" sz="1600" dirty="0" smtClean="0">
                <a:latin typeface="Consolas" pitchFamily="49" charset="0"/>
                <a:cs typeface="Arial" charset="0"/>
              </a:rPr>
              <a:t>	}</a:t>
            </a:r>
          </a:p>
          <a:p>
            <a:pPr lvl="1">
              <a:buFontTx/>
              <a:buNone/>
            </a:pPr>
            <a:endParaRPr lang="en-US" altLang="en-US" sz="1600" dirty="0">
              <a:latin typeface="Consolas" pitchFamily="49" charset="0"/>
              <a:cs typeface="Arial" charset="0"/>
            </a:endParaRPr>
          </a:p>
          <a:p>
            <a:pPr>
              <a:buNone/>
            </a:pPr>
            <a:r>
              <a:rPr lang="en-US" altLang="en-US" dirty="0">
                <a:latin typeface="Arial" charset="0"/>
                <a:cs typeface="Arial" charset="0"/>
              </a:rPr>
              <a:t>	</a:t>
            </a:r>
            <a:r>
              <a:rPr lang="en-US" altLang="en-US" dirty="0" smtClean="0">
                <a:latin typeface="Arial" charset="0"/>
                <a:cs typeface="Arial" charset="0"/>
              </a:rPr>
              <a:t>Unfortunately</a:t>
            </a:r>
            <a:r>
              <a:rPr lang="en-US" altLang="en-US" dirty="0">
                <a:latin typeface="Arial" charset="0"/>
                <a:cs typeface="Arial" charset="0"/>
              </a:rPr>
              <a:t>, calculating the </a:t>
            </a:r>
            <a:r>
              <a:rPr lang="en-US" altLang="en-US" dirty="0" smtClean="0">
                <a:latin typeface="Arial" charset="0"/>
                <a:cs typeface="Arial" charset="0"/>
              </a:rPr>
              <a:t>modulus </a:t>
            </a:r>
            <a:r>
              <a:rPr lang="en-US" altLang="en-US" dirty="0">
                <a:latin typeface="Arial" charset="0"/>
                <a:cs typeface="Arial" charset="0"/>
              </a:rPr>
              <a:t>(or remainder) is expensive</a:t>
            </a:r>
          </a:p>
          <a:p>
            <a:pPr lvl="1"/>
            <a:r>
              <a:rPr lang="en-US" altLang="en-US" dirty="0">
                <a:latin typeface="Arial" charset="0"/>
                <a:cs typeface="Arial" charset="0"/>
              </a:rPr>
              <a:t>I</a:t>
            </a:r>
            <a:r>
              <a:rPr lang="en-US" altLang="en-US" dirty="0" smtClean="0">
                <a:latin typeface="Arial" charset="0"/>
                <a:cs typeface="Arial" charset="0"/>
              </a:rPr>
              <a:t>f </a:t>
            </a:r>
            <a:r>
              <a:rPr lang="en-US" altLang="en-US" i="1" dirty="0">
                <a:latin typeface="Times New Roman" pitchFamily="18" charset="0"/>
                <a:cs typeface="Arial" charset="0"/>
              </a:rPr>
              <a:t>M </a:t>
            </a:r>
            <a:r>
              <a:rPr lang="en-US" altLang="en-US" dirty="0">
                <a:latin typeface="Times New Roman" pitchFamily="18" charset="0"/>
                <a:cs typeface="Arial" charset="0"/>
              </a:rPr>
              <a:t>= </a:t>
            </a:r>
            <a:r>
              <a:rPr lang="en-US" altLang="en-US" dirty="0" smtClean="0">
                <a:latin typeface="Times New Roman" pitchFamily="18" charset="0"/>
                <a:cs typeface="Arial" charset="0"/>
              </a:rPr>
              <a:t>2</a:t>
            </a:r>
            <a:r>
              <a:rPr lang="en-US" altLang="en-US" i="1" baseline="30000" dirty="0" smtClean="0">
                <a:latin typeface="Times New Roman" pitchFamily="18" charset="0"/>
                <a:cs typeface="Arial" charset="0"/>
              </a:rPr>
              <a:t>m</a:t>
            </a:r>
            <a:r>
              <a:rPr lang="en-US" altLang="en-US" dirty="0" smtClean="0">
                <a:latin typeface="Arial" charset="0"/>
                <a:cs typeface="Arial" charset="0"/>
              </a:rPr>
              <a:t>, we can simplify the calculation by </a:t>
            </a:r>
            <a:r>
              <a:rPr lang="en-US" altLang="en-US" dirty="0">
                <a:latin typeface="Arial" charset="0"/>
                <a:cs typeface="Arial" charset="0"/>
              </a:rPr>
              <a:t>bitwise operations</a:t>
            </a:r>
            <a:endParaRPr lang="en-US" altLang="en-US" dirty="0" smtClean="0">
              <a:latin typeface="Arial" charset="0"/>
              <a:cs typeface="Arial" charset="0"/>
            </a:endParaRPr>
          </a:p>
          <a:p>
            <a:pPr lvl="2"/>
            <a:r>
              <a:rPr lang="en-US" altLang="en-US" dirty="0" smtClean="0">
                <a:latin typeface="Arial" charset="0"/>
                <a:cs typeface="Arial" charset="0"/>
              </a:rPr>
              <a:t>left and right shift and bit-wise and</a:t>
            </a:r>
            <a:endParaRPr lang="en-US" altLang="en-US" dirty="0">
              <a:latin typeface="Arial" charset="0"/>
              <a:cs typeface="Arial" charset="0"/>
            </a:endParaRPr>
          </a:p>
          <a:p>
            <a:pPr lvl="2"/>
            <a:endParaRPr lang="en-US" altLang="en-US" dirty="0">
              <a:latin typeface="Arial" charset="0"/>
              <a:cs typeface="Arial" charset="0"/>
            </a:endParaRPr>
          </a:p>
          <a:p>
            <a:pPr lvl="1">
              <a:buFontTx/>
              <a:buNone/>
            </a:pPr>
            <a:endParaRPr lang="en-US" altLang="en-US" sz="1600" dirty="0" smtClean="0">
              <a:latin typeface="Consolas" pitchFamily="49" charset="0"/>
              <a:cs typeface="Arial" charset="0"/>
            </a:endParaRPr>
          </a:p>
        </p:txBody>
      </p:sp>
    </p:spTree>
    <p:extLst>
      <p:ext uri="{BB962C8B-B14F-4D97-AF65-F5344CB8AC3E}">
        <p14:creationId xmlns:p14="http://schemas.microsoft.com/office/powerpoint/2010/main" val="106942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smtClean="0">
                <a:latin typeface="Arial" charset="0"/>
                <a:cs typeface="Arial" charset="0"/>
              </a:rPr>
              <a:t>The bitwise operators:  </a:t>
            </a:r>
            <a:r>
              <a:rPr lang="en-US" altLang="en-US" dirty="0" smtClean="0">
                <a:latin typeface="Consolas" pitchFamily="49" charset="0"/>
                <a:cs typeface="Arial" charset="0"/>
              </a:rPr>
              <a:t>&amp; &lt;&lt; &gt;&gt;</a:t>
            </a:r>
          </a:p>
        </p:txBody>
      </p:sp>
      <p:sp>
        <p:nvSpPr>
          <p:cNvPr id="921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Suppose I want to calculate</a:t>
            </a:r>
          </a:p>
          <a:p>
            <a:pPr algn="ctr">
              <a:buFontTx/>
              <a:buNone/>
            </a:pPr>
            <a:r>
              <a:rPr lang="en-US" altLang="en-US" dirty="0" smtClean="0">
                <a:latin typeface="Arial" charset="0"/>
                <a:cs typeface="Arial" charset="0"/>
              </a:rPr>
              <a:t>	</a:t>
            </a:r>
            <a:r>
              <a:rPr lang="en-US" altLang="en-US" dirty="0" smtClean="0">
                <a:latin typeface="Consolas" pitchFamily="49" charset="0"/>
                <a:cs typeface="Arial" charset="0"/>
              </a:rPr>
              <a:t>7985325 % 100</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The modulo is a power of ten:  </a:t>
            </a:r>
            <a:r>
              <a:rPr lang="en-US" altLang="en-US" dirty="0" smtClean="0">
                <a:latin typeface="Times New Roman" pitchFamily="18" charset="0"/>
                <a:cs typeface="Arial" charset="0"/>
              </a:rPr>
              <a:t>100 = 10</a:t>
            </a:r>
            <a:r>
              <a:rPr lang="en-US" altLang="en-US" baseline="30000" dirty="0" smtClean="0">
                <a:solidFill>
                  <a:srgbClr val="FF0000"/>
                </a:solidFill>
                <a:latin typeface="Times New Roman" pitchFamily="18" charset="0"/>
                <a:cs typeface="Arial" charset="0"/>
              </a:rPr>
              <a:t>2</a:t>
            </a:r>
            <a:endParaRPr lang="en-US" altLang="en-US" dirty="0" smtClean="0">
              <a:solidFill>
                <a:srgbClr val="FF0000"/>
              </a:solidFill>
              <a:latin typeface="Times New Roman" pitchFamily="18" charset="0"/>
              <a:cs typeface="Arial" charset="0"/>
            </a:endParaRPr>
          </a:p>
          <a:p>
            <a:pPr lvl="1"/>
            <a:r>
              <a:rPr lang="en-US" altLang="en-US" dirty="0" smtClean="0">
                <a:latin typeface="Arial" charset="0"/>
                <a:cs typeface="Arial" charset="0"/>
              </a:rPr>
              <a:t>In this case, take the last </a:t>
            </a:r>
            <a:r>
              <a:rPr lang="en-US" altLang="en-US" dirty="0" smtClean="0">
                <a:solidFill>
                  <a:srgbClr val="FF0000"/>
                </a:solidFill>
                <a:latin typeface="Arial" charset="0"/>
                <a:cs typeface="Arial" charset="0"/>
              </a:rPr>
              <a:t>two</a:t>
            </a:r>
            <a:r>
              <a:rPr lang="en-US" altLang="en-US" dirty="0" smtClean="0">
                <a:latin typeface="Arial" charset="0"/>
                <a:cs typeface="Arial" charset="0"/>
              </a:rPr>
              <a:t> decimal digits:  </a:t>
            </a:r>
            <a:r>
              <a:rPr lang="en-US" altLang="en-US" dirty="0" smtClean="0">
                <a:latin typeface="Consolas" pitchFamily="49" charset="0"/>
                <a:cs typeface="Arial" charset="0"/>
              </a:rPr>
              <a:t>25</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Similarly, </a:t>
            </a:r>
            <a:r>
              <a:rPr lang="en-US" altLang="en-US" dirty="0" smtClean="0">
                <a:latin typeface="Consolas" pitchFamily="49" charset="0"/>
                <a:cs typeface="Arial" charset="0"/>
              </a:rPr>
              <a:t>7985325 % 10</a:t>
            </a:r>
            <a:r>
              <a:rPr lang="en-US" altLang="en-US" baseline="30000" dirty="0" smtClean="0">
                <a:solidFill>
                  <a:schemeClr val="hlink"/>
                </a:solidFill>
                <a:latin typeface="Consolas" pitchFamily="49" charset="0"/>
                <a:cs typeface="Arial" charset="0"/>
              </a:rPr>
              <a:t>3</a:t>
            </a:r>
            <a:r>
              <a:rPr lang="en-US" altLang="en-US" dirty="0" smtClean="0">
                <a:latin typeface="Consolas" pitchFamily="49" charset="0"/>
                <a:cs typeface="Arial" charset="0"/>
              </a:rPr>
              <a:t> = 325</a:t>
            </a:r>
            <a:endParaRPr lang="en-US" altLang="en-US" dirty="0" smtClean="0">
              <a:latin typeface="Arial" charset="0"/>
              <a:cs typeface="Arial" charset="0"/>
            </a:endParaRPr>
          </a:p>
          <a:p>
            <a:pPr lvl="1"/>
            <a:r>
              <a:rPr lang="en-US" altLang="en-US" dirty="0" smtClean="0">
                <a:latin typeface="Arial" charset="0"/>
                <a:cs typeface="Arial" charset="0"/>
              </a:rPr>
              <a:t>We set the appropriate digits to 0:</a:t>
            </a:r>
          </a:p>
          <a:p>
            <a:pPr algn="ctr">
              <a:buFontTx/>
              <a:buNone/>
            </a:pPr>
            <a:r>
              <a:rPr lang="en-US" altLang="en-US" dirty="0" smtClean="0">
                <a:solidFill>
                  <a:srgbClr val="FF0000"/>
                </a:solidFill>
                <a:latin typeface="Times New Roman" pitchFamily="18" charset="0"/>
                <a:cs typeface="Arial" charset="0"/>
              </a:rPr>
              <a:t>00000</a:t>
            </a:r>
            <a:r>
              <a:rPr lang="en-US" altLang="en-US" dirty="0" smtClean="0">
                <a:latin typeface="Times New Roman" pitchFamily="18" charset="0"/>
                <a:cs typeface="Arial" charset="0"/>
              </a:rPr>
              <a:t>25 </a:t>
            </a:r>
            <a:r>
              <a:rPr lang="en-US" altLang="en-US" dirty="0" smtClean="0">
                <a:latin typeface="Arial" charset="0"/>
                <a:cs typeface="Arial" charset="0"/>
              </a:rPr>
              <a:t>and </a:t>
            </a:r>
            <a:r>
              <a:rPr lang="en-US" altLang="en-US" dirty="0" smtClean="0">
                <a:solidFill>
                  <a:schemeClr val="hlink"/>
                </a:solidFill>
                <a:latin typeface="Times New Roman" pitchFamily="18" charset="0"/>
                <a:cs typeface="Arial" charset="0"/>
              </a:rPr>
              <a:t>0000</a:t>
            </a:r>
            <a:r>
              <a:rPr lang="en-US" altLang="en-US" dirty="0" smtClean="0">
                <a:latin typeface="Times New Roman" pitchFamily="18" charset="0"/>
                <a:cs typeface="Arial" charset="0"/>
              </a:rPr>
              <a:t>325 </a:t>
            </a:r>
          </a:p>
        </p:txBody>
      </p:sp>
    </p:spTree>
    <p:extLst>
      <p:ext uri="{BB962C8B-B14F-4D97-AF65-F5344CB8AC3E}">
        <p14:creationId xmlns:p14="http://schemas.microsoft.com/office/powerpoint/2010/main" val="37697763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The bitwise operators:  </a:t>
            </a:r>
            <a:r>
              <a:rPr lang="en-US" altLang="en-US" dirty="0">
                <a:latin typeface="Consolas" pitchFamily="49" charset="0"/>
                <a:cs typeface="Arial" charset="0"/>
              </a:rPr>
              <a:t>&amp; &lt;&lt; &gt;&gt;</a:t>
            </a:r>
            <a:endParaRPr lang="en-US" altLang="en-US" dirty="0" smtClean="0">
              <a:latin typeface="Consolas" pitchFamily="49" charset="0"/>
              <a:cs typeface="Arial" charset="0"/>
            </a:endParaRPr>
          </a:p>
        </p:txBody>
      </p:sp>
      <p:sp>
        <p:nvSpPr>
          <p:cNvPr id="1024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same works in base 2:</a:t>
            </a:r>
          </a:p>
          <a:p>
            <a:pPr algn="ctr">
              <a:buFontTx/>
              <a:buNone/>
            </a:pPr>
            <a:r>
              <a:rPr lang="en-US" altLang="en-US" smtClean="0">
                <a:latin typeface="Arial" charset="0"/>
                <a:cs typeface="Arial" charset="0"/>
              </a:rPr>
              <a:t>	</a:t>
            </a:r>
            <a:r>
              <a:rPr lang="en-US" altLang="en-US" smtClean="0">
                <a:latin typeface="Consolas" pitchFamily="49" charset="0"/>
                <a:cs typeface="Arial" charset="0"/>
              </a:rPr>
              <a:t>100011100101</a:t>
            </a:r>
            <a:r>
              <a:rPr lang="en-US" altLang="en-US" baseline="-25000" smtClean="0">
                <a:latin typeface="Consolas" pitchFamily="49" charset="0"/>
                <a:cs typeface="Arial" charset="0"/>
              </a:rPr>
              <a:t>2</a:t>
            </a:r>
            <a:r>
              <a:rPr lang="en-US" altLang="en-US" smtClean="0">
                <a:latin typeface="Consolas" pitchFamily="49" charset="0"/>
                <a:cs typeface="Arial" charset="0"/>
              </a:rPr>
              <a:t> % 10000</a:t>
            </a:r>
            <a:r>
              <a:rPr lang="en-US" altLang="en-US" baseline="-25000" smtClean="0">
                <a:latin typeface="Consolas" pitchFamily="49" charset="0"/>
                <a:cs typeface="Arial" charset="0"/>
              </a:rPr>
              <a:t>2</a:t>
            </a:r>
            <a:endParaRPr lang="en-US" altLang="en-US" smtClean="0">
              <a:latin typeface="Consolas" pitchFamily="49" charset="0"/>
              <a:cs typeface="Arial" charset="0"/>
            </a:endParaRP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 modulo is a power of 2:  </a:t>
            </a:r>
            <a:r>
              <a:rPr lang="en-US" altLang="en-US" smtClean="0">
                <a:latin typeface="Times New Roman" pitchFamily="18" charset="0"/>
                <a:cs typeface="Arial" charset="0"/>
              </a:rPr>
              <a:t>10000</a:t>
            </a:r>
            <a:r>
              <a:rPr lang="en-US" altLang="en-US" baseline="-25000" smtClean="0">
                <a:latin typeface="Times New Roman" pitchFamily="18" charset="0"/>
                <a:cs typeface="Arial" charset="0"/>
              </a:rPr>
              <a:t>2</a:t>
            </a:r>
            <a:r>
              <a:rPr lang="en-US" altLang="en-US" smtClean="0">
                <a:latin typeface="Times New Roman" pitchFamily="18" charset="0"/>
                <a:cs typeface="Arial" charset="0"/>
              </a:rPr>
              <a:t> = 2</a:t>
            </a:r>
            <a:r>
              <a:rPr lang="en-US" altLang="en-US" baseline="30000" smtClean="0">
                <a:solidFill>
                  <a:srgbClr val="FF0000"/>
                </a:solidFill>
                <a:latin typeface="Times New Roman" pitchFamily="18" charset="0"/>
                <a:cs typeface="Arial" charset="0"/>
              </a:rPr>
              <a:t>4</a:t>
            </a:r>
            <a:endParaRPr lang="en-US" altLang="en-US" smtClean="0">
              <a:solidFill>
                <a:srgbClr val="FF0000"/>
              </a:solidFill>
              <a:latin typeface="Times New Roman" pitchFamily="18" charset="0"/>
              <a:cs typeface="Arial" charset="0"/>
            </a:endParaRPr>
          </a:p>
          <a:p>
            <a:pPr lvl="1"/>
            <a:r>
              <a:rPr lang="en-US" altLang="en-US" smtClean="0">
                <a:latin typeface="Arial" charset="0"/>
                <a:cs typeface="Arial" charset="0"/>
              </a:rPr>
              <a:t>In this case, take the last </a:t>
            </a:r>
            <a:r>
              <a:rPr lang="en-US" altLang="en-US" smtClean="0">
                <a:solidFill>
                  <a:srgbClr val="FF0000"/>
                </a:solidFill>
                <a:latin typeface="Arial" charset="0"/>
                <a:cs typeface="Arial" charset="0"/>
              </a:rPr>
              <a:t>four</a:t>
            </a:r>
            <a:r>
              <a:rPr lang="en-US" altLang="en-US" smtClean="0">
                <a:latin typeface="Arial" charset="0"/>
                <a:cs typeface="Arial" charset="0"/>
              </a:rPr>
              <a:t> bits:  </a:t>
            </a:r>
            <a:r>
              <a:rPr lang="en-US" altLang="en-US" smtClean="0">
                <a:latin typeface="Consolas" pitchFamily="49" charset="0"/>
                <a:cs typeface="Arial" charset="0"/>
              </a:rPr>
              <a:t>0101</a:t>
            </a:r>
            <a:endParaRPr lang="en-US" altLang="en-US" smtClean="0">
              <a:latin typeface="Times New Roman" pitchFamily="18" charset="0"/>
              <a:cs typeface="Arial" charset="0"/>
            </a:endParaRP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Similarly, </a:t>
            </a:r>
            <a:r>
              <a:rPr lang="en-US" altLang="en-US" smtClean="0">
                <a:latin typeface="Consolas" pitchFamily="49" charset="0"/>
                <a:cs typeface="Arial" charset="0"/>
              </a:rPr>
              <a:t>100011100101</a:t>
            </a:r>
            <a:r>
              <a:rPr lang="en-US" altLang="en-US" baseline="-25000" smtClean="0">
                <a:latin typeface="Consolas" pitchFamily="49" charset="0"/>
                <a:cs typeface="Arial" charset="0"/>
              </a:rPr>
              <a:t>2</a:t>
            </a:r>
            <a:r>
              <a:rPr lang="en-US" altLang="en-US" smtClean="0">
                <a:latin typeface="Consolas" pitchFamily="49" charset="0"/>
                <a:cs typeface="Arial" charset="0"/>
              </a:rPr>
              <a:t> % 1000000</a:t>
            </a:r>
            <a:r>
              <a:rPr lang="en-US" altLang="en-US" baseline="-25000" smtClean="0">
                <a:latin typeface="Consolas" pitchFamily="49" charset="0"/>
                <a:cs typeface="Arial" charset="0"/>
              </a:rPr>
              <a:t>2</a:t>
            </a:r>
            <a:r>
              <a:rPr lang="en-US" altLang="en-US" smtClean="0">
                <a:latin typeface="Consolas" pitchFamily="49" charset="0"/>
                <a:cs typeface="Arial" charset="0"/>
              </a:rPr>
              <a:t> == 100101</a:t>
            </a:r>
            <a:r>
              <a:rPr lang="en-US" altLang="en-US" smtClean="0">
                <a:latin typeface="Arial" charset="0"/>
                <a:cs typeface="Arial" charset="0"/>
              </a:rPr>
              <a:t>,</a:t>
            </a:r>
          </a:p>
          <a:p>
            <a:pPr lvl="1"/>
            <a:r>
              <a:rPr lang="en-US" altLang="en-US" smtClean="0">
                <a:latin typeface="Arial" charset="0"/>
                <a:cs typeface="Arial" charset="0"/>
              </a:rPr>
              <a:t>We set the appropriate digits to 0:</a:t>
            </a:r>
          </a:p>
          <a:p>
            <a:pPr algn="ctr">
              <a:buFontTx/>
              <a:buNone/>
            </a:pPr>
            <a:r>
              <a:rPr lang="en-US" altLang="en-US" smtClean="0">
                <a:solidFill>
                  <a:srgbClr val="FF0000"/>
                </a:solidFill>
                <a:latin typeface="Consolas" pitchFamily="49" charset="0"/>
                <a:cs typeface="Arial" charset="0"/>
              </a:rPr>
              <a:t>00000000</a:t>
            </a:r>
            <a:r>
              <a:rPr lang="en-US" altLang="en-US" smtClean="0">
                <a:latin typeface="Consolas" pitchFamily="49" charset="0"/>
                <a:cs typeface="Arial" charset="0"/>
              </a:rPr>
              <a:t>0101 </a:t>
            </a:r>
            <a:r>
              <a:rPr lang="en-US" altLang="en-US" smtClean="0">
                <a:latin typeface="Arial" charset="0"/>
                <a:cs typeface="Arial" charset="0"/>
              </a:rPr>
              <a:t>and </a:t>
            </a:r>
            <a:r>
              <a:rPr lang="en-US" altLang="en-US" smtClean="0">
                <a:solidFill>
                  <a:srgbClr val="3333CC"/>
                </a:solidFill>
                <a:latin typeface="Consolas" pitchFamily="49" charset="0"/>
                <a:cs typeface="Arial" charset="0"/>
              </a:rPr>
              <a:t>000000</a:t>
            </a:r>
            <a:r>
              <a:rPr lang="en-US" altLang="en-US" smtClean="0">
                <a:latin typeface="Consolas" pitchFamily="49" charset="0"/>
                <a:cs typeface="Arial" charset="0"/>
              </a:rPr>
              <a:t>100101</a:t>
            </a:r>
            <a:endParaRPr lang="en-US" altLang="en-US" smtClean="0">
              <a:latin typeface="Times New Roman" pitchFamily="18" charset="0"/>
              <a:cs typeface="Arial" charset="0"/>
            </a:endParaRPr>
          </a:p>
        </p:txBody>
      </p:sp>
    </p:spTree>
    <p:extLst>
      <p:ext uri="{BB962C8B-B14F-4D97-AF65-F5344CB8AC3E}">
        <p14:creationId xmlns:p14="http://schemas.microsoft.com/office/powerpoint/2010/main" val="24016564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The bitwise operators:  </a:t>
            </a:r>
            <a:r>
              <a:rPr lang="en-US" altLang="en-US" dirty="0">
                <a:latin typeface="Consolas" pitchFamily="49" charset="0"/>
                <a:cs typeface="Arial" charset="0"/>
              </a:rPr>
              <a:t>&amp; &lt;&lt; &gt;&gt;</a:t>
            </a:r>
            <a:endParaRPr lang="en-US" altLang="en-US" dirty="0" smtClean="0">
              <a:latin typeface="Consolas" pitchFamily="49" charset="0"/>
              <a:cs typeface="Arial" charset="0"/>
            </a:endParaRPr>
          </a:p>
        </p:txBody>
      </p:sp>
      <p:sp>
        <p:nvSpPr>
          <p:cNvPr id="1126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To zero all but the last </a:t>
            </a:r>
            <a:r>
              <a:rPr lang="en-US" altLang="en-US" i="1" smtClean="0">
                <a:latin typeface="Times New Roman" pitchFamily="18" charset="0"/>
                <a:cs typeface="Times New Roman" pitchFamily="18" charset="0"/>
              </a:rPr>
              <a:t>n</a:t>
            </a:r>
            <a:r>
              <a:rPr lang="en-US" altLang="en-US" smtClean="0">
                <a:latin typeface="Arial" charset="0"/>
                <a:cs typeface="Arial" charset="0"/>
              </a:rPr>
              <a:t> bits, select the last </a:t>
            </a:r>
            <a:r>
              <a:rPr lang="en-US" altLang="en-US" i="1" smtClean="0">
                <a:latin typeface="Times New Roman" pitchFamily="18" charset="0"/>
                <a:cs typeface="Times New Roman" pitchFamily="18" charset="0"/>
              </a:rPr>
              <a:t>n</a:t>
            </a:r>
            <a:r>
              <a:rPr lang="en-US" altLang="en-US" smtClean="0">
                <a:latin typeface="Arial" charset="0"/>
                <a:cs typeface="Arial" charset="0"/>
              </a:rPr>
              <a:t> bits using </a:t>
            </a:r>
            <a:r>
              <a:rPr lang="en-US" altLang="en-US" i="1" smtClean="0">
                <a:latin typeface="Arial" charset="0"/>
                <a:cs typeface="Arial" charset="0"/>
              </a:rPr>
              <a:t>bitwise and</a:t>
            </a:r>
            <a:r>
              <a:rPr lang="en-US" altLang="en-US" smtClean="0">
                <a:latin typeface="Arial" charset="0"/>
                <a:cs typeface="Arial" charset="0"/>
              </a:rPr>
              <a:t>:</a:t>
            </a:r>
          </a:p>
          <a:p>
            <a:pPr algn="ctr">
              <a:buFont typeface="Arial" charset="0"/>
              <a:buNone/>
            </a:pPr>
            <a:endParaRPr lang="en-US" altLang="en-US" smtClean="0">
              <a:latin typeface="Arial" charset="0"/>
              <a:cs typeface="Arial" charset="0"/>
            </a:endParaRPr>
          </a:p>
          <a:p>
            <a:pPr algn="ctr">
              <a:buFont typeface="Arial" charset="0"/>
              <a:buNone/>
            </a:pPr>
            <a:r>
              <a:rPr lang="en-US" altLang="en-US" smtClean="0">
                <a:latin typeface="Arial" charset="0"/>
                <a:cs typeface="Arial" charset="0"/>
              </a:rPr>
              <a:t>	</a:t>
            </a:r>
            <a:r>
              <a:rPr lang="en-US" altLang="en-US" smtClean="0">
                <a:latin typeface="Consolas" pitchFamily="49" charset="0"/>
                <a:cs typeface="Arial" charset="0"/>
              </a:rPr>
              <a:t>1000</a:t>
            </a:r>
            <a:r>
              <a:rPr lang="en-US" altLang="en-US" sz="900" smtClean="0">
                <a:solidFill>
                  <a:srgbClr val="000000"/>
                </a:solidFill>
                <a:latin typeface="Consolas" pitchFamily="49" charset="0"/>
                <a:cs typeface="Arial" charset="0"/>
              </a:rPr>
              <a:t> </a:t>
            </a:r>
            <a:r>
              <a:rPr lang="en-US" altLang="en-US" smtClean="0">
                <a:latin typeface="Consolas" pitchFamily="49" charset="0"/>
                <a:cs typeface="Arial" charset="0"/>
              </a:rPr>
              <a:t>1110</a:t>
            </a:r>
            <a:r>
              <a:rPr lang="en-US" altLang="en-US" sz="900" smtClean="0">
                <a:latin typeface="Consolas" pitchFamily="49" charset="0"/>
                <a:cs typeface="Arial" charset="0"/>
              </a:rPr>
              <a:t> </a:t>
            </a:r>
            <a:r>
              <a:rPr lang="en-US" altLang="en-US" smtClean="0">
                <a:solidFill>
                  <a:srgbClr val="FF0000"/>
                </a:solidFill>
                <a:latin typeface="Consolas" pitchFamily="49" charset="0"/>
                <a:cs typeface="Arial" charset="0"/>
              </a:rPr>
              <a:t>0101</a:t>
            </a:r>
            <a:r>
              <a:rPr lang="en-US" altLang="en-US" baseline="-25000" smtClean="0">
                <a:latin typeface="Consolas" pitchFamily="49" charset="0"/>
                <a:cs typeface="Arial" charset="0"/>
              </a:rPr>
              <a:t>2</a:t>
            </a:r>
            <a:r>
              <a:rPr lang="en-US" altLang="en-US" smtClean="0">
                <a:latin typeface="Consolas" pitchFamily="49" charset="0"/>
                <a:cs typeface="Arial" charset="0"/>
              </a:rPr>
              <a:t> &amp; 0000</a:t>
            </a:r>
            <a:r>
              <a:rPr lang="en-US" altLang="en-US" sz="900" smtClean="0">
                <a:solidFill>
                  <a:srgbClr val="000000"/>
                </a:solidFill>
                <a:latin typeface="Consolas" pitchFamily="49" charset="0"/>
                <a:cs typeface="Arial" charset="0"/>
              </a:rPr>
              <a:t> </a:t>
            </a:r>
            <a:r>
              <a:rPr lang="en-US" altLang="en-US" smtClean="0">
                <a:latin typeface="Consolas" pitchFamily="49" charset="0"/>
                <a:cs typeface="Arial" charset="0"/>
              </a:rPr>
              <a:t>0000</a:t>
            </a:r>
            <a:r>
              <a:rPr lang="en-US" altLang="en-US" sz="900" smtClean="0">
                <a:solidFill>
                  <a:srgbClr val="000000"/>
                </a:solidFill>
                <a:latin typeface="Consolas" pitchFamily="49" charset="0"/>
                <a:cs typeface="Arial" charset="0"/>
              </a:rPr>
              <a:t> </a:t>
            </a:r>
            <a:r>
              <a:rPr lang="en-US" altLang="en-US" smtClean="0">
                <a:solidFill>
                  <a:srgbClr val="FF0000"/>
                </a:solidFill>
                <a:latin typeface="Consolas" pitchFamily="49" charset="0"/>
                <a:cs typeface="Arial" charset="0"/>
              </a:rPr>
              <a:t>1111</a:t>
            </a:r>
            <a:r>
              <a:rPr lang="en-US" altLang="en-US" baseline="-25000" smtClean="0">
                <a:latin typeface="Consolas" pitchFamily="49" charset="0"/>
                <a:cs typeface="Arial" charset="0"/>
              </a:rPr>
              <a:t>2 </a:t>
            </a:r>
            <a:r>
              <a:rPr lang="en-CA" altLang="en-US" smtClean="0">
                <a:latin typeface="Arial" charset="0"/>
                <a:cs typeface="Arial" charset="0"/>
              </a:rPr>
              <a:t>→ </a:t>
            </a:r>
            <a:r>
              <a:rPr lang="en-US" altLang="en-US" smtClean="0">
                <a:latin typeface="Consolas" pitchFamily="49" charset="0"/>
                <a:cs typeface="Arial" charset="0"/>
              </a:rPr>
              <a:t>0000</a:t>
            </a:r>
            <a:r>
              <a:rPr lang="en-US" altLang="en-US" sz="900" smtClean="0">
                <a:solidFill>
                  <a:srgbClr val="000000"/>
                </a:solidFill>
                <a:latin typeface="Consolas" pitchFamily="49" charset="0"/>
                <a:cs typeface="Arial" charset="0"/>
              </a:rPr>
              <a:t> </a:t>
            </a:r>
            <a:r>
              <a:rPr lang="en-US" altLang="en-US" smtClean="0">
                <a:latin typeface="Consolas" pitchFamily="49" charset="0"/>
                <a:cs typeface="Arial" charset="0"/>
              </a:rPr>
              <a:t>0000</a:t>
            </a:r>
            <a:r>
              <a:rPr lang="en-US" altLang="en-US" sz="900" smtClean="0">
                <a:latin typeface="Consolas" pitchFamily="49" charset="0"/>
                <a:cs typeface="Arial" charset="0"/>
              </a:rPr>
              <a:t> </a:t>
            </a:r>
            <a:r>
              <a:rPr lang="en-US" altLang="en-US" smtClean="0">
                <a:solidFill>
                  <a:srgbClr val="FF0000"/>
                </a:solidFill>
                <a:latin typeface="Consolas" pitchFamily="49" charset="0"/>
                <a:cs typeface="Arial" charset="0"/>
              </a:rPr>
              <a:t>0101</a:t>
            </a:r>
            <a:r>
              <a:rPr lang="en-US" altLang="en-US" baseline="-25000" smtClean="0">
                <a:latin typeface="Consolas" pitchFamily="49" charset="0"/>
                <a:cs typeface="Arial" charset="0"/>
              </a:rPr>
              <a:t>2</a:t>
            </a:r>
          </a:p>
          <a:p>
            <a:pPr algn="ctr">
              <a:buFont typeface="Arial" charset="0"/>
              <a:buNone/>
            </a:pPr>
            <a:r>
              <a:rPr lang="en-US" altLang="en-US" smtClean="0">
                <a:latin typeface="Arial" charset="0"/>
                <a:cs typeface="Arial" charset="0"/>
              </a:rPr>
              <a:t>	</a:t>
            </a:r>
            <a:r>
              <a:rPr lang="en-US" altLang="en-US" smtClean="0">
                <a:latin typeface="Consolas" pitchFamily="49" charset="0"/>
                <a:cs typeface="Arial" charset="0"/>
              </a:rPr>
              <a:t>1000</a:t>
            </a:r>
            <a:r>
              <a:rPr lang="en-US" altLang="en-US" sz="900" smtClean="0">
                <a:solidFill>
                  <a:srgbClr val="000000"/>
                </a:solidFill>
                <a:latin typeface="Consolas" pitchFamily="49" charset="0"/>
                <a:cs typeface="Arial" charset="0"/>
              </a:rPr>
              <a:t> </a:t>
            </a:r>
            <a:r>
              <a:rPr lang="en-US" altLang="en-US" smtClean="0">
                <a:latin typeface="Consolas" pitchFamily="49" charset="0"/>
                <a:cs typeface="Arial" charset="0"/>
              </a:rPr>
              <a:t>11</a:t>
            </a:r>
            <a:r>
              <a:rPr lang="en-US" altLang="en-US" smtClean="0">
                <a:solidFill>
                  <a:srgbClr val="3333CC"/>
                </a:solidFill>
                <a:latin typeface="Consolas" pitchFamily="49" charset="0"/>
                <a:cs typeface="Arial" charset="0"/>
              </a:rPr>
              <a:t>10</a:t>
            </a:r>
            <a:r>
              <a:rPr lang="en-US" altLang="en-US" sz="900" smtClean="0">
                <a:solidFill>
                  <a:srgbClr val="3333CC"/>
                </a:solidFill>
                <a:latin typeface="Consolas" pitchFamily="49" charset="0"/>
                <a:cs typeface="Arial" charset="0"/>
              </a:rPr>
              <a:t> </a:t>
            </a:r>
            <a:r>
              <a:rPr lang="en-US" altLang="en-US" smtClean="0">
                <a:solidFill>
                  <a:srgbClr val="3333CC"/>
                </a:solidFill>
                <a:latin typeface="Consolas" pitchFamily="49" charset="0"/>
                <a:cs typeface="Arial" charset="0"/>
              </a:rPr>
              <a:t>0101</a:t>
            </a:r>
            <a:r>
              <a:rPr lang="en-US" altLang="en-US" baseline="-25000" smtClean="0">
                <a:latin typeface="Consolas" pitchFamily="49" charset="0"/>
                <a:cs typeface="Arial" charset="0"/>
              </a:rPr>
              <a:t>2</a:t>
            </a:r>
            <a:r>
              <a:rPr lang="en-US" altLang="en-US" smtClean="0">
                <a:latin typeface="Consolas" pitchFamily="49" charset="0"/>
                <a:cs typeface="Arial" charset="0"/>
              </a:rPr>
              <a:t> &amp; 0000</a:t>
            </a:r>
            <a:r>
              <a:rPr lang="en-US" altLang="en-US" sz="900" smtClean="0">
                <a:solidFill>
                  <a:srgbClr val="000000"/>
                </a:solidFill>
                <a:latin typeface="Consolas" pitchFamily="49" charset="0"/>
                <a:cs typeface="Arial" charset="0"/>
              </a:rPr>
              <a:t> </a:t>
            </a:r>
            <a:r>
              <a:rPr lang="en-US" altLang="en-US" smtClean="0">
                <a:latin typeface="Consolas" pitchFamily="49" charset="0"/>
                <a:cs typeface="Arial" charset="0"/>
              </a:rPr>
              <a:t>00</a:t>
            </a:r>
            <a:r>
              <a:rPr lang="en-US" altLang="en-US" smtClean="0">
                <a:solidFill>
                  <a:srgbClr val="3333CC"/>
                </a:solidFill>
                <a:latin typeface="Consolas" pitchFamily="49" charset="0"/>
                <a:cs typeface="Arial" charset="0"/>
              </a:rPr>
              <a:t>11</a:t>
            </a:r>
            <a:r>
              <a:rPr lang="en-US" altLang="en-US" sz="900" smtClean="0">
                <a:solidFill>
                  <a:srgbClr val="3333CC"/>
                </a:solidFill>
                <a:latin typeface="Consolas" pitchFamily="49" charset="0"/>
                <a:cs typeface="Arial" charset="0"/>
              </a:rPr>
              <a:t> </a:t>
            </a:r>
            <a:r>
              <a:rPr lang="en-US" altLang="en-US" smtClean="0">
                <a:solidFill>
                  <a:srgbClr val="3333CC"/>
                </a:solidFill>
                <a:latin typeface="Consolas" pitchFamily="49" charset="0"/>
                <a:cs typeface="Arial" charset="0"/>
              </a:rPr>
              <a:t>1111</a:t>
            </a:r>
            <a:r>
              <a:rPr lang="en-US" altLang="en-US" baseline="-25000" smtClean="0">
                <a:latin typeface="Consolas" pitchFamily="49" charset="0"/>
                <a:cs typeface="Arial" charset="0"/>
              </a:rPr>
              <a:t>2 </a:t>
            </a:r>
            <a:r>
              <a:rPr lang="en-CA" altLang="en-US" smtClean="0">
                <a:latin typeface="Arial" charset="0"/>
                <a:cs typeface="Arial" charset="0"/>
              </a:rPr>
              <a:t>→ </a:t>
            </a:r>
            <a:r>
              <a:rPr lang="en-US" altLang="en-US" smtClean="0">
                <a:latin typeface="Consolas" pitchFamily="49" charset="0"/>
                <a:cs typeface="Arial" charset="0"/>
              </a:rPr>
              <a:t>0000</a:t>
            </a:r>
            <a:r>
              <a:rPr lang="en-US" altLang="en-US" sz="900" smtClean="0">
                <a:solidFill>
                  <a:srgbClr val="000000"/>
                </a:solidFill>
                <a:latin typeface="Consolas" pitchFamily="49" charset="0"/>
                <a:cs typeface="Arial" charset="0"/>
              </a:rPr>
              <a:t> </a:t>
            </a:r>
            <a:r>
              <a:rPr lang="en-US" altLang="en-US" smtClean="0">
                <a:latin typeface="Consolas" pitchFamily="49" charset="0"/>
                <a:cs typeface="Arial" charset="0"/>
              </a:rPr>
              <a:t>00</a:t>
            </a:r>
            <a:r>
              <a:rPr lang="en-US" altLang="en-US" smtClean="0">
                <a:solidFill>
                  <a:srgbClr val="3333CC"/>
                </a:solidFill>
                <a:latin typeface="Consolas" pitchFamily="49" charset="0"/>
                <a:cs typeface="Arial" charset="0"/>
              </a:rPr>
              <a:t>10</a:t>
            </a:r>
            <a:r>
              <a:rPr lang="en-US" altLang="en-US" sz="900" smtClean="0">
                <a:solidFill>
                  <a:srgbClr val="3333CC"/>
                </a:solidFill>
                <a:latin typeface="Consolas" pitchFamily="49" charset="0"/>
                <a:cs typeface="Arial" charset="0"/>
              </a:rPr>
              <a:t> </a:t>
            </a:r>
            <a:r>
              <a:rPr lang="en-US" altLang="en-US" smtClean="0">
                <a:solidFill>
                  <a:srgbClr val="3333CC"/>
                </a:solidFill>
                <a:latin typeface="Consolas" pitchFamily="49" charset="0"/>
                <a:cs typeface="Arial" charset="0"/>
              </a:rPr>
              <a:t>0101</a:t>
            </a:r>
            <a:r>
              <a:rPr lang="en-US" altLang="en-US" baseline="-25000" smtClean="0">
                <a:latin typeface="Consolas" pitchFamily="49" charset="0"/>
                <a:cs typeface="Arial" charset="0"/>
              </a:rPr>
              <a:t>2</a:t>
            </a:r>
            <a:endParaRPr lang="en-US" altLang="en-US" smtClean="0">
              <a:latin typeface="Consolas" pitchFamily="49" charset="0"/>
              <a:cs typeface="Arial" charset="0"/>
            </a:endParaRPr>
          </a:p>
        </p:txBody>
      </p:sp>
    </p:spTree>
    <p:extLst>
      <p:ext uri="{BB962C8B-B14F-4D97-AF65-F5344CB8AC3E}">
        <p14:creationId xmlns:p14="http://schemas.microsoft.com/office/powerpoint/2010/main" val="22458168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The bitwise operators:  </a:t>
            </a:r>
            <a:r>
              <a:rPr lang="en-US" altLang="en-US" dirty="0">
                <a:latin typeface="Consolas" pitchFamily="49" charset="0"/>
                <a:cs typeface="Arial" charset="0"/>
              </a:rPr>
              <a:t>&amp; &lt;&lt; &gt;&gt;</a:t>
            </a:r>
            <a:endParaRPr lang="en-US" altLang="en-US" dirty="0" smtClean="0">
              <a:latin typeface="Consolas" pitchFamily="49" charset="0"/>
              <a:cs typeface="Arial" charset="0"/>
            </a:endParaRPr>
          </a:p>
        </p:txBody>
      </p:sp>
      <p:sp>
        <p:nvSpPr>
          <p:cNvPr id="1229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Similarly, multiplying or dividing by powers of 10 is easy:</a:t>
            </a:r>
          </a:p>
          <a:p>
            <a:pPr algn="ctr">
              <a:buFontTx/>
              <a:buNone/>
            </a:pPr>
            <a:r>
              <a:rPr lang="en-US" altLang="en-US" smtClean="0">
                <a:latin typeface="Arial" charset="0"/>
                <a:cs typeface="Arial" charset="0"/>
              </a:rPr>
              <a:t>	</a:t>
            </a:r>
            <a:r>
              <a:rPr lang="en-US" altLang="en-US" smtClean="0">
                <a:latin typeface="Consolas" pitchFamily="49" charset="0"/>
                <a:cs typeface="Arial" charset="0"/>
              </a:rPr>
              <a:t>7985325 * 100</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 multiplier is a power of ten:  </a:t>
            </a:r>
            <a:r>
              <a:rPr lang="en-US" altLang="en-US" smtClean="0">
                <a:latin typeface="Times New Roman" pitchFamily="18" charset="0"/>
                <a:cs typeface="Arial" charset="0"/>
              </a:rPr>
              <a:t>100 = 10</a:t>
            </a:r>
            <a:r>
              <a:rPr lang="en-US" altLang="en-US" baseline="30000" smtClean="0">
                <a:solidFill>
                  <a:srgbClr val="FF0000"/>
                </a:solidFill>
                <a:latin typeface="Times New Roman" pitchFamily="18" charset="0"/>
                <a:cs typeface="Arial" charset="0"/>
              </a:rPr>
              <a:t>2</a:t>
            </a:r>
            <a:endParaRPr lang="en-US" altLang="en-US" smtClean="0">
              <a:solidFill>
                <a:srgbClr val="FF0000"/>
              </a:solidFill>
              <a:latin typeface="Times New Roman" pitchFamily="18" charset="0"/>
              <a:cs typeface="Arial" charset="0"/>
            </a:endParaRPr>
          </a:p>
          <a:p>
            <a:pPr lvl="1"/>
            <a:r>
              <a:rPr lang="en-US" altLang="en-US" smtClean="0">
                <a:latin typeface="Arial" charset="0"/>
                <a:cs typeface="Arial" charset="0"/>
              </a:rPr>
              <a:t>In this case, add </a:t>
            </a:r>
            <a:r>
              <a:rPr lang="en-US" altLang="en-US" smtClean="0">
                <a:solidFill>
                  <a:srgbClr val="FF0000"/>
                </a:solidFill>
                <a:latin typeface="Arial" charset="0"/>
                <a:cs typeface="Arial" charset="0"/>
              </a:rPr>
              <a:t>two</a:t>
            </a:r>
            <a:r>
              <a:rPr lang="en-US" altLang="en-US" smtClean="0">
                <a:latin typeface="Arial" charset="0"/>
                <a:cs typeface="Arial" charset="0"/>
              </a:rPr>
              <a:t> zeros: </a:t>
            </a:r>
            <a:r>
              <a:rPr lang="en-US" altLang="en-US" smtClean="0">
                <a:latin typeface="Consolas" pitchFamily="49" charset="0"/>
                <a:cs typeface="Arial" charset="0"/>
              </a:rPr>
              <a:t>798532500 </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Similarly, </a:t>
            </a:r>
            <a:r>
              <a:rPr lang="en-US" altLang="en-US" smtClean="0">
                <a:latin typeface="Consolas" pitchFamily="49" charset="0"/>
                <a:cs typeface="Arial" charset="0"/>
              </a:rPr>
              <a:t>7985325 / 10</a:t>
            </a:r>
            <a:r>
              <a:rPr lang="en-US" altLang="en-US" baseline="30000" smtClean="0">
                <a:solidFill>
                  <a:schemeClr val="hlink"/>
                </a:solidFill>
                <a:latin typeface="Consolas" pitchFamily="49" charset="0"/>
                <a:cs typeface="Arial" charset="0"/>
              </a:rPr>
              <a:t>3</a:t>
            </a:r>
            <a:r>
              <a:rPr lang="en-US" altLang="en-US" smtClean="0">
                <a:latin typeface="Consolas" pitchFamily="49" charset="0"/>
                <a:cs typeface="Arial" charset="0"/>
              </a:rPr>
              <a:t> = 7985</a:t>
            </a:r>
            <a:endParaRPr lang="en-US" altLang="en-US" smtClean="0">
              <a:latin typeface="Arial" charset="0"/>
              <a:cs typeface="Arial" charset="0"/>
            </a:endParaRPr>
          </a:p>
          <a:p>
            <a:pPr lvl="1"/>
            <a:r>
              <a:rPr lang="en-US" altLang="en-US" smtClean="0">
                <a:latin typeface="Arial" charset="0"/>
                <a:cs typeface="Arial" charset="0"/>
              </a:rPr>
              <a:t>Just add the appropriate number of zeros or remove the appropriate number of digits</a:t>
            </a:r>
          </a:p>
        </p:txBody>
      </p:sp>
    </p:spTree>
    <p:extLst>
      <p:ext uri="{BB962C8B-B14F-4D97-AF65-F5344CB8AC3E}">
        <p14:creationId xmlns:p14="http://schemas.microsoft.com/office/powerpoint/2010/main" val="441745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latin typeface="Arial" charset="0"/>
                <a:cs typeface="Arial" charset="0"/>
              </a:rPr>
              <a:t>The bitwise operators:  </a:t>
            </a:r>
            <a:r>
              <a:rPr lang="en-US" altLang="en-US" dirty="0">
                <a:latin typeface="Consolas" pitchFamily="49" charset="0"/>
                <a:cs typeface="Arial" charset="0"/>
              </a:rPr>
              <a:t>&amp; &lt;&lt; &gt;&gt;</a:t>
            </a:r>
            <a:endParaRPr lang="en-US" altLang="en-US" dirty="0" smtClean="0">
              <a:latin typeface="Consolas" pitchFamily="49" charset="0"/>
              <a:cs typeface="Arial" charset="0"/>
            </a:endParaRPr>
          </a:p>
        </p:txBody>
      </p:sp>
      <p:sp>
        <p:nvSpPr>
          <p:cNvPr id="1331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same works in base 2:</a:t>
            </a:r>
          </a:p>
          <a:p>
            <a:pPr algn="ctr">
              <a:buFontTx/>
              <a:buNone/>
            </a:pPr>
            <a:r>
              <a:rPr lang="en-US" altLang="en-US" smtClean="0">
                <a:latin typeface="Arial" charset="0"/>
                <a:cs typeface="Arial" charset="0"/>
              </a:rPr>
              <a:t>	</a:t>
            </a:r>
            <a:r>
              <a:rPr lang="en-US" altLang="en-US" smtClean="0">
                <a:latin typeface="Consolas" pitchFamily="49" charset="0"/>
                <a:cs typeface="Arial" charset="0"/>
              </a:rPr>
              <a:t>100011100101</a:t>
            </a:r>
            <a:r>
              <a:rPr lang="en-US" altLang="en-US" baseline="-25000" smtClean="0">
                <a:latin typeface="Consolas" pitchFamily="49" charset="0"/>
                <a:cs typeface="Arial" charset="0"/>
              </a:rPr>
              <a:t>2</a:t>
            </a:r>
            <a:r>
              <a:rPr lang="en-US" altLang="en-US" smtClean="0">
                <a:latin typeface="Consolas" pitchFamily="49" charset="0"/>
                <a:cs typeface="Arial" charset="0"/>
              </a:rPr>
              <a:t> * 10000</a:t>
            </a:r>
            <a:r>
              <a:rPr lang="en-US" altLang="en-US" baseline="-25000" smtClean="0">
                <a:latin typeface="Consolas" pitchFamily="49" charset="0"/>
                <a:cs typeface="Arial" charset="0"/>
              </a:rPr>
              <a:t>2</a:t>
            </a:r>
            <a:endParaRPr lang="en-US" altLang="en-US" smtClean="0">
              <a:latin typeface="Consolas" pitchFamily="49" charset="0"/>
              <a:cs typeface="Arial" charset="0"/>
            </a:endParaRP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 modulo is a power of 2:  </a:t>
            </a:r>
            <a:r>
              <a:rPr lang="en-US" altLang="en-US" smtClean="0">
                <a:latin typeface="Times New Roman" pitchFamily="18" charset="0"/>
                <a:cs typeface="Arial" charset="0"/>
              </a:rPr>
              <a:t>10000</a:t>
            </a:r>
            <a:r>
              <a:rPr lang="en-US" altLang="en-US" baseline="-25000" smtClean="0">
                <a:latin typeface="Times New Roman" pitchFamily="18" charset="0"/>
                <a:cs typeface="Arial" charset="0"/>
              </a:rPr>
              <a:t>2</a:t>
            </a:r>
            <a:r>
              <a:rPr lang="en-US" altLang="en-US" smtClean="0">
                <a:latin typeface="Times New Roman" pitchFamily="18" charset="0"/>
                <a:cs typeface="Arial" charset="0"/>
              </a:rPr>
              <a:t> = 2</a:t>
            </a:r>
            <a:r>
              <a:rPr lang="en-US" altLang="en-US" baseline="30000" smtClean="0">
                <a:solidFill>
                  <a:srgbClr val="FF0000"/>
                </a:solidFill>
                <a:latin typeface="Times New Roman" pitchFamily="18" charset="0"/>
                <a:cs typeface="Arial" charset="0"/>
              </a:rPr>
              <a:t>4</a:t>
            </a:r>
            <a:endParaRPr lang="en-US" altLang="en-US" smtClean="0">
              <a:solidFill>
                <a:srgbClr val="FF0000"/>
              </a:solidFill>
              <a:latin typeface="Times New Roman" pitchFamily="18" charset="0"/>
              <a:cs typeface="Arial" charset="0"/>
            </a:endParaRPr>
          </a:p>
          <a:p>
            <a:pPr lvl="1"/>
            <a:r>
              <a:rPr lang="en-US" altLang="en-US" smtClean="0">
                <a:latin typeface="Arial" charset="0"/>
                <a:cs typeface="Arial" charset="0"/>
              </a:rPr>
              <a:t>In this case, add </a:t>
            </a:r>
            <a:r>
              <a:rPr lang="en-US" altLang="en-US" smtClean="0">
                <a:solidFill>
                  <a:srgbClr val="FF0000"/>
                </a:solidFill>
                <a:latin typeface="Arial" charset="0"/>
                <a:cs typeface="Arial" charset="0"/>
              </a:rPr>
              <a:t>four</a:t>
            </a:r>
            <a:r>
              <a:rPr lang="en-US" altLang="en-US" smtClean="0">
                <a:latin typeface="Arial" charset="0"/>
                <a:cs typeface="Arial" charset="0"/>
              </a:rPr>
              <a:t> zeros:  </a:t>
            </a:r>
            <a:r>
              <a:rPr lang="en-US" altLang="en-US" smtClean="0">
                <a:latin typeface="Consolas" pitchFamily="49" charset="0"/>
                <a:cs typeface="Arial" charset="0"/>
              </a:rPr>
              <a:t>1000111001010000</a:t>
            </a:r>
            <a:endParaRPr lang="en-US" altLang="en-US" smtClean="0">
              <a:latin typeface="Times New Roman" pitchFamily="18" charset="0"/>
              <a:cs typeface="Arial" charset="0"/>
            </a:endParaRP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Similarly, </a:t>
            </a:r>
            <a:r>
              <a:rPr lang="en-US" altLang="en-US" smtClean="0">
                <a:latin typeface="Consolas" pitchFamily="49" charset="0"/>
                <a:cs typeface="Arial" charset="0"/>
              </a:rPr>
              <a:t>100011100101</a:t>
            </a:r>
            <a:r>
              <a:rPr lang="en-US" altLang="en-US" baseline="-25000" smtClean="0">
                <a:latin typeface="Consolas" pitchFamily="49" charset="0"/>
                <a:cs typeface="Arial" charset="0"/>
              </a:rPr>
              <a:t>2</a:t>
            </a:r>
            <a:r>
              <a:rPr lang="en-US" altLang="en-US" smtClean="0">
                <a:latin typeface="Consolas" pitchFamily="49" charset="0"/>
                <a:cs typeface="Arial" charset="0"/>
              </a:rPr>
              <a:t> / 1000000</a:t>
            </a:r>
            <a:r>
              <a:rPr lang="en-US" altLang="en-US" baseline="-25000" smtClean="0">
                <a:latin typeface="Consolas" pitchFamily="49" charset="0"/>
                <a:cs typeface="Arial" charset="0"/>
              </a:rPr>
              <a:t>2</a:t>
            </a:r>
            <a:r>
              <a:rPr lang="en-US" altLang="en-US" smtClean="0">
                <a:latin typeface="Consolas" pitchFamily="49" charset="0"/>
                <a:cs typeface="Arial" charset="0"/>
              </a:rPr>
              <a:t> == 100011</a:t>
            </a:r>
            <a:endParaRPr lang="en-US" altLang="en-US" smtClean="0">
              <a:latin typeface="Arial" charset="0"/>
              <a:cs typeface="Arial" charset="0"/>
            </a:endParaRPr>
          </a:p>
        </p:txBody>
      </p:sp>
    </p:spTree>
    <p:extLst>
      <p:ext uri="{BB962C8B-B14F-4D97-AF65-F5344CB8AC3E}">
        <p14:creationId xmlns:p14="http://schemas.microsoft.com/office/powerpoint/2010/main" val="42441294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latin typeface="Arial" charset="0"/>
                <a:cs typeface="Arial" charset="0"/>
              </a:rPr>
              <a:t>The bitwise operators:  </a:t>
            </a:r>
            <a:r>
              <a:rPr lang="en-US" altLang="en-US" dirty="0">
                <a:latin typeface="Consolas" pitchFamily="49" charset="0"/>
                <a:cs typeface="Arial" charset="0"/>
              </a:rPr>
              <a:t>&amp; &lt;&lt; &gt;&gt;</a:t>
            </a:r>
            <a:endParaRPr lang="en-US" altLang="en-US" dirty="0" smtClean="0">
              <a:latin typeface="Consolas" pitchFamily="49" charset="0"/>
              <a:cs typeface="Arial" charset="0"/>
            </a:endParaRPr>
          </a:p>
        </p:txBody>
      </p:sp>
      <p:sp>
        <p:nvSpPr>
          <p:cNvPr id="1433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This can be done mechanically by shifting the bits appropriately:</a:t>
            </a:r>
          </a:p>
          <a:p>
            <a:pPr algn="ctr">
              <a:buFont typeface="Arial" charset="0"/>
              <a:buNone/>
            </a:pPr>
            <a:r>
              <a:rPr lang="en-US" altLang="en-US" dirty="0" smtClean="0">
                <a:latin typeface="Arial" charset="0"/>
                <a:cs typeface="Arial" charset="0"/>
              </a:rPr>
              <a:t>	</a:t>
            </a:r>
            <a:r>
              <a:rPr lang="en-US" altLang="en-US" dirty="0" smtClean="0">
                <a:latin typeface="Consolas" pitchFamily="49" charset="0"/>
                <a:cs typeface="Arial" charset="0"/>
              </a:rPr>
              <a:t>1000</a:t>
            </a:r>
            <a:r>
              <a:rPr lang="en-US" altLang="en-US" sz="900" dirty="0" smtClean="0">
                <a:solidFill>
                  <a:srgbClr val="000000"/>
                </a:solidFill>
                <a:latin typeface="Consolas" pitchFamily="49" charset="0"/>
                <a:cs typeface="Arial" charset="0"/>
              </a:rPr>
              <a:t> </a:t>
            </a:r>
            <a:r>
              <a:rPr lang="en-US" altLang="en-US" dirty="0" smtClean="0">
                <a:latin typeface="Consolas" pitchFamily="49" charset="0"/>
                <a:cs typeface="Arial" charset="0"/>
              </a:rPr>
              <a:t>1110</a:t>
            </a:r>
            <a:r>
              <a:rPr lang="en-US" altLang="en-US" sz="900" dirty="0" smtClean="0">
                <a:latin typeface="Consolas" pitchFamily="49" charset="0"/>
                <a:cs typeface="Arial" charset="0"/>
              </a:rPr>
              <a:t> </a:t>
            </a:r>
            <a:r>
              <a:rPr lang="en-US" altLang="en-US" dirty="0" smtClean="0">
                <a:latin typeface="Consolas" pitchFamily="49" charset="0"/>
                <a:cs typeface="Arial" charset="0"/>
              </a:rPr>
              <a:t>0101</a:t>
            </a:r>
            <a:r>
              <a:rPr lang="en-US" altLang="en-US" baseline="-25000" dirty="0" smtClean="0">
                <a:latin typeface="Consolas" pitchFamily="49" charset="0"/>
                <a:cs typeface="Arial" charset="0"/>
              </a:rPr>
              <a:t>2</a:t>
            </a:r>
            <a:r>
              <a:rPr lang="en-US" altLang="en-US" dirty="0" smtClean="0">
                <a:latin typeface="Consolas" pitchFamily="49" charset="0"/>
                <a:cs typeface="Arial" charset="0"/>
              </a:rPr>
              <a:t> &lt;&lt; </a:t>
            </a:r>
            <a:r>
              <a:rPr lang="en-US" altLang="en-US" dirty="0" smtClean="0">
                <a:solidFill>
                  <a:srgbClr val="FF0000"/>
                </a:solidFill>
                <a:latin typeface="Consolas" pitchFamily="49" charset="0"/>
                <a:cs typeface="Arial" charset="0"/>
              </a:rPr>
              <a:t>4</a:t>
            </a:r>
            <a:r>
              <a:rPr lang="en-US" altLang="en-US" dirty="0" smtClean="0">
                <a:latin typeface="Consolas" pitchFamily="49" charset="0"/>
                <a:cs typeface="Arial" charset="0"/>
              </a:rPr>
              <a:t> == 1000</a:t>
            </a:r>
            <a:r>
              <a:rPr lang="en-US" altLang="en-US" sz="900" dirty="0" smtClean="0">
                <a:solidFill>
                  <a:srgbClr val="000000"/>
                </a:solidFill>
                <a:latin typeface="Consolas" pitchFamily="49" charset="0"/>
                <a:cs typeface="Arial" charset="0"/>
              </a:rPr>
              <a:t> </a:t>
            </a:r>
            <a:r>
              <a:rPr lang="en-US" altLang="en-US" dirty="0" smtClean="0">
                <a:latin typeface="Consolas" pitchFamily="49" charset="0"/>
                <a:cs typeface="Arial" charset="0"/>
              </a:rPr>
              <a:t>1110</a:t>
            </a:r>
            <a:r>
              <a:rPr lang="en-US" altLang="en-US" sz="900" dirty="0" smtClean="0">
                <a:latin typeface="Consolas" pitchFamily="49" charset="0"/>
                <a:cs typeface="Arial" charset="0"/>
              </a:rPr>
              <a:t> </a:t>
            </a:r>
            <a:r>
              <a:rPr lang="en-US" altLang="en-US" dirty="0" smtClean="0">
                <a:latin typeface="Consolas" pitchFamily="49" charset="0"/>
                <a:cs typeface="Arial" charset="0"/>
              </a:rPr>
              <a:t>0101</a:t>
            </a:r>
            <a:r>
              <a:rPr lang="en-US" altLang="en-US" sz="900" dirty="0" smtClean="0">
                <a:solidFill>
                  <a:srgbClr val="000000"/>
                </a:solidFill>
                <a:latin typeface="Consolas" pitchFamily="49" charset="0"/>
                <a:cs typeface="Arial" charset="0"/>
              </a:rPr>
              <a:t> </a:t>
            </a:r>
            <a:r>
              <a:rPr lang="en-US" altLang="en-US" dirty="0" smtClean="0">
                <a:solidFill>
                  <a:srgbClr val="FF0000"/>
                </a:solidFill>
                <a:latin typeface="Consolas" pitchFamily="49" charset="0"/>
                <a:cs typeface="Arial" charset="0"/>
              </a:rPr>
              <a:t>0000</a:t>
            </a:r>
            <a:r>
              <a:rPr lang="en-US" altLang="en-US" baseline="-25000" dirty="0" smtClean="0">
                <a:latin typeface="Consolas" pitchFamily="49" charset="0"/>
                <a:cs typeface="Arial" charset="0"/>
              </a:rPr>
              <a:t>2</a:t>
            </a:r>
          </a:p>
          <a:p>
            <a:pPr algn="ctr">
              <a:buFont typeface="Arial" charset="0"/>
              <a:buNone/>
            </a:pPr>
            <a:r>
              <a:rPr lang="en-US" altLang="en-US" dirty="0" smtClean="0">
                <a:latin typeface="Arial" charset="0"/>
                <a:cs typeface="Arial" charset="0"/>
              </a:rPr>
              <a:t>	</a:t>
            </a:r>
            <a:r>
              <a:rPr lang="en-US" altLang="en-US" dirty="0" smtClean="0">
                <a:latin typeface="Consolas" pitchFamily="49" charset="0"/>
                <a:cs typeface="Arial" charset="0"/>
              </a:rPr>
              <a:t>1000</a:t>
            </a:r>
            <a:r>
              <a:rPr lang="en-US" altLang="en-US" sz="900" dirty="0" smtClean="0">
                <a:solidFill>
                  <a:srgbClr val="000000"/>
                </a:solidFill>
                <a:latin typeface="Consolas" pitchFamily="49" charset="0"/>
                <a:cs typeface="Arial" charset="0"/>
              </a:rPr>
              <a:t> </a:t>
            </a:r>
            <a:r>
              <a:rPr lang="en-US" altLang="en-US" dirty="0" smtClean="0">
                <a:latin typeface="Consolas" pitchFamily="49" charset="0"/>
                <a:cs typeface="Arial" charset="0"/>
              </a:rPr>
              <a:t>11</a:t>
            </a:r>
            <a:r>
              <a:rPr lang="en-US" altLang="en-US" dirty="0" smtClean="0">
                <a:solidFill>
                  <a:srgbClr val="3333CC"/>
                </a:solidFill>
                <a:latin typeface="Consolas" pitchFamily="49" charset="0"/>
                <a:cs typeface="Arial" charset="0"/>
              </a:rPr>
              <a:t>10</a:t>
            </a:r>
            <a:r>
              <a:rPr lang="en-US" altLang="en-US" sz="900" dirty="0" smtClean="0">
                <a:solidFill>
                  <a:srgbClr val="3333CC"/>
                </a:solidFill>
                <a:latin typeface="Consolas" pitchFamily="49" charset="0"/>
                <a:cs typeface="Arial" charset="0"/>
              </a:rPr>
              <a:t> </a:t>
            </a:r>
            <a:r>
              <a:rPr lang="en-US" altLang="en-US" dirty="0" smtClean="0">
                <a:solidFill>
                  <a:srgbClr val="3333CC"/>
                </a:solidFill>
                <a:latin typeface="Consolas" pitchFamily="49" charset="0"/>
                <a:cs typeface="Arial" charset="0"/>
              </a:rPr>
              <a:t>0101</a:t>
            </a:r>
            <a:r>
              <a:rPr lang="en-US" altLang="en-US" baseline="-25000" dirty="0" smtClean="0">
                <a:latin typeface="Consolas" pitchFamily="49" charset="0"/>
                <a:cs typeface="Arial" charset="0"/>
              </a:rPr>
              <a:t>2</a:t>
            </a:r>
            <a:r>
              <a:rPr lang="en-US" altLang="en-US" dirty="0" smtClean="0">
                <a:latin typeface="Consolas" pitchFamily="49" charset="0"/>
                <a:cs typeface="Arial" charset="0"/>
              </a:rPr>
              <a:t> &gt;&gt; </a:t>
            </a:r>
            <a:r>
              <a:rPr lang="en-US" altLang="en-US" dirty="0" smtClean="0">
                <a:solidFill>
                  <a:srgbClr val="3333CC"/>
                </a:solidFill>
                <a:latin typeface="Consolas" pitchFamily="49" charset="0"/>
                <a:cs typeface="Arial" charset="0"/>
              </a:rPr>
              <a:t>6</a:t>
            </a:r>
            <a:r>
              <a:rPr lang="en-US" altLang="en-US" dirty="0" smtClean="0">
                <a:latin typeface="Consolas" pitchFamily="49" charset="0"/>
                <a:cs typeface="Arial" charset="0"/>
              </a:rPr>
              <a:t> == 10</a:t>
            </a:r>
            <a:r>
              <a:rPr lang="en-US" altLang="en-US" sz="900" dirty="0" smtClean="0">
                <a:solidFill>
                  <a:srgbClr val="000000"/>
                </a:solidFill>
                <a:latin typeface="Consolas" pitchFamily="49" charset="0"/>
                <a:cs typeface="Arial" charset="0"/>
              </a:rPr>
              <a:t> </a:t>
            </a:r>
            <a:r>
              <a:rPr lang="en-US" altLang="en-US" dirty="0" smtClean="0">
                <a:latin typeface="Consolas" pitchFamily="49" charset="0"/>
                <a:cs typeface="Arial" charset="0"/>
              </a:rPr>
              <a:t>0011</a:t>
            </a:r>
            <a:r>
              <a:rPr lang="en-US" altLang="en-US" baseline="-25000" dirty="0" smtClean="0">
                <a:latin typeface="Consolas" pitchFamily="49" charset="0"/>
                <a:cs typeface="Arial" charset="0"/>
              </a:rPr>
              <a:t>2</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Powers of 2 are now easy to calculate:</a:t>
            </a:r>
          </a:p>
          <a:p>
            <a:pPr>
              <a:buFont typeface="Arial" charset="0"/>
              <a:buNone/>
            </a:pPr>
            <a:r>
              <a:rPr lang="en-US" altLang="en-US" dirty="0" smtClean="0">
                <a:latin typeface="Consolas" pitchFamily="49" charset="0"/>
                <a:cs typeface="Arial" charset="0"/>
              </a:rPr>
              <a:t>			1</a:t>
            </a:r>
            <a:r>
              <a:rPr lang="en-US" altLang="en-US" baseline="-25000" dirty="0" smtClean="0">
                <a:latin typeface="Consolas" pitchFamily="49" charset="0"/>
                <a:cs typeface="Arial" charset="0"/>
              </a:rPr>
              <a:t>2</a:t>
            </a:r>
            <a:r>
              <a:rPr lang="en-US" altLang="en-US" dirty="0" smtClean="0">
                <a:latin typeface="Consolas" pitchFamily="49" charset="0"/>
                <a:cs typeface="Arial" charset="0"/>
              </a:rPr>
              <a:t> &lt;&lt; </a:t>
            </a:r>
            <a:r>
              <a:rPr lang="en-US" altLang="en-US" dirty="0" smtClean="0">
                <a:solidFill>
                  <a:srgbClr val="FF0000"/>
                </a:solidFill>
                <a:latin typeface="Consolas" pitchFamily="49" charset="0"/>
                <a:cs typeface="Arial" charset="0"/>
              </a:rPr>
              <a:t>4</a:t>
            </a:r>
            <a:r>
              <a:rPr lang="en-US" altLang="en-US" dirty="0" smtClean="0">
                <a:latin typeface="Consolas" pitchFamily="49" charset="0"/>
                <a:cs typeface="Arial" charset="0"/>
              </a:rPr>
              <a:t> == 1</a:t>
            </a:r>
            <a:r>
              <a:rPr lang="en-US" altLang="en-US" sz="900" dirty="0" smtClean="0">
                <a:solidFill>
                  <a:srgbClr val="000000"/>
                </a:solidFill>
                <a:latin typeface="Consolas" pitchFamily="49" charset="0"/>
                <a:cs typeface="Arial" charset="0"/>
              </a:rPr>
              <a:t> </a:t>
            </a:r>
            <a:r>
              <a:rPr lang="en-US" altLang="en-US" dirty="0" smtClean="0">
                <a:latin typeface="Consolas" pitchFamily="49" charset="0"/>
                <a:cs typeface="Arial" charset="0"/>
              </a:rPr>
              <a:t>0000</a:t>
            </a:r>
            <a:r>
              <a:rPr lang="en-US" altLang="en-US" baseline="-25000" dirty="0" smtClean="0">
                <a:latin typeface="Consolas" pitchFamily="49" charset="0"/>
                <a:cs typeface="Arial" charset="0"/>
              </a:rPr>
              <a:t>2</a:t>
            </a:r>
            <a:r>
              <a:rPr lang="en-US" altLang="en-US" dirty="0" smtClean="0">
                <a:latin typeface="Consolas" pitchFamily="49" charset="0"/>
                <a:cs typeface="Arial" charset="0"/>
              </a:rPr>
              <a:t>       // 2</a:t>
            </a:r>
            <a:r>
              <a:rPr lang="en-US" altLang="en-US" baseline="30000" dirty="0" smtClean="0">
                <a:latin typeface="Consolas" pitchFamily="49" charset="0"/>
                <a:cs typeface="Arial" charset="0"/>
              </a:rPr>
              <a:t>4</a:t>
            </a:r>
            <a:r>
              <a:rPr lang="en-US" altLang="en-US" dirty="0" smtClean="0">
                <a:latin typeface="Consolas" pitchFamily="49" charset="0"/>
                <a:cs typeface="Arial" charset="0"/>
              </a:rPr>
              <a:t> = 16</a:t>
            </a:r>
            <a:endParaRPr lang="en-US" altLang="en-US" baseline="-25000" dirty="0" smtClean="0">
              <a:latin typeface="Consolas" pitchFamily="49" charset="0"/>
              <a:cs typeface="Arial" charset="0"/>
            </a:endParaRPr>
          </a:p>
          <a:p>
            <a:pPr>
              <a:buFont typeface="Arial" charset="0"/>
              <a:buNone/>
            </a:pPr>
            <a:r>
              <a:rPr lang="en-US" altLang="en-US" dirty="0" smtClean="0">
                <a:latin typeface="Arial" charset="0"/>
                <a:cs typeface="Arial" charset="0"/>
              </a:rPr>
              <a:t>			</a:t>
            </a:r>
            <a:r>
              <a:rPr lang="en-US" altLang="en-US" dirty="0" smtClean="0">
                <a:latin typeface="Consolas" pitchFamily="49" charset="0"/>
                <a:cs typeface="Arial" charset="0"/>
              </a:rPr>
              <a:t>1</a:t>
            </a:r>
            <a:r>
              <a:rPr lang="en-US" altLang="en-US" baseline="-25000" dirty="0" smtClean="0">
                <a:latin typeface="Consolas" pitchFamily="49" charset="0"/>
                <a:cs typeface="Arial" charset="0"/>
              </a:rPr>
              <a:t>2</a:t>
            </a:r>
            <a:r>
              <a:rPr lang="en-US" altLang="en-US" dirty="0" smtClean="0">
                <a:latin typeface="Consolas" pitchFamily="49" charset="0"/>
                <a:cs typeface="Arial" charset="0"/>
              </a:rPr>
              <a:t> &lt;&lt; </a:t>
            </a:r>
            <a:r>
              <a:rPr lang="en-US" altLang="en-US" dirty="0" smtClean="0">
                <a:solidFill>
                  <a:srgbClr val="3333CC"/>
                </a:solidFill>
                <a:latin typeface="Consolas" pitchFamily="49" charset="0"/>
                <a:cs typeface="Arial" charset="0"/>
              </a:rPr>
              <a:t>6</a:t>
            </a:r>
            <a:r>
              <a:rPr lang="en-US" altLang="en-US" dirty="0" smtClean="0">
                <a:latin typeface="Consolas" pitchFamily="49" charset="0"/>
                <a:cs typeface="Arial" charset="0"/>
              </a:rPr>
              <a:t> == 100</a:t>
            </a:r>
            <a:r>
              <a:rPr lang="en-US" altLang="en-US" sz="900" dirty="0" smtClean="0">
                <a:solidFill>
                  <a:srgbClr val="000000"/>
                </a:solidFill>
                <a:latin typeface="Consolas" pitchFamily="49" charset="0"/>
                <a:cs typeface="Arial" charset="0"/>
              </a:rPr>
              <a:t> </a:t>
            </a:r>
            <a:r>
              <a:rPr lang="en-US" altLang="en-US" dirty="0" smtClean="0">
                <a:latin typeface="Consolas" pitchFamily="49" charset="0"/>
                <a:cs typeface="Arial" charset="0"/>
              </a:rPr>
              <a:t>0000</a:t>
            </a:r>
            <a:r>
              <a:rPr lang="en-US" altLang="en-US" baseline="-25000" dirty="0" smtClean="0">
                <a:latin typeface="Consolas" pitchFamily="49" charset="0"/>
                <a:cs typeface="Arial" charset="0"/>
              </a:rPr>
              <a:t>2</a:t>
            </a:r>
            <a:r>
              <a:rPr lang="en-US" altLang="en-US" dirty="0" smtClean="0">
                <a:latin typeface="Consolas" pitchFamily="49" charset="0"/>
                <a:cs typeface="Arial" charset="0"/>
              </a:rPr>
              <a:t>     // 2</a:t>
            </a:r>
            <a:r>
              <a:rPr lang="en-US" altLang="en-US" baseline="30000" dirty="0" smtClean="0">
                <a:latin typeface="Consolas" pitchFamily="49" charset="0"/>
                <a:cs typeface="Arial" charset="0"/>
              </a:rPr>
              <a:t>6</a:t>
            </a:r>
            <a:r>
              <a:rPr lang="en-US" altLang="en-US" dirty="0" smtClean="0">
                <a:latin typeface="Consolas" pitchFamily="49" charset="0"/>
                <a:cs typeface="Arial" charset="0"/>
              </a:rPr>
              <a:t> = 64</a:t>
            </a:r>
          </a:p>
          <a:p>
            <a:pPr algn="ctr">
              <a:buFont typeface="Arial" charset="0"/>
              <a:buNone/>
            </a:pPr>
            <a:endParaRPr lang="en-US" altLang="en-US" dirty="0" smtClean="0">
              <a:latin typeface="Consolas" pitchFamily="49" charset="0"/>
              <a:cs typeface="Arial" charset="0"/>
            </a:endParaRPr>
          </a:p>
        </p:txBody>
      </p:sp>
    </p:spTree>
    <p:extLst>
      <p:ext uri="{BB962C8B-B14F-4D97-AF65-F5344CB8AC3E}">
        <p14:creationId xmlns:p14="http://schemas.microsoft.com/office/powerpoint/2010/main" val="39444270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latin typeface="Arial" charset="0"/>
                <a:cs typeface="Arial" charset="0"/>
              </a:rPr>
              <a:t>Modulo a power of two</a:t>
            </a:r>
            <a:endParaRPr lang="en-US" altLang="en-US" dirty="0" smtClean="0">
              <a:latin typeface="Consolas" pitchFamily="49" charset="0"/>
              <a:cs typeface="Arial" charset="0"/>
            </a:endParaRPr>
          </a:p>
        </p:txBody>
      </p:sp>
      <p:sp>
        <p:nvSpPr>
          <p:cNvPr id="1536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The implementation using the modulus/remainder operator:</a:t>
            </a:r>
          </a:p>
          <a:p>
            <a:pPr>
              <a:buFontTx/>
              <a:buNone/>
            </a:pPr>
            <a:endParaRPr lang="en-US" altLang="en-US" smtClean="0">
              <a:latin typeface="Arial" charset="0"/>
              <a:cs typeface="Arial" charset="0"/>
            </a:endParaRPr>
          </a:p>
          <a:p>
            <a:pPr>
              <a:buFontTx/>
              <a:buNone/>
            </a:pPr>
            <a:r>
              <a:rPr lang="en-US" altLang="en-US" smtClean="0">
                <a:latin typeface="Arial" charset="0"/>
                <a:cs typeface="Arial" charset="0"/>
              </a:rPr>
              <a:t>	</a:t>
            </a:r>
            <a:r>
              <a:rPr lang="en-US" altLang="en-US" sz="1600" smtClean="0">
                <a:latin typeface="Arial" charset="0"/>
                <a:cs typeface="Arial" charset="0"/>
              </a:rPr>
              <a:t>	</a:t>
            </a:r>
            <a:r>
              <a:rPr lang="en-US" altLang="en-US" sz="1800" smtClean="0">
                <a:latin typeface="Consolas" pitchFamily="49" charset="0"/>
                <a:cs typeface="Arial" charset="0"/>
              </a:rPr>
              <a:t>unsigned int hash_M( unsigned int n, unsigned int m ) {</a:t>
            </a:r>
          </a:p>
          <a:p>
            <a:pPr>
              <a:buFontTx/>
              <a:buNone/>
            </a:pPr>
            <a:r>
              <a:rPr lang="en-US" altLang="en-US" sz="1800" smtClean="0">
                <a:latin typeface="Consolas" pitchFamily="49" charset="0"/>
                <a:cs typeface="Arial" charset="0"/>
              </a:rPr>
              <a:t>		    return n &amp; ((1 &lt;&lt; m) – 1);</a:t>
            </a:r>
          </a:p>
          <a:p>
            <a:pPr>
              <a:buFontTx/>
              <a:buNone/>
            </a:pPr>
            <a:r>
              <a:rPr lang="en-US" altLang="en-US" sz="1800" smtClean="0">
                <a:latin typeface="Consolas" pitchFamily="49" charset="0"/>
                <a:cs typeface="Arial" charset="0"/>
              </a:rPr>
              <a:t>		}</a:t>
            </a:r>
          </a:p>
        </p:txBody>
      </p:sp>
    </p:spTree>
    <p:extLst>
      <p:ext uri="{BB962C8B-B14F-4D97-AF65-F5344CB8AC3E}">
        <p14:creationId xmlns:p14="http://schemas.microsoft.com/office/powerpoint/2010/main" val="32868707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Problem:</a:t>
            </a:r>
          </a:p>
          <a:p>
            <a:pPr lvl="1"/>
            <a:r>
              <a:rPr lang="en-US" altLang="en-US" dirty="0" smtClean="0">
                <a:latin typeface="Arial" charset="0"/>
                <a:cs typeface="Arial" charset="0"/>
              </a:rPr>
              <a:t>Suppose that the hash function </a:t>
            </a:r>
            <a:r>
              <a:rPr lang="en-US" altLang="en-US" i="1" dirty="0" smtClean="0">
                <a:latin typeface="Arial" charset="0"/>
                <a:cs typeface="Arial" charset="0"/>
              </a:rPr>
              <a:t>h</a:t>
            </a:r>
            <a:r>
              <a:rPr lang="en-US" altLang="en-US" dirty="0" smtClean="0">
                <a:latin typeface="Arial" charset="0"/>
                <a:cs typeface="Arial" charset="0"/>
              </a:rPr>
              <a:t> is always even</a:t>
            </a:r>
          </a:p>
          <a:p>
            <a:pPr lvl="1"/>
            <a:r>
              <a:rPr lang="en-US" altLang="en-US" dirty="0" smtClean="0">
                <a:latin typeface="Arial" charset="0"/>
                <a:cs typeface="Arial" charset="0"/>
              </a:rPr>
              <a:t>An even number modulo a power of two is still even</a:t>
            </a:r>
          </a:p>
          <a:p>
            <a:pPr>
              <a:buNone/>
            </a:pPr>
            <a:endParaRPr lang="en-US" altLang="en-US" dirty="0" smtClean="0">
              <a:latin typeface="Arial" charset="0"/>
              <a:cs typeface="Arial" charset="0"/>
            </a:endParaRPr>
          </a:p>
          <a:p>
            <a:pPr>
              <a:buNone/>
            </a:pPr>
            <a:r>
              <a:rPr lang="en-US" altLang="en-US" dirty="0" smtClean="0">
                <a:latin typeface="Arial" charset="0"/>
                <a:cs typeface="Arial" charset="0"/>
              </a:rPr>
              <a:t>	Example:  memory allocations are multiples of word size</a:t>
            </a:r>
            <a:endParaRPr lang="en-US" altLang="en-US" dirty="0">
              <a:latin typeface="Arial" charset="0"/>
              <a:cs typeface="Arial" charset="0"/>
            </a:endParaRPr>
          </a:p>
          <a:p>
            <a:pPr lvl="1"/>
            <a:r>
              <a:rPr lang="en-US" altLang="en-US" dirty="0" smtClean="0">
                <a:latin typeface="Arial" charset="0"/>
                <a:cs typeface="Arial" charset="0"/>
              </a:rPr>
              <a:t>On a 64-bit computer, addresses returned by </a:t>
            </a:r>
            <a:r>
              <a:rPr lang="en-US" altLang="en-US" dirty="0" smtClean="0">
                <a:latin typeface="Consolas" panose="020B0609020204030204" pitchFamily="49" charset="0"/>
                <a:cs typeface="Consolas" panose="020B0609020204030204" pitchFamily="49" charset="0"/>
              </a:rPr>
              <a:t>new</a:t>
            </a:r>
            <a:r>
              <a:rPr lang="en-US" altLang="en-US" dirty="0" smtClean="0">
                <a:latin typeface="Arial" charset="0"/>
                <a:cs typeface="Arial" charset="0"/>
              </a:rPr>
              <a:t> will be multiples of 8</a:t>
            </a:r>
            <a:endParaRPr lang="en-US" altLang="en-US" dirty="0">
              <a:latin typeface="Arial" charset="0"/>
              <a:cs typeface="Arial" charset="0"/>
            </a:endParaRPr>
          </a:p>
          <a:p>
            <a:pPr lvl="1"/>
            <a:r>
              <a:rPr lang="en-US" altLang="en-US" dirty="0" smtClean="0">
                <a:latin typeface="Arial" charset="0"/>
                <a:cs typeface="Arial" charset="0"/>
              </a:rPr>
              <a:t>The probability that </a:t>
            </a:r>
            <a:r>
              <a:rPr lang="en-CA" i="1" dirty="0" err="1" smtClean="0">
                <a:latin typeface="Times New Roman" panose="02020603050405020304" pitchFamily="18" charset="0"/>
                <a:cs typeface="Times New Roman" panose="02020603050405020304" pitchFamily="18" charset="0"/>
              </a:rPr>
              <a:t>h</a:t>
            </a:r>
            <a:r>
              <a:rPr lang="en-CA" i="1" baseline="-25000" dirty="0" err="1" smtClean="0">
                <a:latin typeface="Times New Roman" panose="02020603050405020304" pitchFamily="18" charset="0"/>
                <a:cs typeface="Times New Roman" panose="02020603050405020304" pitchFamily="18" charset="0"/>
              </a:rPr>
              <a:t>M</a:t>
            </a:r>
            <a:r>
              <a:rPr lang="en-CA" dirty="0" smtClean="0">
                <a:latin typeface="Times New Roman" panose="02020603050405020304" pitchFamily="18" charset="0"/>
                <a:cs typeface="Times New Roman" panose="02020603050405020304" pitchFamily="18" charset="0"/>
              </a:rPr>
              <a:t>( </a:t>
            </a:r>
            <a:r>
              <a:rPr lang="en-CA" i="1" dirty="0" smtClean="0">
                <a:latin typeface="Times New Roman" panose="02020603050405020304" pitchFamily="18" charset="0"/>
                <a:cs typeface="Times New Roman" panose="02020603050405020304" pitchFamily="18" charset="0"/>
              </a:rPr>
              <a:t>h</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x</a:t>
            </a:r>
            <a:r>
              <a:rPr lang="en-CA" dirty="0" smtClean="0">
                <a:latin typeface="Times New Roman" panose="02020603050405020304" pitchFamily="18" charset="0"/>
                <a:cs typeface="Times New Roman" panose="02020603050405020304" pitchFamily="18" charset="0"/>
              </a:rPr>
              <a:t>) ) = </a:t>
            </a:r>
            <a:r>
              <a:rPr lang="en-CA" i="1" dirty="0" err="1">
                <a:latin typeface="Times New Roman" panose="02020603050405020304" pitchFamily="18" charset="0"/>
                <a:cs typeface="Times New Roman" panose="02020603050405020304" pitchFamily="18" charset="0"/>
              </a:rPr>
              <a:t>h</a:t>
            </a:r>
            <a:r>
              <a:rPr lang="en-CA" i="1" baseline="-25000" dirty="0" err="1">
                <a:latin typeface="Times New Roman" panose="02020603050405020304" pitchFamily="18" charset="0"/>
                <a:cs typeface="Times New Roman" panose="02020603050405020304" pitchFamily="18" charset="0"/>
              </a:rPr>
              <a:t>M</a:t>
            </a:r>
            <a:r>
              <a:rPr lang="en-CA" dirty="0">
                <a:latin typeface="Times New Roman" panose="02020603050405020304" pitchFamily="18" charset="0"/>
                <a:cs typeface="Times New Roman" panose="02020603050405020304" pitchFamily="18" charset="0"/>
              </a:rPr>
              <a:t>( </a:t>
            </a:r>
            <a:r>
              <a:rPr lang="en-CA" i="1" dirty="0" smtClean="0">
                <a:latin typeface="Times New Roman" panose="02020603050405020304" pitchFamily="18" charset="0"/>
                <a:cs typeface="Times New Roman" panose="02020603050405020304" pitchFamily="18" charset="0"/>
              </a:rPr>
              <a:t>h</a:t>
            </a:r>
            <a:r>
              <a:rPr lang="en-CA" dirty="0" smtClean="0">
                <a:latin typeface="Times New Roman" panose="02020603050405020304" pitchFamily="18" charset="0"/>
                <a:cs typeface="Times New Roman" panose="02020603050405020304" pitchFamily="18" charset="0"/>
              </a:rPr>
              <a:t>(</a:t>
            </a:r>
            <a:r>
              <a:rPr lang="en-CA" i="1" dirty="0" smtClean="0">
                <a:latin typeface="Times New Roman" panose="02020603050405020304" pitchFamily="18" charset="0"/>
                <a:cs typeface="Times New Roman" panose="02020603050405020304" pitchFamily="18" charset="0"/>
              </a:rPr>
              <a:t>y</a:t>
            </a:r>
            <a:r>
              <a:rPr lang="en-CA" dirty="0" smtClean="0">
                <a:latin typeface="Times New Roman" panose="02020603050405020304" pitchFamily="18" charset="0"/>
                <a:cs typeface="Times New Roman" panose="02020603050405020304" pitchFamily="18" charset="0"/>
              </a:rPr>
              <a:t>) )</a:t>
            </a:r>
            <a:r>
              <a:rPr lang="en-US" altLang="en-US" dirty="0" smtClean="0">
                <a:latin typeface="Arial" charset="0"/>
                <a:cs typeface="Arial" charset="0"/>
              </a:rPr>
              <a:t> is one in </a:t>
            </a:r>
            <a:r>
              <a:rPr lang="en-US" altLang="en-US" i="1" dirty="0" smtClean="0">
                <a:latin typeface="Times New Roman" panose="02020603050405020304" pitchFamily="18" charset="0"/>
                <a:cs typeface="Times New Roman" panose="02020603050405020304" pitchFamily="18" charset="0"/>
              </a:rPr>
              <a:t>M</a:t>
            </a:r>
            <a:r>
              <a:rPr lang="en-US" altLang="en-US" dirty="0" smtClean="0">
                <a:latin typeface="Times New Roman" panose="02020603050405020304" pitchFamily="18" charset="0"/>
                <a:cs typeface="Times New Roman" panose="02020603050405020304" pitchFamily="18" charset="0"/>
              </a:rPr>
              <a:t>/8</a:t>
            </a:r>
          </a:p>
          <a:p>
            <a:pPr lvl="2"/>
            <a:r>
              <a:rPr lang="en-US" altLang="en-US" dirty="0" smtClean="0">
                <a:latin typeface="Arial" charset="0"/>
                <a:cs typeface="Arial" charset="0"/>
              </a:rPr>
              <a:t>This is not one in </a:t>
            </a:r>
            <a:r>
              <a:rPr lang="en-US" altLang="en-US" i="1" dirty="0" smtClean="0">
                <a:latin typeface="Times New Roman" panose="02020603050405020304" pitchFamily="18" charset="0"/>
                <a:cs typeface="Times New Roman" panose="02020603050405020304" pitchFamily="18" charset="0"/>
              </a:rPr>
              <a:t>M</a:t>
            </a:r>
            <a:r>
              <a:rPr lang="en-US" altLang="en-US" dirty="0" smtClean="0">
                <a:latin typeface="Arial" charset="0"/>
                <a:cs typeface="Arial" charset="0"/>
              </a:rPr>
              <a:t> </a:t>
            </a:r>
            <a:endParaRPr lang="en-US" altLang="en-US" dirty="0">
              <a:latin typeface="Times New Roman" panose="02020603050405020304" pitchFamily="18" charset="0"/>
              <a:cs typeface="Times New Roman" panose="02020603050405020304" pitchFamily="18" charset="0"/>
            </a:endParaRPr>
          </a:p>
          <a:p>
            <a:pPr lvl="1"/>
            <a:endParaRPr lang="en-US" altLang="en-US" dirty="0" smtClean="0">
              <a:latin typeface="Arial" charset="0"/>
              <a:cs typeface="Arial" charset="0"/>
            </a:endParaRP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a:t>
            </a:r>
            <a:endParaRPr lang="en-US" altLang="en-US" dirty="0" smtClean="0">
              <a:latin typeface="Consolas" pitchFamily="49" charset="0"/>
              <a:cs typeface="Consolas" pitchFamily="49" charset="0"/>
            </a:endParaRPr>
          </a:p>
        </p:txBody>
      </p:sp>
      <p:sp>
        <p:nvSpPr>
          <p:cNvPr id="6" name="Rectangle 2"/>
          <p:cNvSpPr>
            <a:spLocks noGrp="1" noChangeArrowheads="1"/>
          </p:cNvSpPr>
          <p:nvPr>
            <p:ph type="title"/>
          </p:nvPr>
        </p:nvSpPr>
        <p:spPr>
          <a:xfrm>
            <a:off x="457200" y="274638"/>
            <a:ext cx="8229600" cy="1143000"/>
          </a:xfrm>
        </p:spPr>
        <p:txBody>
          <a:bodyPr/>
          <a:lstStyle/>
          <a:p>
            <a:r>
              <a:rPr lang="en-US" altLang="en-US" dirty="0" smtClean="0">
                <a:latin typeface="Arial" charset="0"/>
                <a:cs typeface="Arial" charset="0"/>
              </a:rPr>
              <a:t>Modulo a </a:t>
            </a:r>
            <a:r>
              <a:rPr lang="en-US" altLang="en-US" dirty="0">
                <a:latin typeface="Arial" charset="0"/>
                <a:cs typeface="Arial" charset="0"/>
              </a:rPr>
              <a:t>power of two</a:t>
            </a:r>
            <a:endParaRPr lang="en-US" altLang="en-US" dirty="0" smtClean="0">
              <a:latin typeface="Consolas" pitchFamily="49" charset="0"/>
              <a:cs typeface="Arial" charset="0"/>
            </a:endParaRPr>
          </a:p>
        </p:txBody>
      </p:sp>
    </p:spTree>
    <p:extLst>
      <p:ext uri="{BB962C8B-B14F-4D97-AF65-F5344CB8AC3E}">
        <p14:creationId xmlns:p14="http://schemas.microsoft.com/office/powerpoint/2010/main" val="21905344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For some objects, it is worse:</a:t>
            </a:r>
          </a:p>
          <a:p>
            <a:pPr lvl="1"/>
            <a:r>
              <a:rPr lang="en-US" altLang="en-US" dirty="0" smtClean="0">
                <a:latin typeface="Arial" charset="0"/>
                <a:cs typeface="Arial" charset="0"/>
              </a:rPr>
              <a:t>Instance of </a:t>
            </a:r>
            <a:r>
              <a:rPr lang="en-US" altLang="en-US" dirty="0" smtClean="0">
                <a:latin typeface="Consolas" pitchFamily="49" charset="0"/>
                <a:cs typeface="Consolas" pitchFamily="49" charset="0"/>
              </a:rPr>
              <a:t>Single_node&lt;</a:t>
            </a:r>
            <a:r>
              <a:rPr lang="en-US" altLang="en-US" dirty="0" err="1" smtClean="0">
                <a:latin typeface="Consolas" pitchFamily="49" charset="0"/>
                <a:cs typeface="Consolas" pitchFamily="49" charset="0"/>
              </a:rPr>
              <a:t>int</a:t>
            </a:r>
            <a:r>
              <a:rPr lang="en-US" altLang="en-US" dirty="0" smtClean="0">
                <a:latin typeface="Consolas" pitchFamily="49" charset="0"/>
                <a:cs typeface="Consolas" pitchFamily="49" charset="0"/>
              </a:rPr>
              <a:t>&gt;</a:t>
            </a:r>
            <a:r>
              <a:rPr lang="en-US" altLang="en-US" dirty="0" smtClean="0">
                <a:latin typeface="Arial" charset="0"/>
                <a:cs typeface="Arial" charset="0"/>
              </a:rPr>
              <a:t> on </a:t>
            </a:r>
            <a:r>
              <a:rPr lang="en-US" altLang="en-US" dirty="0" err="1" smtClean="0">
                <a:latin typeface="Arial" charset="0"/>
                <a:cs typeface="Arial" charset="0"/>
              </a:rPr>
              <a:t>ecelinux</a:t>
            </a:r>
            <a:r>
              <a:rPr lang="en-US" altLang="en-US" dirty="0" smtClean="0">
                <a:latin typeface="Arial" charset="0"/>
                <a:cs typeface="Arial" charset="0"/>
              </a:rPr>
              <a:t> always have  </a:t>
            </a:r>
            <a:r>
              <a:rPr lang="en-US" altLang="en-US" dirty="0" smtClean="0">
                <a:latin typeface="Consolas" pitchFamily="49" charset="0"/>
                <a:cs typeface="Consolas" pitchFamily="49" charset="0"/>
              </a:rPr>
              <a:t>10000</a:t>
            </a:r>
            <a:r>
              <a:rPr lang="en-US" altLang="en-US" dirty="0" smtClean="0">
                <a:latin typeface="Arial" charset="0"/>
                <a:cs typeface="Arial" charset="0"/>
              </a:rPr>
              <a:t> as the last five bits</a:t>
            </a:r>
            <a:endParaRPr lang="en-US" altLang="en-US" dirty="0" smtClean="0">
              <a:latin typeface="Consolas" pitchFamily="49" charset="0"/>
              <a:cs typeface="Consolas" pitchFamily="49" charset="0"/>
            </a:endParaRPr>
          </a:p>
          <a:p>
            <a:pPr lvl="2"/>
            <a:r>
              <a:rPr lang="en-US" altLang="en-US" dirty="0" smtClean="0">
                <a:latin typeface="Arial" charset="0"/>
                <a:cs typeface="Arial" charset="0"/>
              </a:rPr>
              <a:t>This increases the probability of a collision to one in </a:t>
            </a:r>
            <a:r>
              <a:rPr lang="en-US" altLang="en-US" i="1" dirty="0" smtClean="0">
                <a:latin typeface="Times New Roman" panose="02020603050405020304" pitchFamily="18" charset="0"/>
                <a:cs typeface="Times New Roman" panose="02020603050405020304" pitchFamily="18" charset="0"/>
              </a:rPr>
              <a:t>M</a:t>
            </a:r>
            <a:r>
              <a:rPr lang="en-US" altLang="en-US" dirty="0" smtClean="0">
                <a:latin typeface="Times New Roman" panose="02020603050405020304" pitchFamily="18" charset="0"/>
                <a:cs typeface="Times New Roman" panose="02020603050405020304" pitchFamily="18" charset="0"/>
              </a:rPr>
              <a:t>/32</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Fortunately, the multiplicative method resolves this issue</a:t>
            </a:r>
            <a:endParaRPr lang="en-US" altLang="en-US" i="1" dirty="0" smtClean="0">
              <a:latin typeface="Times New Roman" pitchFamily="18" charset="0"/>
              <a:cs typeface="Times New Roman" pitchFamily="18" charset="0"/>
            </a:endParaRPr>
          </a:p>
        </p:txBody>
      </p:sp>
      <p:sp>
        <p:nvSpPr>
          <p:cNvPr id="6" name="Rectangle 2"/>
          <p:cNvSpPr>
            <a:spLocks noGrp="1" noChangeArrowheads="1"/>
          </p:cNvSpPr>
          <p:nvPr>
            <p:ph type="title"/>
          </p:nvPr>
        </p:nvSpPr>
        <p:spPr>
          <a:xfrm>
            <a:off x="457200" y="274638"/>
            <a:ext cx="8229600" cy="1143000"/>
          </a:xfrm>
        </p:spPr>
        <p:txBody>
          <a:bodyPr/>
          <a:lstStyle/>
          <a:p>
            <a:r>
              <a:rPr lang="en-US" altLang="en-US" dirty="0" smtClean="0">
                <a:latin typeface="Arial" charset="0"/>
                <a:cs typeface="Arial" charset="0"/>
              </a:rPr>
              <a:t>Modulo a </a:t>
            </a:r>
            <a:r>
              <a:rPr lang="en-US" altLang="en-US" dirty="0">
                <a:latin typeface="Arial" charset="0"/>
                <a:cs typeface="Arial" charset="0"/>
              </a:rPr>
              <a:t>power of two</a:t>
            </a:r>
            <a:endParaRPr lang="en-US" altLang="en-US" dirty="0" smtClean="0">
              <a:latin typeface="Consolas" pitchFamily="49" charset="0"/>
              <a:cs typeface="Arial" charset="0"/>
            </a:endParaRPr>
          </a:p>
        </p:txBody>
      </p:sp>
    </p:spTree>
    <p:extLst>
      <p:ext uri="{BB962C8B-B14F-4D97-AF65-F5344CB8AC3E}">
        <p14:creationId xmlns:p14="http://schemas.microsoft.com/office/powerpoint/2010/main" val="244845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smtClean="0">
                <a:latin typeface="Arial" charset="0"/>
                <a:cs typeface="Arial" charset="0"/>
              </a:rPr>
              <a:t>Supporting Example</a:t>
            </a:r>
          </a:p>
        </p:txBody>
      </p:sp>
      <p:sp>
        <p:nvSpPr>
          <p:cNvPr id="9219" name="Content Placeholder 2"/>
          <p:cNvSpPr>
            <a:spLocks noGrp="1"/>
          </p:cNvSpPr>
          <p:nvPr>
            <p:ph idx="1"/>
          </p:nvPr>
        </p:nvSpPr>
        <p:spPr>
          <a:xfrm>
            <a:off x="457200" y="1600200"/>
            <a:ext cx="8229600" cy="4709120"/>
          </a:xfrm>
        </p:spPr>
        <p:txBody>
          <a:bodyPr>
            <a:normAutofit fontScale="92500" lnSpcReduction="10000"/>
          </a:bodyPr>
          <a:lstStyle/>
          <a:p>
            <a:pPr>
              <a:buFont typeface="Arial" charset="0"/>
              <a:buNone/>
            </a:pPr>
            <a:r>
              <a:rPr lang="en-CA" altLang="en-US" dirty="0" smtClean="0">
                <a:latin typeface="Arial" charset="0"/>
                <a:cs typeface="Arial" charset="0"/>
              </a:rPr>
              <a:t>	A better solution:</a:t>
            </a:r>
          </a:p>
          <a:p>
            <a:pPr lvl="1"/>
            <a:r>
              <a:rPr lang="en-CA" altLang="en-US" dirty="0" smtClean="0">
                <a:latin typeface="Arial" charset="0"/>
                <a:cs typeface="Arial" charset="0"/>
              </a:rPr>
              <a:t>Create an array of size </a:t>
            </a:r>
            <a:r>
              <a:rPr lang="en-CA" altLang="en-US" dirty="0">
                <a:latin typeface="Arial" charset="0"/>
                <a:cs typeface="Arial" charset="0"/>
              </a:rPr>
              <a:t>65536</a:t>
            </a:r>
            <a:endParaRPr lang="en-CA" altLang="en-US" dirty="0" smtClean="0">
              <a:latin typeface="Arial" charset="0"/>
              <a:cs typeface="Arial" charset="0"/>
            </a:endParaRPr>
          </a:p>
          <a:p>
            <a:pPr lvl="1"/>
            <a:r>
              <a:rPr lang="en-CA" altLang="en-US" dirty="0" smtClean="0">
                <a:latin typeface="Arial" charset="0"/>
                <a:cs typeface="Arial" charset="0"/>
              </a:rPr>
              <a:t>Assign those entries corresponding to valid error conditions</a:t>
            </a:r>
          </a:p>
          <a:p>
            <a:pPr lvl="1">
              <a:buFont typeface="Arial" charset="0"/>
              <a:buNone/>
            </a:pPr>
            <a:endParaRPr lang="en-CA" altLang="en-US" dirty="0" smtClean="0">
              <a:latin typeface="Arial" charset="0"/>
              <a:cs typeface="Arial" charset="0"/>
            </a:endParaRPr>
          </a:p>
          <a:p>
            <a:pPr lvl="1">
              <a:buFont typeface="Arial" charset="0"/>
              <a:buNone/>
            </a:pPr>
            <a:endParaRPr lang="en-CA" altLang="en-US" dirty="0" smtClean="0">
              <a:latin typeface="Arial" charset="0"/>
              <a:cs typeface="Arial" charset="0"/>
            </a:endParaRPr>
          </a:p>
          <a:p>
            <a:pPr lvl="1">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smtClean="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smtClean="0">
                <a:latin typeface="Arial" charset="0"/>
                <a:cs typeface="Arial" charset="0"/>
              </a:rPr>
              <a:t>	Problem: additional memory usage</a:t>
            </a:r>
          </a:p>
        </p:txBody>
      </p:sp>
      <p:sp>
        <p:nvSpPr>
          <p:cNvPr id="9220" name="TextBox 3"/>
          <p:cNvSpPr txBox="1">
            <a:spLocks noChangeArrowheads="1"/>
          </p:cNvSpPr>
          <p:nvPr/>
        </p:nvSpPr>
        <p:spPr bwMode="auto">
          <a:xfrm>
            <a:off x="2339752" y="2708920"/>
            <a:ext cx="4235351"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sz="1400" dirty="0" err="1">
                <a:latin typeface="Consolas" pitchFamily="49" charset="0"/>
                <a:cs typeface="Consolas" pitchFamily="49" charset="0"/>
              </a:rPr>
              <a:t>int</a:t>
            </a:r>
            <a:r>
              <a:rPr lang="en-CA" altLang="en-US" sz="1400" dirty="0">
                <a:latin typeface="Consolas" pitchFamily="49" charset="0"/>
                <a:cs typeface="Consolas" pitchFamily="49" charset="0"/>
              </a:rPr>
              <a:t> main() {</a:t>
            </a:r>
          </a:p>
          <a:p>
            <a:pPr eaLnBrk="1" hangingPunct="1"/>
            <a:r>
              <a:rPr lang="en-CA" altLang="en-US" sz="1400" dirty="0">
                <a:latin typeface="Consolas" pitchFamily="49" charset="0"/>
                <a:cs typeface="Consolas" pitchFamily="49" charset="0"/>
              </a:rPr>
              <a:t>    void (*</a:t>
            </a:r>
            <a:r>
              <a:rPr lang="en-CA" altLang="en-US" sz="1400" dirty="0" err="1" smtClean="0">
                <a:latin typeface="Consolas" pitchFamily="49" charset="0"/>
                <a:cs typeface="Consolas" pitchFamily="49" charset="0"/>
              </a:rPr>
              <a:t>function_array</a:t>
            </a:r>
            <a:r>
              <a:rPr lang="en-CA" altLang="en-US" sz="1400" dirty="0" smtClean="0">
                <a:latin typeface="Consolas" pitchFamily="49" charset="0"/>
                <a:cs typeface="Consolas" pitchFamily="49" charset="0"/>
              </a:rPr>
              <a:t>[65536])();</a:t>
            </a:r>
          </a:p>
          <a:p>
            <a:pPr eaLnBrk="1" hangingPunct="1"/>
            <a:r>
              <a:rPr lang="en-CA" altLang="en-US" sz="1400" dirty="0">
                <a:latin typeface="Consolas" pitchFamily="49" charset="0"/>
                <a:cs typeface="Consolas" pitchFamily="49" charset="0"/>
              </a:rPr>
              <a:t> </a:t>
            </a:r>
            <a:r>
              <a:rPr lang="en-CA" altLang="en-US" sz="1400" dirty="0" smtClean="0">
                <a:latin typeface="Consolas" pitchFamily="49" charset="0"/>
                <a:cs typeface="Consolas" pitchFamily="49" charset="0"/>
              </a:rPr>
              <a:t>   for ( </a:t>
            </a:r>
            <a:r>
              <a:rPr lang="en-CA" altLang="en-US" sz="1400" dirty="0" err="1" smtClean="0">
                <a:latin typeface="Consolas" pitchFamily="49" charset="0"/>
                <a:cs typeface="Consolas" pitchFamily="49" charset="0"/>
              </a:rPr>
              <a:t>int</a:t>
            </a:r>
            <a:r>
              <a:rPr lang="en-CA" altLang="en-US" sz="1400" dirty="0" smtClean="0">
                <a:latin typeface="Consolas" pitchFamily="49" charset="0"/>
                <a:cs typeface="Consolas" pitchFamily="49" charset="0"/>
              </a:rPr>
              <a:t> </a:t>
            </a:r>
            <a:r>
              <a:rPr lang="en-CA" altLang="en-US" sz="1400" dirty="0" err="1" smtClean="0">
                <a:latin typeface="Consolas" pitchFamily="49" charset="0"/>
                <a:cs typeface="Consolas" pitchFamily="49" charset="0"/>
              </a:rPr>
              <a:t>i</a:t>
            </a:r>
            <a:r>
              <a:rPr lang="en-CA" altLang="en-US" sz="1400" dirty="0" smtClean="0">
                <a:latin typeface="Consolas" pitchFamily="49" charset="0"/>
                <a:cs typeface="Consolas" pitchFamily="49" charset="0"/>
              </a:rPr>
              <a:t> = 0; </a:t>
            </a:r>
            <a:r>
              <a:rPr lang="en-CA" altLang="en-US" sz="1400" dirty="0" err="1" smtClean="0">
                <a:latin typeface="Consolas" pitchFamily="49" charset="0"/>
                <a:cs typeface="Consolas" pitchFamily="49" charset="0"/>
              </a:rPr>
              <a:t>i</a:t>
            </a:r>
            <a:r>
              <a:rPr lang="en-CA" altLang="en-US" sz="1400" dirty="0" smtClean="0">
                <a:latin typeface="Consolas" pitchFamily="49" charset="0"/>
                <a:cs typeface="Consolas" pitchFamily="49" charset="0"/>
              </a:rPr>
              <a:t> &lt; </a:t>
            </a:r>
            <a:r>
              <a:rPr lang="en-CA" altLang="en-US" sz="1400" dirty="0">
                <a:latin typeface="Consolas" pitchFamily="49" charset="0"/>
                <a:cs typeface="Consolas" pitchFamily="49" charset="0"/>
              </a:rPr>
              <a:t>65536; </a:t>
            </a:r>
            <a:r>
              <a:rPr lang="en-CA" altLang="en-US" sz="1400" dirty="0" smtClean="0">
                <a:latin typeface="Consolas" pitchFamily="49" charset="0"/>
                <a:cs typeface="Consolas" pitchFamily="49" charset="0"/>
              </a:rPr>
              <a:t>++</a:t>
            </a:r>
            <a:r>
              <a:rPr lang="en-CA" altLang="en-US" sz="1400" dirty="0" err="1" smtClean="0">
                <a:latin typeface="Consolas" pitchFamily="49" charset="0"/>
                <a:cs typeface="Consolas" pitchFamily="49" charset="0"/>
              </a:rPr>
              <a:t>i</a:t>
            </a:r>
            <a:r>
              <a:rPr lang="en-CA" altLang="en-US" sz="1400" dirty="0" smtClean="0">
                <a:latin typeface="Consolas" pitchFamily="49" charset="0"/>
                <a:cs typeface="Consolas" pitchFamily="49" charset="0"/>
              </a:rPr>
              <a:t> ) {</a:t>
            </a:r>
          </a:p>
          <a:p>
            <a:pPr eaLnBrk="1" hangingPunct="1"/>
            <a:r>
              <a:rPr lang="en-CA" altLang="en-US" sz="1400" dirty="0">
                <a:latin typeface="Consolas" pitchFamily="49" charset="0"/>
                <a:cs typeface="Consolas" pitchFamily="49" charset="0"/>
              </a:rPr>
              <a:t> </a:t>
            </a:r>
            <a:r>
              <a:rPr lang="en-CA" altLang="en-US" sz="1400" dirty="0" smtClean="0">
                <a:latin typeface="Consolas" pitchFamily="49" charset="0"/>
                <a:cs typeface="Consolas" pitchFamily="49" charset="0"/>
              </a:rPr>
              <a:t>       </a:t>
            </a:r>
            <a:r>
              <a:rPr lang="en-CA" altLang="en-US" sz="1400" dirty="0" err="1" smtClean="0">
                <a:latin typeface="Consolas" pitchFamily="49" charset="0"/>
                <a:cs typeface="Consolas" pitchFamily="49" charset="0"/>
              </a:rPr>
              <a:t>function_array</a:t>
            </a:r>
            <a:r>
              <a:rPr lang="en-CA" altLang="en-US" sz="1400" dirty="0" smtClean="0">
                <a:latin typeface="Consolas" pitchFamily="49" charset="0"/>
                <a:cs typeface="Consolas" pitchFamily="49" charset="0"/>
              </a:rPr>
              <a:t>[</a:t>
            </a:r>
            <a:r>
              <a:rPr lang="en-CA" altLang="en-US" sz="1400" dirty="0" err="1" smtClean="0">
                <a:latin typeface="Consolas" pitchFamily="49" charset="0"/>
                <a:cs typeface="Consolas" pitchFamily="49" charset="0"/>
              </a:rPr>
              <a:t>i</a:t>
            </a:r>
            <a:r>
              <a:rPr lang="en-CA" altLang="en-US" sz="1400" dirty="0" smtClean="0">
                <a:latin typeface="Consolas" pitchFamily="49" charset="0"/>
                <a:cs typeface="Consolas" pitchFamily="49" charset="0"/>
              </a:rPr>
              <a:t>] = </a:t>
            </a:r>
            <a:r>
              <a:rPr lang="en-CA" altLang="en-US" sz="1400" dirty="0" err="1" smtClean="0">
                <a:latin typeface="Consolas" pitchFamily="49" charset="0"/>
                <a:cs typeface="Consolas" pitchFamily="49" charset="0"/>
              </a:rPr>
              <a:t>nullptr</a:t>
            </a:r>
            <a:r>
              <a:rPr lang="en-CA" altLang="en-US" sz="1400" dirty="0" smtClean="0">
                <a:latin typeface="Consolas" pitchFamily="49" charset="0"/>
                <a:cs typeface="Consolas" pitchFamily="49" charset="0"/>
              </a:rPr>
              <a:t>;</a:t>
            </a:r>
          </a:p>
          <a:p>
            <a:pPr eaLnBrk="1" hangingPunct="1"/>
            <a:r>
              <a:rPr lang="en-CA" altLang="en-US" sz="1400" dirty="0">
                <a:latin typeface="Consolas" pitchFamily="49" charset="0"/>
                <a:cs typeface="Consolas" pitchFamily="49" charset="0"/>
              </a:rPr>
              <a:t> </a:t>
            </a:r>
            <a:r>
              <a:rPr lang="en-CA" altLang="en-US" sz="1400" dirty="0" smtClean="0">
                <a:latin typeface="Consolas" pitchFamily="49" charset="0"/>
                <a:cs typeface="Consolas" pitchFamily="49" charset="0"/>
              </a:rPr>
              <a:t>   }</a:t>
            </a:r>
            <a:endParaRPr lang="en-CA" altLang="en-US" sz="1400" dirty="0">
              <a:latin typeface="Consolas" pitchFamily="49" charset="0"/>
              <a:cs typeface="Consolas" pitchFamily="49" charset="0"/>
            </a:endParaRPr>
          </a:p>
          <a:p>
            <a:pPr eaLnBrk="1" hangingPunct="1"/>
            <a:r>
              <a:rPr lang="en-CA" altLang="en-US" sz="1400" dirty="0">
                <a:latin typeface="Consolas" pitchFamily="49" charset="0"/>
                <a:cs typeface="Consolas" pitchFamily="49" charset="0"/>
              </a:rPr>
              <a:t> </a:t>
            </a:r>
          </a:p>
          <a:p>
            <a:pPr eaLnBrk="1" hangingPunct="1"/>
            <a:r>
              <a:rPr lang="en-CA" altLang="en-US" sz="1400" dirty="0">
                <a:latin typeface="Consolas" pitchFamily="49" charset="0"/>
                <a:cs typeface="Consolas" pitchFamily="49" charset="0"/>
              </a:rPr>
              <a:t>    </a:t>
            </a:r>
            <a:r>
              <a:rPr lang="en-CA" altLang="en-US" sz="1400" dirty="0" err="1" smtClean="0">
                <a:latin typeface="Consolas" pitchFamily="49" charset="0"/>
                <a:cs typeface="Consolas" pitchFamily="49" charset="0"/>
              </a:rPr>
              <a:t>function_array</a:t>
            </a:r>
            <a:r>
              <a:rPr lang="en-CA" altLang="en-US" sz="1400" dirty="0" smtClean="0">
                <a:latin typeface="Consolas" pitchFamily="49" charset="0"/>
                <a:cs typeface="Consolas" pitchFamily="49" charset="0"/>
              </a:rPr>
              <a:t>[3] </a:t>
            </a:r>
            <a:r>
              <a:rPr lang="en-CA" altLang="en-US" sz="1400" dirty="0">
                <a:latin typeface="Consolas" pitchFamily="49" charset="0"/>
                <a:cs typeface="Consolas" pitchFamily="49" charset="0"/>
              </a:rPr>
              <a:t>= a;</a:t>
            </a:r>
          </a:p>
          <a:p>
            <a:pPr eaLnBrk="1" hangingPunct="1"/>
            <a:r>
              <a:rPr lang="en-CA" altLang="en-US" sz="1400" dirty="0">
                <a:latin typeface="Consolas" pitchFamily="49" charset="0"/>
                <a:cs typeface="Consolas" pitchFamily="49" charset="0"/>
              </a:rPr>
              <a:t>    </a:t>
            </a:r>
            <a:r>
              <a:rPr lang="en-CA" altLang="en-US" sz="1400" dirty="0" err="1" smtClean="0">
                <a:latin typeface="Consolas" pitchFamily="49" charset="0"/>
                <a:cs typeface="Consolas" pitchFamily="49" charset="0"/>
              </a:rPr>
              <a:t>function_array</a:t>
            </a:r>
            <a:r>
              <a:rPr lang="en-CA" altLang="en-US" sz="1400" dirty="0" smtClean="0">
                <a:latin typeface="Consolas" pitchFamily="49" charset="0"/>
                <a:cs typeface="Consolas" pitchFamily="49" charset="0"/>
              </a:rPr>
              <a:t>[8</a:t>
            </a:r>
            <a:r>
              <a:rPr lang="en-CA" altLang="en-US" sz="1400" dirty="0">
                <a:latin typeface="Consolas" pitchFamily="49" charset="0"/>
                <a:cs typeface="Consolas" pitchFamily="49" charset="0"/>
              </a:rPr>
              <a:t>] = b;</a:t>
            </a:r>
          </a:p>
          <a:p>
            <a:pPr eaLnBrk="1" hangingPunct="1"/>
            <a:r>
              <a:rPr lang="en-CA" altLang="en-US" sz="1400" dirty="0">
                <a:latin typeface="Consolas" pitchFamily="49" charset="0"/>
                <a:cs typeface="Consolas" pitchFamily="49" charset="0"/>
              </a:rPr>
              <a:t> </a:t>
            </a:r>
          </a:p>
          <a:p>
            <a:pPr eaLnBrk="1" hangingPunct="1"/>
            <a:r>
              <a:rPr lang="en-CA" altLang="en-US" sz="1400" dirty="0">
                <a:latin typeface="Consolas" pitchFamily="49" charset="0"/>
                <a:cs typeface="Consolas" pitchFamily="49" charset="0"/>
              </a:rPr>
              <a:t>    </a:t>
            </a:r>
            <a:r>
              <a:rPr lang="en-CA" altLang="en-US" sz="1400" dirty="0" err="1" smtClean="0">
                <a:latin typeface="Consolas" pitchFamily="49" charset="0"/>
                <a:cs typeface="Consolas" pitchFamily="49" charset="0"/>
              </a:rPr>
              <a:t>function_array</a:t>
            </a:r>
            <a:r>
              <a:rPr lang="en-CA" altLang="en-US" sz="1400" dirty="0" smtClean="0">
                <a:latin typeface="Consolas" pitchFamily="49" charset="0"/>
                <a:cs typeface="Consolas" pitchFamily="49" charset="0"/>
              </a:rPr>
              <a:t>[3]();</a:t>
            </a:r>
            <a:endParaRPr lang="en-CA" altLang="en-US" sz="1400" dirty="0">
              <a:latin typeface="Consolas" pitchFamily="49" charset="0"/>
              <a:cs typeface="Consolas" pitchFamily="49" charset="0"/>
            </a:endParaRPr>
          </a:p>
          <a:p>
            <a:pPr eaLnBrk="1" hangingPunct="1"/>
            <a:r>
              <a:rPr lang="en-CA" altLang="en-US" sz="1400" dirty="0">
                <a:latin typeface="Consolas" pitchFamily="49" charset="0"/>
                <a:cs typeface="Consolas" pitchFamily="49" charset="0"/>
              </a:rPr>
              <a:t>    </a:t>
            </a:r>
            <a:r>
              <a:rPr lang="en-CA" altLang="en-US" sz="1400" dirty="0" err="1" smtClean="0">
                <a:latin typeface="Consolas" pitchFamily="49" charset="0"/>
                <a:cs typeface="Consolas" pitchFamily="49" charset="0"/>
              </a:rPr>
              <a:t>function_array</a:t>
            </a:r>
            <a:r>
              <a:rPr lang="en-CA" altLang="en-US" sz="1400" dirty="0" smtClean="0">
                <a:latin typeface="Consolas" pitchFamily="49" charset="0"/>
                <a:cs typeface="Consolas" pitchFamily="49" charset="0"/>
              </a:rPr>
              <a:t>[8</a:t>
            </a:r>
            <a:r>
              <a:rPr lang="en-CA" altLang="en-US" sz="1400" dirty="0">
                <a:latin typeface="Consolas" pitchFamily="49" charset="0"/>
                <a:cs typeface="Consolas" pitchFamily="49" charset="0"/>
              </a:rPr>
              <a:t>]();</a:t>
            </a:r>
          </a:p>
          <a:p>
            <a:pPr eaLnBrk="1" hangingPunct="1"/>
            <a:r>
              <a:rPr lang="en-CA" altLang="en-US" sz="1400" dirty="0">
                <a:latin typeface="Consolas" pitchFamily="49" charset="0"/>
                <a:cs typeface="Consolas" pitchFamily="49" charset="0"/>
              </a:rPr>
              <a:t> </a:t>
            </a:r>
          </a:p>
          <a:p>
            <a:pPr eaLnBrk="1" hangingPunct="1"/>
            <a:r>
              <a:rPr lang="en-CA" altLang="en-US" sz="1400" dirty="0">
                <a:latin typeface="Consolas" pitchFamily="49" charset="0"/>
                <a:cs typeface="Consolas" pitchFamily="49" charset="0"/>
              </a:rPr>
              <a:t>    return 0;</a:t>
            </a:r>
          </a:p>
          <a:p>
            <a:pPr eaLnBrk="1" hangingPunct="1"/>
            <a:r>
              <a:rPr lang="en-CA" altLang="en-US" sz="1400" dirty="0">
                <a:latin typeface="Consolas" pitchFamily="49" charset="0"/>
                <a:cs typeface="Consolas" pitchFamily="49" charset="0"/>
              </a:rPr>
              <a:t>}</a:t>
            </a:r>
            <a:endParaRPr lang="en-CA" altLang="en-US" sz="1600" dirty="0">
              <a:latin typeface="Consolas" pitchFamily="49" charset="0"/>
              <a:cs typeface="Consolas" pitchFamily="49" charset="0"/>
            </a:endParaRPr>
          </a:p>
        </p:txBody>
      </p:sp>
    </p:spTree>
    <p:extLst>
      <p:ext uri="{BB962C8B-B14F-4D97-AF65-F5344CB8AC3E}">
        <p14:creationId xmlns:p14="http://schemas.microsoft.com/office/powerpoint/2010/main" val="93577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latin typeface="Arial" charset="0"/>
                <a:cs typeface="Arial" charset="0"/>
              </a:rPr>
              <a:t>The multiplicative method</a:t>
            </a:r>
            <a:endParaRPr lang="en-US" altLang="en-US" dirty="0" smtClean="0">
              <a:latin typeface="Consolas" pitchFamily="49"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need to obfuscate the bits</a:t>
            </a:r>
          </a:p>
          <a:p>
            <a:pPr lvl="1"/>
            <a:r>
              <a:rPr lang="en-US" altLang="en-US" dirty="0" smtClean="0">
                <a:latin typeface="Arial" charset="0"/>
                <a:cs typeface="Arial" charset="0"/>
              </a:rPr>
              <a:t>The most common method to obfuscate bits is multiplication</a:t>
            </a:r>
          </a:p>
          <a:p>
            <a:pPr lvl="1"/>
            <a:r>
              <a:rPr lang="en-US" altLang="en-US" dirty="0" smtClean="0">
                <a:latin typeface="Arial" charset="0"/>
                <a:cs typeface="Arial" charset="0"/>
              </a:rPr>
              <a:t>Consider how one bit can affect an entire range of numbers in the result:</a:t>
            </a:r>
          </a:p>
          <a:p>
            <a:pPr lvl="1">
              <a:buFont typeface="Arial" charset="0"/>
              <a:buNone/>
            </a:pPr>
            <a:r>
              <a:rPr lang="en-US" altLang="en-US" dirty="0" smtClean="0">
                <a:latin typeface="Arial" charset="0"/>
                <a:cs typeface="Arial" charset="0"/>
              </a:rPr>
              <a:t>                                   10100</a:t>
            </a:r>
            <a:r>
              <a:rPr lang="en-US" altLang="en-US" dirty="0" smtClean="0">
                <a:solidFill>
                  <a:srgbClr val="FF0000"/>
                </a:solidFill>
                <a:latin typeface="Arial" charset="0"/>
                <a:cs typeface="Arial" charset="0"/>
              </a:rPr>
              <a:t>1</a:t>
            </a:r>
            <a:r>
              <a:rPr lang="en-US" altLang="en-US" dirty="0" smtClean="0">
                <a:latin typeface="Arial" charset="0"/>
                <a:cs typeface="Arial" charset="0"/>
              </a:rPr>
              <a:t>11</a:t>
            </a:r>
          </a:p>
          <a:p>
            <a:pPr lvl="1">
              <a:buFont typeface="Arial" charset="0"/>
              <a:buNone/>
            </a:pPr>
            <a:r>
              <a:rPr lang="en-US" altLang="en-US" dirty="0" smtClean="0">
                <a:latin typeface="Arial" charset="0"/>
                <a:cs typeface="Arial" charset="0"/>
              </a:rPr>
              <a:t>                                × </a:t>
            </a:r>
            <a:r>
              <a:rPr lang="en-US" altLang="en-US" u="sng" dirty="0" smtClean="0">
                <a:latin typeface="Arial" charset="0"/>
                <a:cs typeface="Arial" charset="0"/>
              </a:rPr>
              <a:t>11010011</a:t>
            </a:r>
          </a:p>
          <a:p>
            <a:pPr lvl="1">
              <a:buFont typeface="Arial" charset="0"/>
              <a:buNone/>
            </a:pPr>
            <a:r>
              <a:rPr lang="en-US" altLang="en-US" dirty="0" smtClean="0">
                <a:latin typeface="Arial" charset="0"/>
                <a:cs typeface="Arial" charset="0"/>
              </a:rPr>
              <a:t>                                   10100</a:t>
            </a:r>
            <a:r>
              <a:rPr lang="en-US" altLang="en-US" dirty="0" smtClean="0">
                <a:solidFill>
                  <a:srgbClr val="FF0000"/>
                </a:solidFill>
                <a:latin typeface="Arial" charset="0"/>
                <a:cs typeface="Arial" charset="0"/>
              </a:rPr>
              <a:t>1</a:t>
            </a:r>
            <a:r>
              <a:rPr lang="en-US" altLang="en-US" dirty="0" smtClean="0">
                <a:latin typeface="Arial" charset="0"/>
                <a:cs typeface="Arial" charset="0"/>
              </a:rPr>
              <a:t>11</a:t>
            </a:r>
          </a:p>
          <a:p>
            <a:pPr lvl="1">
              <a:buFont typeface="Arial" charset="0"/>
              <a:buNone/>
            </a:pPr>
            <a:r>
              <a:rPr lang="en-US" altLang="en-US" dirty="0" smtClean="0">
                <a:latin typeface="Arial" charset="0"/>
                <a:cs typeface="Arial" charset="0"/>
              </a:rPr>
              <a:t>                                 10100</a:t>
            </a:r>
            <a:r>
              <a:rPr lang="en-US" altLang="en-US" dirty="0" smtClean="0">
                <a:solidFill>
                  <a:srgbClr val="FF0000"/>
                </a:solidFill>
                <a:latin typeface="Arial" charset="0"/>
                <a:cs typeface="Arial" charset="0"/>
              </a:rPr>
              <a:t>1</a:t>
            </a:r>
            <a:r>
              <a:rPr lang="en-US" altLang="en-US" dirty="0" smtClean="0">
                <a:latin typeface="Arial" charset="0"/>
                <a:cs typeface="Arial" charset="0"/>
              </a:rPr>
              <a:t>11</a:t>
            </a:r>
          </a:p>
          <a:p>
            <a:pPr lvl="1">
              <a:buFont typeface="Arial" charset="0"/>
              <a:buNone/>
            </a:pPr>
            <a:r>
              <a:rPr lang="en-US" altLang="en-US" dirty="0" smtClean="0">
                <a:latin typeface="Arial" charset="0"/>
                <a:cs typeface="Arial" charset="0"/>
              </a:rPr>
              <a:t>                           10100</a:t>
            </a:r>
            <a:r>
              <a:rPr lang="en-US" altLang="en-US" dirty="0" smtClean="0">
                <a:solidFill>
                  <a:srgbClr val="FF0000"/>
                </a:solidFill>
                <a:latin typeface="Arial" charset="0"/>
                <a:cs typeface="Arial" charset="0"/>
              </a:rPr>
              <a:t>1</a:t>
            </a:r>
            <a:r>
              <a:rPr lang="en-US" altLang="en-US" dirty="0" smtClean="0">
                <a:latin typeface="Arial" charset="0"/>
                <a:cs typeface="Arial" charset="0"/>
              </a:rPr>
              <a:t>11</a:t>
            </a:r>
          </a:p>
          <a:p>
            <a:pPr lvl="1">
              <a:buFont typeface="Arial" charset="0"/>
              <a:buNone/>
            </a:pPr>
            <a:r>
              <a:rPr lang="en-US" altLang="en-US" dirty="0" smtClean="0">
                <a:latin typeface="Arial" charset="0"/>
                <a:cs typeface="Arial" charset="0"/>
              </a:rPr>
              <a:t>                       10100</a:t>
            </a:r>
            <a:r>
              <a:rPr lang="en-US" altLang="en-US" dirty="0" smtClean="0">
                <a:solidFill>
                  <a:srgbClr val="FF0000"/>
                </a:solidFill>
                <a:latin typeface="Arial" charset="0"/>
                <a:cs typeface="Arial" charset="0"/>
              </a:rPr>
              <a:t>1</a:t>
            </a:r>
            <a:r>
              <a:rPr lang="en-US" altLang="en-US" dirty="0" smtClean="0">
                <a:latin typeface="Arial" charset="0"/>
                <a:cs typeface="Arial" charset="0"/>
              </a:rPr>
              <a:t>11</a:t>
            </a:r>
          </a:p>
          <a:p>
            <a:pPr lvl="1">
              <a:buFont typeface="Arial" charset="0"/>
              <a:buNone/>
            </a:pPr>
            <a:r>
              <a:rPr lang="en-US" altLang="en-US" dirty="0" smtClean="0">
                <a:latin typeface="Arial" charset="0"/>
                <a:cs typeface="Arial" charset="0"/>
              </a:rPr>
              <a:t>                + </a:t>
            </a:r>
            <a:r>
              <a:rPr lang="en-US" altLang="en-US" u="sng" dirty="0" smtClean="0">
                <a:latin typeface="Arial" charset="0"/>
                <a:cs typeface="Arial" charset="0"/>
              </a:rPr>
              <a:t>  10100</a:t>
            </a:r>
            <a:r>
              <a:rPr lang="en-US" altLang="en-US" u="sng" dirty="0" smtClean="0">
                <a:solidFill>
                  <a:srgbClr val="FF0000"/>
                </a:solidFill>
                <a:latin typeface="Arial" charset="0"/>
                <a:cs typeface="Arial" charset="0"/>
              </a:rPr>
              <a:t>1</a:t>
            </a:r>
            <a:r>
              <a:rPr lang="en-US" altLang="en-US" u="sng" dirty="0" smtClean="0">
                <a:latin typeface="Arial" charset="0"/>
                <a:cs typeface="Arial" charset="0"/>
              </a:rPr>
              <a:t>11              </a:t>
            </a:r>
            <a:r>
              <a:rPr lang="en-US" altLang="en-US" u="sng" dirty="0" smtClean="0">
                <a:solidFill>
                  <a:schemeClr val="bg1"/>
                </a:solidFill>
                <a:latin typeface="Arial" charset="0"/>
                <a:cs typeface="Arial" charset="0"/>
              </a:rPr>
              <a:t>.</a:t>
            </a:r>
            <a:r>
              <a:rPr lang="en-US" altLang="en-US" u="sng" dirty="0" smtClean="0">
                <a:latin typeface="Arial" charset="0"/>
                <a:cs typeface="Arial" charset="0"/>
              </a:rPr>
              <a:t> </a:t>
            </a:r>
          </a:p>
          <a:p>
            <a:pPr lvl="1">
              <a:buFont typeface="Arial" charset="0"/>
              <a:buNone/>
            </a:pPr>
            <a:r>
              <a:rPr lang="en-US" altLang="en-US" dirty="0" smtClean="0">
                <a:latin typeface="Arial" charset="0"/>
                <a:cs typeface="Arial" charset="0"/>
              </a:rPr>
              <a:t>                   100010</a:t>
            </a:r>
            <a:r>
              <a:rPr lang="en-US" altLang="en-US" b="1" dirty="0" smtClean="0">
                <a:solidFill>
                  <a:srgbClr val="FF0000"/>
                </a:solidFill>
                <a:latin typeface="Arial" charset="0"/>
                <a:cs typeface="Arial" charset="0"/>
              </a:rPr>
              <a:t>11101001</a:t>
            </a:r>
            <a:r>
              <a:rPr lang="en-US" altLang="en-US" dirty="0" smtClean="0">
                <a:latin typeface="Arial" charset="0"/>
                <a:cs typeface="Arial" charset="0"/>
              </a:rPr>
              <a:t>01</a:t>
            </a:r>
          </a:p>
          <a:p>
            <a:pPr lvl="1">
              <a:buFont typeface="Arial" charset="0"/>
              <a:buNone/>
            </a:pPr>
            <a:endParaRPr lang="en-US" altLang="en-US" dirty="0" smtClean="0">
              <a:latin typeface="Arial" charset="0"/>
              <a:cs typeface="Arial" charset="0"/>
            </a:endParaRPr>
          </a:p>
        </p:txBody>
      </p:sp>
      <p:sp>
        <p:nvSpPr>
          <p:cNvPr id="19460" name="TextBox 3"/>
          <p:cNvSpPr txBox="1">
            <a:spLocks noChangeArrowheads="1"/>
          </p:cNvSpPr>
          <p:nvPr/>
        </p:nvSpPr>
        <p:spPr bwMode="auto">
          <a:xfrm>
            <a:off x="5143500" y="4214813"/>
            <a:ext cx="31464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dirty="0"/>
              <a:t>The </a:t>
            </a:r>
            <a:r>
              <a:rPr lang="en-CA" altLang="en-US" i="1" dirty="0"/>
              <a:t>avalanche</a:t>
            </a:r>
            <a:r>
              <a:rPr lang="en-CA" altLang="en-US" dirty="0"/>
              <a:t> effect:  </a:t>
            </a:r>
            <a:r>
              <a:rPr lang="en-CA" altLang="en-US" dirty="0" smtClean="0"/>
              <a:t>changing </a:t>
            </a:r>
            <a:r>
              <a:rPr lang="en-CA" altLang="en-US" dirty="0"/>
              <a:t>one bits has the potential of affecting all bits in the result:</a:t>
            </a:r>
          </a:p>
          <a:p>
            <a:pPr eaLnBrk="1" hangingPunct="1"/>
            <a:r>
              <a:rPr lang="en-US" altLang="en-US" dirty="0"/>
              <a:t>10100</a:t>
            </a:r>
            <a:r>
              <a:rPr lang="en-US" altLang="en-US" dirty="0">
                <a:solidFill>
                  <a:srgbClr val="FF0000"/>
                </a:solidFill>
              </a:rPr>
              <a:t>0</a:t>
            </a:r>
            <a:r>
              <a:rPr lang="en-US" altLang="en-US" dirty="0"/>
              <a:t>11 × 11010011</a:t>
            </a:r>
          </a:p>
          <a:p>
            <a:pPr eaLnBrk="1" hangingPunct="1"/>
            <a:r>
              <a:rPr lang="en-CA" altLang="en-US" dirty="0"/>
              <a:t>    = 100001</a:t>
            </a:r>
            <a:r>
              <a:rPr lang="en-CA" altLang="en-US" dirty="0">
                <a:solidFill>
                  <a:srgbClr val="FF0000"/>
                </a:solidFill>
              </a:rPr>
              <a:t>10010110</a:t>
            </a:r>
            <a:r>
              <a:rPr lang="en-CA" altLang="en-US" dirty="0"/>
              <a:t>01</a:t>
            </a:r>
          </a:p>
        </p:txBody>
      </p:sp>
    </p:spTree>
    <p:extLst>
      <p:ext uri="{BB962C8B-B14F-4D97-AF65-F5344CB8AC3E}">
        <p14:creationId xmlns:p14="http://schemas.microsoft.com/office/powerpoint/2010/main" val="8436012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latin typeface="Arial" charset="0"/>
                <a:cs typeface="Arial" charset="0"/>
              </a:rPr>
              <a:t>The multiplicative method</a:t>
            </a:r>
            <a:endParaRPr lang="en-US" altLang="en-US" dirty="0" smtClean="0">
              <a:latin typeface="Consolas" pitchFamily="49" charset="0"/>
              <a:cs typeface="Arial" charset="0"/>
            </a:endParaRPr>
          </a:p>
        </p:txBody>
      </p:sp>
      <p:sp>
        <p:nvSpPr>
          <p:cNvPr id="20483"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Multiplication can be used in encryption as with IDEA:</a:t>
            </a:r>
          </a:p>
          <a:p>
            <a:pPr lvl="1">
              <a:buFont typeface="Arial" charset="0"/>
              <a:buNone/>
            </a:pPr>
            <a:endParaRPr lang="en-US" altLang="en-US" sz="1600" dirty="0" smtClean="0">
              <a:latin typeface="Consolas" pitchFamily="49" charset="0"/>
              <a:cs typeface="Arial" charset="0"/>
            </a:endParaRPr>
          </a:p>
          <a:p>
            <a:pPr lvl="1">
              <a:buFont typeface="Arial" charset="0"/>
              <a:buNone/>
            </a:pPr>
            <a:r>
              <a:rPr lang="en-US" altLang="en-US" sz="1600" dirty="0" smtClean="0">
                <a:latin typeface="Consolas" pitchFamily="49" charset="0"/>
                <a:cs typeface="Arial" charset="0"/>
              </a:rPr>
              <a:t>unsigned short a, b, c, d; // 64 bit number broken into four 16 bits</a:t>
            </a:r>
          </a:p>
          <a:p>
            <a:pPr lvl="1">
              <a:buFont typeface="Arial" charset="0"/>
              <a:buNone/>
            </a:pPr>
            <a:r>
              <a:rPr lang="en-US" altLang="en-US" sz="1600" dirty="0" smtClean="0">
                <a:latin typeface="Consolas" pitchFamily="49" charset="0"/>
                <a:cs typeface="Arial" charset="0"/>
              </a:rPr>
              <a:t>unsigned short z[9][6];    // 52 numbers based on key (2 unused) </a:t>
            </a:r>
          </a:p>
          <a:p>
            <a:pPr lvl="1">
              <a:buFont typeface="Arial" charset="0"/>
              <a:buNone/>
            </a:pPr>
            <a:endParaRPr lang="en-US" altLang="en-US" sz="1600" dirty="0" smtClean="0">
              <a:latin typeface="Consolas" pitchFamily="49" charset="0"/>
              <a:cs typeface="Arial" charset="0"/>
            </a:endParaRPr>
          </a:p>
          <a:p>
            <a:pPr lvl="1">
              <a:buFont typeface="Arial" charset="0"/>
              <a:buNone/>
            </a:pPr>
            <a:r>
              <a:rPr lang="en-US" altLang="en-US" sz="1600" dirty="0" smtClean="0">
                <a:latin typeface="Consolas" pitchFamily="49" charset="0"/>
                <a:cs typeface="Arial" charset="0"/>
              </a:rPr>
              <a:t>for ( </a:t>
            </a:r>
            <a:r>
              <a:rPr lang="en-US" altLang="en-US" sz="1600" dirty="0" err="1" smtClean="0">
                <a:latin typeface="Consolas" pitchFamily="49" charset="0"/>
                <a:cs typeface="Arial" charset="0"/>
              </a:rPr>
              <a:t>int</a:t>
            </a:r>
            <a:r>
              <a:rPr lang="en-US" altLang="en-US" sz="1600" dirty="0" smtClean="0">
                <a:latin typeface="Consolas" pitchFamily="49" charset="0"/>
                <a:cs typeface="Arial" charset="0"/>
              </a:rPr>
              <a:t> </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 = 0; </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 &lt; 8; ++</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 ) {</a:t>
            </a:r>
          </a:p>
          <a:p>
            <a:pPr lvl="1">
              <a:buFont typeface="Arial" charset="0"/>
              <a:buNone/>
            </a:pPr>
            <a:r>
              <a:rPr lang="en-US" altLang="en-US" sz="1600" dirty="0" smtClean="0">
                <a:latin typeface="Consolas" pitchFamily="49" charset="0"/>
                <a:cs typeface="Arial" charset="0"/>
              </a:rPr>
              <a:t>    a *= z[</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][0];  b += z[</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][1];  c += z[</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][2];  d *= z[</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][3];</a:t>
            </a:r>
          </a:p>
          <a:p>
            <a:pPr lvl="1">
              <a:buFont typeface="Arial" charset="0"/>
              <a:buNone/>
            </a:pPr>
            <a:r>
              <a:rPr lang="en-US" altLang="en-US" sz="1600" dirty="0" smtClean="0">
                <a:latin typeface="Consolas" pitchFamily="49" charset="0"/>
                <a:cs typeface="Arial" charset="0"/>
              </a:rPr>
              <a:t>    e = z[</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][4]*(</a:t>
            </a:r>
            <a:r>
              <a:rPr lang="en-US" altLang="en-US" sz="1600" dirty="0" err="1" smtClean="0">
                <a:latin typeface="Consolas" pitchFamily="49" charset="0"/>
                <a:cs typeface="Arial" charset="0"/>
              </a:rPr>
              <a:t>a^c</a:t>
            </a:r>
            <a:r>
              <a:rPr lang="en-US" altLang="en-US" sz="1600" dirty="0" smtClean="0">
                <a:latin typeface="Consolas" pitchFamily="49" charset="0"/>
                <a:cs typeface="Arial" charset="0"/>
              </a:rPr>
              <a:t>);</a:t>
            </a:r>
          </a:p>
          <a:p>
            <a:pPr lvl="1">
              <a:buFont typeface="Arial" charset="0"/>
              <a:buNone/>
            </a:pPr>
            <a:r>
              <a:rPr lang="en-US" altLang="en-US" sz="1600" dirty="0" smtClean="0">
                <a:latin typeface="Consolas" pitchFamily="49" charset="0"/>
                <a:cs typeface="Arial" charset="0"/>
              </a:rPr>
              <a:t>    f = ( e + (</a:t>
            </a:r>
            <a:r>
              <a:rPr lang="en-US" altLang="en-US" sz="1600" dirty="0" err="1" smtClean="0">
                <a:latin typeface="Consolas" pitchFamily="49" charset="0"/>
                <a:cs typeface="Arial" charset="0"/>
              </a:rPr>
              <a:t>b^d</a:t>
            </a:r>
            <a:r>
              <a:rPr lang="en-US" altLang="en-US" sz="1600" dirty="0" smtClean="0">
                <a:latin typeface="Consolas" pitchFamily="49" charset="0"/>
                <a:cs typeface="Arial" charset="0"/>
              </a:rPr>
              <a:t>) )*z[</a:t>
            </a:r>
            <a:r>
              <a:rPr lang="en-US" altLang="en-US" sz="1600" dirty="0" err="1" smtClean="0">
                <a:latin typeface="Consolas" pitchFamily="49" charset="0"/>
                <a:cs typeface="Arial" charset="0"/>
              </a:rPr>
              <a:t>i</a:t>
            </a:r>
            <a:r>
              <a:rPr lang="en-US" altLang="en-US" sz="1600" dirty="0" smtClean="0">
                <a:latin typeface="Consolas" pitchFamily="49" charset="0"/>
                <a:cs typeface="Arial" charset="0"/>
              </a:rPr>
              <a:t>][5];</a:t>
            </a:r>
          </a:p>
          <a:p>
            <a:pPr lvl="1">
              <a:buFont typeface="Arial" charset="0"/>
              <a:buNone/>
            </a:pPr>
            <a:r>
              <a:rPr lang="en-US" altLang="en-US" sz="1600" dirty="0" smtClean="0">
                <a:latin typeface="Consolas" pitchFamily="49" charset="0"/>
                <a:cs typeface="Arial" charset="0"/>
              </a:rPr>
              <a:t>    e += f;</a:t>
            </a:r>
          </a:p>
          <a:p>
            <a:pPr lvl="1">
              <a:buFont typeface="Arial" charset="0"/>
              <a:buNone/>
            </a:pPr>
            <a:r>
              <a:rPr lang="en-US" altLang="en-US" sz="1600" dirty="0" smtClean="0">
                <a:latin typeface="Consolas" pitchFamily="49" charset="0"/>
                <a:cs typeface="Arial" charset="0"/>
              </a:rPr>
              <a:t>    a ^= f;    </a:t>
            </a:r>
            <a:r>
              <a:rPr lang="en-US" altLang="en-US" sz="1600" dirty="0" err="1" smtClean="0">
                <a:latin typeface="Consolas" pitchFamily="49" charset="0"/>
                <a:cs typeface="Arial" charset="0"/>
              </a:rPr>
              <a:t>tmp</a:t>
            </a:r>
            <a:r>
              <a:rPr lang="en-US" altLang="en-US" sz="1600" dirty="0" smtClean="0">
                <a:latin typeface="Consolas" pitchFamily="49" charset="0"/>
                <a:cs typeface="Arial" charset="0"/>
              </a:rPr>
              <a:t> = b;    b = </a:t>
            </a:r>
            <a:r>
              <a:rPr lang="en-US" altLang="en-US" sz="1600" dirty="0" err="1" smtClean="0">
                <a:latin typeface="Consolas" pitchFamily="49" charset="0"/>
                <a:cs typeface="Arial" charset="0"/>
              </a:rPr>
              <a:t>c^f</a:t>
            </a:r>
            <a:r>
              <a:rPr lang="en-US" altLang="en-US" sz="1600" dirty="0" smtClean="0">
                <a:latin typeface="Consolas" pitchFamily="49" charset="0"/>
                <a:cs typeface="Arial" charset="0"/>
              </a:rPr>
              <a:t>;    c = </a:t>
            </a:r>
            <a:r>
              <a:rPr lang="en-US" altLang="en-US" sz="1600" dirty="0" err="1" smtClean="0">
                <a:latin typeface="Consolas" pitchFamily="49" charset="0"/>
                <a:cs typeface="Arial" charset="0"/>
              </a:rPr>
              <a:t>tmp^e</a:t>
            </a:r>
            <a:r>
              <a:rPr lang="en-US" altLang="en-US" sz="1600" dirty="0" smtClean="0">
                <a:latin typeface="Consolas" pitchFamily="49" charset="0"/>
                <a:cs typeface="Arial" charset="0"/>
              </a:rPr>
              <a:t>;    d ^= e;</a:t>
            </a:r>
          </a:p>
          <a:p>
            <a:pPr lvl="1">
              <a:buFont typeface="Arial" charset="0"/>
              <a:buNone/>
            </a:pPr>
            <a:r>
              <a:rPr lang="en-US" altLang="en-US" sz="1600" dirty="0" smtClean="0">
                <a:latin typeface="Consolas" pitchFamily="49" charset="0"/>
                <a:cs typeface="Arial" charset="0"/>
              </a:rPr>
              <a:t>}</a:t>
            </a:r>
          </a:p>
          <a:p>
            <a:pPr lvl="1">
              <a:buFont typeface="Arial" charset="0"/>
              <a:buNone/>
            </a:pPr>
            <a:endParaRPr lang="en-US" altLang="en-US" sz="1600" dirty="0" smtClean="0">
              <a:latin typeface="Consolas" pitchFamily="49" charset="0"/>
              <a:cs typeface="Arial" charset="0"/>
            </a:endParaRPr>
          </a:p>
          <a:p>
            <a:pPr lvl="1">
              <a:buFont typeface="Arial" charset="0"/>
              <a:buNone/>
            </a:pPr>
            <a:r>
              <a:rPr lang="en-US" altLang="en-US" sz="1600" dirty="0" smtClean="0">
                <a:latin typeface="Consolas" pitchFamily="49" charset="0"/>
                <a:cs typeface="Arial" charset="0"/>
              </a:rPr>
              <a:t> a *= z[8][0];  b += z[8][1];  c += z[8][2];  d *= z[8][3];</a:t>
            </a:r>
          </a:p>
        </p:txBody>
      </p:sp>
      <p:sp>
        <p:nvSpPr>
          <p:cNvPr id="5" name="TextBox 4"/>
          <p:cNvSpPr txBox="1"/>
          <p:nvPr/>
        </p:nvSpPr>
        <p:spPr>
          <a:xfrm>
            <a:off x="3500438" y="6143625"/>
            <a:ext cx="4929187" cy="369888"/>
          </a:xfrm>
          <a:prstGeom prst="rect">
            <a:avLst/>
          </a:prstGeom>
          <a:noFill/>
        </p:spPr>
        <p:txBody>
          <a:bodyPr>
            <a:spAutoFit/>
          </a:bodyPr>
          <a:lstStyle/>
          <a:p>
            <a:pPr>
              <a:defRPr/>
            </a:pPr>
            <a:r>
              <a:rPr lang="en-CA" dirty="0" err="1">
                <a:solidFill>
                  <a:schemeClr val="bg1">
                    <a:lumMod val="65000"/>
                  </a:schemeClr>
                </a:solidFill>
              </a:rPr>
              <a:t>Xuejia</a:t>
            </a:r>
            <a:r>
              <a:rPr lang="en-CA" dirty="0">
                <a:solidFill>
                  <a:schemeClr val="bg1">
                    <a:lumMod val="65000"/>
                  </a:schemeClr>
                </a:solidFill>
              </a:rPr>
              <a:t> Lai and James Massey</a:t>
            </a:r>
          </a:p>
        </p:txBody>
      </p:sp>
    </p:spTree>
    <p:extLst>
      <p:ext uri="{BB962C8B-B14F-4D97-AF65-F5344CB8AC3E}">
        <p14:creationId xmlns:p14="http://schemas.microsoft.com/office/powerpoint/2010/main" val="232799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150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Multiplying by a fixed constant is a reasonable method</a:t>
            </a:r>
          </a:p>
          <a:p>
            <a:pPr lvl="1"/>
            <a:r>
              <a:rPr lang="en-US" altLang="en-US" dirty="0" smtClean="0">
                <a:solidFill>
                  <a:srgbClr val="FF0000"/>
                </a:solidFill>
                <a:latin typeface="Arial" charset="0"/>
                <a:cs typeface="Arial" charset="0"/>
              </a:rPr>
              <a:t>Take the middle </a:t>
            </a:r>
            <a:r>
              <a:rPr lang="en-US" altLang="en-US" i="1" dirty="0" smtClean="0">
                <a:solidFill>
                  <a:srgbClr val="FF0000"/>
                </a:solidFill>
                <a:latin typeface="Times New Roman" pitchFamily="18" charset="0"/>
                <a:cs typeface="Times New Roman" pitchFamily="18" charset="0"/>
              </a:rPr>
              <a:t>m</a:t>
            </a:r>
            <a:r>
              <a:rPr lang="en-US" altLang="en-US" dirty="0" smtClean="0">
                <a:solidFill>
                  <a:srgbClr val="FF0000"/>
                </a:solidFill>
                <a:latin typeface="Arial" charset="0"/>
                <a:cs typeface="Arial" charset="0"/>
              </a:rPr>
              <a:t> bits of </a:t>
            </a:r>
            <a:r>
              <a:rPr lang="en-US" altLang="en-US" i="1" dirty="0" smtClean="0">
                <a:solidFill>
                  <a:srgbClr val="FF0000"/>
                </a:solidFill>
                <a:latin typeface="Times New Roman" pitchFamily="18" charset="0"/>
                <a:cs typeface="Times New Roman" pitchFamily="18" charset="0"/>
              </a:rPr>
              <a:t>Cn</a:t>
            </a:r>
            <a:r>
              <a:rPr lang="en-US" altLang="en-US" dirty="0" smtClean="0">
                <a:solidFill>
                  <a:srgbClr val="FF0000"/>
                </a:solidFill>
                <a:latin typeface="Arial" charset="0"/>
                <a:cs typeface="Arial" charset="0"/>
              </a:rPr>
              <a:t>:</a:t>
            </a:r>
          </a:p>
          <a:p>
            <a:pPr>
              <a:buFontTx/>
              <a:buNone/>
            </a:pPr>
            <a:endParaRPr lang="en-US" altLang="en-US" dirty="0" smtClean="0">
              <a:latin typeface="Arial" charset="0"/>
              <a:cs typeface="Arial" charset="0"/>
            </a:endParaRPr>
          </a:p>
          <a:p>
            <a:pPr>
              <a:buFontTx/>
              <a:buNone/>
            </a:pPr>
            <a:r>
              <a:rPr lang="en-US" altLang="en-US" dirty="0" smtClean="0">
                <a:latin typeface="Arial" charset="0"/>
                <a:cs typeface="Arial" charset="0"/>
              </a:rPr>
              <a:t>	</a:t>
            </a:r>
            <a:r>
              <a:rPr lang="en-US" altLang="en-US" sz="1600" dirty="0" smtClean="0">
                <a:latin typeface="Consolas" pitchFamily="49" charset="0"/>
                <a:cs typeface="Arial" charset="0"/>
              </a:rPr>
              <a:t>	</a:t>
            </a:r>
            <a:r>
              <a:rPr lang="en-US" altLang="en-US" sz="1800" dirty="0" smtClean="0">
                <a:latin typeface="Consolas" pitchFamily="49" charset="0"/>
                <a:cs typeface="Arial" charset="0"/>
              </a:rPr>
              <a:t>unsigned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 const C = 581869333;  // some number</a:t>
            </a:r>
          </a:p>
          <a:p>
            <a:pPr>
              <a:buFontTx/>
              <a:buNone/>
            </a:pPr>
            <a:endParaRPr lang="en-US" altLang="en-US" sz="1800" dirty="0" smtClean="0">
              <a:latin typeface="Consolas" pitchFamily="49" charset="0"/>
              <a:cs typeface="Arial" charset="0"/>
            </a:endParaRPr>
          </a:p>
          <a:p>
            <a:pPr>
              <a:buFontTx/>
              <a:buNone/>
            </a:pPr>
            <a:r>
              <a:rPr lang="en-US" altLang="en-US" sz="1800" dirty="0" smtClean="0">
                <a:latin typeface="Consolas" pitchFamily="49" charset="0"/>
                <a:cs typeface="Arial" charset="0"/>
              </a:rPr>
              <a:t>		unsigned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 </a:t>
            </a:r>
            <a:r>
              <a:rPr lang="en-US" altLang="en-US" sz="1800" dirty="0" err="1" smtClean="0">
                <a:latin typeface="Consolas" pitchFamily="49" charset="0"/>
                <a:cs typeface="Arial" charset="0"/>
              </a:rPr>
              <a:t>hash_M</a:t>
            </a:r>
            <a:r>
              <a:rPr lang="en-US" altLang="en-US" sz="1800" dirty="0" smtClean="0">
                <a:latin typeface="Consolas" pitchFamily="49" charset="0"/>
                <a:cs typeface="Arial" charset="0"/>
              </a:rPr>
              <a:t>( unsigned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 n, unsigned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 m ) {</a:t>
            </a:r>
          </a:p>
          <a:p>
            <a:pPr>
              <a:buFontTx/>
              <a:buNone/>
            </a:pPr>
            <a:r>
              <a:rPr lang="en-US" altLang="en-US" sz="1800" dirty="0" smtClean="0">
                <a:latin typeface="Consolas" pitchFamily="49" charset="0"/>
                <a:cs typeface="Arial" charset="0"/>
              </a:rPr>
              <a:t>		    unsigned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 shift = (32 – m)/2;</a:t>
            </a:r>
          </a:p>
          <a:p>
            <a:pPr>
              <a:buFontTx/>
              <a:buNone/>
            </a:pPr>
            <a:r>
              <a:rPr lang="en-US" altLang="en-US" sz="1800" dirty="0" smtClean="0">
                <a:latin typeface="Consolas" pitchFamily="49" charset="0"/>
                <a:cs typeface="Arial" charset="0"/>
              </a:rPr>
              <a:t>		    return ((C*n) &gt;&gt; shift) &amp; ((1 &lt;&lt; m) – 1);</a:t>
            </a:r>
          </a:p>
          <a:p>
            <a:pPr>
              <a:buFontTx/>
              <a:buNone/>
            </a:pPr>
            <a:r>
              <a:rPr lang="en-US" altLang="en-US" sz="1800" dirty="0" smtClean="0">
                <a:latin typeface="Consolas" pitchFamily="49" charset="0"/>
                <a:cs typeface="Arial" charset="0"/>
              </a:rPr>
              <a:t>		}</a:t>
            </a:r>
          </a:p>
        </p:txBody>
      </p:sp>
    </p:spTree>
    <p:extLst>
      <p:ext uri="{BB962C8B-B14F-4D97-AF65-F5344CB8AC3E}">
        <p14:creationId xmlns:p14="http://schemas.microsoft.com/office/powerpoint/2010/main" val="29102987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253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Suppose that the value </a:t>
            </a:r>
            <a:r>
              <a:rPr lang="en-US" altLang="en-US" i="1" smtClean="0">
                <a:latin typeface="Times" pitchFamily="18" charset="0"/>
                <a:cs typeface="Times" pitchFamily="18" charset="0"/>
              </a:rPr>
              <a:t>m</a:t>
            </a:r>
            <a:r>
              <a:rPr lang="en-US" altLang="en-US" smtClean="0">
                <a:latin typeface="Times" pitchFamily="18" charset="0"/>
                <a:cs typeface="Times" pitchFamily="18" charset="0"/>
              </a:rPr>
              <a:t> = 10 </a:t>
            </a:r>
            <a:r>
              <a:rPr lang="en-US" altLang="en-US" smtClean="0">
                <a:latin typeface="Arial" charset="0"/>
                <a:cs typeface="Arial" charset="0"/>
              </a:rPr>
              <a:t>(</a:t>
            </a:r>
            <a:r>
              <a:rPr lang="en-US" altLang="en-US" i="1"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 = 1024</a:t>
            </a:r>
            <a:r>
              <a:rPr lang="en-US" altLang="en-US" smtClean="0">
                <a:latin typeface="Arial" charset="0"/>
                <a:cs typeface="Arial" charset="0"/>
              </a:rPr>
              <a:t>) and </a:t>
            </a:r>
            <a:r>
              <a:rPr lang="en-US" altLang="en-US" i="1" smtClean="0">
                <a:latin typeface="Times" pitchFamily="18" charset="0"/>
                <a:cs typeface="Times" pitchFamily="18" charset="0"/>
              </a:rPr>
              <a:t>n</a:t>
            </a:r>
            <a:r>
              <a:rPr lang="en-US" altLang="en-US" smtClean="0">
                <a:latin typeface="Times" pitchFamily="18" charset="0"/>
                <a:cs typeface="Times" pitchFamily="18" charset="0"/>
              </a:rPr>
              <a:t> = 42</a:t>
            </a: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((C*n) &gt;&gt; shift) &amp; ((1 &lt;&lt; m) – 1);</a:t>
            </a:r>
          </a:p>
          <a:p>
            <a:pPr>
              <a:buFontTx/>
              <a:buNone/>
            </a:pPr>
            <a:r>
              <a:rPr lang="en-US" altLang="en-US" sz="1600" smtClean="0">
                <a:latin typeface="Consolas" pitchFamily="49" charset="0"/>
                <a:cs typeface="Arial" charset="0"/>
              </a:rPr>
              <a:t>		}</a:t>
            </a:r>
          </a:p>
        </p:txBody>
      </p:sp>
    </p:spTree>
    <p:extLst>
      <p:ext uri="{BB962C8B-B14F-4D97-AF65-F5344CB8AC3E}">
        <p14:creationId xmlns:p14="http://schemas.microsoft.com/office/powerpoint/2010/main" val="349166869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355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First calculate the shift</a:t>
            </a:r>
            <a:endParaRPr lang="en-US" altLang="en-US" smtClean="0">
              <a:latin typeface="Times" pitchFamily="18" charset="0"/>
              <a:cs typeface="Times" pitchFamily="18" charset="0"/>
            </a:endParaRP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a:t>
            </a:r>
            <a:r>
              <a:rPr lang="en-US" altLang="en-US" sz="1600" b="1" smtClean="0">
                <a:solidFill>
                  <a:srgbClr val="FF0000"/>
                </a:solidFill>
                <a:latin typeface="Consolas" pitchFamily="49" charset="0"/>
                <a:cs typeface="Arial" charset="0"/>
              </a:rPr>
              <a:t>unsigned int shift = (32 – m)/2;</a:t>
            </a:r>
          </a:p>
          <a:p>
            <a:pPr>
              <a:buFontTx/>
              <a:buNone/>
            </a:pPr>
            <a:r>
              <a:rPr lang="en-US" altLang="en-US" sz="1600" smtClean="0">
                <a:latin typeface="Consolas" pitchFamily="49" charset="0"/>
                <a:cs typeface="Arial" charset="0"/>
              </a:rPr>
              <a:t>		    return ((C*n) &gt;&gt; shift) &amp; ((1 &lt;&lt; m) – 1);</a:t>
            </a:r>
          </a:p>
          <a:p>
            <a:pPr>
              <a:buFontTx/>
              <a:buNone/>
            </a:pPr>
            <a:r>
              <a:rPr lang="en-US" altLang="en-US" sz="1600" smtClean="0">
                <a:latin typeface="Consolas" pitchFamily="49" charset="0"/>
                <a:cs typeface="Arial" charset="0"/>
              </a:rPr>
              <a:t>		}</a:t>
            </a:r>
          </a:p>
        </p:txBody>
      </p:sp>
      <p:sp>
        <p:nvSpPr>
          <p:cNvPr id="23556" name="TextBox 3"/>
          <p:cNvSpPr txBox="1">
            <a:spLocks noChangeArrowheads="1"/>
          </p:cNvSpPr>
          <p:nvPr/>
        </p:nvSpPr>
        <p:spPr bwMode="auto">
          <a:xfrm>
            <a:off x="468313" y="3644900"/>
            <a:ext cx="1450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solidFill>
                  <a:srgbClr val="FF0000"/>
                </a:solidFill>
                <a:latin typeface="Consolas" pitchFamily="49" charset="0"/>
                <a:cs typeface="Consolas" pitchFamily="49" charset="0"/>
              </a:rPr>
              <a:t>shift = 11</a:t>
            </a:r>
          </a:p>
        </p:txBody>
      </p:sp>
      <p:sp>
        <p:nvSpPr>
          <p:cNvPr id="23557" name="TextBox 4"/>
          <p:cNvSpPr txBox="1">
            <a:spLocks noChangeArrowheads="1"/>
          </p:cNvSpPr>
          <p:nvPr/>
        </p:nvSpPr>
        <p:spPr bwMode="auto">
          <a:xfrm>
            <a:off x="7596188" y="1268413"/>
            <a:ext cx="927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a:latin typeface="Times" pitchFamily="18" charset="0"/>
                <a:cs typeface="Times" pitchFamily="18" charset="0"/>
              </a:rPr>
              <a:t>m</a:t>
            </a:r>
            <a:r>
              <a:rPr lang="en-US" altLang="en-US" sz="2000">
                <a:latin typeface="Times" pitchFamily="18" charset="0"/>
                <a:cs typeface="Times" pitchFamily="18" charset="0"/>
              </a:rPr>
              <a:t> = 10</a:t>
            </a:r>
          </a:p>
          <a:p>
            <a:pPr eaLnBrk="1" hangingPunct="1"/>
            <a:r>
              <a:rPr lang="en-US" altLang="en-US" sz="2000" i="1">
                <a:latin typeface="Times" pitchFamily="18" charset="0"/>
                <a:cs typeface="Times" pitchFamily="18" charset="0"/>
              </a:rPr>
              <a:t>n</a:t>
            </a:r>
            <a:r>
              <a:rPr lang="en-US" altLang="en-US" sz="2000">
                <a:latin typeface="Times" pitchFamily="18" charset="0"/>
                <a:cs typeface="Times" pitchFamily="18" charset="0"/>
              </a:rPr>
              <a:t> = 42</a:t>
            </a:r>
            <a:endParaRPr lang="en-CA" altLang="en-US" sz="2000"/>
          </a:p>
        </p:txBody>
      </p:sp>
    </p:spTree>
    <p:extLst>
      <p:ext uri="{BB962C8B-B14F-4D97-AF65-F5344CB8AC3E}">
        <p14:creationId xmlns:p14="http://schemas.microsoft.com/office/powerpoint/2010/main" val="15048568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9" descr="C:\Users\dwharder\Desktop\v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84638"/>
            <a:ext cx="87137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4580"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Next, </a:t>
            </a:r>
            <a:r>
              <a:rPr lang="en-US" altLang="en-US" i="1" smtClean="0">
                <a:latin typeface="Times" pitchFamily="18" charset="0"/>
                <a:cs typeface="Times" pitchFamily="18" charset="0"/>
              </a:rPr>
              <a:t>n</a:t>
            </a:r>
            <a:r>
              <a:rPr lang="en-US" altLang="en-US" smtClean="0">
                <a:latin typeface="Times" pitchFamily="18" charset="0"/>
                <a:cs typeface="Times" pitchFamily="18" charset="0"/>
              </a:rPr>
              <a:t> = 42</a:t>
            </a:r>
            <a:r>
              <a:rPr lang="en-US" altLang="en-US" smtClean="0">
                <a:latin typeface="Arial" charset="0"/>
                <a:cs typeface="Arial" charset="0"/>
              </a:rPr>
              <a:t> or </a:t>
            </a:r>
            <a:r>
              <a:rPr lang="en-US" altLang="en-US" smtClean="0">
                <a:latin typeface="Times New Roman" pitchFamily="18" charset="0"/>
                <a:cs typeface="Times New Roman" pitchFamily="18" charset="0"/>
              </a:rPr>
              <a:t>101010</a:t>
            </a:r>
            <a:r>
              <a:rPr lang="en-US" altLang="en-US" baseline="-25000" smtClean="0">
                <a:latin typeface="Times New Roman" pitchFamily="18" charset="0"/>
                <a:cs typeface="Times New Roman" pitchFamily="18" charset="0"/>
              </a:rPr>
              <a:t>2</a:t>
            </a:r>
            <a:r>
              <a:rPr lang="en-US" altLang="en-US" smtClean="0">
                <a:latin typeface="Arial" charset="0"/>
                <a:cs typeface="Arial" charset="0"/>
              </a:rPr>
              <a:t> </a:t>
            </a:r>
            <a:endParaRPr lang="en-US" altLang="en-US" smtClean="0">
              <a:latin typeface="Times" pitchFamily="18" charset="0"/>
              <a:cs typeface="Times" pitchFamily="18" charset="0"/>
            </a:endParaRP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((C*</a:t>
            </a:r>
            <a:r>
              <a:rPr lang="en-US" altLang="en-US" sz="1600" b="1" smtClean="0">
                <a:solidFill>
                  <a:srgbClr val="FF0000"/>
                </a:solidFill>
                <a:latin typeface="Consolas" pitchFamily="49" charset="0"/>
                <a:cs typeface="Arial" charset="0"/>
              </a:rPr>
              <a:t>n</a:t>
            </a:r>
            <a:r>
              <a:rPr lang="en-US" altLang="en-US" sz="1600" smtClean="0">
                <a:latin typeface="Consolas" pitchFamily="49" charset="0"/>
                <a:cs typeface="Arial" charset="0"/>
              </a:rPr>
              <a:t>) &gt;&gt; shift) &amp; ((1 &lt;&lt; m) – 1);</a:t>
            </a:r>
          </a:p>
          <a:p>
            <a:pPr>
              <a:buFontTx/>
              <a:buNone/>
            </a:pPr>
            <a:r>
              <a:rPr lang="en-US" altLang="en-US" sz="1600" smtClean="0">
                <a:latin typeface="Consolas" pitchFamily="49" charset="0"/>
                <a:cs typeface="Arial" charset="0"/>
              </a:rPr>
              <a:t>		}</a:t>
            </a:r>
          </a:p>
        </p:txBody>
      </p:sp>
      <p:sp>
        <p:nvSpPr>
          <p:cNvPr id="24581" name="TextBox 12"/>
          <p:cNvSpPr txBox="1">
            <a:spLocks noChangeArrowheads="1"/>
          </p:cNvSpPr>
          <p:nvPr/>
        </p:nvSpPr>
        <p:spPr bwMode="auto">
          <a:xfrm>
            <a:off x="468313" y="3644900"/>
            <a:ext cx="1450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solidFill>
                  <a:srgbClr val="FF0000"/>
                </a:solidFill>
                <a:latin typeface="Consolas" pitchFamily="49" charset="0"/>
                <a:cs typeface="Consolas" pitchFamily="49" charset="0"/>
              </a:rPr>
              <a:t>shift = 11</a:t>
            </a:r>
          </a:p>
        </p:txBody>
      </p:sp>
      <p:sp>
        <p:nvSpPr>
          <p:cNvPr id="24582" name="TextBox 13"/>
          <p:cNvSpPr txBox="1">
            <a:spLocks noChangeArrowheads="1"/>
          </p:cNvSpPr>
          <p:nvPr/>
        </p:nvSpPr>
        <p:spPr bwMode="auto">
          <a:xfrm>
            <a:off x="7596188" y="1268413"/>
            <a:ext cx="927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a:latin typeface="Times" pitchFamily="18" charset="0"/>
                <a:cs typeface="Times" pitchFamily="18" charset="0"/>
              </a:rPr>
              <a:t>m</a:t>
            </a:r>
            <a:r>
              <a:rPr lang="en-US" altLang="en-US" sz="2000">
                <a:latin typeface="Times" pitchFamily="18" charset="0"/>
                <a:cs typeface="Times" pitchFamily="18" charset="0"/>
              </a:rPr>
              <a:t> = 10</a:t>
            </a:r>
          </a:p>
          <a:p>
            <a:pPr eaLnBrk="1" hangingPunct="1"/>
            <a:r>
              <a:rPr lang="en-US" altLang="en-US" sz="2000" i="1">
                <a:latin typeface="Times" pitchFamily="18" charset="0"/>
                <a:cs typeface="Times" pitchFamily="18" charset="0"/>
              </a:rPr>
              <a:t>n</a:t>
            </a:r>
            <a:r>
              <a:rPr lang="en-US" altLang="en-US" sz="2000">
                <a:latin typeface="Times" pitchFamily="18" charset="0"/>
                <a:cs typeface="Times" pitchFamily="18" charset="0"/>
              </a:rPr>
              <a:t> = 42</a:t>
            </a:r>
            <a:endParaRPr lang="en-CA" altLang="en-US" sz="2000"/>
          </a:p>
        </p:txBody>
      </p:sp>
    </p:spTree>
    <p:extLst>
      <p:ext uri="{BB962C8B-B14F-4D97-AF65-F5344CB8AC3E}">
        <p14:creationId xmlns:p14="http://schemas.microsoft.com/office/powerpoint/2010/main" val="11100807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560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Calculate </a:t>
            </a:r>
            <a:r>
              <a:rPr lang="en-US" altLang="en-US" i="1" smtClean="0">
                <a:latin typeface="Times" pitchFamily="18" charset="0"/>
                <a:cs typeface="Times" pitchFamily="18" charset="0"/>
              </a:rPr>
              <a:t>Cn</a:t>
            </a:r>
            <a:endParaRPr lang="en-US" altLang="en-US" smtClean="0">
              <a:latin typeface="Times" pitchFamily="18" charset="0"/>
              <a:cs typeface="Times" pitchFamily="18" charset="0"/>
            </a:endParaRP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a:t>
            </a:r>
            <a:r>
              <a:rPr lang="en-US" altLang="en-US" sz="1600" b="1" smtClean="0">
                <a:solidFill>
                  <a:srgbClr val="FF0000"/>
                </a:solidFill>
                <a:latin typeface="Consolas" pitchFamily="49" charset="0"/>
                <a:cs typeface="Arial" charset="0"/>
              </a:rPr>
              <a:t>C*n</a:t>
            </a:r>
            <a:r>
              <a:rPr lang="en-US" altLang="en-US" sz="1600" smtClean="0">
                <a:latin typeface="Consolas" pitchFamily="49" charset="0"/>
                <a:cs typeface="Arial" charset="0"/>
              </a:rPr>
              <a:t>) &gt;&gt; shift) &amp; ((1 &lt;&lt; m) – 1);</a:t>
            </a:r>
          </a:p>
          <a:p>
            <a:pPr>
              <a:buFontTx/>
              <a:buNone/>
            </a:pPr>
            <a:r>
              <a:rPr lang="en-US" altLang="en-US" sz="1600" smtClean="0">
                <a:latin typeface="Consolas" pitchFamily="49" charset="0"/>
                <a:cs typeface="Arial" charset="0"/>
              </a:rPr>
              <a:t>		}</a:t>
            </a:r>
          </a:p>
        </p:txBody>
      </p:sp>
      <p:pic>
        <p:nvPicPr>
          <p:cNvPr id="25604" name="Picture 2" descr="C:\Users\dwharder\Desktop\vx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84638"/>
            <a:ext cx="87137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13"/>
          <p:cNvSpPr txBox="1">
            <a:spLocks noChangeArrowheads="1"/>
          </p:cNvSpPr>
          <p:nvPr/>
        </p:nvSpPr>
        <p:spPr bwMode="auto">
          <a:xfrm>
            <a:off x="468313" y="3644900"/>
            <a:ext cx="1450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solidFill>
                  <a:srgbClr val="FF0000"/>
                </a:solidFill>
                <a:latin typeface="Consolas" pitchFamily="49" charset="0"/>
                <a:cs typeface="Consolas" pitchFamily="49" charset="0"/>
              </a:rPr>
              <a:t>shift = 11</a:t>
            </a:r>
          </a:p>
        </p:txBody>
      </p:sp>
      <p:sp>
        <p:nvSpPr>
          <p:cNvPr id="25606" name="TextBox 15"/>
          <p:cNvSpPr txBox="1">
            <a:spLocks noChangeArrowheads="1"/>
          </p:cNvSpPr>
          <p:nvPr/>
        </p:nvSpPr>
        <p:spPr bwMode="auto">
          <a:xfrm>
            <a:off x="7596188" y="1268413"/>
            <a:ext cx="927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a:latin typeface="Times" pitchFamily="18" charset="0"/>
                <a:cs typeface="Times" pitchFamily="18" charset="0"/>
              </a:rPr>
              <a:t>m</a:t>
            </a:r>
            <a:r>
              <a:rPr lang="en-US" altLang="en-US" sz="2000">
                <a:latin typeface="Times" pitchFamily="18" charset="0"/>
                <a:cs typeface="Times" pitchFamily="18" charset="0"/>
              </a:rPr>
              <a:t> = 10</a:t>
            </a:r>
          </a:p>
          <a:p>
            <a:pPr eaLnBrk="1" hangingPunct="1"/>
            <a:r>
              <a:rPr lang="en-US" altLang="en-US" sz="2000" i="1">
                <a:latin typeface="Times" pitchFamily="18" charset="0"/>
                <a:cs typeface="Times" pitchFamily="18" charset="0"/>
              </a:rPr>
              <a:t>n</a:t>
            </a:r>
            <a:r>
              <a:rPr lang="en-US" altLang="en-US" sz="2000">
                <a:latin typeface="Times" pitchFamily="18" charset="0"/>
                <a:cs typeface="Times" pitchFamily="18" charset="0"/>
              </a:rPr>
              <a:t> = 42</a:t>
            </a:r>
            <a:endParaRPr lang="en-CA" altLang="en-US" sz="2000"/>
          </a:p>
        </p:txBody>
      </p:sp>
    </p:spTree>
    <p:extLst>
      <p:ext uri="{BB962C8B-B14F-4D97-AF65-F5344CB8AC3E}">
        <p14:creationId xmlns:p14="http://schemas.microsoft.com/office/powerpoint/2010/main" val="40735780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662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Right shift this value </a:t>
            </a:r>
            <a:r>
              <a:rPr lang="en-US" altLang="en-US" smtClean="0">
                <a:latin typeface="Times New Roman" pitchFamily="18" charset="0"/>
                <a:cs typeface="Times New Roman" pitchFamily="18" charset="0"/>
              </a:rPr>
              <a:t>11 </a:t>
            </a:r>
            <a:r>
              <a:rPr lang="en-US" altLang="en-US" smtClean="0">
                <a:latin typeface="Arial" charset="0"/>
                <a:cs typeface="Arial" charset="0"/>
              </a:rPr>
              <a:t>bits—equivalent to dividing by </a:t>
            </a:r>
            <a:r>
              <a:rPr lang="en-US" altLang="en-US" smtClean="0">
                <a:latin typeface="Times New Roman" pitchFamily="18" charset="0"/>
                <a:cs typeface="Times New Roman" pitchFamily="18" charset="0"/>
              </a:rPr>
              <a:t>2</a:t>
            </a:r>
            <a:r>
              <a:rPr lang="en-US" altLang="en-US" baseline="30000" smtClean="0">
                <a:latin typeface="Times New Roman" pitchFamily="18" charset="0"/>
                <a:cs typeface="Times New Roman" pitchFamily="18" charset="0"/>
              </a:rPr>
              <a:t>11</a:t>
            </a:r>
            <a:endParaRPr lang="en-US" altLang="en-US" smtClean="0">
              <a:latin typeface="Times New Roman" pitchFamily="18" charset="0"/>
              <a:cs typeface="Times New Roman" pitchFamily="18" charset="0"/>
            </a:endParaRP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a:t>
            </a:r>
            <a:r>
              <a:rPr lang="en-US" altLang="en-US" sz="1600" b="1" smtClean="0">
                <a:solidFill>
                  <a:srgbClr val="FF0000"/>
                </a:solidFill>
                <a:latin typeface="Consolas" pitchFamily="49" charset="0"/>
                <a:cs typeface="Arial" charset="0"/>
              </a:rPr>
              <a:t>((C*n) &gt;&gt; shift) </a:t>
            </a:r>
            <a:r>
              <a:rPr lang="en-US" altLang="en-US" sz="1600" smtClean="0">
                <a:latin typeface="Consolas" pitchFamily="49" charset="0"/>
                <a:cs typeface="Arial" charset="0"/>
              </a:rPr>
              <a:t>&amp; ((1 &lt;&lt; m) – 1);</a:t>
            </a:r>
          </a:p>
          <a:p>
            <a:pPr>
              <a:buFontTx/>
              <a:buNone/>
            </a:pPr>
            <a:r>
              <a:rPr lang="en-US" altLang="en-US" sz="1600" smtClean="0">
                <a:latin typeface="Consolas" pitchFamily="49" charset="0"/>
                <a:cs typeface="Arial" charset="0"/>
              </a:rPr>
              <a:t>		}</a:t>
            </a:r>
          </a:p>
        </p:txBody>
      </p:sp>
      <p:pic>
        <p:nvPicPr>
          <p:cNvPr id="26628" name="Picture 3" descr="C:\Users\dwharder\Desktop\vx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84638"/>
            <a:ext cx="87137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4"/>
          <p:cNvSpPr txBox="1">
            <a:spLocks noChangeArrowheads="1"/>
          </p:cNvSpPr>
          <p:nvPr/>
        </p:nvSpPr>
        <p:spPr bwMode="auto">
          <a:xfrm>
            <a:off x="468313" y="3644900"/>
            <a:ext cx="1450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altLang="en-US">
                <a:solidFill>
                  <a:srgbClr val="FF0000"/>
                </a:solidFill>
                <a:latin typeface="Consolas" pitchFamily="49" charset="0"/>
                <a:cs typeface="Consolas" pitchFamily="49" charset="0"/>
              </a:rPr>
              <a:t>shift = 11</a:t>
            </a:r>
          </a:p>
        </p:txBody>
      </p:sp>
      <p:sp>
        <p:nvSpPr>
          <p:cNvPr id="26630" name="TextBox 5"/>
          <p:cNvSpPr txBox="1">
            <a:spLocks noChangeArrowheads="1"/>
          </p:cNvSpPr>
          <p:nvPr/>
        </p:nvSpPr>
        <p:spPr bwMode="auto">
          <a:xfrm>
            <a:off x="7596188" y="1268413"/>
            <a:ext cx="927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a:latin typeface="Times" pitchFamily="18" charset="0"/>
                <a:cs typeface="Times" pitchFamily="18" charset="0"/>
              </a:rPr>
              <a:t>m</a:t>
            </a:r>
            <a:r>
              <a:rPr lang="en-US" altLang="en-US" sz="2000">
                <a:latin typeface="Times" pitchFamily="18" charset="0"/>
                <a:cs typeface="Times" pitchFamily="18" charset="0"/>
              </a:rPr>
              <a:t> = 10</a:t>
            </a:r>
          </a:p>
          <a:p>
            <a:pPr eaLnBrk="1" hangingPunct="1"/>
            <a:r>
              <a:rPr lang="en-US" altLang="en-US" sz="2000" i="1">
                <a:latin typeface="Times" pitchFamily="18" charset="0"/>
                <a:cs typeface="Times" pitchFamily="18" charset="0"/>
              </a:rPr>
              <a:t>n</a:t>
            </a:r>
            <a:r>
              <a:rPr lang="en-US" altLang="en-US" sz="2000">
                <a:latin typeface="Times" pitchFamily="18" charset="0"/>
                <a:cs typeface="Times" pitchFamily="18" charset="0"/>
              </a:rPr>
              <a:t> = 42</a:t>
            </a:r>
            <a:endParaRPr lang="en-CA" altLang="en-US" sz="2000"/>
          </a:p>
        </p:txBody>
      </p:sp>
    </p:spTree>
    <p:extLst>
      <p:ext uri="{BB962C8B-B14F-4D97-AF65-F5344CB8AC3E}">
        <p14:creationId xmlns:p14="http://schemas.microsoft.com/office/powerpoint/2010/main" val="17828143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765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Next, start with </a:t>
            </a:r>
            <a:r>
              <a:rPr lang="en-US" altLang="en-US" smtClean="0">
                <a:latin typeface="Times" pitchFamily="18" charset="0"/>
                <a:cs typeface="Times" pitchFamily="18" charset="0"/>
              </a:rPr>
              <a:t>1</a:t>
            </a: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a:t>
            </a:r>
            <a:r>
              <a:rPr lang="en-US" altLang="en-US" sz="1600" smtClean="0">
                <a:solidFill>
                  <a:srgbClr val="FF0000"/>
                </a:solidFill>
                <a:latin typeface="Consolas" pitchFamily="49" charset="0"/>
                <a:cs typeface="Arial" charset="0"/>
              </a:rPr>
              <a:t>((C*n) &gt;&gt; shift) </a:t>
            </a:r>
            <a:r>
              <a:rPr lang="en-US" altLang="en-US" sz="1600" smtClean="0">
                <a:latin typeface="Consolas" pitchFamily="49" charset="0"/>
                <a:cs typeface="Arial" charset="0"/>
              </a:rPr>
              <a:t>&amp; ((</a:t>
            </a:r>
            <a:r>
              <a:rPr lang="en-US" altLang="en-US" sz="1600" b="1" smtClean="0">
                <a:solidFill>
                  <a:srgbClr val="00B0F0"/>
                </a:solidFill>
                <a:latin typeface="Consolas" pitchFamily="49" charset="0"/>
                <a:cs typeface="Arial" charset="0"/>
              </a:rPr>
              <a:t>1</a:t>
            </a:r>
            <a:r>
              <a:rPr lang="en-US" altLang="en-US" sz="1600" smtClean="0">
                <a:latin typeface="Consolas" pitchFamily="49" charset="0"/>
                <a:cs typeface="Arial" charset="0"/>
              </a:rPr>
              <a:t> &lt;&lt; m) – 1);</a:t>
            </a:r>
          </a:p>
          <a:p>
            <a:pPr>
              <a:buFontTx/>
              <a:buNone/>
            </a:pPr>
            <a:r>
              <a:rPr lang="en-US" altLang="en-US" sz="1600" smtClean="0">
                <a:latin typeface="Consolas" pitchFamily="49" charset="0"/>
                <a:cs typeface="Arial" charset="0"/>
              </a:rPr>
              <a:t>		}</a:t>
            </a:r>
          </a:p>
        </p:txBody>
      </p:sp>
      <p:pic>
        <p:nvPicPr>
          <p:cNvPr id="27652" name="Picture 4" descr="C:\Users\dwharder\Desktop\vx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76700"/>
            <a:ext cx="87137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4"/>
          <p:cNvSpPr txBox="1">
            <a:spLocks noChangeArrowheads="1"/>
          </p:cNvSpPr>
          <p:nvPr/>
        </p:nvSpPr>
        <p:spPr bwMode="auto">
          <a:xfrm>
            <a:off x="7596188" y="1268413"/>
            <a:ext cx="927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a:latin typeface="Times" pitchFamily="18" charset="0"/>
                <a:cs typeface="Times" pitchFamily="18" charset="0"/>
              </a:rPr>
              <a:t>m</a:t>
            </a:r>
            <a:r>
              <a:rPr lang="en-US" altLang="en-US" sz="2000">
                <a:latin typeface="Times" pitchFamily="18" charset="0"/>
                <a:cs typeface="Times" pitchFamily="18" charset="0"/>
              </a:rPr>
              <a:t> = 10</a:t>
            </a:r>
          </a:p>
          <a:p>
            <a:pPr eaLnBrk="1" hangingPunct="1"/>
            <a:r>
              <a:rPr lang="en-US" altLang="en-US" sz="2000" i="1">
                <a:latin typeface="Times" pitchFamily="18" charset="0"/>
                <a:cs typeface="Times" pitchFamily="18" charset="0"/>
              </a:rPr>
              <a:t>n</a:t>
            </a:r>
            <a:r>
              <a:rPr lang="en-US" altLang="en-US" sz="2000">
                <a:latin typeface="Times" pitchFamily="18" charset="0"/>
                <a:cs typeface="Times" pitchFamily="18" charset="0"/>
              </a:rPr>
              <a:t> = 42</a:t>
            </a:r>
            <a:endParaRPr lang="en-CA" altLang="en-US" sz="2000"/>
          </a:p>
        </p:txBody>
      </p:sp>
    </p:spTree>
    <p:extLst>
      <p:ext uri="{BB962C8B-B14F-4D97-AF65-F5344CB8AC3E}">
        <p14:creationId xmlns:p14="http://schemas.microsoft.com/office/powerpoint/2010/main" val="2188809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Left shift </a:t>
            </a:r>
            <a:r>
              <a:rPr lang="en-US" altLang="en-US" smtClean="0">
                <a:latin typeface="Times New Roman" pitchFamily="18" charset="0"/>
                <a:cs typeface="Times New Roman" pitchFamily="18" charset="0"/>
              </a:rPr>
              <a:t>1</a:t>
            </a:r>
            <a:r>
              <a:rPr lang="en-US" altLang="en-US" smtClean="0">
                <a:latin typeface="Arial" charset="0"/>
                <a:cs typeface="Arial" charset="0"/>
              </a:rPr>
              <a:t> </a:t>
            </a:r>
            <a:r>
              <a:rPr lang="en-US" altLang="en-US" i="1" smtClean="0">
                <a:latin typeface="Times" pitchFamily="18" charset="0"/>
                <a:cs typeface="Times" pitchFamily="18" charset="0"/>
              </a:rPr>
              <a:t>m</a:t>
            </a:r>
            <a:r>
              <a:rPr lang="en-US" altLang="en-US" smtClean="0">
                <a:latin typeface="Times" pitchFamily="18" charset="0"/>
                <a:cs typeface="Times" pitchFamily="18" charset="0"/>
              </a:rPr>
              <a:t> = 10 </a:t>
            </a:r>
            <a:r>
              <a:rPr lang="en-US" altLang="en-US" smtClean="0">
                <a:latin typeface="Arial" charset="0"/>
                <a:cs typeface="Arial" charset="0"/>
              </a:rPr>
              <a:t>bits yielding </a:t>
            </a:r>
            <a:r>
              <a:rPr lang="en-US" altLang="en-US" smtClean="0">
                <a:latin typeface="Times New Roman" pitchFamily="18" charset="0"/>
                <a:cs typeface="Times New Roman" pitchFamily="18" charset="0"/>
              </a:rPr>
              <a:t>2</a:t>
            </a:r>
            <a:r>
              <a:rPr lang="en-US" altLang="en-US" baseline="30000" smtClean="0">
                <a:latin typeface="Times New Roman" pitchFamily="18" charset="0"/>
                <a:cs typeface="Times New Roman" pitchFamily="18" charset="0"/>
              </a:rPr>
              <a:t>10</a:t>
            </a:r>
            <a:endParaRPr lang="en-US" altLang="en-US" smtClean="0">
              <a:latin typeface="Times New Roman" pitchFamily="18" charset="0"/>
              <a:cs typeface="Times New Roman" pitchFamily="18" charset="0"/>
            </a:endParaRP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a:t>
            </a:r>
            <a:r>
              <a:rPr lang="en-US" altLang="en-US" sz="1600" smtClean="0">
                <a:solidFill>
                  <a:srgbClr val="FF0000"/>
                </a:solidFill>
                <a:latin typeface="Consolas" pitchFamily="49" charset="0"/>
                <a:cs typeface="Arial" charset="0"/>
              </a:rPr>
              <a:t>((C*n) &gt;&gt; shift) </a:t>
            </a:r>
            <a:r>
              <a:rPr lang="en-US" altLang="en-US" sz="1600" smtClean="0">
                <a:latin typeface="Consolas" pitchFamily="49" charset="0"/>
                <a:cs typeface="Arial" charset="0"/>
              </a:rPr>
              <a:t>&amp; (</a:t>
            </a:r>
            <a:r>
              <a:rPr lang="en-US" altLang="en-US" sz="1600" b="1" smtClean="0">
                <a:solidFill>
                  <a:srgbClr val="00B0F0"/>
                </a:solidFill>
                <a:latin typeface="Consolas" pitchFamily="49" charset="0"/>
                <a:cs typeface="Arial" charset="0"/>
              </a:rPr>
              <a:t>(1 &lt;&lt; m)</a:t>
            </a:r>
            <a:r>
              <a:rPr lang="en-US" altLang="en-US" sz="1600" smtClean="0">
                <a:latin typeface="Consolas" pitchFamily="49" charset="0"/>
                <a:cs typeface="Arial" charset="0"/>
              </a:rPr>
              <a:t> – 1);</a:t>
            </a:r>
          </a:p>
          <a:p>
            <a:pPr>
              <a:buFontTx/>
              <a:buNone/>
            </a:pPr>
            <a:r>
              <a:rPr lang="en-US" altLang="en-US" sz="1600" smtClean="0">
                <a:latin typeface="Consolas" pitchFamily="49" charset="0"/>
                <a:cs typeface="Arial" charset="0"/>
              </a:rPr>
              <a:t>		}</a:t>
            </a:r>
          </a:p>
        </p:txBody>
      </p:sp>
      <p:pic>
        <p:nvPicPr>
          <p:cNvPr id="28676" name="Picture 5" descr="C:\Users\dwharder\Desktop\vx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76700"/>
            <a:ext cx="87137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descr="C:\Users\dwharder\Desktop\xv.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5581650"/>
            <a:ext cx="27368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6"/>
          <p:cNvSpPr txBox="1">
            <a:spLocks noChangeArrowheads="1"/>
          </p:cNvSpPr>
          <p:nvPr/>
        </p:nvSpPr>
        <p:spPr bwMode="auto">
          <a:xfrm>
            <a:off x="7596188" y="1268413"/>
            <a:ext cx="927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a:latin typeface="Times" pitchFamily="18" charset="0"/>
                <a:cs typeface="Times" pitchFamily="18" charset="0"/>
              </a:rPr>
              <a:t>m</a:t>
            </a:r>
            <a:r>
              <a:rPr lang="en-US" altLang="en-US" sz="2000">
                <a:latin typeface="Times" pitchFamily="18" charset="0"/>
                <a:cs typeface="Times" pitchFamily="18" charset="0"/>
              </a:rPr>
              <a:t> = 10</a:t>
            </a:r>
          </a:p>
          <a:p>
            <a:pPr eaLnBrk="1" hangingPunct="1"/>
            <a:r>
              <a:rPr lang="en-US" altLang="en-US" sz="2000" i="1">
                <a:latin typeface="Times" pitchFamily="18" charset="0"/>
                <a:cs typeface="Times" pitchFamily="18" charset="0"/>
              </a:rPr>
              <a:t>n</a:t>
            </a:r>
            <a:r>
              <a:rPr lang="en-US" altLang="en-US" sz="2000">
                <a:latin typeface="Times" pitchFamily="18" charset="0"/>
                <a:cs typeface="Times" pitchFamily="18" charset="0"/>
              </a:rPr>
              <a:t> = 42</a:t>
            </a:r>
            <a:endParaRPr lang="en-CA" altLang="en-US" sz="2000"/>
          </a:p>
        </p:txBody>
      </p:sp>
    </p:spTree>
    <p:extLst>
      <p:ext uri="{BB962C8B-B14F-4D97-AF65-F5344CB8AC3E}">
        <p14:creationId xmlns:p14="http://schemas.microsoft.com/office/powerpoint/2010/main" val="3705552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latin typeface="Arial" charset="0"/>
                <a:cs typeface="Arial" charset="0"/>
              </a:rPr>
              <a:t>IP Addresses</a:t>
            </a:r>
          </a:p>
        </p:txBody>
      </p:sp>
      <p:sp>
        <p:nvSpPr>
          <p:cNvPr id="197635" name="Rectangle 3"/>
          <p:cNvSpPr>
            <a:spLocks noGrp="1" noChangeArrowheads="1"/>
          </p:cNvSpPr>
          <p:nvPr>
            <p:ph type="body" idx="1"/>
          </p:nvPr>
        </p:nvSpPr>
        <p:spPr/>
        <p:txBody>
          <a:bodyPr/>
          <a:lstStyle/>
          <a:p>
            <a:pPr eaLnBrk="1" hangingPunct="1">
              <a:buFont typeface="Arial" charset="0"/>
              <a:buNone/>
            </a:pPr>
            <a:r>
              <a:rPr lang="en-US" altLang="en-US" dirty="0" smtClean="0">
                <a:latin typeface="Arial" charset="0"/>
                <a:cs typeface="Arial" charset="0"/>
              </a:rPr>
              <a:t>	Examples:</a:t>
            </a:r>
          </a:p>
          <a:p>
            <a:pPr eaLnBrk="1" hangingPunct="1">
              <a:buFont typeface="Arial" charset="0"/>
              <a:buNone/>
            </a:pPr>
            <a:r>
              <a:rPr lang="en-US" altLang="en-US" dirty="0">
                <a:latin typeface="Arial" charset="0"/>
                <a:cs typeface="Arial" charset="0"/>
              </a:rPr>
              <a:t>	</a:t>
            </a:r>
            <a:r>
              <a:rPr lang="en-US" altLang="en-US" dirty="0" smtClean="0">
                <a:latin typeface="Arial" charset="0"/>
                <a:cs typeface="Arial" charset="0"/>
              </a:rPr>
              <a:t>	Suppose we want to associate IP addresses and</a:t>
            </a:r>
            <a:br>
              <a:rPr lang="en-US" altLang="en-US" dirty="0" smtClean="0">
                <a:latin typeface="Arial" charset="0"/>
                <a:cs typeface="Arial" charset="0"/>
              </a:rPr>
            </a:br>
            <a:r>
              <a:rPr lang="en-US" altLang="en-US" dirty="0" smtClean="0">
                <a:latin typeface="Arial" charset="0"/>
                <a:cs typeface="Arial" charset="0"/>
              </a:rPr>
              <a:t> 	any corresponding domain names</a:t>
            </a:r>
          </a:p>
          <a:p>
            <a:pPr eaLnBrk="1" hangingPunct="1">
              <a:buFont typeface="Arial" charset="0"/>
              <a:buNone/>
            </a:pPr>
            <a:endParaRPr lang="en-US" altLang="en-US" dirty="0" smtClean="0">
              <a:latin typeface="Arial" charset="0"/>
              <a:cs typeface="Arial" charset="0"/>
            </a:endParaRPr>
          </a:p>
          <a:p>
            <a:pPr eaLnBrk="1" hangingPunct="1">
              <a:buFont typeface="Arial" charset="0"/>
              <a:buNone/>
            </a:pPr>
            <a:r>
              <a:rPr lang="en-US" altLang="en-US" dirty="0" smtClean="0">
                <a:latin typeface="Arial" charset="0"/>
                <a:cs typeface="Arial" charset="0"/>
              </a:rPr>
              <a:t>	Recall that a 32-bit IP address are often written as four byte values</a:t>
            </a:r>
            <a:br>
              <a:rPr lang="en-US" altLang="en-US" dirty="0" smtClean="0">
                <a:latin typeface="Arial" charset="0"/>
                <a:cs typeface="Arial" charset="0"/>
              </a:rPr>
            </a:br>
            <a:r>
              <a:rPr lang="en-US" altLang="en-US" dirty="0" smtClean="0">
                <a:latin typeface="Arial" charset="0"/>
                <a:cs typeface="Arial" charset="0"/>
              </a:rPr>
              <a:t>from 0 to 255</a:t>
            </a:r>
          </a:p>
          <a:p>
            <a:pPr lvl="1" eaLnBrk="1" hangingPunct="1"/>
            <a:r>
              <a:rPr lang="en-US" altLang="en-US" dirty="0">
                <a:latin typeface="Arial" charset="0"/>
                <a:cs typeface="Arial" charset="0"/>
              </a:rPr>
              <a:t>Consider </a:t>
            </a:r>
            <a:r>
              <a:rPr lang="en-US" altLang="en-US" dirty="0" smtClean="0">
                <a:latin typeface="Arial" charset="0"/>
                <a:cs typeface="Arial" charset="0"/>
              </a:rPr>
              <a:t>10000001 01100001 00001010 10110011</a:t>
            </a:r>
            <a:r>
              <a:rPr lang="en-US" altLang="en-US" baseline="-25000" dirty="0" smtClean="0">
                <a:latin typeface="Arial" charset="0"/>
                <a:cs typeface="Arial" charset="0"/>
              </a:rPr>
              <a:t>2</a:t>
            </a:r>
            <a:endParaRPr lang="en-US" altLang="en-US" dirty="0">
              <a:latin typeface="Arial" charset="0"/>
              <a:cs typeface="Arial" charset="0"/>
            </a:endParaRPr>
          </a:p>
          <a:p>
            <a:pPr lvl="1" eaLnBrk="1" hangingPunct="1"/>
            <a:r>
              <a:rPr lang="en-US" altLang="en-US" dirty="0" smtClean="0">
                <a:latin typeface="Arial" charset="0"/>
                <a:cs typeface="Arial" charset="0"/>
              </a:rPr>
              <a:t>This can be written as </a:t>
            </a:r>
            <a:r>
              <a:rPr lang="en-US" altLang="en-US" dirty="0" smtClean="0">
                <a:latin typeface="Consolas" panose="020B0609020204030204" pitchFamily="49" charset="0"/>
                <a:cs typeface="Consolas" panose="020B0609020204030204" pitchFamily="49" charset="0"/>
              </a:rPr>
              <a:t>129.97.10.179</a:t>
            </a:r>
          </a:p>
          <a:p>
            <a:pPr lvl="1" eaLnBrk="1" hangingPunct="1"/>
            <a:r>
              <a:rPr lang="en-US" altLang="en-US" dirty="0" smtClean="0">
                <a:latin typeface="Arial" charset="0"/>
                <a:cs typeface="Arial" charset="0"/>
              </a:rPr>
              <a:t>We use domain names because IP addresses are not human readable </a:t>
            </a:r>
            <a:endParaRPr lang="en-US" altLang="en-US" dirty="0">
              <a:latin typeface="Arial" charset="0"/>
              <a:cs typeface="Arial" charset="0"/>
            </a:endParaRPr>
          </a:p>
        </p:txBody>
      </p:sp>
    </p:spTree>
    <p:extLst>
      <p:ext uri="{BB962C8B-B14F-4D97-AF65-F5344CB8AC3E}">
        <p14:creationId xmlns:p14="http://schemas.microsoft.com/office/powerpoint/2010/main" val="39072639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Subtracting </a:t>
            </a:r>
            <a:r>
              <a:rPr lang="en-US" altLang="en-US" smtClean="0">
                <a:latin typeface="Times New Roman" pitchFamily="18" charset="0"/>
                <a:cs typeface="Times New Roman" pitchFamily="18" charset="0"/>
              </a:rPr>
              <a:t>1</a:t>
            </a:r>
            <a:r>
              <a:rPr lang="en-US" altLang="en-US" smtClean="0">
                <a:latin typeface="Arial" charset="0"/>
                <a:cs typeface="Arial" charset="0"/>
              </a:rPr>
              <a:t> yields </a:t>
            </a:r>
            <a:r>
              <a:rPr lang="en-US" altLang="en-US" i="1"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 = 10 </a:t>
            </a:r>
            <a:r>
              <a:rPr lang="en-US" altLang="en-US" smtClean="0">
                <a:latin typeface="Arial" charset="0"/>
                <a:cs typeface="Arial" charset="0"/>
              </a:rPr>
              <a:t>ones</a:t>
            </a:r>
            <a:endParaRPr lang="en-US" altLang="en-US" smtClean="0">
              <a:latin typeface="Times" pitchFamily="18" charset="0"/>
              <a:cs typeface="Times" pitchFamily="18" charset="0"/>
            </a:endParaRP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a:t>
            </a:r>
            <a:r>
              <a:rPr lang="en-US" altLang="en-US" sz="1600" smtClean="0">
                <a:solidFill>
                  <a:srgbClr val="FF0000"/>
                </a:solidFill>
                <a:latin typeface="Consolas" pitchFamily="49" charset="0"/>
                <a:cs typeface="Arial" charset="0"/>
              </a:rPr>
              <a:t>((C*n) &gt;&gt; shift) </a:t>
            </a:r>
            <a:r>
              <a:rPr lang="en-US" altLang="en-US" sz="1600" smtClean="0">
                <a:latin typeface="Consolas" pitchFamily="49" charset="0"/>
                <a:cs typeface="Arial" charset="0"/>
              </a:rPr>
              <a:t>&amp; </a:t>
            </a:r>
            <a:r>
              <a:rPr lang="en-US" altLang="en-US" sz="1600" b="1" smtClean="0">
                <a:solidFill>
                  <a:srgbClr val="00B0F0"/>
                </a:solidFill>
                <a:latin typeface="Consolas" pitchFamily="49" charset="0"/>
                <a:cs typeface="Arial" charset="0"/>
              </a:rPr>
              <a:t>((1 &lt;&lt; m) – 1)</a:t>
            </a:r>
            <a:r>
              <a:rPr lang="en-US" altLang="en-US" sz="1600" smtClean="0">
                <a:latin typeface="Consolas" pitchFamily="49" charset="0"/>
                <a:cs typeface="Arial" charset="0"/>
              </a:rPr>
              <a:t>;</a:t>
            </a:r>
          </a:p>
          <a:p>
            <a:pPr>
              <a:buFontTx/>
              <a:buNone/>
            </a:pPr>
            <a:r>
              <a:rPr lang="en-US" altLang="en-US" sz="1600" smtClean="0">
                <a:latin typeface="Consolas" pitchFamily="49" charset="0"/>
                <a:cs typeface="Arial" charset="0"/>
              </a:rPr>
              <a:t>		}</a:t>
            </a:r>
          </a:p>
        </p:txBody>
      </p:sp>
      <p:pic>
        <p:nvPicPr>
          <p:cNvPr id="29700" name="Picture 6" descr="C:\Users\dwharder\Desktop\vx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76700"/>
            <a:ext cx="87137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4"/>
          <p:cNvSpPr txBox="1">
            <a:spLocks noChangeArrowheads="1"/>
          </p:cNvSpPr>
          <p:nvPr/>
        </p:nvSpPr>
        <p:spPr bwMode="auto">
          <a:xfrm>
            <a:off x="7596188" y="1268413"/>
            <a:ext cx="927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a:latin typeface="Times" pitchFamily="18" charset="0"/>
                <a:cs typeface="Times" pitchFamily="18" charset="0"/>
              </a:rPr>
              <a:t>m</a:t>
            </a:r>
            <a:r>
              <a:rPr lang="en-US" altLang="en-US" sz="2000">
                <a:latin typeface="Times" pitchFamily="18" charset="0"/>
                <a:cs typeface="Times" pitchFamily="18" charset="0"/>
              </a:rPr>
              <a:t> = 10</a:t>
            </a:r>
          </a:p>
          <a:p>
            <a:pPr eaLnBrk="1" hangingPunct="1"/>
            <a:r>
              <a:rPr lang="en-US" altLang="en-US" sz="2000" i="1">
                <a:latin typeface="Times" pitchFamily="18" charset="0"/>
                <a:cs typeface="Times" pitchFamily="18" charset="0"/>
              </a:rPr>
              <a:t>n</a:t>
            </a:r>
            <a:r>
              <a:rPr lang="en-US" altLang="en-US" sz="2000">
                <a:latin typeface="Times" pitchFamily="18" charset="0"/>
                <a:cs typeface="Times" pitchFamily="18" charset="0"/>
              </a:rPr>
              <a:t> = 42</a:t>
            </a:r>
            <a:endParaRPr lang="en-CA" altLang="en-US" sz="2000"/>
          </a:p>
        </p:txBody>
      </p:sp>
    </p:spTree>
    <p:extLst>
      <p:ext uri="{BB962C8B-B14F-4D97-AF65-F5344CB8AC3E}">
        <p14:creationId xmlns:p14="http://schemas.microsoft.com/office/powerpoint/2010/main" val="18570493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3072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Taken the bitwise to clear all but the last 10 bits</a:t>
            </a:r>
            <a:endParaRPr lang="en-US" altLang="en-US" smtClean="0">
              <a:latin typeface="Times" pitchFamily="18" charset="0"/>
              <a:cs typeface="Times" pitchFamily="18" charset="0"/>
            </a:endParaRP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a:t>
            </a:r>
            <a:r>
              <a:rPr lang="en-US" altLang="en-US" sz="1600" b="1" smtClean="0">
                <a:solidFill>
                  <a:srgbClr val="7030A0"/>
                </a:solidFill>
                <a:latin typeface="Consolas" pitchFamily="49" charset="0"/>
                <a:cs typeface="Arial" charset="0"/>
              </a:rPr>
              <a:t>((C*n) &gt;&gt; shift) &amp; ((1 &lt;&lt; m) – 1)</a:t>
            </a:r>
            <a:r>
              <a:rPr lang="en-US" altLang="en-US" sz="1600" smtClean="0">
                <a:latin typeface="Consolas" pitchFamily="49" charset="0"/>
                <a:cs typeface="Arial" charset="0"/>
              </a:rPr>
              <a:t>;</a:t>
            </a:r>
          </a:p>
          <a:p>
            <a:pPr>
              <a:buFontTx/>
              <a:buNone/>
            </a:pPr>
            <a:r>
              <a:rPr lang="en-US" altLang="en-US" sz="1600" smtClean="0">
                <a:latin typeface="Consolas" pitchFamily="49" charset="0"/>
                <a:cs typeface="Arial" charset="0"/>
              </a:rPr>
              <a:t>		}</a:t>
            </a:r>
          </a:p>
        </p:txBody>
      </p:sp>
      <p:pic>
        <p:nvPicPr>
          <p:cNvPr id="30724" name="Picture 7" descr="C:\Users\dwharder\Desktop\vx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76700"/>
            <a:ext cx="87137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4"/>
          <p:cNvSpPr txBox="1">
            <a:spLocks noChangeArrowheads="1"/>
          </p:cNvSpPr>
          <p:nvPr/>
        </p:nvSpPr>
        <p:spPr bwMode="auto">
          <a:xfrm>
            <a:off x="7596188" y="1268413"/>
            <a:ext cx="927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a:latin typeface="Times" pitchFamily="18" charset="0"/>
                <a:cs typeface="Times" pitchFamily="18" charset="0"/>
              </a:rPr>
              <a:t>m</a:t>
            </a:r>
            <a:r>
              <a:rPr lang="en-US" altLang="en-US" sz="2000">
                <a:latin typeface="Times" pitchFamily="18" charset="0"/>
                <a:cs typeface="Times" pitchFamily="18" charset="0"/>
              </a:rPr>
              <a:t> = 10</a:t>
            </a:r>
          </a:p>
          <a:p>
            <a:pPr eaLnBrk="1" hangingPunct="1"/>
            <a:r>
              <a:rPr lang="en-US" altLang="en-US" sz="2000" i="1">
                <a:latin typeface="Times" pitchFamily="18" charset="0"/>
                <a:cs typeface="Times" pitchFamily="18" charset="0"/>
              </a:rPr>
              <a:t>n</a:t>
            </a:r>
            <a:r>
              <a:rPr lang="en-US" altLang="en-US" sz="2000">
                <a:latin typeface="Times" pitchFamily="18" charset="0"/>
                <a:cs typeface="Times" pitchFamily="18" charset="0"/>
              </a:rPr>
              <a:t> = 42</a:t>
            </a:r>
            <a:endParaRPr lang="en-CA" altLang="en-US" sz="2000"/>
          </a:p>
        </p:txBody>
      </p:sp>
    </p:spTree>
    <p:extLst>
      <p:ext uri="{BB962C8B-B14F-4D97-AF65-F5344CB8AC3E}">
        <p14:creationId xmlns:p14="http://schemas.microsoft.com/office/powerpoint/2010/main" val="29825718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smtClean="0">
                <a:latin typeface="Arial" charset="0"/>
                <a:cs typeface="Arial" charset="0"/>
              </a:rPr>
              <a:t>The multiplicative method</a:t>
            </a:r>
            <a:endParaRPr lang="en-US" altLang="en-US" dirty="0" smtClean="0">
              <a:latin typeface="Consolas" pitchFamily="49" charset="0"/>
              <a:cs typeface="Arial" charset="0"/>
            </a:endParaRPr>
          </a:p>
        </p:txBody>
      </p:sp>
      <p:sp>
        <p:nvSpPr>
          <p:cNvPr id="3174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We have extracted the middle </a:t>
            </a:r>
            <a:r>
              <a:rPr lang="en-US" altLang="en-US" i="1"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 = 10</a:t>
            </a:r>
            <a:r>
              <a:rPr lang="en-US" altLang="en-US" smtClean="0">
                <a:latin typeface="Arial" charset="0"/>
                <a:cs typeface="Arial" charset="0"/>
              </a:rPr>
              <a:t> bits—a number in </a:t>
            </a:r>
            <a:r>
              <a:rPr lang="en-US" altLang="en-US" smtClean="0">
                <a:latin typeface="Times New Roman" pitchFamily="18" charset="0"/>
                <a:cs typeface="Times New Roman" pitchFamily="18" charset="0"/>
              </a:rPr>
              <a:t>0, …, 1023</a:t>
            </a:r>
          </a:p>
          <a:p>
            <a:pPr>
              <a:buFontTx/>
              <a:buNone/>
            </a:pPr>
            <a:r>
              <a:rPr lang="en-US" altLang="en-US" sz="1600" smtClean="0">
                <a:latin typeface="Arial" charset="0"/>
                <a:cs typeface="Arial" charset="0"/>
              </a:rPr>
              <a:t>	</a:t>
            </a:r>
            <a:r>
              <a:rPr lang="en-US" altLang="en-US" sz="1600" smtClean="0">
                <a:latin typeface="Consolas" pitchFamily="49" charset="0"/>
                <a:cs typeface="Arial" charset="0"/>
              </a:rPr>
              <a:t>	const unsigned int C = 581869333;  // some number</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unsigned int hash_M( unsigned int n, unsigned int m ) {</a:t>
            </a:r>
          </a:p>
          <a:p>
            <a:pPr>
              <a:buFontTx/>
              <a:buNone/>
            </a:pPr>
            <a:r>
              <a:rPr lang="en-US" altLang="en-US" sz="1600" smtClean="0">
                <a:latin typeface="Consolas" pitchFamily="49" charset="0"/>
                <a:cs typeface="Arial" charset="0"/>
              </a:rPr>
              <a:t>		    unsigned int shift = (32 – m)/2;</a:t>
            </a:r>
          </a:p>
          <a:p>
            <a:pPr>
              <a:buFontTx/>
              <a:buNone/>
            </a:pPr>
            <a:r>
              <a:rPr lang="en-US" altLang="en-US" sz="1600" smtClean="0">
                <a:latin typeface="Consolas" pitchFamily="49" charset="0"/>
                <a:cs typeface="Arial" charset="0"/>
              </a:rPr>
              <a:t>		    return ((C*n) &gt;&gt; shift) &amp; ((1 &lt;&lt; m) – 1);</a:t>
            </a:r>
          </a:p>
          <a:p>
            <a:pPr>
              <a:buFontTx/>
              <a:buNone/>
            </a:pPr>
            <a:r>
              <a:rPr lang="en-US" altLang="en-US" sz="1600" smtClean="0">
                <a:latin typeface="Consolas" pitchFamily="49" charset="0"/>
                <a:cs typeface="Arial" charset="0"/>
              </a:rPr>
              <a:t>		}</a:t>
            </a:r>
          </a:p>
        </p:txBody>
      </p:sp>
      <p:pic>
        <p:nvPicPr>
          <p:cNvPr id="31748" name="Picture 8" descr="C:\Users\dwharder\Desktop\vx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76700"/>
            <a:ext cx="87137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6372200" y="5333146"/>
            <a:ext cx="15392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i="1" dirty="0" err="1" smtClean="0">
                <a:latin typeface="Times" pitchFamily="18" charset="0"/>
                <a:cs typeface="Times" pitchFamily="18" charset="0"/>
              </a:rPr>
              <a:t>h</a:t>
            </a:r>
            <a:r>
              <a:rPr lang="en-US" altLang="en-US" sz="2000" i="1" baseline="-25000" dirty="0" err="1" smtClean="0">
                <a:latin typeface="Times" pitchFamily="18" charset="0"/>
                <a:cs typeface="Times" pitchFamily="18" charset="0"/>
              </a:rPr>
              <a:t>M</a:t>
            </a:r>
            <a:r>
              <a:rPr lang="en-US" altLang="en-US" sz="2000" dirty="0" smtClean="0">
                <a:latin typeface="Times" pitchFamily="18" charset="0"/>
                <a:cs typeface="Times" pitchFamily="18" charset="0"/>
              </a:rPr>
              <a:t>(42) </a:t>
            </a:r>
            <a:r>
              <a:rPr lang="en-US" altLang="en-US" sz="2000" dirty="0">
                <a:latin typeface="Times" pitchFamily="18" charset="0"/>
                <a:cs typeface="Times" pitchFamily="18" charset="0"/>
              </a:rPr>
              <a:t>= </a:t>
            </a:r>
            <a:r>
              <a:rPr lang="en-US" altLang="en-US" sz="2000" dirty="0" smtClean="0">
                <a:latin typeface="Times" pitchFamily="18" charset="0"/>
                <a:cs typeface="Times" pitchFamily="18" charset="0"/>
              </a:rPr>
              <a:t>195</a:t>
            </a:r>
            <a:endParaRPr lang="en-US" altLang="en-US" sz="2000" dirty="0">
              <a:latin typeface="Times" pitchFamily="18" charset="0"/>
              <a:cs typeface="Times" pitchFamily="18" charset="0"/>
            </a:endParaRPr>
          </a:p>
        </p:txBody>
      </p:sp>
    </p:spTree>
    <p:extLst>
      <p:ext uri="{BB962C8B-B14F-4D97-AF65-F5344CB8AC3E}">
        <p14:creationId xmlns:p14="http://schemas.microsoft.com/office/powerpoint/2010/main" val="20755002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smtClean="0">
                <a:latin typeface="Arial" charset="0"/>
                <a:cs typeface="Arial" charset="0"/>
              </a:rPr>
              <a:t>Dealing with signed integers</a:t>
            </a:r>
          </a:p>
        </p:txBody>
      </p:sp>
      <p:sp>
        <p:nvSpPr>
          <p:cNvPr id="327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In some cases (Java) unsigned integers are either not available</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Our function would be implemented as follows:</a:t>
            </a:r>
          </a:p>
          <a:p>
            <a:pPr>
              <a:buFontTx/>
              <a:buNone/>
            </a:pPr>
            <a:r>
              <a:rPr lang="en-US" altLang="en-US" sz="1800" b="1" dirty="0" smtClean="0">
                <a:latin typeface="Consolas" pitchFamily="49" charset="0"/>
                <a:cs typeface="Arial" charset="0"/>
              </a:rPr>
              <a:t>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 </a:t>
            </a:r>
            <a:r>
              <a:rPr lang="en-US" altLang="en-US" sz="1800" dirty="0" err="1" smtClean="0">
                <a:latin typeface="Consolas" pitchFamily="49" charset="0"/>
                <a:cs typeface="Arial" charset="0"/>
              </a:rPr>
              <a:t>hash_M</a:t>
            </a:r>
            <a:r>
              <a:rPr lang="en-US" altLang="en-US" sz="1800" dirty="0" smtClean="0">
                <a:latin typeface="Consolas" pitchFamily="49" charset="0"/>
                <a:cs typeface="Arial" charset="0"/>
              </a:rPr>
              <a:t>(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 n, </a:t>
            </a:r>
            <a:r>
              <a:rPr lang="en-US" altLang="en-US" sz="1800" dirty="0" err="1" smtClean="0">
                <a:latin typeface="Consolas" pitchFamily="49" charset="0"/>
                <a:cs typeface="Arial" charset="0"/>
              </a:rPr>
              <a:t>int</a:t>
            </a:r>
            <a:r>
              <a:rPr lang="en-US" altLang="en-US" sz="1800" dirty="0" smtClean="0">
                <a:latin typeface="Consolas" pitchFamily="49" charset="0"/>
                <a:cs typeface="Arial" charset="0"/>
              </a:rPr>
              <a:t> M ) {</a:t>
            </a:r>
          </a:p>
          <a:p>
            <a:pPr>
              <a:buFontTx/>
              <a:buNone/>
            </a:pPr>
            <a:r>
              <a:rPr lang="en-US" altLang="en-US" sz="1800" dirty="0" smtClean="0">
                <a:latin typeface="Consolas" pitchFamily="49" charset="0"/>
                <a:cs typeface="Arial" charset="0"/>
              </a:rPr>
              <a:t>		    return n % M;</a:t>
            </a:r>
          </a:p>
          <a:p>
            <a:pPr>
              <a:buFontTx/>
              <a:buNone/>
            </a:pPr>
            <a:r>
              <a:rPr lang="en-US" altLang="en-US" sz="1800" dirty="0" smtClean="0">
                <a:latin typeface="Consolas" pitchFamily="49" charset="0"/>
                <a:cs typeface="Arial" charset="0"/>
              </a:rPr>
              <a:t>		}</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Is this sufficient to yield a value on </a:t>
            </a:r>
            <a:r>
              <a:rPr lang="en-US" altLang="en-US" dirty="0" smtClean="0">
                <a:latin typeface="Times New Roman" pitchFamily="18" charset="0"/>
                <a:cs typeface="Arial" charset="0"/>
              </a:rPr>
              <a:t>0, ..., </a:t>
            </a:r>
            <a:r>
              <a:rPr lang="en-US" altLang="en-US" i="1" dirty="0" smtClean="0">
                <a:latin typeface="Times New Roman" pitchFamily="18" charset="0"/>
                <a:cs typeface="Arial" charset="0"/>
              </a:rPr>
              <a:t>M</a:t>
            </a:r>
            <a:r>
              <a:rPr lang="en-US" altLang="en-US" dirty="0" smtClean="0">
                <a:latin typeface="Times New Roman" pitchFamily="18" charset="0"/>
                <a:cs typeface="Arial" charset="0"/>
              </a:rPr>
              <a:t> – 1</a:t>
            </a:r>
            <a:r>
              <a:rPr lang="en-US" altLang="en-US" dirty="0" smtClean="0">
                <a:latin typeface="Arial" charset="0"/>
                <a:cs typeface="Arial" charset="0"/>
              </a:rPr>
              <a:t>?</a:t>
            </a:r>
          </a:p>
        </p:txBody>
      </p:sp>
    </p:spTree>
    <p:extLst>
      <p:ext uri="{BB962C8B-B14F-4D97-AF65-F5344CB8AC3E}">
        <p14:creationId xmlns:p14="http://schemas.microsoft.com/office/powerpoint/2010/main" val="2941376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smtClean="0">
                <a:latin typeface="Arial" charset="0"/>
                <a:cs typeface="Arial" charset="0"/>
              </a:rPr>
              <a:t>Dealing with signed integers</a:t>
            </a:r>
          </a:p>
        </p:txBody>
      </p:sp>
      <p:sp>
        <p:nvSpPr>
          <p:cNvPr id="33795" name="Rectangle 3"/>
          <p:cNvSpPr>
            <a:spLocks noGrp="1" noChangeArrowheads="1"/>
          </p:cNvSpPr>
          <p:nvPr>
            <p:ph type="body" idx="1"/>
          </p:nvPr>
        </p:nvSpPr>
        <p:spPr/>
        <p:txBody>
          <a:bodyPr>
            <a:normAutofit lnSpcReduction="10000"/>
          </a:bodyPr>
          <a:lstStyle/>
          <a:p>
            <a:pPr>
              <a:buFont typeface="Arial" charset="0"/>
              <a:buNone/>
            </a:pPr>
            <a:r>
              <a:rPr lang="en-US" altLang="en-US" smtClean="0">
                <a:latin typeface="Arial" charset="0"/>
                <a:cs typeface="Arial" charset="0"/>
              </a:rPr>
              <a:t>	The modulus operator % satisfies the following equality:</a:t>
            </a:r>
          </a:p>
          <a:p>
            <a:pPr algn="ctr">
              <a:buFontTx/>
              <a:buNone/>
            </a:pPr>
            <a:r>
              <a:rPr lang="en-US" altLang="en-US" smtClean="0">
                <a:latin typeface="Consolas" pitchFamily="49" charset="0"/>
                <a:cs typeface="Consolas" pitchFamily="49" charset="0"/>
              </a:rPr>
              <a:t>n == M*(n/M) + n%M</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 division operator </a:t>
            </a:r>
            <a:r>
              <a:rPr lang="en-US" altLang="en-US" i="1" smtClean="0">
                <a:latin typeface="Times New Roman" pitchFamily="18" charset="0"/>
                <a:cs typeface="Times New Roman" pitchFamily="18" charset="0"/>
              </a:rPr>
              <a:t>n</a:t>
            </a:r>
            <a:r>
              <a:rPr lang="en-US" altLang="en-US" smtClean="0">
                <a:latin typeface="Times New Roman" pitchFamily="18" charset="0"/>
                <a:cs typeface="Times New Roman" pitchFamily="18" charset="0"/>
              </a:rPr>
              <a:t>/</a:t>
            </a:r>
            <a:r>
              <a:rPr lang="en-US" altLang="en-US" i="1" smtClean="0">
                <a:latin typeface="Times New Roman" pitchFamily="18" charset="0"/>
                <a:cs typeface="Times New Roman" pitchFamily="18" charset="0"/>
              </a:rPr>
              <a:t>M</a:t>
            </a:r>
            <a:r>
              <a:rPr lang="en-US" altLang="en-US" smtClean="0">
                <a:latin typeface="Arial" charset="0"/>
                <a:cs typeface="Arial" charset="0"/>
              </a:rPr>
              <a:t> truncates any factional part</a:t>
            </a:r>
          </a:p>
          <a:p>
            <a:pPr lvl="1"/>
            <a:r>
              <a:rPr lang="en-US" altLang="en-US" smtClean="0">
                <a:latin typeface="Arial" charset="0"/>
                <a:cs typeface="Arial" charset="0"/>
              </a:rPr>
              <a:t>It rounds towards zero</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For positive n and M, this yields positive values:</a:t>
            </a:r>
          </a:p>
          <a:p>
            <a:pPr lvl="1"/>
            <a:r>
              <a:rPr lang="en-US" altLang="en-US" smtClean="0">
                <a:latin typeface="Arial" charset="0"/>
                <a:cs typeface="Arial" charset="0"/>
              </a:rPr>
              <a:t>If </a:t>
            </a:r>
            <a:r>
              <a:rPr lang="en-US" altLang="en-US" smtClean="0">
                <a:latin typeface="Consolas" pitchFamily="49" charset="0"/>
                <a:cs typeface="Arial" charset="0"/>
              </a:rPr>
              <a:t>n = 13</a:t>
            </a:r>
            <a:r>
              <a:rPr lang="en-US" altLang="en-US" smtClean="0">
                <a:latin typeface="Arial" charset="0"/>
                <a:cs typeface="Arial" charset="0"/>
              </a:rPr>
              <a:t> and </a:t>
            </a:r>
            <a:r>
              <a:rPr lang="en-US" altLang="en-US" smtClean="0">
                <a:latin typeface="Consolas" pitchFamily="49" charset="0"/>
                <a:cs typeface="Arial" charset="0"/>
              </a:rPr>
              <a:t>M = 8</a:t>
            </a:r>
            <a:r>
              <a:rPr lang="en-US" altLang="en-US" smtClean="0">
                <a:latin typeface="Arial" charset="0"/>
                <a:cs typeface="Arial" charset="0"/>
              </a:rPr>
              <a:t>, </a:t>
            </a:r>
            <a:r>
              <a:rPr lang="en-US" altLang="en-US" smtClean="0">
                <a:latin typeface="Consolas" pitchFamily="49" charset="0"/>
                <a:cs typeface="Arial" charset="0"/>
              </a:rPr>
              <a:t>13/8 → 1</a:t>
            </a:r>
            <a:r>
              <a:rPr lang="en-US" altLang="en-US" smtClean="0">
                <a:latin typeface="Arial" charset="0"/>
                <a:cs typeface="Arial" charset="0"/>
              </a:rPr>
              <a:t> </a:t>
            </a:r>
            <a:r>
              <a:rPr lang="en-US" altLang="en-US" smtClean="0">
                <a:latin typeface="Consolas" pitchFamily="49" charset="0"/>
                <a:cs typeface="Arial" charset="0"/>
              </a:rPr>
              <a:t>and 8*1 → 8</a:t>
            </a:r>
          </a:p>
          <a:p>
            <a:pPr lvl="1">
              <a:buFontTx/>
              <a:buNone/>
            </a:pPr>
            <a:r>
              <a:rPr lang="en-US" altLang="en-US" smtClean="0">
                <a:latin typeface="Arial" charset="0"/>
                <a:cs typeface="Arial" charset="0"/>
              </a:rPr>
              <a:t>	∴ </a:t>
            </a:r>
            <a:r>
              <a:rPr lang="en-US" altLang="en-US" smtClean="0">
                <a:latin typeface="Consolas" pitchFamily="49" charset="0"/>
                <a:cs typeface="Arial" charset="0"/>
              </a:rPr>
              <a:t>13 % 8 → 5</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For a negative value of n:</a:t>
            </a:r>
          </a:p>
          <a:p>
            <a:pPr lvl="1"/>
            <a:r>
              <a:rPr lang="en-US" altLang="en-US" smtClean="0">
                <a:latin typeface="Arial" charset="0"/>
                <a:cs typeface="Arial" charset="0"/>
              </a:rPr>
              <a:t>If </a:t>
            </a:r>
            <a:r>
              <a:rPr lang="en-US" altLang="en-US" smtClean="0">
                <a:latin typeface="Consolas" pitchFamily="49" charset="0"/>
                <a:cs typeface="Arial" charset="0"/>
              </a:rPr>
              <a:t>n = -11</a:t>
            </a:r>
            <a:r>
              <a:rPr lang="en-US" altLang="en-US" smtClean="0">
                <a:latin typeface="Arial" charset="0"/>
                <a:cs typeface="Arial" charset="0"/>
              </a:rPr>
              <a:t> and </a:t>
            </a:r>
            <a:r>
              <a:rPr lang="en-US" altLang="en-US" smtClean="0">
                <a:latin typeface="Consolas" pitchFamily="49" charset="0"/>
                <a:cs typeface="Arial" charset="0"/>
              </a:rPr>
              <a:t>M = 8</a:t>
            </a:r>
            <a:r>
              <a:rPr lang="en-US" altLang="en-US" smtClean="0">
                <a:latin typeface="Arial" charset="0"/>
                <a:cs typeface="Arial" charset="0"/>
              </a:rPr>
              <a:t>, </a:t>
            </a:r>
            <a:r>
              <a:rPr lang="en-US" altLang="en-US" smtClean="0">
                <a:latin typeface="Consolas" pitchFamily="49" charset="0"/>
                <a:cs typeface="Arial" charset="0"/>
              </a:rPr>
              <a:t>-11/8 → -1</a:t>
            </a:r>
            <a:r>
              <a:rPr lang="en-US" altLang="en-US" smtClean="0">
                <a:latin typeface="Arial" charset="0"/>
                <a:cs typeface="Arial" charset="0"/>
              </a:rPr>
              <a:t> and </a:t>
            </a:r>
            <a:r>
              <a:rPr lang="en-US" altLang="en-US" smtClean="0">
                <a:latin typeface="Consolas" pitchFamily="49" charset="0"/>
                <a:cs typeface="Arial" charset="0"/>
              </a:rPr>
              <a:t>8*(-1) = -8</a:t>
            </a:r>
          </a:p>
          <a:p>
            <a:pPr lvl="1">
              <a:buFontTx/>
              <a:buNone/>
            </a:pPr>
            <a:r>
              <a:rPr lang="en-US" altLang="en-US" smtClean="0">
                <a:latin typeface="Arial" charset="0"/>
                <a:cs typeface="Arial" charset="0"/>
              </a:rPr>
              <a:t>	∴</a:t>
            </a:r>
            <a:r>
              <a:rPr lang="en-US" altLang="en-US" smtClean="0">
                <a:latin typeface="Consolas" pitchFamily="49" charset="0"/>
                <a:cs typeface="Arial" charset="0"/>
              </a:rPr>
              <a:t>(-11) % 8 → -3</a:t>
            </a:r>
          </a:p>
          <a:p>
            <a:pPr lvl="1"/>
            <a:endParaRPr lang="en-US" altLang="en-US" smtClean="0">
              <a:latin typeface="Consolas" pitchFamily="49" charset="0"/>
              <a:cs typeface="Arial" charset="0"/>
            </a:endParaRPr>
          </a:p>
        </p:txBody>
      </p:sp>
    </p:spTree>
    <p:extLst>
      <p:ext uri="{BB962C8B-B14F-4D97-AF65-F5344CB8AC3E}">
        <p14:creationId xmlns:p14="http://schemas.microsoft.com/office/powerpoint/2010/main" val="3863146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smtClean="0">
                <a:latin typeface="Arial" charset="0"/>
                <a:cs typeface="Arial" charset="0"/>
              </a:rPr>
              <a:t>Dealing with signed integers</a:t>
            </a:r>
          </a:p>
        </p:txBody>
      </p:sp>
      <p:sp>
        <p:nvSpPr>
          <p:cNvPr id="34819"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Our mapping function could be implemented as follows:</a:t>
            </a:r>
          </a:p>
          <a:p>
            <a:pPr>
              <a:buFontTx/>
              <a:buNone/>
            </a:pPr>
            <a:r>
              <a:rPr lang="en-US" altLang="en-US" sz="1600" smtClean="0">
                <a:latin typeface="Consolas" pitchFamily="49" charset="0"/>
                <a:cs typeface="Arial" charset="0"/>
              </a:rPr>
              <a:t>		int hash_M( int n, int M ) {</a:t>
            </a:r>
          </a:p>
          <a:p>
            <a:pPr>
              <a:buFontTx/>
              <a:buNone/>
            </a:pPr>
            <a:r>
              <a:rPr lang="en-US" altLang="en-US" sz="1600" smtClean="0">
                <a:latin typeface="Consolas" pitchFamily="49" charset="0"/>
                <a:cs typeface="Arial" charset="0"/>
              </a:rPr>
              <a:t>		    int hash_value = n % M;</a:t>
            </a:r>
          </a:p>
          <a:p>
            <a:pPr>
              <a:buFontTx/>
              <a:buNone/>
            </a:pPr>
            <a:r>
              <a:rPr lang="en-US" altLang="en-US" sz="1600" smtClean="0">
                <a:latin typeface="Consolas" pitchFamily="49" charset="0"/>
                <a:cs typeface="Arial" charset="0"/>
              </a:rPr>
              <a:t>		    return (hash_value &gt;= 0) ? hash_value : hash_value + M;</a:t>
            </a:r>
          </a:p>
          <a:p>
            <a:pPr>
              <a:buFontTx/>
              <a:buNone/>
            </a:pPr>
            <a:r>
              <a:rPr lang="en-US" altLang="en-US" sz="1600" smtClean="0">
                <a:latin typeface="Consolas" pitchFamily="49" charset="0"/>
                <a:cs typeface="Arial" charset="0"/>
              </a:rPr>
              <a:t>		}</a:t>
            </a:r>
          </a:p>
          <a:p>
            <a:pPr>
              <a:buFontTx/>
              <a:buNone/>
            </a:pPr>
            <a:endParaRPr lang="en-US" altLang="en-US" smtClean="0">
              <a:latin typeface="Arial" charset="0"/>
              <a:cs typeface="Arial" charset="0"/>
            </a:endParaRPr>
          </a:p>
        </p:txBody>
      </p:sp>
    </p:spTree>
    <p:extLst>
      <p:ext uri="{BB962C8B-B14F-4D97-AF65-F5344CB8AC3E}">
        <p14:creationId xmlns:p14="http://schemas.microsoft.com/office/powerpoint/2010/main" val="3432940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smtClean="0">
                <a:latin typeface="Arial" charset="0"/>
                <a:cs typeface="Arial" charset="0"/>
              </a:rPr>
              <a:t>Dealing with signed integers</a:t>
            </a:r>
          </a:p>
        </p:txBody>
      </p:sp>
      <p:sp>
        <p:nvSpPr>
          <p:cNvPr id="35843"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Why </a:t>
            </a:r>
            <a:r>
              <a:rPr lang="en-US" altLang="en-US" smtClean="0">
                <a:latin typeface="Consolas" pitchFamily="49" charset="0"/>
                <a:cs typeface="Arial" charset="0"/>
              </a:rPr>
              <a:t>+ M</a:t>
            </a:r>
            <a:r>
              <a:rPr lang="en-US" altLang="en-US" smtClean="0">
                <a:latin typeface="Arial" charset="0"/>
                <a:cs typeface="Arial" charset="0"/>
              </a:rPr>
              <a:t> and not </a:t>
            </a:r>
            <a:r>
              <a:rPr lang="en-US" altLang="en-US" smtClean="0">
                <a:latin typeface="Consolas" pitchFamily="49" charset="0"/>
                <a:cs typeface="Arial" charset="0"/>
              </a:rPr>
              <a:t>std::abs( M )</a:t>
            </a:r>
            <a:r>
              <a:rPr lang="en-US" altLang="en-US" smtClean="0">
                <a:latin typeface="Arial" charset="0"/>
                <a:cs typeface="Arial" charset="0"/>
              </a:rPr>
              <a:t>?</a:t>
            </a:r>
          </a:p>
          <a:p>
            <a:pPr lvl="1"/>
            <a:r>
              <a:rPr lang="en-US" altLang="en-US" smtClean="0">
                <a:latin typeface="Arial" charset="0"/>
                <a:cs typeface="Arial" charset="0"/>
              </a:rPr>
              <a:t>First, adding results in periodicity:</a:t>
            </a:r>
          </a:p>
          <a:p>
            <a:endParaRPr lang="en-US" altLang="en-US" smtClean="0">
              <a:latin typeface="Arial" charset="0"/>
              <a:cs typeface="Arial" charset="0"/>
            </a:endParaRPr>
          </a:p>
          <a:p>
            <a:endParaRPr lang="en-US" altLang="en-US" smtClean="0">
              <a:latin typeface="Arial" charset="0"/>
              <a:cs typeface="Arial" charset="0"/>
            </a:endParaRPr>
          </a:p>
          <a:p>
            <a:endParaRPr lang="en-US" altLang="en-US" smtClean="0">
              <a:latin typeface="Arial" charset="0"/>
              <a:cs typeface="Arial" charset="0"/>
            </a:endParaRPr>
          </a:p>
          <a:p>
            <a:endParaRPr lang="en-US" altLang="en-US" smtClean="0">
              <a:latin typeface="Arial" charset="0"/>
              <a:cs typeface="Arial" charset="0"/>
            </a:endParaRPr>
          </a:p>
          <a:p>
            <a:pPr lvl="1"/>
            <a:r>
              <a:rPr lang="en-US" altLang="en-US" smtClean="0">
                <a:latin typeface="Arial" charset="0"/>
                <a:cs typeface="Arial" charset="0"/>
              </a:rPr>
              <a:t>Using the absolute value is not periodic</a:t>
            </a:r>
          </a:p>
        </p:txBody>
      </p:sp>
      <p:pic>
        <p:nvPicPr>
          <p:cNvPr id="35844" name="Picture 2" descr="C:\Users\dwharder\Desktop\x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4076700"/>
            <a:ext cx="63277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3" descr="C:\Users\dwharder\Desktop\x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2276475"/>
            <a:ext cx="63277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45659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smtClean="0">
                <a:latin typeface="Arial" charset="0"/>
                <a:cs typeface="Arial" charset="0"/>
              </a:rPr>
              <a:t>Dealing with signed integers</a:t>
            </a:r>
          </a:p>
        </p:txBody>
      </p:sp>
      <p:sp>
        <p:nvSpPr>
          <p:cNvPr id="36867"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Also, not all integers have absolute values:</a:t>
            </a:r>
          </a:p>
          <a:p>
            <a:pPr>
              <a:buFontTx/>
              <a:buNone/>
            </a:pPr>
            <a:r>
              <a:rPr lang="en-US" altLang="en-US" sz="1600" b="1" smtClean="0">
                <a:latin typeface="Consolas" pitchFamily="49" charset="0"/>
                <a:cs typeface="Arial" charset="0"/>
              </a:rPr>
              <a:t>		</a:t>
            </a:r>
            <a:r>
              <a:rPr lang="en-US" altLang="en-US" sz="1600" smtClean="0">
                <a:latin typeface="Consolas" pitchFamily="49" charset="0"/>
                <a:cs typeface="Arial" charset="0"/>
              </a:rPr>
              <a:t>int main() {</a:t>
            </a:r>
          </a:p>
          <a:p>
            <a:pPr>
              <a:buFontTx/>
              <a:buNone/>
            </a:pPr>
            <a:r>
              <a:rPr lang="en-US" altLang="en-US" sz="1600" smtClean="0">
                <a:latin typeface="Consolas" pitchFamily="49" charset="0"/>
                <a:cs typeface="Arial" charset="0"/>
              </a:rPr>
              <a:t>		    int n1 = -2147483648;  // -2^31</a:t>
            </a:r>
          </a:p>
          <a:p>
            <a:pPr>
              <a:buFontTx/>
              <a:buNone/>
            </a:pPr>
            <a:r>
              <a:rPr lang="en-US" altLang="en-US" sz="1600" smtClean="0">
                <a:latin typeface="Consolas" pitchFamily="49" charset="0"/>
                <a:cs typeface="Arial" charset="0"/>
              </a:rPr>
              <a:t>		    int n2 = -2147483647;  // -(2^31 – 1)</a:t>
            </a:r>
          </a:p>
          <a:p>
            <a:pPr>
              <a:buFontTx/>
              <a:buNone/>
            </a:pPr>
            <a:endParaRPr lang="en-US" altLang="en-US" sz="1600" smtClean="0">
              <a:latin typeface="Consolas" pitchFamily="49" charset="0"/>
              <a:cs typeface="Arial" charset="0"/>
            </a:endParaRPr>
          </a:p>
          <a:p>
            <a:pPr>
              <a:buFontTx/>
              <a:buNone/>
            </a:pPr>
            <a:r>
              <a:rPr lang="en-US" altLang="en-US" sz="1600" smtClean="0">
                <a:latin typeface="Consolas" pitchFamily="49" charset="0"/>
                <a:cs typeface="Arial" charset="0"/>
              </a:rPr>
              <a:t>			cout &lt;&lt; std::abs( n1 ) &lt;&lt; endl;</a:t>
            </a:r>
          </a:p>
          <a:p>
            <a:pPr>
              <a:buFontTx/>
              <a:buNone/>
            </a:pPr>
            <a:r>
              <a:rPr lang="en-US" altLang="en-US" sz="1600" smtClean="0">
                <a:latin typeface="Consolas" pitchFamily="49" charset="0"/>
                <a:cs typeface="Arial" charset="0"/>
              </a:rPr>
              <a:t>			cout &lt;&lt; std::abs( n2 ) &lt;&lt; endl;</a:t>
            </a:r>
          </a:p>
          <a:p>
            <a:pPr>
              <a:buFontTx/>
              <a:buNone/>
            </a:pPr>
            <a:r>
              <a:rPr lang="en-US" altLang="en-US" sz="1600" smtClean="0">
                <a:latin typeface="Consolas" pitchFamily="49" charset="0"/>
                <a:cs typeface="Arial" charset="0"/>
              </a:rPr>
              <a:t>	</a:t>
            </a:r>
          </a:p>
          <a:p>
            <a:pPr>
              <a:buFontTx/>
              <a:buNone/>
            </a:pPr>
            <a:r>
              <a:rPr lang="en-US" altLang="en-US" sz="1600" smtClean="0">
                <a:latin typeface="Consolas" pitchFamily="49" charset="0"/>
                <a:cs typeface="Arial" charset="0"/>
              </a:rPr>
              <a:t>		    return 0;</a:t>
            </a:r>
          </a:p>
          <a:p>
            <a:pPr>
              <a:buFontTx/>
              <a:buNone/>
            </a:pPr>
            <a:r>
              <a:rPr lang="en-US" altLang="en-US" sz="1600" smtClean="0">
                <a:latin typeface="Consolas" pitchFamily="49" charset="0"/>
                <a:cs typeface="Arial" charset="0"/>
              </a:rPr>
              <a:t>		}</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The output is:</a:t>
            </a:r>
          </a:p>
          <a:p>
            <a:pPr>
              <a:buFontTx/>
              <a:buNone/>
            </a:pPr>
            <a:r>
              <a:rPr lang="en-US" altLang="en-US" sz="1600" b="1" smtClean="0">
                <a:latin typeface="Consolas" pitchFamily="49" charset="0"/>
                <a:cs typeface="Arial" charset="0"/>
              </a:rPr>
              <a:t>		</a:t>
            </a:r>
            <a:r>
              <a:rPr lang="en-US" altLang="en-US" sz="1600" smtClean="0">
                <a:latin typeface="Consolas" pitchFamily="49" charset="0"/>
                <a:cs typeface="Arial" charset="0"/>
              </a:rPr>
              <a:t>-2147483648</a:t>
            </a:r>
          </a:p>
          <a:p>
            <a:pPr>
              <a:buFontTx/>
              <a:buNone/>
            </a:pPr>
            <a:r>
              <a:rPr lang="en-US" altLang="en-US" sz="1600" smtClean="0">
                <a:latin typeface="Consolas" pitchFamily="49" charset="0"/>
                <a:cs typeface="Arial" charset="0"/>
              </a:rPr>
              <a:t>	    	 2147483647</a:t>
            </a:r>
          </a:p>
          <a:p>
            <a:pPr>
              <a:buFontTx/>
              <a:buNone/>
            </a:pPr>
            <a:endParaRPr lang="en-US" altLang="en-US" smtClean="0">
              <a:latin typeface="Arial" charset="0"/>
              <a:cs typeface="Arial" charset="0"/>
            </a:endParaRPr>
          </a:p>
        </p:txBody>
      </p:sp>
    </p:spTree>
    <p:extLst>
      <p:ext uri="{BB962C8B-B14F-4D97-AF65-F5344CB8AC3E}">
        <p14:creationId xmlns:p14="http://schemas.microsoft.com/office/powerpoint/2010/main" val="3059300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latin typeface="Arial" charset="0"/>
                <a:cs typeface="Arial" charset="0"/>
              </a:rPr>
              <a:t>Summary</a:t>
            </a:r>
          </a:p>
        </p:txBody>
      </p:sp>
      <p:sp>
        <p:nvSpPr>
          <p:cNvPr id="37891" name="Rectangle 3"/>
          <p:cNvSpPr>
            <a:spLocks noGrp="1" noChangeArrowheads="1"/>
          </p:cNvSpPr>
          <p:nvPr>
            <p:ph type="body" idx="1"/>
          </p:nvPr>
        </p:nvSpPr>
        <p:spPr/>
        <p:txBody>
          <a:bodyPr/>
          <a:lstStyle/>
          <a:p>
            <a:pPr>
              <a:buFont typeface="Arial" charset="0"/>
              <a:buNone/>
            </a:pPr>
            <a:r>
              <a:rPr lang="en-US" altLang="en-US" smtClean="0">
                <a:latin typeface="Arial" charset="0"/>
                <a:cs typeface="Arial" charset="0"/>
              </a:rPr>
              <a:t>	This topic covered next step in creating a hash value:</a:t>
            </a:r>
          </a:p>
          <a:p>
            <a:pPr lvl="1"/>
            <a:r>
              <a:rPr lang="en-US" altLang="en-US" smtClean="0">
                <a:latin typeface="Arial" charset="0"/>
                <a:cs typeface="Arial" charset="0"/>
              </a:rPr>
              <a:t>Taking a 32-bit number and mapping it down to </a:t>
            </a:r>
            <a:r>
              <a:rPr lang="en-US" altLang="en-US" smtClean="0">
                <a:latin typeface="Times New Roman" pitchFamily="18" charset="0"/>
                <a:cs typeface="Times New Roman" pitchFamily="18" charset="0"/>
              </a:rPr>
              <a:t>0, …, </a:t>
            </a:r>
            <a:r>
              <a:rPr lang="en-US" altLang="en-US" i="1" smtClean="0">
                <a:latin typeface="Times New Roman" pitchFamily="18" charset="0"/>
                <a:cs typeface="Times New Roman" pitchFamily="18" charset="0"/>
              </a:rPr>
              <a:t>M</a:t>
            </a:r>
            <a:r>
              <a:rPr lang="en-US" altLang="en-US" smtClean="0">
                <a:latin typeface="Times New Roman" pitchFamily="18" charset="0"/>
                <a:cs typeface="Times New Roman" pitchFamily="18" charset="0"/>
              </a:rPr>
              <a:t> – 1</a:t>
            </a:r>
          </a:p>
          <a:p>
            <a:pPr lvl="1"/>
            <a:r>
              <a:rPr lang="en-US" altLang="en-US" smtClean="0">
                <a:latin typeface="Arial" charset="0"/>
                <a:cs typeface="Arial" charset="0"/>
              </a:rPr>
              <a:t>One can use the modulus; however, using the middle </a:t>
            </a:r>
            <a:r>
              <a:rPr lang="en-US" altLang="en-US" i="1" smtClean="0">
                <a:latin typeface="Times New Roman" pitchFamily="18" charset="0"/>
                <a:cs typeface="Times New Roman" pitchFamily="18" charset="0"/>
              </a:rPr>
              <a:t>m</a:t>
            </a:r>
            <a:r>
              <a:rPr lang="en-US" altLang="en-US" smtClean="0">
                <a:latin typeface="Arial" charset="0"/>
                <a:cs typeface="Arial" charset="0"/>
              </a:rPr>
              <a:t> bits of the number times a large prime avoids some weaknesses of the modulus</a:t>
            </a:r>
          </a:p>
          <a:p>
            <a:pPr>
              <a:buFont typeface="Arial" charset="0"/>
              <a:buNone/>
            </a:pPr>
            <a:endParaRPr lang="en-US" altLang="en-US" smtClean="0">
              <a:latin typeface="Arial" charset="0"/>
              <a:cs typeface="Arial" charset="0"/>
            </a:endParaRPr>
          </a:p>
          <a:p>
            <a:pPr>
              <a:buFont typeface="Arial" charset="0"/>
              <a:buNone/>
            </a:pPr>
            <a:r>
              <a:rPr lang="en-US" altLang="en-US" smtClean="0">
                <a:latin typeface="Arial" charset="0"/>
                <a:cs typeface="Arial" charset="0"/>
              </a:rPr>
              <a:t>	We must now deal with </a:t>
            </a:r>
            <a:r>
              <a:rPr lang="en-US" altLang="en-US" i="1" smtClean="0">
                <a:latin typeface="Arial" charset="0"/>
                <a:cs typeface="Arial" charset="0"/>
              </a:rPr>
              <a:t>collisions</a:t>
            </a:r>
            <a:r>
              <a:rPr lang="en-US" altLang="en-US" smtClean="0">
                <a:latin typeface="Arial" charset="0"/>
                <a:cs typeface="Arial" charset="0"/>
              </a:rPr>
              <a:t>: the reality that two objects may hash to the same value</a:t>
            </a:r>
          </a:p>
        </p:txBody>
      </p:sp>
    </p:spTree>
    <p:extLst>
      <p:ext uri="{BB962C8B-B14F-4D97-AF65-F5344CB8AC3E}">
        <p14:creationId xmlns:p14="http://schemas.microsoft.com/office/powerpoint/2010/main" val="22751568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r>
              <a:rPr lang="en-US" altLang="zh-CN" dirty="0" smtClean="0"/>
              <a:t>Introduction</a:t>
            </a:r>
          </a:p>
          <a:p>
            <a:r>
              <a:rPr lang="en-US" altLang="zh-CN" dirty="0" smtClean="0"/>
              <a:t>Hash function</a:t>
            </a:r>
          </a:p>
          <a:p>
            <a:r>
              <a:rPr lang="en-US" altLang="zh-CN" dirty="0"/>
              <a:t>Mapping down to 0, ..., M – 1</a:t>
            </a:r>
          </a:p>
          <a:p>
            <a:r>
              <a:rPr lang="en-US" altLang="en-US" dirty="0" smtClean="0">
                <a:solidFill>
                  <a:srgbClr val="FF0000"/>
                </a:solidFill>
                <a:latin typeface="Arial" charset="0"/>
                <a:cs typeface="Arial" charset="0"/>
              </a:rPr>
              <a:t>Dealing </a:t>
            </a:r>
            <a:r>
              <a:rPr lang="en-US" altLang="en-US" dirty="0">
                <a:solidFill>
                  <a:srgbClr val="FF0000"/>
                </a:solidFill>
                <a:latin typeface="Arial" charset="0"/>
                <a:cs typeface="Arial" charset="0"/>
              </a:rPr>
              <a:t>with </a:t>
            </a:r>
            <a:r>
              <a:rPr lang="en-US" altLang="en-US" dirty="0" smtClean="0">
                <a:solidFill>
                  <a:srgbClr val="FF0000"/>
                </a:solidFill>
                <a:latin typeface="Arial" charset="0"/>
                <a:cs typeface="Arial" charset="0"/>
              </a:rPr>
              <a:t>collisions</a:t>
            </a:r>
          </a:p>
          <a:p>
            <a:pPr lvl="1"/>
            <a:r>
              <a:rPr lang="en-US" altLang="zh-CN" dirty="0">
                <a:solidFill>
                  <a:srgbClr val="FF0000"/>
                </a:solidFill>
              </a:rPr>
              <a:t>Chained hash tables</a:t>
            </a:r>
          </a:p>
          <a:p>
            <a:pPr lvl="1"/>
            <a:r>
              <a:rPr lang="en-US" altLang="zh-CN" dirty="0"/>
              <a:t>Open addressing</a:t>
            </a:r>
          </a:p>
          <a:p>
            <a:pPr lvl="1"/>
            <a:endParaRPr lang="zh-CN" altLang="en-US" dirty="0"/>
          </a:p>
        </p:txBody>
      </p:sp>
    </p:spTree>
    <p:extLst>
      <p:ext uri="{BB962C8B-B14F-4D97-AF65-F5344CB8AC3E}">
        <p14:creationId xmlns:p14="http://schemas.microsoft.com/office/powerpoint/2010/main" val="1655476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latin typeface="Arial" charset="0"/>
                <a:cs typeface="Arial" charset="0"/>
              </a:rPr>
              <a:t>IP Addresses</a:t>
            </a:r>
          </a:p>
        </p:txBody>
      </p:sp>
      <p:sp>
        <p:nvSpPr>
          <p:cNvPr id="347139"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2000" dirty="0"/>
              <a:t>	</a:t>
            </a:r>
            <a:r>
              <a:rPr lang="en-US" altLang="en-US" sz="2000" dirty="0" smtClean="0"/>
              <a:t>Given an IP address, sometimes we wanted to </a:t>
            </a:r>
            <a:r>
              <a:rPr lang="en-US" altLang="en-US" sz="2000" i="1" dirty="0" smtClean="0"/>
              <a:t>quickly</a:t>
            </a:r>
            <a:r>
              <a:rPr lang="en-US" altLang="en-US" sz="2000" dirty="0" smtClean="0"/>
              <a:t> find any associated domain name</a:t>
            </a:r>
            <a:r>
              <a:rPr lang="en-US" altLang="en-US" sz="2000" dirty="0"/>
              <a:t>.</a:t>
            </a:r>
            <a:endParaRPr lang="en-US" altLang="en-US" sz="2000" dirty="0" smtClean="0"/>
          </a:p>
          <a:p>
            <a:pPr eaLnBrk="1" hangingPunct="1">
              <a:spcBef>
                <a:spcPct val="20000"/>
              </a:spcBef>
            </a:pPr>
            <a:r>
              <a:rPr lang="en-US" altLang="en-US" sz="2000" dirty="0"/>
              <a:t>	</a:t>
            </a:r>
            <a:r>
              <a:rPr lang="en-US" altLang="en-US" sz="2000" dirty="0" smtClean="0"/>
              <a:t>We could create an array of size </a:t>
            </a:r>
            <a:r>
              <a:rPr lang="en-US" altLang="en-US" sz="2000" dirty="0"/>
              <a:t>2</a:t>
            </a:r>
            <a:r>
              <a:rPr lang="en-US" altLang="en-US" sz="2000" baseline="30000" dirty="0"/>
              <a:t>32</a:t>
            </a:r>
            <a:r>
              <a:rPr lang="en-US" altLang="en-US" sz="2000" dirty="0"/>
              <a:t>= </a:t>
            </a:r>
            <a:r>
              <a:rPr lang="en-US" altLang="en-US" sz="2000" dirty="0" smtClean="0"/>
              <a:t>4,294,967,296 </a:t>
            </a:r>
            <a:r>
              <a:rPr lang="en-US" altLang="en-US" sz="2000" dirty="0"/>
              <a:t>of </a:t>
            </a:r>
            <a:r>
              <a:rPr lang="en-US" altLang="en-US" sz="2000" dirty="0" smtClean="0"/>
              <a:t>strings!</a:t>
            </a:r>
          </a:p>
          <a:p>
            <a:pPr eaLnBrk="1" hangingPunct="1">
              <a:spcBef>
                <a:spcPct val="20000"/>
              </a:spcBef>
            </a:pPr>
            <a:endParaRPr lang="en-US" altLang="en-US" sz="2000" dirty="0" smtClean="0"/>
          </a:p>
          <a:p>
            <a:pPr eaLnBrk="1" hangingPunct="1">
              <a:spcBef>
                <a:spcPct val="20000"/>
              </a:spcBef>
            </a:pPr>
            <a:r>
              <a:rPr lang="en-US" altLang="en-US" sz="2000" dirty="0">
                <a:latin typeface="Consolas" panose="020B0609020204030204" pitchFamily="49" charset="0"/>
                <a:cs typeface="Consolas" panose="020B0609020204030204" pitchFamily="49" charset="0"/>
              </a:rPr>
              <a:t>	</a:t>
            </a:r>
            <a:r>
              <a:rPr lang="en-US" altLang="en-US" sz="2000" dirty="0" smtClean="0">
                <a:latin typeface="Consolas" panose="020B0609020204030204" pitchFamily="49" charset="0"/>
                <a:cs typeface="Consolas" panose="020B0609020204030204" pitchFamily="49" charset="0"/>
              </a:rPr>
              <a:t>	string </a:t>
            </a:r>
            <a:r>
              <a:rPr lang="en-US" altLang="en-US" sz="2000" dirty="0" err="1">
                <a:latin typeface="Consolas" panose="020B0609020204030204" pitchFamily="49" charset="0"/>
                <a:cs typeface="Consolas" panose="020B0609020204030204" pitchFamily="49" charset="0"/>
              </a:rPr>
              <a:t>domain_name</a:t>
            </a:r>
            <a:r>
              <a:rPr lang="en-US" altLang="en-US" sz="2000" dirty="0">
                <a:latin typeface="Consolas" panose="020B0609020204030204" pitchFamily="49" charset="0"/>
                <a:cs typeface="Consolas" panose="020B0609020204030204" pitchFamily="49" charset="0"/>
              </a:rPr>
              <a:t>[4294967296];</a:t>
            </a:r>
            <a:endParaRPr lang="en-US" altLang="en-US" sz="2000" dirty="0" smtClean="0">
              <a:latin typeface="Consolas" panose="020B0609020204030204" pitchFamily="49" charset="0"/>
              <a:cs typeface="Consolas" panose="020B0609020204030204" pitchFamily="49" charset="0"/>
            </a:endParaRPr>
          </a:p>
          <a:p>
            <a:pPr eaLnBrk="1" hangingPunct="1">
              <a:spcBef>
                <a:spcPct val="20000"/>
              </a:spcBef>
            </a:pPr>
            <a:endParaRPr lang="en-US" altLang="en-US" sz="2000" dirty="0" smtClean="0">
              <a:latin typeface="Consolas" panose="020B0609020204030204" pitchFamily="49" charset="0"/>
              <a:cs typeface="Consolas" panose="020B0609020204030204" pitchFamily="49" charset="0"/>
            </a:endParaRPr>
          </a:p>
          <a:p>
            <a:pPr eaLnBrk="1" hangingPunct="1">
              <a:spcBef>
                <a:spcPct val="20000"/>
              </a:spcBef>
            </a:pPr>
            <a:r>
              <a:rPr lang="en-US" altLang="en-US" sz="2000" dirty="0" smtClean="0"/>
              <a:t>	For example, the IP </a:t>
            </a:r>
            <a:r>
              <a:rPr lang="en-US" altLang="en-US" sz="2000" dirty="0"/>
              <a:t>address of shanghaitech.edu.cn </a:t>
            </a:r>
            <a:r>
              <a:rPr lang="en-US" altLang="en-US" sz="2000" dirty="0" smtClean="0"/>
              <a:t>is </a:t>
            </a:r>
            <a:r>
              <a:rPr lang="nb-NO" sz="2000" dirty="0"/>
              <a:t>10.15.42.202</a:t>
            </a:r>
            <a:endParaRPr lang="en-US" altLang="en-US" sz="2000" dirty="0"/>
          </a:p>
          <a:p>
            <a:pPr lvl="1" eaLnBrk="1" hangingPunct="1">
              <a:spcBef>
                <a:spcPct val="20000"/>
              </a:spcBef>
              <a:buFontTx/>
              <a:buChar char="–"/>
            </a:pPr>
            <a:r>
              <a:rPr lang="en-US" altLang="en-US" sz="2000" dirty="0" smtClean="0"/>
              <a:t>As </a:t>
            </a:r>
            <a:r>
              <a:rPr lang="en-US" altLang="en-US" sz="2000" dirty="0" smtClean="0">
                <a:latin typeface="Times New Roman" panose="02020603050405020304" pitchFamily="18" charset="0"/>
                <a:cs typeface="Times New Roman" panose="02020603050405020304" pitchFamily="18" charset="0"/>
              </a:rPr>
              <a:t>202</a:t>
            </a: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42</a:t>
            </a:r>
            <a:r>
              <a:rPr lang="en-CA" sz="2000"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2</a:t>
            </a:r>
            <a:r>
              <a:rPr lang="en-US" altLang="en-US" sz="2000" baseline="30000" dirty="0" smtClean="0">
                <a:latin typeface="Times New Roman" panose="02020603050405020304" pitchFamily="18" charset="0"/>
                <a:cs typeface="Times New Roman" panose="02020603050405020304" pitchFamily="18" charset="0"/>
              </a:rPr>
              <a:t>8</a:t>
            </a:r>
            <a:r>
              <a:rPr lang="en-US" altLang="en-US" sz="2000" dirty="0">
                <a:latin typeface="Times New Roman" panose="02020603050405020304" pitchFamily="18" charset="0"/>
                <a:cs typeface="Times New Roman" panose="02020603050405020304" pitchFamily="18" charset="0"/>
              </a:rPr>
              <a:t> + </a:t>
            </a:r>
            <a:r>
              <a:rPr lang="en-US" altLang="en-US" sz="2000" dirty="0" smtClean="0">
                <a:latin typeface="Times New Roman" panose="02020603050405020304" pitchFamily="18" charset="0"/>
                <a:cs typeface="Times New Roman" panose="02020603050405020304" pitchFamily="18" charset="0"/>
              </a:rPr>
              <a:t>15</a:t>
            </a:r>
            <a:r>
              <a:rPr lang="en-CA" altLang="zh-CN" sz="2000"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2</a:t>
            </a:r>
            <a:r>
              <a:rPr lang="en-US" altLang="en-US" sz="2000" baseline="30000" dirty="0" smtClean="0">
                <a:latin typeface="Times New Roman" panose="02020603050405020304" pitchFamily="18" charset="0"/>
                <a:cs typeface="Times New Roman" panose="02020603050405020304" pitchFamily="18" charset="0"/>
              </a:rPr>
              <a:t>16</a:t>
            </a:r>
            <a:r>
              <a:rPr lang="en-US" altLang="en-US" sz="2000" dirty="0" smtClean="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a:t>
            </a:r>
            <a:r>
              <a:rPr lang="en-US" altLang="en-US" sz="2000" dirty="0" smtClean="0">
                <a:latin typeface="Times New Roman" panose="02020603050405020304" pitchFamily="18" charset="0"/>
                <a:cs typeface="Times New Roman" panose="02020603050405020304" pitchFamily="18" charset="0"/>
              </a:rPr>
              <a:t>10</a:t>
            </a:r>
            <a:r>
              <a:rPr lang="en-CA" altLang="zh-CN" sz="2000" dirty="0" smtClean="0">
                <a:latin typeface="Times New Roman" panose="02020603050405020304" pitchFamily="18" charset="0"/>
                <a:cs typeface="Times New Roman" panose="02020603050405020304" pitchFamily="18" charset="0"/>
              </a:rPr>
              <a:t>×</a:t>
            </a:r>
            <a:r>
              <a:rPr lang="en-US" altLang="en-US" sz="2000" dirty="0" smtClean="0">
                <a:latin typeface="Times New Roman" panose="02020603050405020304" pitchFamily="18" charset="0"/>
                <a:cs typeface="Times New Roman" panose="02020603050405020304" pitchFamily="18" charset="0"/>
              </a:rPr>
              <a:t>2</a:t>
            </a:r>
            <a:r>
              <a:rPr lang="en-US" altLang="en-US" sz="2000" baseline="30000" dirty="0" smtClean="0">
                <a:latin typeface="Times New Roman" panose="02020603050405020304" pitchFamily="18" charset="0"/>
                <a:cs typeface="Times New Roman" panose="02020603050405020304" pitchFamily="18" charset="0"/>
              </a:rPr>
              <a:t>24</a:t>
            </a:r>
            <a:r>
              <a:rPr lang="en-US" altLang="en-US" sz="2000" dirty="0" smtClean="0">
                <a:latin typeface="Times New Roman" panose="02020603050405020304" pitchFamily="18" charset="0"/>
                <a:cs typeface="Times New Roman" panose="02020603050405020304" pitchFamily="18" charset="0"/>
              </a:rPr>
              <a:t> = </a:t>
            </a:r>
            <a:r>
              <a:rPr lang="is-IS" sz="2000" dirty="0"/>
              <a:t>168766154</a:t>
            </a:r>
            <a:r>
              <a:rPr lang="en-US" altLang="en-US" sz="2000" dirty="0" smtClean="0"/>
              <a:t>, </a:t>
            </a:r>
            <a:r>
              <a:rPr lang="en-US" altLang="en-US" sz="2000" dirty="0" smtClean="0"/>
              <a:t>it follows that </a:t>
            </a:r>
          </a:p>
          <a:p>
            <a:pPr lvl="1" eaLnBrk="1" hangingPunct="1">
              <a:spcBef>
                <a:spcPct val="20000"/>
              </a:spcBef>
              <a:buFontTx/>
              <a:buChar char="–"/>
            </a:pPr>
            <a:endParaRPr lang="en-US" altLang="en-US" sz="2000" dirty="0"/>
          </a:p>
          <a:p>
            <a:pPr eaLnBrk="1" hangingPunct="1">
              <a:spcBef>
                <a:spcPct val="20000"/>
              </a:spcBef>
            </a:pPr>
            <a:r>
              <a:rPr lang="en-US" altLang="en-US" sz="2000" dirty="0"/>
              <a:t>		</a:t>
            </a:r>
            <a:r>
              <a:rPr lang="en-US" altLang="en-US" sz="2000" dirty="0" err="1" smtClean="0">
                <a:latin typeface="Consolas" panose="020B0609020204030204" pitchFamily="49" charset="0"/>
                <a:cs typeface="Consolas" panose="020B0609020204030204" pitchFamily="49" charset="0"/>
              </a:rPr>
              <a:t>domain_name</a:t>
            </a:r>
            <a:r>
              <a:rPr lang="en-US" altLang="en-US" sz="2000" dirty="0" smtClean="0">
                <a:latin typeface="Consolas" panose="020B0609020204030204" pitchFamily="49" charset="0"/>
                <a:cs typeface="Consolas" panose="020B0609020204030204" pitchFamily="49" charset="0"/>
              </a:rPr>
              <a:t>[</a:t>
            </a:r>
            <a:r>
              <a:rPr lang="is-IS" sz="2000" dirty="0"/>
              <a:t>168766154</a:t>
            </a:r>
            <a:r>
              <a:rPr lang="en-US" altLang="en-US" sz="2000" dirty="0" smtClean="0">
                <a:latin typeface="Consolas" panose="020B0609020204030204" pitchFamily="49" charset="0"/>
                <a:cs typeface="Consolas" panose="020B0609020204030204" pitchFamily="49" charset="0"/>
              </a:rPr>
              <a:t>] </a:t>
            </a:r>
            <a:r>
              <a:rPr lang="en-US" altLang="en-US" sz="2000" dirty="0" smtClean="0">
                <a:latin typeface="Consolas" panose="020B0609020204030204" pitchFamily="49" charset="0"/>
                <a:cs typeface="Consolas" panose="020B0609020204030204" pitchFamily="49" charset="0"/>
              </a:rPr>
              <a:t>= </a:t>
            </a:r>
            <a:r>
              <a:rPr lang="en-US" altLang="en-US" sz="2000" dirty="0">
                <a:latin typeface="Consolas" panose="020B0609020204030204" pitchFamily="49" charset="0"/>
                <a:cs typeface="Consolas" panose="020B0609020204030204" pitchFamily="49" charset="0"/>
              </a:rPr>
              <a:t>"shanghaitech.edu.cn";</a:t>
            </a:r>
          </a:p>
          <a:p>
            <a:pPr eaLnBrk="1" hangingPunct="1">
              <a:spcBef>
                <a:spcPct val="20000"/>
              </a:spcBef>
            </a:pPr>
            <a:endParaRPr lang="en-US" altLang="en-US" sz="2000" dirty="0">
              <a:latin typeface="Consolas" panose="020B0609020204030204" pitchFamily="49" charset="0"/>
              <a:cs typeface="Consolas" panose="020B0609020204030204" pitchFamily="49" charset="0"/>
            </a:endParaRPr>
          </a:p>
          <a:p>
            <a:pPr eaLnBrk="1" hangingPunct="1">
              <a:spcBef>
                <a:spcPct val="20000"/>
              </a:spcBef>
            </a:pPr>
            <a:endParaRPr lang="en-US" altLang="en-US" dirty="0"/>
          </a:p>
        </p:txBody>
      </p:sp>
    </p:spTree>
    <p:extLst>
      <p:ext uri="{BB962C8B-B14F-4D97-AF65-F5344CB8AC3E}">
        <p14:creationId xmlns:p14="http://schemas.microsoft.com/office/powerpoint/2010/main" val="42248738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latin typeface="Arial" charset="0"/>
                <a:cs typeface="Arial" charset="0"/>
              </a:rPr>
              <a:t>Outline</a:t>
            </a:r>
          </a:p>
        </p:txBody>
      </p:sp>
      <p:sp>
        <p:nvSpPr>
          <p:cNvPr id="6147"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We have:</a:t>
            </a:r>
          </a:p>
          <a:p>
            <a:pPr lvl="1"/>
            <a:r>
              <a:rPr lang="en-US" altLang="en-US" dirty="0" smtClean="0">
                <a:latin typeface="Arial" charset="0"/>
                <a:cs typeface="Arial" charset="0"/>
              </a:rPr>
              <a:t>Discussed techniques for hashing</a:t>
            </a:r>
          </a:p>
          <a:p>
            <a:pPr lvl="1"/>
            <a:r>
              <a:rPr lang="en-US" altLang="en-US" dirty="0" smtClean="0">
                <a:latin typeface="Arial" charset="0"/>
                <a:cs typeface="Arial" charset="0"/>
              </a:rPr>
              <a:t>Discussed mapping down to a given range </a:t>
            </a:r>
            <a:r>
              <a:rPr lang="en-US" altLang="en-US" dirty="0" smtClean="0">
                <a:latin typeface="Times New Roman" pitchFamily="18" charset="0"/>
                <a:cs typeface="Times New Roman" pitchFamily="18" charset="0"/>
              </a:rPr>
              <a:t>0, ..., </a:t>
            </a:r>
            <a:r>
              <a:rPr lang="en-US" altLang="en-US" i="1" dirty="0" smtClean="0">
                <a:latin typeface="Times New Roman" pitchFamily="18" charset="0"/>
                <a:cs typeface="Times New Roman" pitchFamily="18" charset="0"/>
              </a:rPr>
              <a:t>M</a:t>
            </a:r>
            <a:r>
              <a:rPr lang="en-US" altLang="en-US" dirty="0" smtClean="0">
                <a:latin typeface="Times New Roman" pitchFamily="18" charset="0"/>
                <a:cs typeface="Times New Roman" pitchFamily="18" charset="0"/>
              </a:rPr>
              <a:t> – 1</a:t>
            </a:r>
          </a:p>
          <a:p>
            <a:pPr>
              <a:buFont typeface="Arial" charset="0"/>
              <a:buNone/>
            </a:pPr>
            <a:endParaRPr lang="en-US" altLang="en-US" dirty="0" smtClean="0">
              <a:latin typeface="Arial" charset="0"/>
              <a:cs typeface="Arial" charset="0"/>
            </a:endParaRPr>
          </a:p>
          <a:p>
            <a:pPr>
              <a:buFont typeface="Arial" charset="0"/>
              <a:buNone/>
            </a:pPr>
            <a:r>
              <a:rPr lang="en-US" altLang="en-US" dirty="0" smtClean="0">
                <a:latin typeface="Arial" charset="0"/>
                <a:cs typeface="Arial" charset="0"/>
              </a:rPr>
              <a:t>	Now we must deal with collisions</a:t>
            </a:r>
          </a:p>
          <a:p>
            <a:pPr lvl="1"/>
            <a:r>
              <a:rPr lang="en-US" altLang="en-US" dirty="0" smtClean="0">
                <a:latin typeface="Arial" charset="0"/>
                <a:cs typeface="Arial" charset="0"/>
              </a:rPr>
              <a:t>Numerous techniques exist</a:t>
            </a:r>
          </a:p>
          <a:p>
            <a:pPr lvl="1"/>
            <a:r>
              <a:rPr lang="en-US" altLang="en-US" dirty="0" smtClean="0">
                <a:latin typeface="Arial" charset="0"/>
                <a:cs typeface="Arial" charset="0"/>
              </a:rPr>
              <a:t>Containers in general</a:t>
            </a:r>
          </a:p>
          <a:p>
            <a:pPr lvl="2"/>
            <a:r>
              <a:rPr lang="en-US" altLang="en-US" dirty="0" smtClean="0">
                <a:latin typeface="Arial" charset="0"/>
                <a:cs typeface="Arial" charset="0"/>
              </a:rPr>
              <a:t>Specifically linked lists</a:t>
            </a:r>
          </a:p>
        </p:txBody>
      </p:sp>
    </p:spTree>
    <p:extLst>
      <p:ext uri="{BB962C8B-B14F-4D97-AF65-F5344CB8AC3E}">
        <p14:creationId xmlns:p14="http://schemas.microsoft.com/office/powerpoint/2010/main" val="3769553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smtClean="0">
                <a:latin typeface="Arial" charset="0"/>
                <a:cs typeface="Arial" charset="0"/>
              </a:rPr>
              <a:t>Hashing</a:t>
            </a:r>
          </a:p>
        </p:txBody>
      </p:sp>
      <p:sp>
        <p:nvSpPr>
          <p:cNvPr id="7171"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First, a review:</a:t>
            </a:r>
          </a:p>
          <a:p>
            <a:pPr lvl="1"/>
            <a:r>
              <a:rPr lang="en-US" altLang="en-US" dirty="0" smtClean="0">
                <a:latin typeface="Arial" charset="0"/>
                <a:cs typeface="Arial" charset="0"/>
              </a:rPr>
              <a:t>We want to store objects in an array of size M</a:t>
            </a:r>
          </a:p>
          <a:p>
            <a:pPr lvl="1"/>
            <a:r>
              <a:rPr lang="en-US" altLang="en-US" dirty="0" smtClean="0">
                <a:latin typeface="Arial" charset="0"/>
                <a:cs typeface="Arial" charset="0"/>
              </a:rPr>
              <a:t>We want to quickly calculate the bin where we want to store the object</a:t>
            </a:r>
          </a:p>
          <a:p>
            <a:pPr lvl="2"/>
            <a:r>
              <a:rPr lang="en-US" altLang="en-US" dirty="0" smtClean="0">
                <a:latin typeface="Arial" charset="0"/>
                <a:cs typeface="Arial" charset="0"/>
              </a:rPr>
              <a:t>We came up with hash functions—hopefully </a:t>
            </a:r>
            <a:r>
              <a:rPr lang="en-US" altLang="en-US" b="1" dirty="0" smtClean="0">
                <a:latin typeface="Symbol" pitchFamily="18" charset="2"/>
                <a:cs typeface="Times New Roman" pitchFamily="18" charset="0"/>
              </a:rPr>
              <a:t>Q</a:t>
            </a:r>
            <a:r>
              <a:rPr lang="en-US" altLang="en-US" dirty="0" smtClean="0">
                <a:latin typeface="Times New Roman" pitchFamily="18" charset="0"/>
                <a:cs typeface="Times New Roman" pitchFamily="18" charset="0"/>
              </a:rPr>
              <a:t>(1)</a:t>
            </a:r>
            <a:r>
              <a:rPr lang="en-US" altLang="en-US" dirty="0" smtClean="0">
                <a:latin typeface="Arial" charset="0"/>
                <a:cs typeface="Arial" charset="0"/>
              </a:rPr>
              <a:t> </a:t>
            </a:r>
          </a:p>
          <a:p>
            <a:pPr lvl="2"/>
            <a:r>
              <a:rPr lang="en-US" altLang="en-US" dirty="0" smtClean="0">
                <a:latin typeface="Arial" charset="0"/>
                <a:cs typeface="Arial" charset="0"/>
              </a:rPr>
              <a:t>Perfect hash functions (no collisions) are difficult to design</a:t>
            </a:r>
          </a:p>
          <a:p>
            <a:pPr marL="0" indent="0">
              <a:buNone/>
            </a:pPr>
            <a:endParaRPr lang="en-US" altLang="en-US" dirty="0">
              <a:latin typeface="Arial" charset="0"/>
              <a:cs typeface="Arial" charset="0"/>
            </a:endParaRPr>
          </a:p>
          <a:p>
            <a:pPr>
              <a:buNone/>
            </a:pPr>
            <a:r>
              <a:rPr lang="en-US" altLang="en-US" dirty="0">
                <a:latin typeface="Arial" charset="0"/>
                <a:cs typeface="Arial" charset="0"/>
              </a:rPr>
              <a:t>	We will look at some schemes for dealing with collisions</a:t>
            </a:r>
          </a:p>
        </p:txBody>
      </p:sp>
    </p:spTree>
    <p:extLst>
      <p:ext uri="{BB962C8B-B14F-4D97-AF65-F5344CB8AC3E}">
        <p14:creationId xmlns:p14="http://schemas.microsoft.com/office/powerpoint/2010/main" val="21022048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dirty="0" smtClean="0">
                <a:latin typeface="Arial" charset="0"/>
                <a:cs typeface="Arial" charset="0"/>
              </a:rPr>
              <a:t>The hash process</a:t>
            </a:r>
          </a:p>
        </p:txBody>
      </p:sp>
      <p:sp>
        <p:nvSpPr>
          <p:cNvPr id="29699" name="Rectangle 3"/>
          <p:cNvSpPr>
            <a:spLocks noGrp="1" noChangeArrowheads="1"/>
          </p:cNvSpPr>
          <p:nvPr>
            <p:ph type="body" idx="1"/>
          </p:nvPr>
        </p:nvSpPr>
        <p:spPr/>
        <p:txBody>
          <a:bodyPr/>
          <a:lstStyle/>
          <a:p>
            <a:pPr eaLnBrk="1" hangingPunct="1">
              <a:buFont typeface="Arial" charset="0"/>
              <a:buNone/>
            </a:pPr>
            <a:r>
              <a:rPr lang="en-US" altLang="en-US" dirty="0" smtClean="0">
                <a:latin typeface="Arial" charset="0"/>
                <a:cs typeface="Arial" charset="0"/>
              </a:rPr>
              <a:t>	</a:t>
            </a:r>
          </a:p>
        </p:txBody>
      </p:sp>
      <p:sp>
        <p:nvSpPr>
          <p:cNvPr id="29700" name="Text Box 4"/>
          <p:cNvSpPr txBox="1">
            <a:spLocks noChangeArrowheads="1"/>
          </p:cNvSpPr>
          <p:nvPr/>
        </p:nvSpPr>
        <p:spPr bwMode="auto">
          <a:xfrm>
            <a:off x="4379491" y="1268760"/>
            <a:ext cx="1065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a:t>Object</a:t>
            </a:r>
          </a:p>
        </p:txBody>
      </p:sp>
      <p:sp>
        <p:nvSpPr>
          <p:cNvPr id="365573" name="Text Box 5"/>
          <p:cNvSpPr txBox="1">
            <a:spLocks noChangeArrowheads="1"/>
          </p:cNvSpPr>
          <p:nvPr/>
        </p:nvSpPr>
        <p:spPr bwMode="auto">
          <a:xfrm>
            <a:off x="3934991" y="2449860"/>
            <a:ext cx="196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FF0000"/>
                </a:solidFill>
              </a:rPr>
              <a:t>32-bit integer</a:t>
            </a:r>
          </a:p>
        </p:txBody>
      </p:sp>
      <p:sp>
        <p:nvSpPr>
          <p:cNvPr id="365577" name="Text Box 9"/>
          <p:cNvSpPr txBox="1">
            <a:spLocks noChangeArrowheads="1"/>
          </p:cNvSpPr>
          <p:nvPr/>
        </p:nvSpPr>
        <p:spPr bwMode="auto">
          <a:xfrm>
            <a:off x="2915816" y="3602385"/>
            <a:ext cx="399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00B0F0"/>
                </a:solidFill>
              </a:rPr>
              <a:t>Map to an index </a:t>
            </a:r>
            <a:r>
              <a:rPr lang="en-US" altLang="en-US" sz="2400" dirty="0">
                <a:solidFill>
                  <a:srgbClr val="00B0F0"/>
                </a:solidFill>
                <a:latin typeface="Times New Roman" pitchFamily="18" charset="0"/>
                <a:cs typeface="Times New Roman" pitchFamily="18" charset="0"/>
              </a:rPr>
              <a:t>0, ..., </a:t>
            </a:r>
            <a:r>
              <a:rPr lang="en-US" altLang="en-US" sz="2400" i="1" dirty="0">
                <a:solidFill>
                  <a:srgbClr val="00B0F0"/>
                </a:solidFill>
                <a:latin typeface="Times New Roman" pitchFamily="18" charset="0"/>
                <a:cs typeface="Times New Roman" pitchFamily="18" charset="0"/>
              </a:rPr>
              <a:t>M</a:t>
            </a:r>
            <a:r>
              <a:rPr lang="en-US" altLang="en-US" sz="2400" dirty="0">
                <a:solidFill>
                  <a:srgbClr val="00B0F0"/>
                </a:solidFill>
                <a:latin typeface="Times New Roman" pitchFamily="18" charset="0"/>
                <a:cs typeface="Times New Roman" pitchFamily="18" charset="0"/>
              </a:rPr>
              <a:t> – 1</a:t>
            </a:r>
          </a:p>
        </p:txBody>
      </p:sp>
      <p:sp>
        <p:nvSpPr>
          <p:cNvPr id="365578" name="Text Box 10"/>
          <p:cNvSpPr txBox="1">
            <a:spLocks noChangeArrowheads="1"/>
          </p:cNvSpPr>
          <p:nvPr/>
        </p:nvSpPr>
        <p:spPr bwMode="auto">
          <a:xfrm>
            <a:off x="3512716" y="4754910"/>
            <a:ext cx="276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2400" dirty="0">
                <a:solidFill>
                  <a:srgbClr val="7030A0"/>
                </a:solidFill>
              </a:rPr>
              <a:t>Deal with collisions</a:t>
            </a:r>
          </a:p>
        </p:txBody>
      </p:sp>
      <p:sp>
        <p:nvSpPr>
          <p:cNvPr id="365579" name="Line 11"/>
          <p:cNvSpPr>
            <a:spLocks noChangeShapeType="1"/>
          </p:cNvSpPr>
          <p:nvPr/>
        </p:nvSpPr>
        <p:spPr bwMode="auto">
          <a:xfrm>
            <a:off x="4868441" y="1754535"/>
            <a:ext cx="0" cy="720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0" name="Line 12"/>
          <p:cNvSpPr>
            <a:spLocks noChangeShapeType="1"/>
          </p:cNvSpPr>
          <p:nvPr/>
        </p:nvSpPr>
        <p:spPr bwMode="auto">
          <a:xfrm>
            <a:off x="4868441" y="2907060"/>
            <a:ext cx="0" cy="720725"/>
          </a:xfrm>
          <a:prstGeom prst="line">
            <a:avLst/>
          </a:prstGeom>
          <a:noFill/>
          <a:ln w="28575">
            <a:solidFill>
              <a:srgbClr val="00B0F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1" name="Line 13"/>
          <p:cNvSpPr>
            <a:spLocks noChangeShapeType="1"/>
          </p:cNvSpPr>
          <p:nvPr/>
        </p:nvSpPr>
        <p:spPr bwMode="auto">
          <a:xfrm>
            <a:off x="4868441" y="4059585"/>
            <a:ext cx="0" cy="720725"/>
          </a:xfrm>
          <a:prstGeom prst="line">
            <a:avLst/>
          </a:prstGeom>
          <a:noFill/>
          <a:ln w="28575">
            <a:solidFill>
              <a:srgbClr val="7030A0"/>
            </a:solidFill>
            <a:round/>
            <a:headEnd/>
            <a:tailEnd type="triangle" w="med" len="med"/>
          </a:ln>
          <a:extLst>
            <a:ext uri="{909E8E84-426E-40DD-AFC4-6F175D3DCCD1}">
              <a14:hiddenFill xmlns:a14="http://schemas.microsoft.com/office/drawing/2010/main">
                <a:noFill/>
              </a14:hiddenFill>
            </a:ext>
          </a:extLst>
        </p:spPr>
        <p:txBody>
          <a:bodyPr/>
          <a:lstStyle/>
          <a:p>
            <a:endParaRPr lang="en-CA"/>
          </a:p>
        </p:txBody>
      </p:sp>
      <p:sp>
        <p:nvSpPr>
          <p:cNvPr id="365584" name="Text Box 16"/>
          <p:cNvSpPr txBox="1">
            <a:spLocks noChangeArrowheads="1"/>
          </p:cNvSpPr>
          <p:nvPr/>
        </p:nvSpPr>
        <p:spPr bwMode="auto">
          <a:xfrm>
            <a:off x="5444703" y="2926110"/>
            <a:ext cx="2868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00B0F0"/>
                </a:solidFill>
              </a:rPr>
              <a:t>Modulus, mid-square,</a:t>
            </a:r>
            <a:br>
              <a:rPr lang="en-US" altLang="en-US" sz="2000" dirty="0">
                <a:solidFill>
                  <a:srgbClr val="00B0F0"/>
                </a:solidFill>
              </a:rPr>
            </a:br>
            <a:r>
              <a:rPr lang="en-US" altLang="en-US" sz="2000" dirty="0">
                <a:solidFill>
                  <a:srgbClr val="00B0F0"/>
                </a:solidFill>
              </a:rPr>
              <a:t>multiplicative, Fibonacci</a:t>
            </a:r>
          </a:p>
        </p:txBody>
      </p:sp>
      <p:sp>
        <p:nvSpPr>
          <p:cNvPr id="365585" name="Text Box 17"/>
          <p:cNvSpPr txBox="1">
            <a:spLocks noChangeArrowheads="1"/>
          </p:cNvSpPr>
          <p:nvPr/>
        </p:nvSpPr>
        <p:spPr bwMode="auto">
          <a:xfrm>
            <a:off x="6500341" y="4798169"/>
            <a:ext cx="2500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000" dirty="0">
                <a:solidFill>
                  <a:srgbClr val="7030A0"/>
                </a:solidFill>
              </a:rPr>
              <a:t>Chained hash tables</a:t>
            </a:r>
          </a:p>
          <a:p>
            <a:pPr eaLnBrk="1" hangingPunct="1"/>
            <a:r>
              <a:rPr lang="en-US" altLang="en-US" sz="2000" dirty="0">
                <a:solidFill>
                  <a:srgbClr val="7030A0"/>
                </a:solidFill>
              </a:rPr>
              <a:t>Open addressing</a:t>
            </a:r>
          </a:p>
        </p:txBody>
      </p:sp>
    </p:spTree>
    <p:extLst>
      <p:ext uri="{BB962C8B-B14F-4D97-AF65-F5344CB8AC3E}">
        <p14:creationId xmlns:p14="http://schemas.microsoft.com/office/powerpoint/2010/main" val="325627469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Chained hash </a:t>
            </a:r>
            <a:r>
              <a:rPr lang="en-US" altLang="en-US" dirty="0" smtClean="0">
                <a:latin typeface="Arial" charset="0"/>
                <a:cs typeface="Arial" charset="0"/>
              </a:rPr>
              <a:t>table</a:t>
            </a:r>
            <a:endParaRPr lang="en-US" altLang="en-US" dirty="0">
              <a:latin typeface="Arial" charset="0"/>
              <a:cs typeface="Arial" charset="0"/>
            </a:endParaRPr>
          </a:p>
        </p:txBody>
      </p:sp>
      <p:sp>
        <p:nvSpPr>
          <p:cNvPr id="8195" name="Rectangle 3"/>
          <p:cNvSpPr>
            <a:spLocks noGrp="1" noChangeArrowheads="1"/>
          </p:cNvSpPr>
          <p:nvPr>
            <p:ph type="body" idx="1"/>
          </p:nvPr>
        </p:nvSpPr>
        <p:spPr/>
        <p:txBody>
          <a:bodyPr>
            <a:normAutofit lnSpcReduction="10000"/>
          </a:bodyPr>
          <a:lstStyle/>
          <a:p>
            <a:pPr>
              <a:buFont typeface="Arial" charset="0"/>
              <a:buNone/>
            </a:pPr>
            <a:r>
              <a:rPr lang="en-US" altLang="en-US" dirty="0" smtClean="0">
                <a:latin typeface="Arial" charset="0"/>
                <a:cs typeface="Arial" charset="0"/>
              </a:rPr>
              <a:t>	Consider associating each bin with a linked list:</a:t>
            </a:r>
          </a:p>
          <a:p>
            <a:pPr>
              <a:buFontTx/>
              <a:buNone/>
            </a:pPr>
            <a:endParaRPr lang="en-US" altLang="en-US" sz="1400" b="1" dirty="0" smtClean="0">
              <a:latin typeface="Courier New" pitchFamily="49" charset="0"/>
              <a:cs typeface="Arial" charset="0"/>
            </a:endParaRPr>
          </a:p>
          <a:p>
            <a:pPr>
              <a:buFontTx/>
              <a:buNone/>
            </a:pPr>
            <a:r>
              <a:rPr lang="en-US" altLang="en-US" sz="1400" dirty="0" smtClean="0">
                <a:latin typeface="Consolas" pitchFamily="49" charset="0"/>
                <a:cs typeface="Consolas" pitchFamily="49" charset="0"/>
              </a:rPr>
              <a:t>		template &lt;class Type&gt;</a:t>
            </a:r>
          </a:p>
          <a:p>
            <a:pPr>
              <a:buFontTx/>
              <a:buNone/>
            </a:pPr>
            <a:r>
              <a:rPr lang="en-US" altLang="en-US" sz="1400" dirty="0" smtClean="0">
                <a:latin typeface="Consolas" pitchFamily="49" charset="0"/>
                <a:cs typeface="Consolas" pitchFamily="49" charset="0"/>
              </a:rPr>
              <a:t>		class </a:t>
            </a:r>
            <a:r>
              <a:rPr lang="en-US" altLang="en-US" sz="1400" dirty="0" err="1" smtClean="0">
                <a:latin typeface="Consolas" pitchFamily="49" charset="0"/>
                <a:cs typeface="Consolas" pitchFamily="49" charset="0"/>
              </a:rPr>
              <a:t>Chained_hash_table</a:t>
            </a:r>
            <a:r>
              <a:rPr lang="en-US" altLang="en-US" sz="1400" dirty="0" smtClean="0">
                <a:latin typeface="Consolas" pitchFamily="49" charset="0"/>
                <a:cs typeface="Consolas" pitchFamily="49" charset="0"/>
              </a:rPr>
              <a:t> {</a:t>
            </a:r>
          </a:p>
          <a:p>
            <a:pPr>
              <a:buFontTx/>
              <a:buNone/>
            </a:pPr>
            <a:r>
              <a:rPr lang="en-US" altLang="en-US" sz="1400" dirty="0" smtClean="0">
                <a:latin typeface="Consolas" pitchFamily="49" charset="0"/>
                <a:cs typeface="Consolas" pitchFamily="49" charset="0"/>
              </a:rPr>
              <a:t>		    private:</a:t>
            </a:r>
          </a:p>
          <a:p>
            <a:pPr>
              <a:buFontTx/>
              <a:buNone/>
            </a:pPr>
            <a:r>
              <a:rPr lang="en-US" altLang="en-US" sz="1400" dirty="0" smtClean="0">
                <a:latin typeface="Consolas" pitchFamily="49" charset="0"/>
                <a:cs typeface="Consolas" pitchFamily="49" charset="0"/>
              </a:rPr>
              <a:t>		        </a:t>
            </a:r>
            <a:r>
              <a:rPr lang="en-US" altLang="en-US" sz="1400" dirty="0" err="1" smtClean="0">
                <a:latin typeface="Consolas" pitchFamily="49" charset="0"/>
                <a:cs typeface="Consolas" pitchFamily="49" charset="0"/>
              </a:rPr>
              <a:t>int</a:t>
            </a:r>
            <a:r>
              <a:rPr lang="en-US" altLang="en-US" sz="1400" dirty="0" smtClean="0">
                <a:latin typeface="Consolas" pitchFamily="49" charset="0"/>
                <a:cs typeface="Consolas" pitchFamily="49" charset="0"/>
              </a:rPr>
              <a:t> </a:t>
            </a:r>
            <a:r>
              <a:rPr lang="en-US" altLang="en-US" sz="1400" dirty="0" err="1" smtClean="0">
                <a:latin typeface="Consolas" pitchFamily="49" charset="0"/>
                <a:cs typeface="Consolas" pitchFamily="49" charset="0"/>
              </a:rPr>
              <a:t>table_capacity</a:t>
            </a:r>
            <a:r>
              <a:rPr lang="en-US" altLang="en-US" sz="1400" dirty="0" smtClean="0">
                <a:latin typeface="Consolas" pitchFamily="49" charset="0"/>
                <a:cs typeface="Consolas" pitchFamily="49" charset="0"/>
              </a:rPr>
              <a:t>;</a:t>
            </a:r>
          </a:p>
          <a:p>
            <a:pPr>
              <a:buFontTx/>
              <a:buNone/>
            </a:pPr>
            <a:r>
              <a:rPr lang="en-US" altLang="en-US" sz="1400" dirty="0" smtClean="0">
                <a:latin typeface="Consolas" pitchFamily="49" charset="0"/>
                <a:cs typeface="Consolas" pitchFamily="49" charset="0"/>
              </a:rPr>
              <a:t>		        </a:t>
            </a:r>
            <a:r>
              <a:rPr lang="en-US" altLang="en-US" sz="1400" dirty="0" err="1" smtClean="0">
                <a:latin typeface="Consolas" pitchFamily="49" charset="0"/>
                <a:cs typeface="Consolas" pitchFamily="49" charset="0"/>
              </a:rPr>
              <a:t>int</a:t>
            </a:r>
            <a:r>
              <a:rPr lang="en-US" altLang="en-US" sz="1400" dirty="0" smtClean="0">
                <a:latin typeface="Consolas" pitchFamily="49" charset="0"/>
                <a:cs typeface="Consolas" pitchFamily="49" charset="0"/>
              </a:rPr>
              <a:t> </a:t>
            </a:r>
            <a:r>
              <a:rPr lang="en-US" altLang="en-US" sz="1400" dirty="0" err="1" smtClean="0">
                <a:latin typeface="Consolas" pitchFamily="49" charset="0"/>
                <a:cs typeface="Consolas" pitchFamily="49" charset="0"/>
              </a:rPr>
              <a:t>table_size</a:t>
            </a:r>
            <a:r>
              <a:rPr lang="en-US" altLang="en-US" sz="1400" dirty="0" smtClean="0">
                <a:latin typeface="Consolas" pitchFamily="49" charset="0"/>
                <a:cs typeface="Consolas" pitchFamily="49" charset="0"/>
              </a:rPr>
              <a:t>;</a:t>
            </a:r>
          </a:p>
          <a:p>
            <a:pPr>
              <a:buFontTx/>
              <a:buNone/>
            </a:pPr>
            <a:r>
              <a:rPr lang="en-US" altLang="en-US" sz="1400" dirty="0" smtClean="0">
                <a:solidFill>
                  <a:srgbClr val="FF0000"/>
                </a:solidFill>
                <a:latin typeface="Consolas" pitchFamily="49" charset="0"/>
                <a:cs typeface="Consolas" pitchFamily="49" charset="0"/>
              </a:rPr>
              <a:t>		        </a:t>
            </a:r>
            <a:r>
              <a:rPr lang="en-US" altLang="en-US" sz="1400" dirty="0" err="1" smtClean="0">
                <a:solidFill>
                  <a:srgbClr val="FF0000"/>
                </a:solidFill>
                <a:latin typeface="Consolas" pitchFamily="49" charset="0"/>
                <a:cs typeface="Consolas" pitchFamily="49" charset="0"/>
              </a:rPr>
              <a:t>Single_list</a:t>
            </a:r>
            <a:r>
              <a:rPr lang="en-US" altLang="en-US" sz="1400" dirty="0" smtClean="0">
                <a:solidFill>
                  <a:srgbClr val="FF0000"/>
                </a:solidFill>
                <a:latin typeface="Consolas" pitchFamily="49" charset="0"/>
                <a:cs typeface="Consolas" pitchFamily="49" charset="0"/>
              </a:rPr>
              <a:t>&lt;Type&gt; *table;</a:t>
            </a:r>
          </a:p>
          <a:p>
            <a:pPr>
              <a:buFontTx/>
              <a:buNone/>
            </a:pPr>
            <a:endParaRPr lang="en-US" altLang="en-US" sz="1400" dirty="0" smtClean="0">
              <a:latin typeface="Consolas" pitchFamily="49" charset="0"/>
              <a:cs typeface="Consolas" pitchFamily="49" charset="0"/>
            </a:endParaRPr>
          </a:p>
          <a:p>
            <a:pPr>
              <a:buFontTx/>
              <a:buNone/>
            </a:pPr>
            <a:r>
              <a:rPr lang="en-US" altLang="en-US" sz="1400" dirty="0" smtClean="0">
                <a:latin typeface="Consolas" pitchFamily="49" charset="0"/>
                <a:cs typeface="Consolas" pitchFamily="49" charset="0"/>
              </a:rPr>
              <a:t>		        unsigned </a:t>
            </a:r>
            <a:r>
              <a:rPr lang="en-US" altLang="en-US" sz="1400" dirty="0" err="1" smtClean="0">
                <a:latin typeface="Consolas" pitchFamily="49" charset="0"/>
                <a:cs typeface="Consolas" pitchFamily="49" charset="0"/>
              </a:rPr>
              <a:t>int</a:t>
            </a:r>
            <a:r>
              <a:rPr lang="en-US" altLang="en-US" sz="1400" dirty="0" smtClean="0">
                <a:latin typeface="Consolas" pitchFamily="49" charset="0"/>
                <a:cs typeface="Consolas" pitchFamily="49" charset="0"/>
              </a:rPr>
              <a:t> hash( Type </a:t>
            </a:r>
            <a:r>
              <a:rPr lang="en-US" altLang="en-US" sz="1400" dirty="0" err="1" smtClean="0">
                <a:latin typeface="Consolas" pitchFamily="49" charset="0"/>
                <a:cs typeface="Consolas" pitchFamily="49" charset="0"/>
              </a:rPr>
              <a:t>const</a:t>
            </a:r>
            <a:r>
              <a:rPr lang="en-US" altLang="en-US" sz="1400" dirty="0" smtClean="0">
                <a:latin typeface="Consolas" pitchFamily="49" charset="0"/>
                <a:cs typeface="Consolas" pitchFamily="49" charset="0"/>
              </a:rPr>
              <a:t> &amp; );</a:t>
            </a:r>
          </a:p>
          <a:p>
            <a:pPr>
              <a:buFontTx/>
              <a:buNone/>
            </a:pPr>
            <a:r>
              <a:rPr lang="en-US" altLang="en-US" sz="1400" dirty="0" smtClean="0">
                <a:latin typeface="Consolas" pitchFamily="49" charset="0"/>
                <a:cs typeface="Consolas" pitchFamily="49" charset="0"/>
              </a:rPr>
              <a:t> </a:t>
            </a:r>
          </a:p>
          <a:p>
            <a:pPr>
              <a:buFontTx/>
              <a:buNone/>
            </a:pPr>
            <a:r>
              <a:rPr lang="en-US" altLang="en-US" sz="1400" dirty="0" smtClean="0">
                <a:latin typeface="Consolas" pitchFamily="49" charset="0"/>
                <a:cs typeface="Consolas" pitchFamily="49" charset="0"/>
              </a:rPr>
              <a:t>		    public:</a:t>
            </a:r>
          </a:p>
          <a:p>
            <a:pPr>
              <a:buFontTx/>
              <a:buNone/>
            </a:pPr>
            <a:r>
              <a:rPr lang="en-US" altLang="en-US" sz="1400" dirty="0" smtClean="0">
                <a:latin typeface="Consolas" pitchFamily="49" charset="0"/>
                <a:cs typeface="Consolas" pitchFamily="49" charset="0"/>
              </a:rPr>
              <a:t>		        </a:t>
            </a:r>
            <a:r>
              <a:rPr lang="en-US" altLang="en-US" sz="1400" dirty="0" err="1" smtClean="0">
                <a:latin typeface="Consolas" pitchFamily="49" charset="0"/>
                <a:cs typeface="Consolas" pitchFamily="49" charset="0"/>
              </a:rPr>
              <a:t>Chained_hash_table</a:t>
            </a:r>
            <a:r>
              <a:rPr lang="en-US" altLang="en-US" sz="1400" dirty="0" smtClean="0">
                <a:latin typeface="Consolas" pitchFamily="49" charset="0"/>
                <a:cs typeface="Consolas" pitchFamily="49" charset="0"/>
              </a:rPr>
              <a:t>( </a:t>
            </a:r>
            <a:r>
              <a:rPr lang="en-US" altLang="en-US" sz="1400" dirty="0" err="1" smtClean="0">
                <a:latin typeface="Consolas" pitchFamily="49" charset="0"/>
                <a:cs typeface="Consolas" pitchFamily="49" charset="0"/>
              </a:rPr>
              <a:t>int</a:t>
            </a:r>
            <a:r>
              <a:rPr lang="en-US" altLang="en-US" sz="1400" dirty="0" smtClean="0">
                <a:latin typeface="Consolas" pitchFamily="49" charset="0"/>
                <a:cs typeface="Consolas" pitchFamily="49" charset="0"/>
              </a:rPr>
              <a:t> = 16 );</a:t>
            </a:r>
          </a:p>
          <a:p>
            <a:pPr>
              <a:buFontTx/>
              <a:buNone/>
            </a:pPr>
            <a:r>
              <a:rPr lang="en-US" altLang="en-US" sz="1400" dirty="0" smtClean="0">
                <a:latin typeface="Consolas" pitchFamily="49" charset="0"/>
                <a:cs typeface="Consolas" pitchFamily="49" charset="0"/>
              </a:rPr>
              <a:t>		        </a:t>
            </a:r>
            <a:r>
              <a:rPr lang="en-US" altLang="en-US" sz="1400" dirty="0" err="1" smtClean="0">
                <a:latin typeface="Consolas" pitchFamily="49" charset="0"/>
                <a:cs typeface="Consolas" pitchFamily="49" charset="0"/>
              </a:rPr>
              <a:t>int</a:t>
            </a:r>
            <a:r>
              <a:rPr lang="en-US" altLang="en-US" sz="1400" dirty="0" smtClean="0">
                <a:latin typeface="Consolas" pitchFamily="49" charset="0"/>
                <a:cs typeface="Consolas" pitchFamily="49" charset="0"/>
              </a:rPr>
              <a:t> count( Type </a:t>
            </a:r>
            <a:r>
              <a:rPr lang="en-US" altLang="en-US" sz="1400" dirty="0" err="1" smtClean="0">
                <a:latin typeface="Consolas" pitchFamily="49" charset="0"/>
                <a:cs typeface="Consolas" pitchFamily="49" charset="0"/>
              </a:rPr>
              <a:t>const</a:t>
            </a:r>
            <a:r>
              <a:rPr lang="en-US" altLang="en-US" sz="1400" dirty="0" smtClean="0">
                <a:latin typeface="Consolas" pitchFamily="49" charset="0"/>
                <a:cs typeface="Consolas" pitchFamily="49" charset="0"/>
              </a:rPr>
              <a:t> &amp; ) </a:t>
            </a:r>
            <a:r>
              <a:rPr lang="en-US" altLang="en-US" sz="1400" dirty="0" err="1" smtClean="0">
                <a:latin typeface="Consolas" pitchFamily="49" charset="0"/>
                <a:cs typeface="Consolas" pitchFamily="49" charset="0"/>
              </a:rPr>
              <a:t>const</a:t>
            </a:r>
            <a:r>
              <a:rPr lang="en-US" altLang="en-US" sz="1400" dirty="0" smtClean="0">
                <a:latin typeface="Consolas" pitchFamily="49" charset="0"/>
                <a:cs typeface="Consolas" pitchFamily="49" charset="0"/>
              </a:rPr>
              <a:t>;</a:t>
            </a:r>
          </a:p>
          <a:p>
            <a:pPr>
              <a:buFontTx/>
              <a:buNone/>
            </a:pPr>
            <a:r>
              <a:rPr lang="en-US" altLang="en-US" sz="1400" dirty="0" smtClean="0">
                <a:latin typeface="Consolas" pitchFamily="49" charset="0"/>
                <a:cs typeface="Consolas" pitchFamily="49" charset="0"/>
              </a:rPr>
              <a:t>		        void insert( Type </a:t>
            </a:r>
            <a:r>
              <a:rPr lang="en-US" altLang="en-US" sz="1400" dirty="0" err="1" smtClean="0">
                <a:latin typeface="Consolas" pitchFamily="49" charset="0"/>
                <a:cs typeface="Consolas" pitchFamily="49" charset="0"/>
              </a:rPr>
              <a:t>const</a:t>
            </a:r>
            <a:r>
              <a:rPr lang="en-US" altLang="en-US" sz="1400" dirty="0" smtClean="0">
                <a:latin typeface="Consolas" pitchFamily="49" charset="0"/>
                <a:cs typeface="Consolas" pitchFamily="49" charset="0"/>
              </a:rPr>
              <a:t> &amp; );</a:t>
            </a:r>
          </a:p>
          <a:p>
            <a:pPr>
              <a:buFontTx/>
              <a:buNone/>
            </a:pPr>
            <a:r>
              <a:rPr lang="en-US" altLang="en-US" sz="1400" dirty="0" smtClean="0">
                <a:latin typeface="Consolas" pitchFamily="49" charset="0"/>
                <a:cs typeface="Consolas" pitchFamily="49" charset="0"/>
              </a:rPr>
              <a:t>		        </a:t>
            </a:r>
            <a:r>
              <a:rPr lang="en-US" altLang="en-US" sz="1400" dirty="0" err="1" smtClean="0">
                <a:latin typeface="Consolas" pitchFamily="49" charset="0"/>
                <a:cs typeface="Consolas" pitchFamily="49" charset="0"/>
              </a:rPr>
              <a:t>int</a:t>
            </a:r>
            <a:r>
              <a:rPr lang="en-US" altLang="en-US" sz="1400" dirty="0" smtClean="0">
                <a:latin typeface="Consolas" pitchFamily="49" charset="0"/>
                <a:cs typeface="Consolas" pitchFamily="49" charset="0"/>
              </a:rPr>
              <a:t> erase( Type </a:t>
            </a:r>
            <a:r>
              <a:rPr lang="en-US" altLang="en-US" sz="1400" dirty="0" err="1" smtClean="0">
                <a:latin typeface="Consolas" pitchFamily="49" charset="0"/>
                <a:cs typeface="Consolas" pitchFamily="49" charset="0"/>
              </a:rPr>
              <a:t>const</a:t>
            </a:r>
            <a:r>
              <a:rPr lang="en-US" altLang="en-US" sz="1400" dirty="0" smtClean="0">
                <a:latin typeface="Consolas" pitchFamily="49" charset="0"/>
                <a:cs typeface="Consolas" pitchFamily="49" charset="0"/>
              </a:rPr>
              <a:t> &amp; );</a:t>
            </a:r>
          </a:p>
          <a:p>
            <a:pPr>
              <a:buFontTx/>
              <a:buNone/>
            </a:pPr>
            <a:r>
              <a:rPr lang="en-US" altLang="en-US" sz="1400" dirty="0" smtClean="0">
                <a:latin typeface="Consolas" pitchFamily="49" charset="0"/>
                <a:cs typeface="Consolas" pitchFamily="49" charset="0"/>
              </a:rPr>
              <a:t>		        // ...</a:t>
            </a:r>
          </a:p>
          <a:p>
            <a:pPr>
              <a:buFontTx/>
              <a:buNone/>
            </a:pPr>
            <a:r>
              <a:rPr lang="en-US" altLang="en-US" sz="1400" dirty="0" smtClean="0">
                <a:latin typeface="Consolas" pitchFamily="49" charset="0"/>
                <a:cs typeface="Consolas" pitchFamily="49" charset="0"/>
              </a:rPr>
              <a:t>		};</a:t>
            </a:r>
          </a:p>
        </p:txBody>
      </p:sp>
    </p:spTree>
    <p:extLst>
      <p:ext uri="{BB962C8B-B14F-4D97-AF65-F5344CB8AC3E}">
        <p14:creationId xmlns:p14="http://schemas.microsoft.com/office/powerpoint/2010/main" val="2541988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Chained hash </a:t>
            </a:r>
            <a:r>
              <a:rPr lang="en-US" altLang="en-US" dirty="0" smtClean="0">
                <a:latin typeface="Arial" charset="0"/>
                <a:cs typeface="Arial" charset="0"/>
              </a:rPr>
              <a:t>table</a:t>
            </a:r>
            <a:endParaRPr lang="en-US" altLang="en-US" dirty="0">
              <a:latin typeface="Arial" charset="0"/>
              <a:cs typeface="Arial" charset="0"/>
            </a:endParaRPr>
          </a:p>
        </p:txBody>
      </p:sp>
      <p:sp>
        <p:nvSpPr>
          <p:cNvPr id="8195" name="Rectangle 3"/>
          <p:cNvSpPr>
            <a:spLocks noGrp="1" noChangeArrowheads="1"/>
          </p:cNvSpPr>
          <p:nvPr>
            <p:ph type="body" idx="1"/>
          </p:nvPr>
        </p:nvSpPr>
        <p:spPr/>
        <p:txBody>
          <a:bodyPr>
            <a:normAutofit/>
          </a:bodyPr>
          <a:lstStyle/>
          <a:p>
            <a:pPr>
              <a:buFont typeface="Arial" charset="0"/>
              <a:buNone/>
            </a:pPr>
            <a:r>
              <a:rPr lang="en-US" altLang="en-US" dirty="0" smtClean="0">
                <a:latin typeface="Arial" charset="0"/>
                <a:cs typeface="Arial" charset="0"/>
              </a:rPr>
              <a:t>	Associating each bin with a linked list.</a:t>
            </a:r>
          </a:p>
          <a:p>
            <a:pPr>
              <a:buFont typeface="Arial" charset="0"/>
              <a:buNone/>
            </a:pPr>
            <a:r>
              <a:rPr lang="en-US" altLang="en-US" dirty="0">
                <a:latin typeface="Arial" charset="0"/>
                <a:cs typeface="Arial" charset="0"/>
              </a:rPr>
              <a:t>	</a:t>
            </a:r>
            <a:r>
              <a:rPr lang="en-US" altLang="en-US" dirty="0" smtClean="0">
                <a:latin typeface="Arial" charset="0"/>
                <a:cs typeface="Arial" charset="0"/>
              </a:rPr>
              <a:t>For any object assigned to the bin by the hash function, finding, inserting, and erasing the object is done on the linked list.</a:t>
            </a:r>
          </a:p>
        </p:txBody>
      </p:sp>
    </p:spTree>
    <p:extLst>
      <p:ext uri="{BB962C8B-B14F-4D97-AF65-F5344CB8AC3E}">
        <p14:creationId xmlns:p14="http://schemas.microsoft.com/office/powerpoint/2010/main" val="32553730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4" descr="C:\Users\dwharder\Desktop\hash.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2295525"/>
            <a:ext cx="2157412"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p:nvPr>
        </p:nvSpPr>
        <p:spPr/>
        <p:txBody>
          <a:bodyPr/>
          <a:lstStyle/>
          <a:p>
            <a:r>
              <a:rPr lang="en-US" altLang="en-US" smtClean="0">
                <a:latin typeface="Arial" charset="0"/>
                <a:cs typeface="Arial" charset="0"/>
              </a:rPr>
              <a:t>Implementation</a:t>
            </a:r>
          </a:p>
        </p:txBody>
      </p:sp>
      <p:sp>
        <p:nvSpPr>
          <p:cNvPr id="9220"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constructor creates an array of </a:t>
            </a:r>
            <a:r>
              <a:rPr lang="en-US" altLang="en-US" i="1" dirty="0" smtClean="0">
                <a:latin typeface="Times New Roman" pitchFamily="18" charset="0"/>
                <a:cs typeface="Times New Roman" pitchFamily="18" charset="0"/>
              </a:rPr>
              <a:t>n</a:t>
            </a:r>
            <a:r>
              <a:rPr lang="en-US" altLang="en-US" dirty="0" smtClean="0">
                <a:latin typeface="Arial" charset="0"/>
                <a:cs typeface="Arial" charset="0"/>
              </a:rPr>
              <a:t> linked lists</a:t>
            </a:r>
          </a:p>
          <a:p>
            <a:pPr>
              <a:buFontTx/>
              <a:buNone/>
            </a:pPr>
            <a:endParaRPr lang="en-US" altLang="en-US" sz="1400" b="1" dirty="0" smtClean="0">
              <a:latin typeface="Courier New" pitchFamily="49" charset="0"/>
              <a:cs typeface="Arial" charset="0"/>
            </a:endParaRPr>
          </a:p>
          <a:p>
            <a:pPr>
              <a:buFontTx/>
              <a:buNone/>
            </a:pPr>
            <a:r>
              <a:rPr lang="en-US" altLang="en-US" sz="1400" b="1" dirty="0" smtClean="0">
                <a:latin typeface="Courier New" pitchFamily="49" charset="0"/>
                <a:cs typeface="Arial" charset="0"/>
              </a:rPr>
              <a:t>		template &lt;class Type&gt;</a:t>
            </a:r>
          </a:p>
          <a:p>
            <a:pPr>
              <a:buFontTx/>
              <a:buNone/>
            </a:pPr>
            <a:r>
              <a:rPr lang="en-US" altLang="en-US" sz="1400" b="1" dirty="0" smtClean="0">
                <a:latin typeface="Courier New" pitchFamily="49" charset="0"/>
                <a:cs typeface="Arial" charset="0"/>
              </a:rPr>
              <a:t>		</a:t>
            </a:r>
            <a:r>
              <a:rPr lang="en-US" altLang="en-US" sz="1400" b="1" dirty="0" err="1" smtClean="0">
                <a:latin typeface="Courier New" pitchFamily="49" charset="0"/>
                <a:cs typeface="Arial" charset="0"/>
              </a:rPr>
              <a:t>Chained_hash_table</a:t>
            </a:r>
            <a:r>
              <a:rPr lang="en-US" altLang="en-US" sz="1400" b="1" dirty="0" smtClean="0">
                <a:latin typeface="Courier New" pitchFamily="49" charset="0"/>
                <a:cs typeface="Arial" charset="0"/>
              </a:rPr>
              <a:t>::</a:t>
            </a:r>
            <a:r>
              <a:rPr lang="en-US" altLang="en-US" sz="1400" b="1" dirty="0" err="1" smtClean="0">
                <a:latin typeface="Courier New" pitchFamily="49" charset="0"/>
                <a:cs typeface="Arial" charset="0"/>
              </a:rPr>
              <a:t>Chained_hash_table</a:t>
            </a:r>
            <a:r>
              <a:rPr lang="en-US" altLang="en-US" sz="1400" b="1" dirty="0" smtClean="0">
                <a:latin typeface="Courier New" pitchFamily="49" charset="0"/>
                <a:cs typeface="Arial" charset="0"/>
              </a:rPr>
              <a:t>( </a:t>
            </a:r>
            <a:r>
              <a:rPr lang="en-US" altLang="en-US" sz="1400" b="1" dirty="0" err="1" smtClean="0">
                <a:latin typeface="Courier New" pitchFamily="49" charset="0"/>
                <a:cs typeface="Arial" charset="0"/>
              </a:rPr>
              <a:t>int</a:t>
            </a:r>
            <a:r>
              <a:rPr lang="en-US" altLang="en-US" sz="1400" b="1" dirty="0" smtClean="0">
                <a:latin typeface="Courier New" pitchFamily="49" charset="0"/>
                <a:cs typeface="Arial" charset="0"/>
              </a:rPr>
              <a:t> n ):</a:t>
            </a:r>
          </a:p>
          <a:p>
            <a:pPr>
              <a:buFontTx/>
              <a:buNone/>
            </a:pPr>
            <a:r>
              <a:rPr lang="en-US" altLang="en-US" sz="1400" b="1" dirty="0" smtClean="0">
                <a:latin typeface="Courier New" pitchFamily="49" charset="0"/>
                <a:cs typeface="Arial" charset="0"/>
              </a:rPr>
              <a:t>		</a:t>
            </a:r>
            <a:r>
              <a:rPr lang="en-US" altLang="en-US" sz="1400" b="1" dirty="0" err="1" smtClean="0">
                <a:latin typeface="Courier New" pitchFamily="49" charset="0"/>
                <a:cs typeface="Arial" charset="0"/>
              </a:rPr>
              <a:t>table_capacity</a:t>
            </a:r>
            <a:r>
              <a:rPr lang="en-US" altLang="en-US" sz="1400" b="1" dirty="0" smtClean="0">
                <a:latin typeface="Courier New" pitchFamily="49" charset="0"/>
                <a:cs typeface="Arial" charset="0"/>
              </a:rPr>
              <a:t>( </a:t>
            </a:r>
            <a:r>
              <a:rPr lang="en-US" altLang="en-US" sz="1400" b="1" dirty="0" err="1" smtClean="0">
                <a:latin typeface="Courier New" pitchFamily="49" charset="0"/>
                <a:cs typeface="Arial" charset="0"/>
              </a:rPr>
              <a:t>std</a:t>
            </a:r>
            <a:r>
              <a:rPr lang="en-US" altLang="en-US" sz="1400" b="1" dirty="0" smtClean="0">
                <a:latin typeface="Courier New" pitchFamily="49" charset="0"/>
                <a:cs typeface="Arial" charset="0"/>
              </a:rPr>
              <a:t>::max( n, 1 ) ),</a:t>
            </a:r>
          </a:p>
          <a:p>
            <a:pPr>
              <a:buFontTx/>
              <a:buNone/>
            </a:pPr>
            <a:r>
              <a:rPr lang="en-US" altLang="en-US" sz="1400" b="1" dirty="0" smtClean="0">
                <a:latin typeface="Courier New" pitchFamily="49" charset="0"/>
                <a:cs typeface="Arial" charset="0"/>
              </a:rPr>
              <a:t>		</a:t>
            </a:r>
            <a:r>
              <a:rPr lang="en-US" altLang="en-US" sz="1400" b="1" dirty="0" err="1" smtClean="0">
                <a:latin typeface="Courier New" pitchFamily="49" charset="0"/>
                <a:cs typeface="Arial" charset="0"/>
              </a:rPr>
              <a:t>table_size</a:t>
            </a:r>
            <a:r>
              <a:rPr lang="en-US" altLang="en-US" sz="1400" b="1" dirty="0" smtClean="0">
                <a:latin typeface="Courier New" pitchFamily="49" charset="0"/>
                <a:cs typeface="Arial" charset="0"/>
              </a:rPr>
              <a:t>( 0 ),</a:t>
            </a:r>
          </a:p>
          <a:p>
            <a:pPr>
              <a:buFontTx/>
              <a:buNone/>
            </a:pPr>
            <a:r>
              <a:rPr lang="en-US" altLang="en-US" sz="1400" b="1" dirty="0" smtClean="0">
                <a:latin typeface="Courier New" pitchFamily="49" charset="0"/>
                <a:cs typeface="Arial" charset="0"/>
              </a:rPr>
              <a:t>		table( new </a:t>
            </a:r>
            <a:r>
              <a:rPr lang="en-US" altLang="en-US" sz="1400" b="1" dirty="0" err="1" smtClean="0">
                <a:latin typeface="Courier New" pitchFamily="49" charset="0"/>
                <a:cs typeface="Arial" charset="0"/>
              </a:rPr>
              <a:t>Single_list</a:t>
            </a:r>
            <a:r>
              <a:rPr lang="en-US" altLang="en-US" sz="1400" b="1" dirty="0" smtClean="0">
                <a:latin typeface="Courier New" pitchFamily="49" charset="0"/>
                <a:cs typeface="Arial" charset="0"/>
              </a:rPr>
              <a:t>&lt;Type&gt;[</a:t>
            </a:r>
            <a:r>
              <a:rPr lang="en-US" altLang="en-US" sz="1400" b="1" dirty="0" err="1" smtClean="0">
                <a:latin typeface="Courier New" pitchFamily="49" charset="0"/>
                <a:cs typeface="Arial" charset="0"/>
              </a:rPr>
              <a:t>table_capacity</a:t>
            </a:r>
            <a:r>
              <a:rPr lang="en-US" altLang="en-US" sz="1400" b="1" dirty="0" smtClean="0">
                <a:latin typeface="Courier New" pitchFamily="49" charset="0"/>
                <a:cs typeface="Arial" charset="0"/>
              </a:rPr>
              <a:t>] ) {</a:t>
            </a:r>
          </a:p>
          <a:p>
            <a:pPr>
              <a:buFontTx/>
              <a:buNone/>
            </a:pPr>
            <a:r>
              <a:rPr lang="en-US" altLang="en-US" sz="1400" b="1" dirty="0" smtClean="0">
                <a:latin typeface="Courier New" pitchFamily="49" charset="0"/>
                <a:cs typeface="Arial" charset="0"/>
              </a:rPr>
              <a:t>		    // empty constructor</a:t>
            </a:r>
          </a:p>
          <a:p>
            <a:pPr>
              <a:buFontTx/>
              <a:buNone/>
            </a:pPr>
            <a:r>
              <a:rPr lang="en-US" altLang="en-US" sz="1400" b="1" dirty="0" smtClean="0">
                <a:latin typeface="Courier New" pitchFamily="49" charset="0"/>
                <a:cs typeface="Arial" charset="0"/>
              </a:rPr>
              <a:t>		}</a:t>
            </a:r>
          </a:p>
        </p:txBody>
      </p:sp>
    </p:spTree>
    <p:extLst>
      <p:ext uri="{BB962C8B-B14F-4D97-AF65-F5344CB8AC3E}">
        <p14:creationId xmlns:p14="http://schemas.microsoft.com/office/powerpoint/2010/main" val="32095437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smtClean="0">
                <a:latin typeface="Arial" charset="0"/>
                <a:cs typeface="Arial" charset="0"/>
              </a:rPr>
              <a:t>Implementation</a:t>
            </a:r>
          </a:p>
        </p:txBody>
      </p:sp>
      <p:sp>
        <p:nvSpPr>
          <p:cNvPr id="10244" name="Rectangle 3"/>
          <p:cNvSpPr>
            <a:spLocks noGrp="1" noChangeArrowheads="1"/>
          </p:cNvSpPr>
          <p:nvPr>
            <p:ph type="body" idx="1"/>
          </p:nvPr>
        </p:nvSpPr>
        <p:spPr/>
        <p:txBody>
          <a:bodyPr/>
          <a:lstStyle/>
          <a:p>
            <a:pPr>
              <a:buFont typeface="Arial" charset="0"/>
              <a:buNone/>
            </a:pPr>
            <a:r>
              <a:rPr lang="en-US" altLang="en-US" dirty="0" smtClean="0">
                <a:latin typeface="Arial" charset="0"/>
                <a:cs typeface="Arial" charset="0"/>
              </a:rPr>
              <a:t>	The function hash will determine the bin of an object:</a:t>
            </a:r>
          </a:p>
          <a:p>
            <a:pPr>
              <a:buFontTx/>
              <a:buNone/>
            </a:pPr>
            <a:endParaRPr lang="en-US" altLang="en-US" sz="1400" b="1" dirty="0" smtClean="0">
              <a:latin typeface="Courier New" pitchFamily="49" charset="0"/>
              <a:cs typeface="Arial" charset="0"/>
            </a:endParaRPr>
          </a:p>
          <a:p>
            <a:pPr>
              <a:buFontTx/>
              <a:buNone/>
            </a:pPr>
            <a:r>
              <a:rPr lang="en-US" altLang="en-US" sz="1600" dirty="0" smtClean="0">
                <a:latin typeface="Consolas" pitchFamily="49" charset="0"/>
                <a:cs typeface="Consolas" pitchFamily="49" charset="0"/>
              </a:rPr>
              <a:t>		template &lt;class Type&gt;</a:t>
            </a:r>
          </a:p>
          <a:p>
            <a:pPr>
              <a:buFontTx/>
              <a:buNone/>
            </a:pP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int</a:t>
            </a: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Chained_hash_table</a:t>
            </a:r>
            <a:r>
              <a:rPr lang="en-US" altLang="en-US" sz="1600" dirty="0" smtClean="0">
                <a:latin typeface="Consolas" pitchFamily="49" charset="0"/>
                <a:cs typeface="Consolas" pitchFamily="49" charset="0"/>
              </a:rPr>
              <a:t>::hash( Type </a:t>
            </a:r>
            <a:r>
              <a:rPr lang="en-US" altLang="en-US" sz="1600" dirty="0" err="1" smtClean="0">
                <a:latin typeface="Consolas" pitchFamily="49" charset="0"/>
                <a:cs typeface="Consolas" pitchFamily="49" charset="0"/>
              </a:rPr>
              <a:t>const</a:t>
            </a:r>
            <a:r>
              <a:rPr lang="en-US" altLang="en-US" sz="1600" dirty="0" smtClean="0">
                <a:latin typeface="Consolas" pitchFamily="49" charset="0"/>
                <a:cs typeface="Consolas" pitchFamily="49" charset="0"/>
              </a:rPr>
              <a:t> &amp;</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 {</a:t>
            </a:r>
          </a:p>
          <a:p>
            <a:pPr>
              <a:buFontTx/>
              <a:buNone/>
            </a:pPr>
            <a:r>
              <a:rPr lang="en-US" altLang="en-US" sz="1600" dirty="0" smtClean="0">
                <a:latin typeface="Consolas" pitchFamily="49" charset="0"/>
                <a:cs typeface="Consolas" pitchFamily="49" charset="0"/>
              </a:rPr>
              <a:t>		    return </a:t>
            </a:r>
            <a:r>
              <a:rPr lang="en-US" altLang="en-US" sz="1600" dirty="0" err="1" smtClean="0">
                <a:latin typeface="Consolas" pitchFamily="49" charset="0"/>
                <a:cs typeface="Consolas" pitchFamily="49" charset="0"/>
              </a:rPr>
              <a:t>hash_M</a:t>
            </a: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obj.hash</a:t>
            </a:r>
            <a:r>
              <a:rPr lang="en-US" altLang="en-US" sz="1600" dirty="0" smtClean="0">
                <a:latin typeface="Consolas" pitchFamily="49" charset="0"/>
                <a:cs typeface="Consolas" pitchFamily="49" charset="0"/>
              </a:rPr>
              <a:t>(), capacity() );</a:t>
            </a:r>
          </a:p>
          <a:p>
            <a:pPr>
              <a:buFontTx/>
              <a:buNone/>
            </a:pPr>
            <a:r>
              <a:rPr lang="en-US" altLang="en-US" sz="1600" dirty="0" smtClean="0">
                <a:latin typeface="Consolas" pitchFamily="49" charset="0"/>
                <a:cs typeface="Consolas" pitchFamily="49" charset="0"/>
              </a:rPr>
              <a:t>		}</a:t>
            </a:r>
          </a:p>
          <a:p>
            <a:endParaRPr lang="en-US" altLang="en-US" dirty="0" smtClean="0">
              <a:solidFill>
                <a:srgbClr val="000000"/>
              </a:solidFill>
              <a:latin typeface="Arial" charset="0"/>
              <a:cs typeface="Arial" charset="0"/>
            </a:endParaRPr>
          </a:p>
          <a:p>
            <a:pPr>
              <a:buFont typeface="Arial" charset="0"/>
              <a:buNone/>
            </a:pPr>
            <a:r>
              <a:rPr lang="en-US" altLang="en-US" dirty="0" smtClean="0">
                <a:solidFill>
                  <a:srgbClr val="000000"/>
                </a:solidFill>
                <a:latin typeface="Arial" charset="0"/>
                <a:cs typeface="Arial" charset="0"/>
              </a:rPr>
              <a:t>	Recall:</a:t>
            </a:r>
          </a:p>
          <a:p>
            <a:pPr lvl="1"/>
            <a:r>
              <a:rPr lang="en-US" altLang="en-US" dirty="0" err="1" smtClean="0">
                <a:latin typeface="Consolas" pitchFamily="49" charset="0"/>
                <a:cs typeface="Consolas" pitchFamily="49" charset="0"/>
              </a:rPr>
              <a:t>obj.hash</a:t>
            </a:r>
            <a:r>
              <a:rPr lang="en-US" altLang="en-US" dirty="0" smtClean="0">
                <a:latin typeface="Consolas" pitchFamily="49" charset="0"/>
                <a:cs typeface="Consolas" pitchFamily="49" charset="0"/>
              </a:rPr>
              <a:t>()</a:t>
            </a:r>
            <a:r>
              <a:rPr lang="en-US" altLang="en-US" dirty="0" smtClean="0">
                <a:solidFill>
                  <a:srgbClr val="000000"/>
                </a:solidFill>
                <a:latin typeface="Consolas" pitchFamily="49" charset="0"/>
                <a:cs typeface="Consolas" pitchFamily="49" charset="0"/>
              </a:rPr>
              <a:t> </a:t>
            </a:r>
            <a:r>
              <a:rPr lang="en-US" altLang="en-US" dirty="0" smtClean="0">
                <a:solidFill>
                  <a:srgbClr val="000000"/>
                </a:solidFill>
                <a:latin typeface="Arial" charset="0"/>
                <a:cs typeface="Arial" charset="0"/>
              </a:rPr>
              <a:t>returns a 32-bit non-negative integer</a:t>
            </a:r>
          </a:p>
          <a:p>
            <a:pPr lvl="1"/>
            <a:r>
              <a:rPr lang="en-US" altLang="en-US" dirty="0" smtClean="0">
                <a:solidFill>
                  <a:srgbClr val="000000"/>
                </a:solidFill>
                <a:latin typeface="Consolas" pitchFamily="49" charset="0"/>
                <a:cs typeface="Consolas" pitchFamily="49" charset="0"/>
              </a:rPr>
              <a:t>unsigned </a:t>
            </a:r>
            <a:r>
              <a:rPr lang="en-US" altLang="en-US" dirty="0" err="1" smtClean="0">
                <a:solidFill>
                  <a:srgbClr val="000000"/>
                </a:solidFill>
                <a:latin typeface="Consolas" pitchFamily="49" charset="0"/>
                <a:cs typeface="Consolas" pitchFamily="49" charset="0"/>
              </a:rPr>
              <a:t>int</a:t>
            </a:r>
            <a:r>
              <a:rPr lang="en-US" altLang="en-US" dirty="0" smtClean="0">
                <a:solidFill>
                  <a:srgbClr val="000000"/>
                </a:solidFill>
                <a:latin typeface="Consolas" pitchFamily="49" charset="0"/>
                <a:cs typeface="Consolas" pitchFamily="49" charset="0"/>
              </a:rPr>
              <a:t> </a:t>
            </a:r>
            <a:r>
              <a:rPr lang="en-US" altLang="en-US" dirty="0" err="1" smtClean="0">
                <a:solidFill>
                  <a:srgbClr val="000000"/>
                </a:solidFill>
                <a:latin typeface="Consolas" pitchFamily="49" charset="0"/>
                <a:cs typeface="Consolas" pitchFamily="49" charset="0"/>
              </a:rPr>
              <a:t>hash_M</a:t>
            </a:r>
            <a:r>
              <a:rPr lang="en-US" altLang="en-US" dirty="0" smtClean="0">
                <a:solidFill>
                  <a:srgbClr val="000000"/>
                </a:solidFill>
                <a:latin typeface="Consolas" pitchFamily="49" charset="0"/>
                <a:cs typeface="Consolas" pitchFamily="49" charset="0"/>
              </a:rPr>
              <a:t>( </a:t>
            </a:r>
            <a:r>
              <a:rPr lang="en-US" altLang="en-US" dirty="0" err="1" smtClean="0">
                <a:solidFill>
                  <a:srgbClr val="000000"/>
                </a:solidFill>
                <a:latin typeface="Consolas" pitchFamily="49" charset="0"/>
                <a:cs typeface="Consolas" pitchFamily="49" charset="0"/>
              </a:rPr>
              <a:t>obj</a:t>
            </a:r>
            <a:r>
              <a:rPr lang="en-US" altLang="en-US" dirty="0" smtClean="0">
                <a:solidFill>
                  <a:srgbClr val="000000"/>
                </a:solidFill>
                <a:latin typeface="Consolas" pitchFamily="49" charset="0"/>
                <a:cs typeface="Consolas" pitchFamily="49" charset="0"/>
              </a:rPr>
              <a:t>, M )</a:t>
            </a:r>
            <a:r>
              <a:rPr lang="en-US" altLang="en-US" dirty="0" smtClean="0">
                <a:solidFill>
                  <a:srgbClr val="000000"/>
                </a:solidFill>
                <a:latin typeface="Arial" charset="0"/>
                <a:cs typeface="Arial" charset="0"/>
              </a:rPr>
              <a:t> returns</a:t>
            </a:r>
            <a:br>
              <a:rPr lang="en-US" altLang="en-US" dirty="0" smtClean="0">
                <a:solidFill>
                  <a:srgbClr val="000000"/>
                </a:solidFill>
                <a:latin typeface="Arial" charset="0"/>
                <a:cs typeface="Arial" charset="0"/>
              </a:rPr>
            </a:br>
            <a:r>
              <a:rPr lang="en-US" altLang="en-US" dirty="0" smtClean="0">
                <a:solidFill>
                  <a:srgbClr val="000000"/>
                </a:solidFill>
                <a:latin typeface="Arial" charset="0"/>
                <a:cs typeface="Arial" charset="0"/>
              </a:rPr>
              <a:t>a value in </a:t>
            </a:r>
            <a:r>
              <a:rPr lang="en-US" altLang="en-US" dirty="0" smtClean="0">
                <a:solidFill>
                  <a:srgbClr val="000000"/>
                </a:solidFill>
                <a:latin typeface="Times New Roman" pitchFamily="18" charset="0"/>
                <a:cs typeface="Times New Roman" pitchFamily="18" charset="0"/>
              </a:rPr>
              <a:t>0, …, </a:t>
            </a:r>
            <a:r>
              <a:rPr lang="en-US" altLang="en-US" i="1" dirty="0" smtClean="0">
                <a:solidFill>
                  <a:srgbClr val="000000"/>
                </a:solidFill>
                <a:latin typeface="Times New Roman" pitchFamily="18" charset="0"/>
                <a:cs typeface="Times New Roman" pitchFamily="18" charset="0"/>
              </a:rPr>
              <a:t>M</a:t>
            </a:r>
            <a:r>
              <a:rPr lang="en-US" altLang="en-US" dirty="0" smtClean="0">
                <a:solidFill>
                  <a:srgbClr val="000000"/>
                </a:solidFill>
                <a:latin typeface="Times New Roman" pitchFamily="18" charset="0"/>
                <a:cs typeface="Times New Roman" pitchFamily="18" charset="0"/>
              </a:rPr>
              <a:t> – 1</a:t>
            </a:r>
          </a:p>
          <a:p>
            <a:pPr lvl="1"/>
            <a:endParaRPr lang="en-US" altLang="en-US" sz="1200" b="1" dirty="0" smtClean="0">
              <a:latin typeface="Courier New" pitchFamily="49" charset="0"/>
              <a:cs typeface="Arial" charset="0"/>
            </a:endParaRPr>
          </a:p>
        </p:txBody>
      </p:sp>
    </p:spTree>
    <p:extLst>
      <p:ext uri="{BB962C8B-B14F-4D97-AF65-F5344CB8AC3E}">
        <p14:creationId xmlns:p14="http://schemas.microsoft.com/office/powerpoint/2010/main" val="2348987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descr="C:\Users\dwharder\Desktop\hash.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2295525"/>
            <a:ext cx="2157412"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p:txBody>
          <a:bodyPr/>
          <a:lstStyle/>
          <a:p>
            <a:r>
              <a:rPr lang="en-US" altLang="en-US" smtClean="0">
                <a:latin typeface="Arial" charset="0"/>
                <a:cs typeface="Arial" charset="0"/>
              </a:rPr>
              <a:t>Implementation</a:t>
            </a:r>
          </a:p>
        </p:txBody>
      </p:sp>
      <p:sp>
        <p:nvSpPr>
          <p:cNvPr id="11268" name="Rectangle 3"/>
          <p:cNvSpPr>
            <a:spLocks noGrp="1" noChangeArrowheads="1"/>
          </p:cNvSpPr>
          <p:nvPr>
            <p:ph type="body" idx="1"/>
          </p:nvPr>
        </p:nvSpPr>
        <p:spPr/>
        <p:txBody>
          <a:bodyPr/>
          <a:lstStyle/>
          <a:p>
            <a:pPr>
              <a:buFontTx/>
              <a:buNone/>
            </a:pPr>
            <a:r>
              <a:rPr lang="en-US" altLang="en-US" sz="1600" dirty="0" smtClean="0">
                <a:latin typeface="Consolas" pitchFamily="49" charset="0"/>
                <a:cs typeface="Consolas" pitchFamily="49" charset="0"/>
              </a:rPr>
              <a:t>	template &lt;class Type&gt;</a:t>
            </a:r>
          </a:p>
          <a:p>
            <a:pPr>
              <a:buFontTx/>
              <a:buNone/>
            </a:pPr>
            <a:r>
              <a:rPr lang="en-US" altLang="en-US" sz="1600" dirty="0" smtClean="0">
                <a:latin typeface="Consolas" pitchFamily="49" charset="0"/>
                <a:cs typeface="Consolas" pitchFamily="49" charset="0"/>
              </a:rPr>
              <a:t>	void </a:t>
            </a:r>
            <a:r>
              <a:rPr lang="en-US" altLang="en-US" sz="1600" dirty="0" err="1" smtClean="0">
                <a:latin typeface="Consolas" pitchFamily="49" charset="0"/>
                <a:cs typeface="Consolas" pitchFamily="49" charset="0"/>
              </a:rPr>
              <a:t>Chained_hash_table</a:t>
            </a:r>
            <a:r>
              <a:rPr lang="en-US" altLang="en-US" sz="1600" dirty="0" smtClean="0">
                <a:latin typeface="Consolas" pitchFamily="49" charset="0"/>
                <a:cs typeface="Consolas" pitchFamily="49" charset="0"/>
              </a:rPr>
              <a:t>::insert( Type </a:t>
            </a:r>
            <a:r>
              <a:rPr lang="en-US" altLang="en-US" sz="1600" dirty="0" err="1" smtClean="0">
                <a:latin typeface="Consolas" pitchFamily="49" charset="0"/>
                <a:cs typeface="Consolas" pitchFamily="49" charset="0"/>
              </a:rPr>
              <a:t>const</a:t>
            </a:r>
            <a:r>
              <a:rPr lang="en-US" altLang="en-US" sz="1600" dirty="0" smtClean="0">
                <a:latin typeface="Consolas" pitchFamily="49" charset="0"/>
                <a:cs typeface="Consolas" pitchFamily="49" charset="0"/>
              </a:rPr>
              <a:t> &amp;</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 {</a:t>
            </a:r>
          </a:p>
          <a:p>
            <a:pPr>
              <a:buFontTx/>
              <a:buNone/>
            </a:pPr>
            <a:r>
              <a:rPr lang="en-US" altLang="en-US" sz="1600" dirty="0" smtClean="0">
                <a:latin typeface="Consolas" pitchFamily="49" charset="0"/>
                <a:cs typeface="Consolas" pitchFamily="49" charset="0"/>
              </a:rPr>
              <a:t>	    unsigned </a:t>
            </a:r>
            <a:r>
              <a:rPr lang="en-US" altLang="en-US" sz="1600" dirty="0" err="1" smtClean="0">
                <a:latin typeface="Consolas" pitchFamily="49" charset="0"/>
                <a:cs typeface="Consolas" pitchFamily="49" charset="0"/>
              </a:rPr>
              <a:t>int</a:t>
            </a:r>
            <a:r>
              <a:rPr lang="en-US" altLang="en-US" sz="1600" dirty="0" smtClean="0">
                <a:latin typeface="Consolas" pitchFamily="49" charset="0"/>
                <a:cs typeface="Consolas" pitchFamily="49" charset="0"/>
              </a:rPr>
              <a:t> bin = hash( </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a:t>
            </a:r>
          </a:p>
          <a:p>
            <a:pPr>
              <a:buFontTx/>
              <a:buNone/>
            </a:pPr>
            <a:endParaRPr lang="en-US" altLang="en-US" sz="1600" dirty="0" smtClean="0">
              <a:latin typeface="Consolas" pitchFamily="49" charset="0"/>
              <a:cs typeface="Consolas" pitchFamily="49" charset="0"/>
            </a:endParaRPr>
          </a:p>
          <a:p>
            <a:pPr>
              <a:buFontTx/>
              <a:buNone/>
            </a:pPr>
            <a:r>
              <a:rPr lang="en-US" altLang="en-US" sz="1600" dirty="0" smtClean="0">
                <a:latin typeface="Consolas" pitchFamily="49" charset="0"/>
                <a:cs typeface="Consolas" pitchFamily="49" charset="0"/>
              </a:rPr>
              <a:t>	    if ( table[bin].</a:t>
            </a:r>
            <a:r>
              <a:rPr lang="en-US" altLang="en-US" sz="1600" dirty="0" smtClean="0">
                <a:solidFill>
                  <a:srgbClr val="FF0000"/>
                </a:solidFill>
                <a:latin typeface="Consolas" pitchFamily="49" charset="0"/>
                <a:cs typeface="Consolas" pitchFamily="49" charset="0"/>
              </a:rPr>
              <a:t>count</a:t>
            </a: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 == 0 ) {</a:t>
            </a:r>
          </a:p>
          <a:p>
            <a:pPr>
              <a:buFontTx/>
              <a:buNone/>
            </a:pPr>
            <a:r>
              <a:rPr lang="en-US" altLang="en-US" sz="1600" dirty="0" smtClean="0">
                <a:latin typeface="Consolas" pitchFamily="49" charset="0"/>
                <a:cs typeface="Consolas" pitchFamily="49" charset="0"/>
              </a:rPr>
              <a:t>	        table[bin].</a:t>
            </a:r>
            <a:r>
              <a:rPr lang="en-US" altLang="en-US" sz="1600" dirty="0" err="1" smtClean="0">
                <a:solidFill>
                  <a:srgbClr val="FF0000"/>
                </a:solidFill>
                <a:latin typeface="Consolas" pitchFamily="49" charset="0"/>
                <a:cs typeface="Consolas" pitchFamily="49" charset="0"/>
              </a:rPr>
              <a:t>push_front</a:t>
            </a: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a:t>
            </a:r>
          </a:p>
          <a:p>
            <a:pPr>
              <a:buFontTx/>
              <a:buNone/>
            </a:pP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table_size</a:t>
            </a:r>
            <a:r>
              <a:rPr lang="en-US" altLang="en-US" sz="1600" dirty="0" smtClean="0">
                <a:latin typeface="Consolas" pitchFamily="49" charset="0"/>
                <a:cs typeface="Consolas" pitchFamily="49" charset="0"/>
              </a:rPr>
              <a:t>;</a:t>
            </a:r>
          </a:p>
          <a:p>
            <a:pPr>
              <a:buFontTx/>
              <a:buNone/>
            </a:pPr>
            <a:r>
              <a:rPr lang="en-US" altLang="en-US" sz="1600" dirty="0" smtClean="0">
                <a:latin typeface="Consolas" pitchFamily="49" charset="0"/>
                <a:cs typeface="Consolas" pitchFamily="49" charset="0"/>
              </a:rPr>
              <a:t>	    }</a:t>
            </a:r>
          </a:p>
          <a:p>
            <a:pPr>
              <a:buFontTx/>
              <a:buNone/>
            </a:pPr>
            <a:r>
              <a:rPr lang="en-US" alt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393907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3" descr="C:\Users\dwharder\Desktop\hash.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2295525"/>
            <a:ext cx="2157412"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p:txBody>
          <a:bodyPr/>
          <a:lstStyle/>
          <a:p>
            <a:r>
              <a:rPr lang="en-US" altLang="en-US" smtClean="0">
                <a:latin typeface="Arial" charset="0"/>
                <a:cs typeface="Arial" charset="0"/>
              </a:rPr>
              <a:t>Implementation</a:t>
            </a:r>
          </a:p>
        </p:txBody>
      </p:sp>
      <p:sp>
        <p:nvSpPr>
          <p:cNvPr id="11268" name="Rectangle 3"/>
          <p:cNvSpPr>
            <a:spLocks noGrp="1" noChangeArrowheads="1"/>
          </p:cNvSpPr>
          <p:nvPr>
            <p:ph type="body" idx="1"/>
          </p:nvPr>
        </p:nvSpPr>
        <p:spPr/>
        <p:txBody>
          <a:bodyPr/>
          <a:lstStyle/>
          <a:p>
            <a:pPr>
              <a:buFontTx/>
              <a:buNone/>
            </a:pPr>
            <a:r>
              <a:rPr lang="en-US" altLang="en-US" sz="1600" dirty="0" smtClean="0">
                <a:latin typeface="Consolas" pitchFamily="49" charset="0"/>
                <a:cs typeface="Consolas" pitchFamily="49" charset="0"/>
              </a:rPr>
              <a:t>	template &lt;class Type&gt;</a:t>
            </a:r>
          </a:p>
          <a:p>
            <a:pPr>
              <a:buFontTx/>
              <a:buNone/>
            </a:pPr>
            <a:r>
              <a:rPr lang="en-US" altLang="en-US" sz="1600" dirty="0" smtClean="0">
                <a:latin typeface="Consolas" pitchFamily="49" charset="0"/>
                <a:cs typeface="Consolas" pitchFamily="49" charset="0"/>
              </a:rPr>
              <a:t>	void </a:t>
            </a:r>
            <a:r>
              <a:rPr lang="en-US" altLang="en-US" sz="1600" dirty="0" err="1" smtClean="0">
                <a:latin typeface="Consolas" pitchFamily="49" charset="0"/>
                <a:cs typeface="Consolas" pitchFamily="49" charset="0"/>
              </a:rPr>
              <a:t>Chained_hash_table</a:t>
            </a:r>
            <a:r>
              <a:rPr lang="en-US" altLang="en-US" sz="1600" dirty="0" smtClean="0">
                <a:latin typeface="Consolas" pitchFamily="49" charset="0"/>
                <a:cs typeface="Consolas" pitchFamily="49" charset="0"/>
              </a:rPr>
              <a:t>::insert( Type </a:t>
            </a:r>
            <a:r>
              <a:rPr lang="en-US" altLang="en-US" sz="1600" dirty="0" err="1" smtClean="0">
                <a:latin typeface="Consolas" pitchFamily="49" charset="0"/>
                <a:cs typeface="Consolas" pitchFamily="49" charset="0"/>
              </a:rPr>
              <a:t>const</a:t>
            </a:r>
            <a:r>
              <a:rPr lang="en-US" altLang="en-US" sz="1600" dirty="0" smtClean="0">
                <a:latin typeface="Consolas" pitchFamily="49" charset="0"/>
                <a:cs typeface="Consolas" pitchFamily="49" charset="0"/>
              </a:rPr>
              <a:t> &amp;</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 {</a:t>
            </a:r>
          </a:p>
          <a:p>
            <a:pPr>
              <a:buFontTx/>
              <a:buNone/>
            </a:pPr>
            <a:r>
              <a:rPr lang="en-US" altLang="en-US" sz="1600" dirty="0" smtClean="0">
                <a:latin typeface="Consolas" pitchFamily="49" charset="0"/>
                <a:cs typeface="Consolas" pitchFamily="49" charset="0"/>
              </a:rPr>
              <a:t>	    unsigned </a:t>
            </a:r>
            <a:r>
              <a:rPr lang="en-US" altLang="en-US" sz="1600" dirty="0" err="1" smtClean="0">
                <a:latin typeface="Consolas" pitchFamily="49" charset="0"/>
                <a:cs typeface="Consolas" pitchFamily="49" charset="0"/>
              </a:rPr>
              <a:t>int</a:t>
            </a:r>
            <a:r>
              <a:rPr lang="en-US" altLang="en-US" sz="1600" dirty="0" smtClean="0">
                <a:latin typeface="Consolas" pitchFamily="49" charset="0"/>
                <a:cs typeface="Consolas" pitchFamily="49" charset="0"/>
              </a:rPr>
              <a:t> bin = hash( </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a:t>
            </a:r>
          </a:p>
          <a:p>
            <a:pPr>
              <a:buFontTx/>
              <a:buNone/>
            </a:pPr>
            <a:endParaRPr lang="en-US" altLang="en-US" sz="1600" dirty="0" smtClean="0">
              <a:latin typeface="Consolas" pitchFamily="49" charset="0"/>
              <a:cs typeface="Consolas" pitchFamily="49" charset="0"/>
            </a:endParaRPr>
          </a:p>
          <a:p>
            <a:pPr>
              <a:buFontTx/>
              <a:buNone/>
            </a:pPr>
            <a:r>
              <a:rPr lang="en-US" altLang="en-US" sz="1600" dirty="0" smtClean="0">
                <a:latin typeface="Consolas" pitchFamily="49" charset="0"/>
                <a:cs typeface="Consolas" pitchFamily="49" charset="0"/>
              </a:rPr>
              <a:t>	    if ( table[bin].</a:t>
            </a:r>
            <a:r>
              <a:rPr lang="en-US" altLang="en-US" sz="1600" dirty="0" smtClean="0">
                <a:solidFill>
                  <a:srgbClr val="FF0000"/>
                </a:solidFill>
                <a:latin typeface="Consolas" pitchFamily="49" charset="0"/>
                <a:cs typeface="Consolas" pitchFamily="49" charset="0"/>
              </a:rPr>
              <a:t>count</a:t>
            </a: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 == 0 ) {</a:t>
            </a:r>
          </a:p>
          <a:p>
            <a:pPr>
              <a:buFontTx/>
              <a:buNone/>
            </a:pPr>
            <a:r>
              <a:rPr lang="en-US" altLang="en-US" sz="1600" dirty="0" smtClean="0">
                <a:latin typeface="Consolas" pitchFamily="49" charset="0"/>
                <a:cs typeface="Consolas" pitchFamily="49" charset="0"/>
              </a:rPr>
              <a:t>	        table[bin].</a:t>
            </a:r>
            <a:r>
              <a:rPr lang="en-US" altLang="en-US" sz="1600" dirty="0" err="1" smtClean="0">
                <a:solidFill>
                  <a:srgbClr val="FF0000"/>
                </a:solidFill>
                <a:latin typeface="Consolas" pitchFamily="49" charset="0"/>
                <a:cs typeface="Consolas" pitchFamily="49" charset="0"/>
              </a:rPr>
              <a:t>push_front</a:t>
            </a: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obj</a:t>
            </a:r>
            <a:r>
              <a:rPr lang="en-US" altLang="en-US" sz="1600" dirty="0" smtClean="0">
                <a:latin typeface="Consolas" pitchFamily="49" charset="0"/>
                <a:cs typeface="Consolas" pitchFamily="49" charset="0"/>
              </a:rPr>
              <a:t> );</a:t>
            </a:r>
          </a:p>
          <a:p>
            <a:pPr>
              <a:buFontTx/>
              <a:buNone/>
            </a:pPr>
            <a:r>
              <a:rPr lang="en-US" altLang="en-US" sz="1600" dirty="0" smtClean="0">
                <a:latin typeface="Consolas" pitchFamily="49" charset="0"/>
                <a:cs typeface="Consolas" pitchFamily="49" charset="0"/>
              </a:rPr>
              <a:t>	        ++</a:t>
            </a:r>
            <a:r>
              <a:rPr lang="en-US" altLang="en-US" sz="1600" dirty="0" err="1" smtClean="0">
                <a:latin typeface="Consolas" pitchFamily="49" charset="0"/>
                <a:cs typeface="Consolas" pitchFamily="49" charset="0"/>
              </a:rPr>
              <a:t>table_size</a:t>
            </a:r>
            <a:r>
              <a:rPr lang="en-US" altLang="en-US" sz="1600" dirty="0" smtClean="0">
                <a:latin typeface="Consolas" pitchFamily="49" charset="0"/>
                <a:cs typeface="Consolas" pitchFamily="49" charset="0"/>
              </a:rPr>
              <a:t>;</a:t>
            </a:r>
          </a:p>
          <a:p>
            <a:pPr>
              <a:buFontTx/>
              <a:buNone/>
            </a:pPr>
            <a:r>
              <a:rPr lang="en-US" altLang="en-US" sz="1600" dirty="0" smtClean="0">
                <a:latin typeface="Consolas" pitchFamily="49" charset="0"/>
                <a:cs typeface="Consolas" pitchFamily="49" charset="0"/>
              </a:rPr>
              <a:t>	    }</a:t>
            </a:r>
          </a:p>
          <a:p>
            <a:pPr>
              <a:buFontTx/>
              <a:buNone/>
            </a:pPr>
            <a:r>
              <a:rPr lang="en-US" altLang="en-US" sz="1600" dirty="0" smtClean="0">
                <a:latin typeface="Consolas" pitchFamily="49" charset="0"/>
                <a:cs typeface="Consolas" pitchFamily="49" charset="0"/>
              </a:rPr>
              <a:t>	}</a:t>
            </a:r>
          </a:p>
        </p:txBody>
      </p:sp>
    </p:spTree>
    <p:extLst>
      <p:ext uri="{BB962C8B-B14F-4D97-AF65-F5344CB8AC3E}">
        <p14:creationId xmlns:p14="http://schemas.microsoft.com/office/powerpoint/2010/main" val="2969040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latin typeface="Arial" charset="0"/>
                <a:cs typeface="Arial" charset="0"/>
              </a:rPr>
              <a:t>Implementation</a:t>
            </a:r>
          </a:p>
        </p:txBody>
      </p:sp>
      <p:sp>
        <p:nvSpPr>
          <p:cNvPr id="12291" name="Rectangle 3"/>
          <p:cNvSpPr>
            <a:spLocks noGrp="1" noChangeArrowheads="1"/>
          </p:cNvSpPr>
          <p:nvPr>
            <p:ph type="body" idx="1"/>
          </p:nvPr>
        </p:nvSpPr>
        <p:spPr/>
        <p:txBody>
          <a:bodyPr/>
          <a:lstStyle/>
          <a:p>
            <a:pPr>
              <a:buFontTx/>
              <a:buNone/>
            </a:pPr>
            <a:r>
              <a:rPr lang="en-US" altLang="en-US" sz="1600" smtClean="0">
                <a:latin typeface="Consolas" pitchFamily="49" charset="0"/>
                <a:cs typeface="Consolas" pitchFamily="49" charset="0"/>
              </a:rPr>
              <a:t>template &lt;class Type&gt;</a:t>
            </a:r>
          </a:p>
          <a:p>
            <a:pPr>
              <a:buFontTx/>
              <a:buNone/>
            </a:pPr>
            <a:r>
              <a:rPr lang="en-US" altLang="en-US" sz="1600" smtClean="0">
                <a:latin typeface="Consolas" pitchFamily="49" charset="0"/>
                <a:cs typeface="Consolas" pitchFamily="49" charset="0"/>
              </a:rPr>
              <a:t>int Chained_hash_table::count( Type const &amp;obj ) const {</a:t>
            </a:r>
          </a:p>
          <a:p>
            <a:pPr>
              <a:buFontTx/>
              <a:buNone/>
            </a:pPr>
            <a:r>
              <a:rPr lang="en-US" altLang="en-US" sz="1600" smtClean="0">
                <a:latin typeface="Consolas" pitchFamily="49" charset="0"/>
                <a:cs typeface="Consolas" pitchFamily="49" charset="0"/>
              </a:rPr>
              <a:t>    return table[hash( obj )].</a:t>
            </a:r>
            <a:r>
              <a:rPr lang="en-US" altLang="en-US" sz="1600" smtClean="0">
                <a:solidFill>
                  <a:srgbClr val="FF0000"/>
                </a:solidFill>
                <a:latin typeface="Consolas" pitchFamily="49" charset="0"/>
                <a:cs typeface="Consolas" pitchFamily="49" charset="0"/>
              </a:rPr>
              <a:t>count</a:t>
            </a:r>
            <a:r>
              <a:rPr lang="en-US" altLang="en-US" sz="1600" smtClean="0">
                <a:latin typeface="Consolas" pitchFamily="49" charset="0"/>
                <a:cs typeface="Consolas" pitchFamily="49" charset="0"/>
              </a:rPr>
              <a:t>( obj );</a:t>
            </a:r>
          </a:p>
          <a:p>
            <a:pPr>
              <a:buFontTx/>
              <a:buNone/>
            </a:pPr>
            <a:r>
              <a:rPr lang="en-US" altLang="en-US" sz="1600" smtClean="0">
                <a:latin typeface="Consolas" pitchFamily="49" charset="0"/>
                <a:cs typeface="Consolas" pitchFamily="49" charset="0"/>
              </a:rPr>
              <a:t>}</a:t>
            </a:r>
          </a:p>
        </p:txBody>
      </p:sp>
      <p:pic>
        <p:nvPicPr>
          <p:cNvPr id="12292" name="Picture 3" descr="C:\Users\dwharder\Desktop\hash.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0813" y="2295525"/>
            <a:ext cx="2157412"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886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18736</TotalTime>
  <Words>4247</Words>
  <Application>Microsoft Macintosh PowerPoint</Application>
  <PresentationFormat>On-screen Show (4:3)</PresentationFormat>
  <Paragraphs>4549</Paragraphs>
  <Slides>256</Slides>
  <Notes>217</Notes>
  <HiddenSlides>55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256</vt:i4>
      </vt:variant>
    </vt:vector>
  </HeadingPairs>
  <TitlesOfParts>
    <vt:vector size="266" baseType="lpstr">
      <vt:lpstr>Calibri</vt:lpstr>
      <vt:lpstr>Consolas</vt:lpstr>
      <vt:lpstr>Courier New</vt:lpstr>
      <vt:lpstr>Symbol</vt:lpstr>
      <vt:lpstr>Times</vt:lpstr>
      <vt:lpstr>Times New Roman</vt:lpstr>
      <vt:lpstr>宋体</vt:lpstr>
      <vt:lpstr>Arial</vt:lpstr>
      <vt:lpstr>Custom Design</vt:lpstr>
      <vt:lpstr>Equation</vt:lpstr>
      <vt:lpstr>CS101 Data Structures</vt:lpstr>
      <vt:lpstr>Outline</vt:lpstr>
      <vt:lpstr>Outline</vt:lpstr>
      <vt:lpstr>Supporting Example</vt:lpstr>
      <vt:lpstr>Supporting Example</vt:lpstr>
      <vt:lpstr>Supporting Example</vt:lpstr>
      <vt:lpstr>Supporting Example</vt:lpstr>
      <vt:lpstr>IP Addresses</vt:lpstr>
      <vt:lpstr>IP Addresses</vt:lpstr>
      <vt:lpstr>IP Addresses</vt:lpstr>
      <vt:lpstr>IP Addresses</vt:lpstr>
      <vt:lpstr>IP Addresses</vt:lpstr>
      <vt:lpstr>DNS</vt:lpstr>
      <vt:lpstr>Goal</vt:lpstr>
      <vt:lpstr>Keys</vt:lpstr>
      <vt:lpstr>Simpler problem</vt:lpstr>
      <vt:lpstr>Simpler problem</vt:lpstr>
      <vt:lpstr>Simpler problem</vt:lpstr>
      <vt:lpstr>Simpler problem</vt:lpstr>
      <vt:lpstr>The hashing problem</vt:lpstr>
      <vt:lpstr>IP Addresses</vt:lpstr>
      <vt:lpstr>The hash process</vt:lpstr>
      <vt:lpstr>Summary</vt:lpstr>
      <vt:lpstr>References</vt:lpstr>
      <vt:lpstr>Outline</vt:lpstr>
      <vt:lpstr>Outline</vt:lpstr>
      <vt:lpstr>Definitions</vt:lpstr>
      <vt:lpstr>Properties</vt:lpstr>
      <vt:lpstr>Types of hash functions</vt:lpstr>
      <vt:lpstr>Predetermined hash functions</vt:lpstr>
      <vt:lpstr>Predetermined hash functions</vt:lpstr>
      <vt:lpstr>Predetermined hash functions</vt:lpstr>
      <vt:lpstr>Predetermined hash functions</vt:lpstr>
      <vt:lpstr>Predetermined hash functions</vt:lpstr>
      <vt:lpstr>Arithmetic Hash Values</vt:lpstr>
      <vt:lpstr>Rational number class</vt:lpstr>
      <vt:lpstr>Rational number class</vt:lpstr>
      <vt:lpstr>Rational number class</vt:lpstr>
      <vt:lpstr>Rational number class</vt:lpstr>
      <vt:lpstr>Rational number class</vt:lpstr>
      <vt:lpstr>Rational number class</vt:lpstr>
      <vt:lpstr>Rational number class</vt:lpstr>
      <vt:lpstr>Rational number class</vt:lpstr>
      <vt:lpstr>String class</vt:lpstr>
      <vt:lpstr>String class</vt:lpstr>
      <vt:lpstr>String class</vt:lpstr>
      <vt:lpstr>String class</vt:lpstr>
      <vt:lpstr>String class</vt:lpstr>
      <vt:lpstr>String class</vt:lpstr>
      <vt:lpstr>String class</vt:lpstr>
      <vt:lpstr>String class</vt:lpstr>
      <vt:lpstr>String class</vt:lpstr>
      <vt:lpstr>Arithmetic hash functions</vt:lpstr>
      <vt:lpstr>Arithmetic hash functions</vt:lpstr>
      <vt:lpstr>Summary</vt:lpstr>
      <vt:lpstr>Outline</vt:lpstr>
      <vt:lpstr>Outline</vt:lpstr>
      <vt:lpstr>The hash process</vt:lpstr>
      <vt:lpstr>Properties</vt:lpstr>
      <vt:lpstr>Modulus operator</vt:lpstr>
      <vt:lpstr>The bitwise operators:  &amp; &lt;&lt; &gt;&gt;</vt:lpstr>
      <vt:lpstr>The bitwise operators:  &amp; &lt;&lt; &gt;&gt;</vt:lpstr>
      <vt:lpstr>The bitwise operators:  &amp; &lt;&lt; &gt;&gt;</vt:lpstr>
      <vt:lpstr>The bitwise operators:  &amp; &lt;&lt; &gt;&gt;</vt:lpstr>
      <vt:lpstr>The bitwise operators:  &amp; &lt;&lt; &gt;&gt;</vt:lpstr>
      <vt:lpstr>The bitwise operators:  &amp; &lt;&lt; &gt;&gt;</vt:lpstr>
      <vt:lpstr>Modulo a power of two</vt:lpstr>
      <vt:lpstr>Modulo a power of two</vt:lpstr>
      <vt:lpstr>Modulo a power of two</vt:lpstr>
      <vt:lpstr>The multiplicative method</vt:lpstr>
      <vt:lpstr>The multiplicative method</vt:lpstr>
      <vt:lpstr>The multiplicative method</vt:lpstr>
      <vt:lpstr>The multiplicative method</vt:lpstr>
      <vt:lpstr>The multiplicative method</vt:lpstr>
      <vt:lpstr>The multiplicative method</vt:lpstr>
      <vt:lpstr>The multiplicative method</vt:lpstr>
      <vt:lpstr>The multiplicative method</vt:lpstr>
      <vt:lpstr>The multiplicative method</vt:lpstr>
      <vt:lpstr>The multiplicative method</vt:lpstr>
      <vt:lpstr>The multiplicative method</vt:lpstr>
      <vt:lpstr>The multiplicative method</vt:lpstr>
      <vt:lpstr>The multiplicative method</vt:lpstr>
      <vt:lpstr>Dealing with signed integers</vt:lpstr>
      <vt:lpstr>Dealing with signed integers</vt:lpstr>
      <vt:lpstr>Dealing with signed integers</vt:lpstr>
      <vt:lpstr>Dealing with signed integers</vt:lpstr>
      <vt:lpstr>Dealing with signed integers</vt:lpstr>
      <vt:lpstr>Summary</vt:lpstr>
      <vt:lpstr>Outline</vt:lpstr>
      <vt:lpstr>Outline</vt:lpstr>
      <vt:lpstr>Hashing</vt:lpstr>
      <vt:lpstr>The hash process</vt:lpstr>
      <vt:lpstr>Chained hash table</vt:lpstr>
      <vt:lpstr>Chained hash table</vt:lpstr>
      <vt:lpstr>Implementation</vt:lpstr>
      <vt:lpstr>Implementation</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Load Factor </vt:lpstr>
      <vt:lpstr>Load Factor </vt:lpstr>
      <vt:lpstr>Doubling Size</vt:lpstr>
      <vt:lpstr>Doubling Size</vt:lpstr>
      <vt:lpstr>Doubling Size</vt:lpstr>
      <vt:lpstr>Choosing a Good Hash Function</vt:lpstr>
      <vt:lpstr>Choosing a Good Hash Function</vt:lpstr>
      <vt:lpstr>Choosing a Good Hash Function</vt:lpstr>
      <vt:lpstr>Choosing a Good Hash Function</vt:lpstr>
      <vt:lpstr>Choosing a Good Hash Function</vt:lpstr>
      <vt:lpstr>Problems with Linked Lists</vt:lpstr>
      <vt:lpstr>Problems with linked lists</vt:lpstr>
      <vt:lpstr>Black Board Example</vt:lpstr>
      <vt:lpstr>Summary</vt:lpstr>
      <vt:lpstr>Outline</vt:lpstr>
      <vt:lpstr>Background</vt:lpstr>
      <vt:lpstr>Open Addressing</vt:lpstr>
      <vt:lpstr>Open Addressing</vt:lpstr>
      <vt:lpstr>Open Addressing</vt:lpstr>
      <vt:lpstr>Open Addressing</vt:lpstr>
      <vt:lpstr>Open Addressing</vt:lpstr>
      <vt:lpstr>Open Addressing</vt:lpstr>
      <vt:lpstr>Open Addressing</vt:lpstr>
      <vt:lpstr>Summary</vt:lpstr>
      <vt:lpstr>Outline</vt:lpstr>
      <vt:lpstr>Outline</vt:lpstr>
      <vt:lpstr>Linear Probing</vt:lpstr>
      <vt:lpstr>Linear Probing</vt:lpstr>
      <vt:lpstr>Insertion</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Resizing the array</vt:lpstr>
      <vt:lpstr>Resizing the array</vt:lpstr>
      <vt:lpstr>Resizing the array</vt:lpstr>
      <vt:lpstr>Resizing the array</vt:lpstr>
      <vt:lpstr>Resizing the array</vt:lpstr>
      <vt:lpstr>Resizing the array</vt:lpstr>
      <vt:lpstr>Marking bins occupied</vt:lpstr>
      <vt:lpstr>Searching</vt:lpstr>
      <vt:lpstr>Searching</vt:lpstr>
      <vt:lpstr>Searching</vt:lpstr>
      <vt:lpstr>Searching</vt:lpstr>
      <vt:lpstr>Searching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Erasing</vt:lpstr>
      <vt:lpstr>Alternative Method: Lazy Erasing</vt:lpstr>
      <vt:lpstr>Alternative Method: Lazy Erasing</vt:lpstr>
      <vt:lpstr>Alternative Method: Lazy Erasing</vt:lpstr>
      <vt:lpstr>Black Board Example</vt:lpstr>
      <vt:lpstr>Primary Clustering</vt:lpstr>
      <vt:lpstr>Primary Clustering</vt:lpstr>
      <vt:lpstr>Primary Clustering</vt:lpstr>
      <vt:lpstr>Primary Clustering</vt:lpstr>
      <vt:lpstr>Primary Clustering</vt:lpstr>
      <vt:lpstr>Primary Clustering</vt:lpstr>
      <vt:lpstr>Run-time analysis</vt:lpstr>
      <vt:lpstr>Run-time analysis</vt:lpstr>
      <vt:lpstr>Run-time analysis</vt:lpstr>
      <vt:lpstr>Run-time analysis</vt:lpstr>
      <vt:lpstr>Run-time analysis</vt:lpstr>
      <vt:lpstr>Summary</vt:lpstr>
      <vt:lpstr>Outline</vt:lpstr>
      <vt:lpstr>Outline</vt:lpstr>
      <vt:lpstr>Background</vt:lpstr>
      <vt:lpstr>Background</vt:lpstr>
      <vt:lpstr>Description</vt:lpstr>
      <vt:lpstr>Description</vt:lpstr>
      <vt:lpstr>Description</vt:lpstr>
      <vt:lpstr>Making M Prime</vt:lpstr>
      <vt:lpstr>Generalization</vt:lpstr>
      <vt:lpstr>Using M = 2m</vt:lpstr>
      <vt:lpstr>Using M = 2m</vt:lpstr>
      <vt:lpstr>Using M = 2m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Resizing the array</vt:lpstr>
      <vt:lpstr>Resizing the array</vt:lpstr>
      <vt:lpstr>Resizing the array</vt:lpstr>
      <vt:lpstr>Resizing the array</vt:lpstr>
      <vt:lpstr>Resizing the array</vt:lpstr>
      <vt:lpstr>Resizing the array</vt:lpstr>
      <vt:lpstr>Resizing the array</vt:lpstr>
      <vt:lpstr>Erase</vt:lpstr>
      <vt:lpstr>Erase</vt:lpstr>
      <vt:lpstr>Find</vt:lpstr>
      <vt:lpstr>Modified insertion</vt:lpstr>
      <vt:lpstr>Implementation</vt:lpstr>
      <vt:lpstr>Multiple insertions and erases</vt:lpstr>
      <vt:lpstr>Expected number of probes</vt:lpstr>
      <vt:lpstr>Quadratic probing versus linear probing</vt:lpstr>
      <vt:lpstr>Cache misses</vt:lpstr>
      <vt:lpstr>Secondary clustering</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Dengji Dengji</cp:lastModifiedBy>
  <cp:revision>1264</cp:revision>
  <dcterms:created xsi:type="dcterms:W3CDTF">2009-09-11T23:00:44Z</dcterms:created>
  <dcterms:modified xsi:type="dcterms:W3CDTF">2018-04-11T01:53:10Z</dcterms:modified>
</cp:coreProperties>
</file>