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71" r:id="rId6"/>
    <p:sldId id="260" r:id="rId7"/>
    <p:sldId id="262" r:id="rId8"/>
    <p:sldId id="263" r:id="rId9"/>
    <p:sldId id="264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2"/>
    <p:restoredTop sz="87294" autoAdjust="0"/>
  </p:normalViewPr>
  <p:slideViewPr>
    <p:cSldViewPr snapToGrid="0">
      <p:cViewPr varScale="1">
        <p:scale>
          <a:sx n="90" d="100"/>
          <a:sy n="90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B48B4-9574-41FD-BF8A-A21C672D31CC}" type="datetimeFigureOut">
              <a:rPr lang="zh-CN" altLang="en-US" smtClean="0"/>
              <a:t>18/2/28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E4CA-C2F0-4EF0-AFD5-77544B249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6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dirty="0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FEDB68-F3E3-4A67-9E07-E527696F5EF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9677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28D53A-7C15-4981-89AD-958A3AF8A35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7854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E7944B-D8E2-4780-AD56-C7E682C1D1C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20414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FFB620-80D6-4060-A795-C4C3C01C98E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0486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A1EA7A-A7DB-4557-A1D9-74C7940601C5}" type="datetimeFigureOut">
              <a:rPr lang="zh-CN" altLang="en-US" smtClean="0"/>
              <a:t>18/2/28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0A9F2-97C2-40C4-A22B-53E13AA60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3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1EA7A-A7DB-4557-A1D9-74C7940601C5}" type="datetimeFigureOut">
              <a:rPr lang="zh-CN" altLang="en-US" smtClean="0"/>
              <a:t>18/2/28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0A9F2-97C2-40C4-A22B-53E13AA60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9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1EA7A-A7DB-4557-A1D9-74C7940601C5}" type="datetimeFigureOut">
              <a:rPr lang="zh-CN" altLang="en-US" smtClean="0"/>
              <a:t>18/2/28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0A9F2-97C2-40C4-A22B-53E13AA60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44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1EA7A-A7DB-4557-A1D9-74C7940601C5}" type="datetimeFigureOut">
              <a:rPr lang="zh-CN" altLang="en-US" smtClean="0"/>
              <a:t>18/2/28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0A9F2-97C2-40C4-A22B-53E13AA60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4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1EA7A-A7DB-4557-A1D9-74C7940601C5}" type="datetimeFigureOut">
              <a:rPr lang="zh-CN" altLang="en-US" smtClean="0"/>
              <a:t>18/2/28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0A9F2-97C2-40C4-A22B-53E13AA60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3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1EA7A-A7DB-4557-A1D9-74C7940601C5}" type="datetimeFigureOut">
              <a:rPr lang="zh-CN" altLang="en-US" smtClean="0"/>
              <a:t>18/2/28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0A9F2-97C2-40C4-A22B-53E13AA60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6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1EA7A-A7DB-4557-A1D9-74C7940601C5}" type="datetimeFigureOut">
              <a:rPr lang="zh-CN" altLang="en-US" smtClean="0"/>
              <a:t>18/2/28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0A9F2-97C2-40C4-A22B-53E13AA60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0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1EA7A-A7DB-4557-A1D9-74C7940601C5}" type="datetimeFigureOut">
              <a:rPr lang="zh-CN" altLang="en-US" smtClean="0"/>
              <a:t>18/2/28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0A9F2-97C2-40C4-A22B-53E13AA60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3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1EA7A-A7DB-4557-A1D9-74C7940601C5}" type="datetimeFigureOut">
              <a:rPr lang="zh-CN" altLang="en-US" smtClean="0"/>
              <a:t>18/2/28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0A9F2-97C2-40C4-A22B-53E13AA60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42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1EA7A-A7DB-4557-A1D9-74C7940601C5}" type="datetimeFigureOut">
              <a:rPr lang="zh-CN" altLang="en-US" smtClean="0"/>
              <a:t>18/2/28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0A9F2-97C2-40C4-A22B-53E13AA60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1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1EA7A-A7DB-4557-A1D9-74C7940601C5}" type="datetimeFigureOut">
              <a:rPr lang="zh-CN" altLang="en-US" smtClean="0"/>
              <a:t>18/2/28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0A9F2-97C2-40C4-A22B-53E13AA60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9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fld id="{B3A1EA7A-A7DB-4557-A1D9-74C7940601C5}" type="datetimeFigureOut">
              <a:rPr lang="zh-CN" altLang="en-US" smtClean="0"/>
              <a:t>18/2/28</a:t>
            </a:fld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B530A9F2-97C2-40C4-A22B-53E13AA606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0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zhaodj@shanghaitech.edu.c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72626"/>
            <a:ext cx="12192000" cy="1470025"/>
          </a:xfrm>
        </p:spPr>
        <p:txBody>
          <a:bodyPr/>
          <a:lstStyle/>
          <a:p>
            <a:r>
              <a:rPr lang="en-US" altLang="zh-CN" dirty="0" smtClean="0"/>
              <a:t>CS101 Data Structures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16656"/>
            <a:ext cx="12192000" cy="1524000"/>
          </a:xfrm>
        </p:spPr>
        <p:txBody>
          <a:bodyPr/>
          <a:lstStyle/>
          <a:p>
            <a:r>
              <a:rPr lang="en-US" altLang="zh-CN" dirty="0" smtClean="0"/>
              <a:t>Spring 2018</a:t>
            </a:r>
          </a:p>
          <a:p>
            <a:r>
              <a:rPr lang="en-US" altLang="zh-CN" dirty="0" err="1" smtClean="0"/>
              <a:t>ShanghaiTech</a:t>
            </a:r>
            <a:r>
              <a:rPr lang="en-US" altLang="zh-CN" dirty="0" smtClean="0"/>
              <a:t>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3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Plagiarism:  Example 1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Alex and Bob were roommates</a:t>
            </a:r>
          </a:p>
          <a:p>
            <a:r>
              <a:rPr lang="en-US" altLang="zh-CN" dirty="0"/>
              <a:t>Bob </a:t>
            </a:r>
            <a:r>
              <a:rPr lang="en-US" dirty="0" smtClean="0"/>
              <a:t>let Alex use his laptop to complete an assignment</a:t>
            </a:r>
          </a:p>
          <a:p>
            <a:r>
              <a:rPr lang="en-US" dirty="0" smtClean="0"/>
              <a:t>Alex copied </a:t>
            </a:r>
            <a:r>
              <a:rPr lang="en-US" altLang="zh-CN" dirty="0" smtClean="0"/>
              <a:t>Bob’s solution for the assignment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987250" y="6405566"/>
            <a:ext cx="5204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CA" altLang="zh-CN" sz="1400" dirty="0">
                <a:solidFill>
                  <a:schemeClr val="bg1">
                    <a:lumMod val="65000"/>
                  </a:schemeClr>
                </a:solidFill>
              </a:rPr>
              <a:t>Adapted from slides by Douglas Wilhelm Harder of U Waterloo</a:t>
            </a:r>
          </a:p>
        </p:txBody>
      </p:sp>
    </p:spTree>
    <p:extLst>
      <p:ext uri="{BB962C8B-B14F-4D97-AF65-F5344CB8AC3E}">
        <p14:creationId xmlns:p14="http://schemas.microsoft.com/office/powerpoint/2010/main" val="37667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Plagiarism:  Example 2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Leslie </a:t>
            </a:r>
            <a:r>
              <a:rPr lang="en-US" smtClean="0"/>
              <a:t>asked if </a:t>
            </a:r>
            <a:r>
              <a:rPr lang="en-CA" smtClean="0"/>
              <a:t>Morgan </a:t>
            </a:r>
            <a:r>
              <a:rPr lang="en-US" smtClean="0"/>
              <a:t>could send her his code so that she could look at it (promising, of course, not to copy it)</a:t>
            </a:r>
          </a:p>
          <a:p>
            <a:r>
              <a:rPr lang="en-CA" smtClean="0"/>
              <a:t>Morgan </a:t>
            </a:r>
            <a:r>
              <a:rPr lang="en-US" smtClean="0"/>
              <a:t>sent the code</a:t>
            </a:r>
          </a:p>
          <a:p>
            <a:r>
              <a:rPr lang="en-CA" smtClean="0"/>
              <a:t>Leslie </a:t>
            </a:r>
            <a:r>
              <a:rPr lang="en-US" smtClean="0"/>
              <a:t>copied it and handed it in</a:t>
            </a:r>
          </a:p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6987250" y="6405566"/>
            <a:ext cx="5204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CA" altLang="zh-CN" sz="1400" dirty="0">
                <a:solidFill>
                  <a:schemeClr val="bg1">
                    <a:lumMod val="65000"/>
                  </a:schemeClr>
                </a:solidFill>
              </a:rPr>
              <a:t>Adapted from slides by Douglas Wilhelm Harder of U Waterloo</a:t>
            </a:r>
          </a:p>
        </p:txBody>
      </p:sp>
    </p:spTree>
    <p:extLst>
      <p:ext uri="{BB962C8B-B14F-4D97-AF65-F5344CB8AC3E}">
        <p14:creationId xmlns:p14="http://schemas.microsoft.com/office/powerpoint/2010/main" val="29331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Plagiarism:  Example 3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Garry and Harry worked together on a single source file initially and then worked separately to finish off the details</a:t>
            </a:r>
          </a:p>
          <a:p>
            <a:r>
              <a:rPr lang="en-US" smtClean="0"/>
              <a:t>The result was still noticeably similar with finger-print-like characteristics which left no doubt that some of the code had a common source</a:t>
            </a:r>
          </a:p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6987250" y="6405566"/>
            <a:ext cx="5204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CA" altLang="zh-CN" sz="1400" dirty="0">
                <a:solidFill>
                  <a:schemeClr val="bg1">
                    <a:lumMod val="65000"/>
                  </a:schemeClr>
                </a:solidFill>
              </a:rPr>
              <a:t>Adapted from slides by Douglas Wilhelm Harder of U Waterloo</a:t>
            </a:r>
          </a:p>
        </p:txBody>
      </p:sp>
    </p:spTree>
    <p:extLst>
      <p:ext uri="{BB962C8B-B14F-4D97-AF65-F5344CB8AC3E}">
        <p14:creationId xmlns:p14="http://schemas.microsoft.com/office/powerpoint/2010/main" val="41173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Plagiarism:  Example 4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Jordan </a:t>
            </a:r>
            <a:r>
              <a:rPr lang="en-US" dirty="0" smtClean="0"/>
              <a:t>uploaded the projects to GITHUB.com without setting appropriate permissions. </a:t>
            </a:r>
            <a:r>
              <a:rPr lang="en-CA" dirty="0" smtClean="0"/>
              <a:t>Kasey found this site, downloaded the projects and submitted them.  Both are guilty.</a:t>
            </a:r>
          </a:p>
          <a:p>
            <a:pPr lvl="1"/>
            <a:r>
              <a:rPr lang="en-CA" dirty="0" smtClean="0"/>
              <a:t>This applies to any public forum, news group, etc., not just gitub.com…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987250" y="6405566"/>
            <a:ext cx="5204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CA" altLang="zh-CN" sz="1400" dirty="0">
                <a:solidFill>
                  <a:schemeClr val="bg1">
                    <a:lumMod val="65000"/>
                  </a:schemeClr>
                </a:solidFill>
              </a:rPr>
              <a:t>Adapted from slides by Douglas Wilhelm Harder of U Waterloo</a:t>
            </a:r>
          </a:p>
        </p:txBody>
      </p:sp>
    </p:spTree>
    <p:extLst>
      <p:ext uri="{BB962C8B-B14F-4D97-AF65-F5344CB8AC3E}">
        <p14:creationId xmlns:p14="http://schemas.microsoft.com/office/powerpoint/2010/main" val="6035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Info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Instructor</a:t>
            </a:r>
          </a:p>
          <a:p>
            <a:pPr lvl="1"/>
            <a:r>
              <a:rPr lang="en-US" altLang="zh-CN" dirty="0" smtClean="0"/>
              <a:t>Dengji Zhao </a:t>
            </a:r>
            <a:r>
              <a:rPr lang="en-US" altLang="zh-CN" dirty="0" smtClean="0">
                <a:solidFill>
                  <a:srgbClr val="002060"/>
                </a:solidFill>
                <a:hlinkClick r:id="rId2"/>
              </a:rPr>
              <a:t>zhaodj@shanghaitech.edu.cn</a:t>
            </a:r>
            <a:r>
              <a:rPr lang="en-US" altLang="zh-CN" dirty="0" smtClean="0"/>
              <a:t> SIST 1A304E</a:t>
            </a:r>
          </a:p>
          <a:p>
            <a:r>
              <a:rPr lang="en-US" altLang="zh-CN" dirty="0" smtClean="0"/>
              <a:t>TAs</a:t>
            </a:r>
          </a:p>
          <a:p>
            <a:pPr lvl="1"/>
            <a:r>
              <a:rPr lang="en-US" altLang="zh-CN" dirty="0" smtClean="0"/>
              <a:t>Discussions: </a:t>
            </a:r>
            <a:r>
              <a:rPr lang="en-US" altLang="zh-CN" dirty="0" err="1" smtClean="0"/>
              <a:t>Dinghong</a:t>
            </a:r>
            <a:r>
              <a:rPr lang="en-US" altLang="zh-CN" dirty="0" smtClean="0"/>
              <a:t> LI (</a:t>
            </a:r>
            <a:r>
              <a:rPr lang="zh-CN" altLang="en-US" dirty="0" smtClean="0"/>
              <a:t>李鼎弘</a:t>
            </a:r>
            <a:r>
              <a:rPr lang="en-US" altLang="zh-CN" dirty="0"/>
              <a:t> </a:t>
            </a:r>
            <a:r>
              <a:rPr lang="en-US" altLang="zh-CN" dirty="0" smtClean="0"/>
              <a:t>lidh1@)</a:t>
            </a:r>
            <a:endParaRPr lang="en-US" altLang="zh-CN" dirty="0"/>
          </a:p>
          <a:p>
            <a:pPr lvl="1"/>
            <a:r>
              <a:rPr lang="en-US" altLang="zh-CN" dirty="0" smtClean="0"/>
              <a:t>Office Hours, Exams: </a:t>
            </a:r>
            <a:r>
              <a:rPr lang="en-US" altLang="zh-CN" dirty="0" err="1" smtClean="0"/>
              <a:t>Zhiqiang</a:t>
            </a:r>
            <a:r>
              <a:rPr lang="en-US" altLang="zh-CN" dirty="0" smtClean="0"/>
              <a:t> XIE (</a:t>
            </a:r>
            <a:r>
              <a:rPr lang="zh-CN" altLang="en-US" dirty="0" smtClean="0"/>
              <a:t>谢志强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xiezhq</a:t>
            </a:r>
            <a:r>
              <a:rPr lang="en-US" altLang="zh-CN" dirty="0" smtClean="0"/>
              <a:t>@)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Piazza, Slides: </a:t>
            </a:r>
            <a:r>
              <a:rPr lang="en-US" altLang="zh-CN" dirty="0" err="1" smtClean="0"/>
              <a:t>Jie</a:t>
            </a:r>
            <a:r>
              <a:rPr lang="en-US" altLang="zh-CN" dirty="0" smtClean="0"/>
              <a:t> MIN (</a:t>
            </a:r>
            <a:r>
              <a:rPr lang="zh-CN" altLang="en-US" dirty="0" smtClean="0"/>
              <a:t>闵杰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minjie</a:t>
            </a:r>
            <a:r>
              <a:rPr lang="en-US" altLang="zh-CN" dirty="0" smtClean="0"/>
              <a:t>@)</a:t>
            </a:r>
          </a:p>
          <a:p>
            <a:pPr lvl="1"/>
            <a:r>
              <a:rPr lang="en-US" altLang="zh-CN" dirty="0" smtClean="0"/>
              <a:t>Homework: </a:t>
            </a:r>
            <a:r>
              <a:rPr lang="en-US" altLang="zh-CN" dirty="0" err="1" smtClean="0"/>
              <a:t>Jianzhong</a:t>
            </a:r>
            <a:r>
              <a:rPr lang="en-US" altLang="zh-CN" dirty="0" smtClean="0"/>
              <a:t> LIU(</a:t>
            </a:r>
            <a:r>
              <a:rPr lang="zh-CN" altLang="en-US" dirty="0"/>
              <a:t>刘健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liujzh</a:t>
            </a:r>
            <a:r>
              <a:rPr lang="en-US" altLang="zh-CN" dirty="0" smtClean="0"/>
              <a:t>@), </a:t>
            </a:r>
            <a:r>
              <a:rPr lang="en-US" altLang="zh-CN" dirty="0" err="1" smtClean="0"/>
              <a:t>Xiting</a:t>
            </a:r>
            <a:r>
              <a:rPr lang="en-US" altLang="zh-CN" dirty="0" smtClean="0"/>
              <a:t> ZHAO(</a:t>
            </a:r>
            <a:r>
              <a:rPr lang="zh-CN" altLang="en-US" dirty="0" smtClean="0"/>
              <a:t>赵希亭</a:t>
            </a:r>
            <a:r>
              <a:rPr lang="en-US" altLang="zh-CN" dirty="0" err="1" smtClean="0"/>
              <a:t>zhaoxt</a:t>
            </a:r>
            <a:r>
              <a:rPr lang="en-US" altLang="zh-CN" dirty="0" smtClean="0"/>
              <a:t>@)</a:t>
            </a:r>
          </a:p>
          <a:p>
            <a:pPr lvl="1"/>
            <a:r>
              <a:rPr lang="en-US" altLang="zh-CN" dirty="0" smtClean="0"/>
              <a:t>Projects: Bin CHEN (</a:t>
            </a:r>
            <a:r>
              <a:rPr lang="zh-CN" altLang="en-US" dirty="0" smtClean="0"/>
              <a:t>陈彬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chenbin</a:t>
            </a:r>
            <a:r>
              <a:rPr lang="en-US" altLang="zh-CN" dirty="0" smtClean="0"/>
              <a:t>@)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53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Info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Classes</a:t>
            </a:r>
          </a:p>
          <a:p>
            <a:pPr lvl="1"/>
            <a:r>
              <a:rPr lang="en-US" altLang="zh-CN" dirty="0" smtClean="0"/>
              <a:t>Wed &amp; Fri 10:15-11:55 (Week 1-16)</a:t>
            </a:r>
          </a:p>
          <a:p>
            <a:pPr lvl="1"/>
            <a:r>
              <a:rPr lang="zh-CN" altLang="en-US" dirty="0"/>
              <a:t>教学</a:t>
            </a:r>
            <a:r>
              <a:rPr lang="zh-CN" altLang="en-US" dirty="0" smtClean="0"/>
              <a:t>中心</a:t>
            </a:r>
            <a:r>
              <a:rPr lang="en-US" altLang="zh-CN" dirty="0"/>
              <a:t>1</a:t>
            </a:r>
            <a:r>
              <a:rPr lang="en-US" altLang="zh-CN" dirty="0" smtClean="0"/>
              <a:t>01</a:t>
            </a:r>
          </a:p>
          <a:p>
            <a:r>
              <a:rPr lang="en-US" altLang="zh-CN" dirty="0" smtClean="0"/>
              <a:t>Discussions</a:t>
            </a:r>
          </a:p>
          <a:p>
            <a:pPr lvl="1"/>
            <a:r>
              <a:rPr lang="en-US" altLang="zh-CN" dirty="0" smtClean="0"/>
              <a:t>Thu 19:35-21:15 (Week 1-16)</a:t>
            </a:r>
            <a:endParaRPr lang="en-US" altLang="zh-CN" dirty="0"/>
          </a:p>
          <a:p>
            <a:pPr lvl="1"/>
            <a:r>
              <a:rPr lang="zh-CN" altLang="en-US" dirty="0"/>
              <a:t>教学</a:t>
            </a:r>
            <a:r>
              <a:rPr lang="zh-CN" altLang="en-US" dirty="0" smtClean="0"/>
              <a:t>中心</a:t>
            </a:r>
            <a:r>
              <a:rPr lang="en-US" altLang="zh-CN" dirty="0"/>
              <a:t>3</a:t>
            </a:r>
            <a:r>
              <a:rPr lang="en-US" altLang="zh-CN" dirty="0" smtClean="0"/>
              <a:t>01</a:t>
            </a:r>
          </a:p>
          <a:p>
            <a:pPr lvl="1"/>
            <a:r>
              <a:rPr lang="en-US" altLang="zh-CN" dirty="0" smtClean="0"/>
              <a:t>Instructors: all TAs</a:t>
            </a:r>
          </a:p>
          <a:p>
            <a:pPr lvl="1"/>
            <a:r>
              <a:rPr lang="en-US" altLang="zh-CN" dirty="0" smtClean="0"/>
              <a:t>Optional but highly recommended (</a:t>
            </a:r>
            <a:r>
              <a:rPr lang="en-US" altLang="zh-CN" dirty="0" smtClean="0">
                <a:solidFill>
                  <a:srgbClr val="C00000"/>
                </a:solidFill>
              </a:rPr>
              <a:t>C++ will be discussed there only!</a:t>
            </a:r>
            <a:r>
              <a:rPr lang="en-US" altLang="zh-CN" dirty="0" smtClean="0"/>
              <a:t>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09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Info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Course Forum</a:t>
            </a:r>
          </a:p>
          <a:p>
            <a:pPr lvl="1"/>
            <a:r>
              <a:rPr lang="en-US" altLang="zh-CN" dirty="0" smtClean="0"/>
              <a:t>http:/</a:t>
            </a:r>
            <a:r>
              <a:rPr lang="en-US" altLang="zh-CN" dirty="0"/>
              <a:t>/</a:t>
            </a:r>
            <a:r>
              <a:rPr lang="en-US" dirty="0" err="1" smtClean="0"/>
              <a:t>piazza.com</a:t>
            </a:r>
            <a:r>
              <a:rPr lang="en-US" dirty="0" smtClean="0"/>
              <a:t>/</a:t>
            </a:r>
            <a:r>
              <a:rPr lang="en-US" dirty="0" err="1" smtClean="0"/>
              <a:t>shanghaitech.edu.cn</a:t>
            </a:r>
            <a:r>
              <a:rPr lang="en-US" dirty="0" smtClean="0"/>
              <a:t>/spring2018/cs101/home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You </a:t>
            </a:r>
            <a:r>
              <a:rPr lang="en-US" altLang="zh-CN" dirty="0"/>
              <a:t>are encouraged to ask questions and participate in discussions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Announcements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slides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OH etc. are published on the forum only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/>
              <a:t>Invitation has </a:t>
            </a:r>
            <a:r>
              <a:rPr lang="en-US" altLang="zh-CN" dirty="0"/>
              <a:t>be sent to your </a:t>
            </a:r>
            <a:r>
              <a:rPr lang="en-US" altLang="zh-CN" dirty="0" err="1"/>
              <a:t>ShanghaiTech</a:t>
            </a:r>
            <a:r>
              <a:rPr lang="en-US" altLang="zh-CN" dirty="0"/>
              <a:t> </a:t>
            </a:r>
            <a:r>
              <a:rPr lang="en-US" altLang="zh-CN" dirty="0" smtClean="0"/>
              <a:t>email (</a:t>
            </a:r>
            <a:r>
              <a:rPr lang="en-US" altLang="zh-CN" dirty="0" smtClean="0">
                <a:solidFill>
                  <a:srgbClr val="C00000"/>
                </a:solidFill>
              </a:rPr>
              <a:t>haven’t received it?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Office Hours</a:t>
            </a:r>
          </a:p>
          <a:p>
            <a:pPr lvl="1"/>
            <a:r>
              <a:rPr lang="en-US" altLang="zh-CN" dirty="0" smtClean="0"/>
              <a:t>Location: SIST 1B101</a:t>
            </a:r>
          </a:p>
          <a:p>
            <a:pPr lvl="1"/>
            <a:r>
              <a:rPr lang="en-US" altLang="zh-CN" dirty="0" smtClean="0"/>
              <a:t>Time: see course forum</a:t>
            </a:r>
          </a:p>
        </p:txBody>
      </p:sp>
    </p:spTree>
    <p:extLst>
      <p:ext uri="{BB962C8B-B14F-4D97-AF65-F5344CB8AC3E}">
        <p14:creationId xmlns:p14="http://schemas.microsoft.com/office/powerpoint/2010/main" val="87421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Current Plan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02" y="1117600"/>
            <a:ext cx="6894195" cy="570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9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Info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Reference Book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Introduction to Algorithms </a:t>
            </a:r>
            <a:r>
              <a:rPr lang="en-US" altLang="zh-CN" dirty="0"/>
              <a:t>(3rd ed</a:t>
            </a:r>
            <a:r>
              <a:rPr lang="en-US" altLang="zh-CN" dirty="0" smtClean="0"/>
              <a:t>.).</a:t>
            </a:r>
            <a:r>
              <a:rPr lang="zh-CN" altLang="en-US" dirty="0" smtClean="0"/>
              <a:t> </a:t>
            </a:r>
            <a:r>
              <a:rPr lang="en-US" altLang="zh-CN" dirty="0" err="1"/>
              <a:t>Cormen</a:t>
            </a:r>
            <a:r>
              <a:rPr lang="en-US" altLang="zh-CN" dirty="0"/>
              <a:t>, Thomas H., </a:t>
            </a:r>
            <a:r>
              <a:rPr lang="en-US" altLang="zh-CN" dirty="0" err="1"/>
              <a:t>Leiserson</a:t>
            </a:r>
            <a:r>
              <a:rPr lang="en-US" altLang="zh-CN" dirty="0"/>
              <a:t>, Charles E., </a:t>
            </a:r>
            <a:r>
              <a:rPr lang="en-US" altLang="zh-CN" dirty="0" err="1"/>
              <a:t>Rivest</a:t>
            </a:r>
            <a:r>
              <a:rPr lang="en-US" altLang="zh-CN" dirty="0"/>
              <a:t>, Ronald L., Stein, Clifford</a:t>
            </a:r>
            <a:r>
              <a:rPr lang="en-US" altLang="zh-CN" dirty="0" smtClean="0"/>
              <a:t>. MIT Press. ISBN 9780262033848.</a:t>
            </a:r>
          </a:p>
        </p:txBody>
      </p:sp>
    </p:spTree>
    <p:extLst>
      <p:ext uri="{BB962C8B-B14F-4D97-AF65-F5344CB8AC3E}">
        <p14:creationId xmlns:p14="http://schemas.microsoft.com/office/powerpoint/2010/main" val="80535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Policy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Grading</a:t>
            </a:r>
          </a:p>
          <a:p>
            <a:pPr lvl="1"/>
            <a:r>
              <a:rPr lang="en-US" altLang="zh-CN" dirty="0" smtClean="0"/>
              <a:t>Homework (55%): 5</a:t>
            </a:r>
            <a:r>
              <a:rPr lang="en-US" altLang="zh-CN" dirty="0"/>
              <a:t>-</a:t>
            </a:r>
            <a:r>
              <a:rPr lang="en-US" altLang="zh-CN" dirty="0" smtClean="0"/>
              <a:t>6 </a:t>
            </a:r>
            <a:r>
              <a:rPr lang="en-US" altLang="zh-CN" dirty="0" smtClean="0">
                <a:solidFill>
                  <a:srgbClr val="C00000"/>
                </a:solidFill>
              </a:rPr>
              <a:t>programming</a:t>
            </a:r>
            <a:r>
              <a:rPr lang="en-US" altLang="zh-CN" dirty="0" smtClean="0"/>
              <a:t> assignments (</a:t>
            </a:r>
            <a:r>
              <a:rPr lang="en-US" altLang="zh-CN" dirty="0"/>
              <a:t>C</a:t>
            </a:r>
            <a:r>
              <a:rPr lang="en-US" altLang="zh-CN" dirty="0" smtClean="0"/>
              <a:t>++)</a:t>
            </a:r>
          </a:p>
          <a:p>
            <a:pPr lvl="1"/>
            <a:r>
              <a:rPr lang="en-US" altLang="zh-CN" dirty="0" smtClean="0"/>
              <a:t>Midterm Exam (20%): Week 9 </a:t>
            </a:r>
          </a:p>
          <a:p>
            <a:pPr lvl="1"/>
            <a:r>
              <a:rPr lang="en-US" altLang="zh-CN" dirty="0" smtClean="0"/>
              <a:t>Final Exam (25%): Week 17-18</a:t>
            </a:r>
          </a:p>
          <a:p>
            <a:pPr lvl="1"/>
            <a:r>
              <a:rPr lang="en-US" altLang="zh-CN" dirty="0" smtClean="0"/>
              <a:t>Advanced Project/</a:t>
            </a:r>
            <a:r>
              <a:rPr lang="en-US" altLang="zh-CN" dirty="0" smtClean="0">
                <a:solidFill>
                  <a:srgbClr val="C00000"/>
                </a:solidFill>
              </a:rPr>
              <a:t>Bonus</a:t>
            </a:r>
            <a:r>
              <a:rPr lang="en-US" altLang="zh-CN" dirty="0" smtClean="0"/>
              <a:t> (10%): Week 3-16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4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Policy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Plagiarism</a:t>
            </a:r>
          </a:p>
          <a:p>
            <a:pPr lvl="1"/>
            <a:r>
              <a:rPr lang="en-US" altLang="zh-CN" dirty="0" smtClean="0"/>
              <a:t>All assignments must be done individually</a:t>
            </a:r>
          </a:p>
          <a:p>
            <a:pPr lvl="2"/>
            <a:r>
              <a:rPr lang="en-US" altLang="zh-CN" dirty="0" smtClean="0"/>
              <a:t>You </a:t>
            </a:r>
            <a:r>
              <a:rPr lang="en-US" altLang="zh-CN" dirty="0" smtClean="0">
                <a:solidFill>
                  <a:srgbClr val="C00000"/>
                </a:solidFill>
              </a:rPr>
              <a:t>cannot</a:t>
            </a:r>
            <a:r>
              <a:rPr lang="en-US" altLang="zh-CN" dirty="0" smtClean="0"/>
              <a:t> </a:t>
            </a:r>
            <a:r>
              <a:rPr lang="en-US" altLang="zh-CN" dirty="0"/>
              <a:t>copy </a:t>
            </a:r>
            <a:r>
              <a:rPr lang="en-US" altLang="zh-CN" dirty="0" smtClean="0"/>
              <a:t>directly </a:t>
            </a:r>
            <a:r>
              <a:rPr lang="en-US" altLang="zh-CN" dirty="0"/>
              <a:t>from any other source</a:t>
            </a:r>
          </a:p>
          <a:p>
            <a:pPr lvl="2"/>
            <a:r>
              <a:rPr lang="en-US" altLang="zh-CN" dirty="0"/>
              <a:t>You </a:t>
            </a:r>
            <a:r>
              <a:rPr lang="en-US" altLang="zh-CN" dirty="0" smtClean="0">
                <a:solidFill>
                  <a:srgbClr val="C00000"/>
                </a:solidFill>
              </a:rPr>
              <a:t>cannot</a:t>
            </a:r>
            <a:r>
              <a:rPr lang="en-US" altLang="zh-CN" dirty="0" smtClean="0"/>
              <a:t> </a:t>
            </a:r>
            <a:r>
              <a:rPr lang="en-US" altLang="zh-CN" dirty="0"/>
              <a:t>share </a:t>
            </a:r>
            <a:r>
              <a:rPr lang="en-US" altLang="zh-CN" dirty="0" smtClean="0"/>
              <a:t>solutions with </a:t>
            </a:r>
            <a:r>
              <a:rPr lang="en-US" altLang="zh-CN" dirty="0"/>
              <a:t>any other students</a:t>
            </a:r>
          </a:p>
          <a:p>
            <a:pPr lvl="2"/>
            <a:r>
              <a:rPr lang="en-US" altLang="zh-CN" dirty="0" smtClean="0"/>
              <a:t>Plagiarism </a:t>
            </a:r>
            <a:r>
              <a:rPr lang="en-US" altLang="zh-CN" dirty="0"/>
              <a:t>detection software will be used on all </a:t>
            </a:r>
            <a:r>
              <a:rPr lang="en-US" altLang="zh-CN" dirty="0" smtClean="0"/>
              <a:t>the programming assignments</a:t>
            </a:r>
            <a:endParaRPr lang="en-US" altLang="zh-CN" dirty="0"/>
          </a:p>
          <a:p>
            <a:pPr lvl="1"/>
            <a:r>
              <a:rPr lang="en-US" altLang="zh-CN" dirty="0" smtClean="0"/>
              <a:t>Ways of collaboration</a:t>
            </a:r>
          </a:p>
          <a:p>
            <a:pPr lvl="2"/>
            <a:r>
              <a:rPr lang="en-US" altLang="zh-CN" dirty="0" smtClean="0"/>
              <a:t>You </a:t>
            </a:r>
            <a:r>
              <a:rPr lang="en-US" altLang="zh-CN" dirty="0"/>
              <a:t>may discuss </a:t>
            </a:r>
            <a:r>
              <a:rPr lang="en-US" altLang="zh-CN" dirty="0" smtClean="0"/>
              <a:t>together or help </a:t>
            </a:r>
            <a:r>
              <a:rPr lang="en-US" altLang="zh-CN" dirty="0"/>
              <a:t>another student </a:t>
            </a:r>
            <a:r>
              <a:rPr lang="en-US" altLang="zh-CN" dirty="0" smtClean="0"/>
              <a:t>debug </a:t>
            </a:r>
            <a:r>
              <a:rPr lang="en-US" altLang="zh-CN" dirty="0"/>
              <a:t>his or her code; however, you </a:t>
            </a:r>
            <a:r>
              <a:rPr lang="en-US" altLang="zh-CN" dirty="0">
                <a:solidFill>
                  <a:srgbClr val="C00000"/>
                </a:solidFill>
              </a:rPr>
              <a:t>cannot</a:t>
            </a:r>
            <a:r>
              <a:rPr lang="en-US" altLang="zh-CN" dirty="0"/>
              <a:t> dictate or give the exact </a:t>
            </a:r>
            <a:r>
              <a:rPr lang="en-US" altLang="zh-CN" dirty="0" smtClean="0"/>
              <a:t>solutions.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67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Policy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Plagiarism</a:t>
            </a:r>
          </a:p>
          <a:p>
            <a:pPr lvl="1"/>
            <a:r>
              <a:rPr lang="en-US" altLang="zh-CN" dirty="0" smtClean="0"/>
              <a:t>Punishment</a:t>
            </a:r>
          </a:p>
          <a:p>
            <a:pPr lvl="2"/>
            <a:r>
              <a:rPr lang="en-US" altLang="zh-CN" dirty="0"/>
              <a:t>When one student </a:t>
            </a:r>
            <a:r>
              <a:rPr lang="en-US" altLang="zh-CN" dirty="0" smtClean="0"/>
              <a:t>copied </a:t>
            </a:r>
            <a:r>
              <a:rPr lang="en-US" altLang="zh-CN" dirty="0"/>
              <a:t>from another student, </a:t>
            </a:r>
            <a:r>
              <a:rPr lang="en-US" altLang="zh-CN" dirty="0">
                <a:solidFill>
                  <a:srgbClr val="C00000"/>
                </a:solidFill>
              </a:rPr>
              <a:t>both </a:t>
            </a:r>
            <a:r>
              <a:rPr lang="en-US" altLang="zh-CN" dirty="0" smtClean="0">
                <a:solidFill>
                  <a:srgbClr val="C00000"/>
                </a:solidFill>
              </a:rPr>
              <a:t>students are responsible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Zero point on the assignment or exam in question</a:t>
            </a:r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isqualified from </a:t>
            </a:r>
            <a:r>
              <a:rPr lang="en-US" altLang="zh-CN" dirty="0"/>
              <a:t>receiving any awards recommended by the school and </a:t>
            </a:r>
            <a:r>
              <a:rPr lang="en-US" altLang="zh-CN" dirty="0" smtClean="0"/>
              <a:t>from </a:t>
            </a:r>
            <a:r>
              <a:rPr lang="en-US" altLang="zh-CN" dirty="0"/>
              <a:t>any competitive studying </a:t>
            </a:r>
            <a:r>
              <a:rPr lang="en-US" altLang="zh-CN" dirty="0" smtClean="0"/>
              <a:t>opportunities (e.g., international exchange)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Repeated violation will result in a F</a:t>
            </a:r>
            <a:r>
              <a:rPr lang="en-US" altLang="zh-CN" dirty="0" smtClean="0"/>
              <a:t> grade for this course as well as further discipline at the school/university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224949"/>
      </p:ext>
    </p:extLst>
  </p:cSld>
  <p:clrMapOvr>
    <a:masterClrMapping/>
  </p:clrMapOvr>
</p:sld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</Template>
  <TotalTime>1133</TotalTime>
  <Words>571</Words>
  <Application>Microsoft Macintosh PowerPoint</Application>
  <PresentationFormat>Widescreen</PresentationFormat>
  <Paragraphs>77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Wingdings</vt:lpstr>
      <vt:lpstr>宋体</vt:lpstr>
      <vt:lpstr>Arial</vt:lpstr>
      <vt:lpstr>dan-berkeley-nlp-v1</vt:lpstr>
      <vt:lpstr>CS101 Data Structures</vt:lpstr>
      <vt:lpstr>Course Info</vt:lpstr>
      <vt:lpstr>Course Info</vt:lpstr>
      <vt:lpstr>Course Info</vt:lpstr>
      <vt:lpstr> Current Plan</vt:lpstr>
      <vt:lpstr>Course Info</vt:lpstr>
      <vt:lpstr>Course Policy</vt:lpstr>
      <vt:lpstr>Course Policy</vt:lpstr>
      <vt:lpstr>Course Policy</vt:lpstr>
      <vt:lpstr>Plagiarism:  Example 1</vt:lpstr>
      <vt:lpstr>Plagiarism:  Example 2</vt:lpstr>
      <vt:lpstr>Plagiarism:  Example 3</vt:lpstr>
      <vt:lpstr>Plagiarism:  Example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 Data Structures</dc:title>
  <dc:creator>Kewei Tu</dc:creator>
  <cp:lastModifiedBy>Dengji Dengji</cp:lastModifiedBy>
  <cp:revision>90</cp:revision>
  <cp:lastPrinted>2018-02-26T08:08:33Z</cp:lastPrinted>
  <dcterms:created xsi:type="dcterms:W3CDTF">2016-08-23T13:12:56Z</dcterms:created>
  <dcterms:modified xsi:type="dcterms:W3CDTF">2018-02-28T01:44:55Z</dcterms:modified>
</cp:coreProperties>
</file>