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2"/>
  </p:notesMasterIdLst>
  <p:sldIdLst>
    <p:sldId id="41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30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93234"/>
  </p:normalViewPr>
  <p:slideViewPr>
    <p:cSldViewPr>
      <p:cViewPr varScale="1">
        <p:scale>
          <a:sx n="97" d="100"/>
          <a:sy n="97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wmf"/><Relationship Id="rId3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1" Type="http://schemas.openxmlformats.org/officeDocument/2006/relationships/image" Target="../media/image64.wmf"/><Relationship Id="rId2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Relationship Id="rId2" Type="http://schemas.openxmlformats.org/officeDocument/2006/relationships/image" Target="../media/image7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2/27/18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</a:t>
            </a:r>
            <a:r>
              <a:rPr lang="en-CA" altLang="zh-CN" sz="1200" smtClean="0">
                <a:solidFill>
                  <a:srgbClr val="000000"/>
                </a:solidFill>
                <a:latin typeface="Arial"/>
                <a:cs typeface="+mn-cs"/>
              </a:rPr>
              <a:t>U Waterloo (https://ece.uwaterloo.ca/~dwharder/aads/Lecture_materials/)</a:t>
            </a:r>
            <a:endParaRPr lang="en-CA" altLang="zh-CN" sz="1200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53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F6A688-38F7-4C2B-A71A-AF30C6DD082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78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BA70EA-6FBA-481D-8D34-475D39F1910D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07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F694F-D177-4DFA-A182-1B098D41FD6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9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FD29F-0924-47B1-B121-FBBDE696F07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037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4DB21-C775-40D7-89F9-E7B9B7976649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65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5CADD-95E9-4096-BA56-A1B5DB93125F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48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C9244F-4846-4FF6-876C-140C71353D5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80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F90AE6-D420-42CE-8766-23775329106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54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D0D17-28AA-44C1-A3A5-BA3E719CCB9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768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E67C7-092F-4D55-AB96-D2A1A8FFEA2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59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9AB63-6691-47FE-B299-2F4E3BB7A11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31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78ED8F-5555-4CCE-855B-738504D882C4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2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A5D4C-CA18-4C51-9979-6AA947E37276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03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Reference:  Mr. </a:t>
            </a:r>
            <a:r>
              <a:rPr lang="en-US" altLang="zh-CN" sz="1200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Oprendick</a:t>
            </a:r>
            <a:endParaRPr lang="en-US" altLang="zh-CN" sz="12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180F1E-64B0-4806-8F51-9DFF534217C4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4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895737-5A23-48C6-80F4-B4F07A4DF19E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90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40C24D-615E-4A2B-8F00-627121DBC13E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437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0E769-3C26-4FE6-872B-26F177444EB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89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D3081D-6C4F-469F-A9B4-6B128CF4B59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147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B5D716-9F88-4ABC-BF36-787768C9DE34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8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52E3A-A5A9-4669-AFFC-F7A46D58BD72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825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DB061-69EC-4964-87E7-17F22FE2C27E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48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962D3-128F-4711-9808-F4D9AE52E411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383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F58197-B865-41AA-8FA7-886FF5B8E189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5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73F71-6EF1-4D53-BE28-664558ED4373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95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E60346-8976-4A55-A335-20F60498DA11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23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D9CA88-15D7-40DA-A423-CCDE9CAE2D1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372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CFC324-55BB-4F52-ADCE-CB456CA626C3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099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02643-18CE-496B-B5A7-995FB08EE09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533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071A44-5BB2-4DF1-BA2B-59D5F8FD745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40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6D195E-A15B-4822-A3BA-0298D01DB077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319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6AB1A-E4F7-4748-968B-BDA7B964573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997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E3AE4B-B9CB-4F9A-8D64-63F70B975AE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1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E8836-6EB7-4E9F-BE65-4BB945EF100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210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AECF5C-4709-4C28-A9FA-1E114E02C6BA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294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72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34F3B-C620-4062-B2B6-4A03B4F6693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24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01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087455-AE24-40B9-8F04-E55501C7A157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89628F-9FEF-4DAA-9AE7-B6CB2353BD17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can be also argued as follows:</a:t>
            </a:r>
          </a:p>
          <a:p>
            <a:pPr eaLnBrk="1" hangingPunct="1"/>
            <a:r>
              <a:rPr lang="en-US" smtClean="0"/>
              <a:t>    The inverse of n</a:t>
            </a:r>
            <a:r>
              <a:rPr lang="en-US" baseline="30000" smtClean="0"/>
              <a:t>d</a:t>
            </a:r>
            <a:r>
              <a:rPr lang="en-US" smtClean="0"/>
              <a:t> is n</a:t>
            </a:r>
            <a:r>
              <a:rPr lang="en-US" baseline="30000" smtClean="0"/>
              <a:t>1/d</a:t>
            </a:r>
            <a:r>
              <a:rPr lang="en-US" smtClean="0"/>
              <a:t> and to assume otherwise would suggest that a polynomial grows as fast as an exponential, which is false simply by applying l’Hopital’s rule. </a:t>
            </a:r>
          </a:p>
        </p:txBody>
      </p:sp>
    </p:spTree>
    <p:extLst>
      <p:ext uri="{BB962C8B-B14F-4D97-AF65-F5344CB8AC3E}">
        <p14:creationId xmlns:p14="http://schemas.microsoft.com/office/powerpoint/2010/main" val="157775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7B27C-AA1E-491B-B665-5B1904D6A21B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50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0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3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30.wmf"/><Relationship Id="rId10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6" Type="http://schemas.openxmlformats.org/officeDocument/2006/relationships/image" Target="../media/image42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45.pn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4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9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5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54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7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8.w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oleObject" Target="../embeddings/oleObject50.bin"/><Relationship Id="rId5" Type="http://schemas.openxmlformats.org/officeDocument/2006/relationships/image" Target="../media/image6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61.w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62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68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65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66.w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6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70.w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72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74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76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 smtClean="0"/>
              <a:t>CS101 Data Structures</a:t>
            </a:r>
            <a:endParaRPr lang="en-US" altLang="zh-CN" sz="4400" dirty="0"/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</a:t>
            </a:r>
            <a:r>
              <a:rPr lang="en-US" altLang="zh-CN" dirty="0" smtClean="0"/>
              <a:t>athematical </a:t>
            </a:r>
            <a:r>
              <a:rPr lang="en-US" altLang="zh-CN" dirty="0"/>
              <a:t>B</a:t>
            </a:r>
            <a:r>
              <a:rPr lang="en-US" altLang="zh-CN" dirty="0" smtClean="0"/>
              <a:t>ackground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Instructor: Dengji Zhao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Exponentials grow faster than any non-constant polynomial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any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Logarithms grow slower than any polynomial	</a:t>
            </a:r>
          </a:p>
        </p:txBody>
      </p:sp>
      <p:sp>
        <p:nvSpPr>
          <p:cNvPr id="307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995738" y="1916113"/>
          <a:ext cx="14398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4" imgW="711000" imgH="419040" progId="Equation.DSMT4">
                  <p:embed/>
                </p:oleObj>
              </mc:Choice>
              <mc:Fallback>
                <p:oleObj name="Equation" r:id="rId4" imgW="711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916113"/>
                        <a:ext cx="14398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924300" y="3933825"/>
          <a:ext cx="1649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6" imgW="825480" imgH="393480" progId="Equation.DSMT4">
                  <p:embed/>
                </p:oleObj>
              </mc:Choice>
              <mc:Fallback>
                <p:oleObj name="Equation" r:id="rId6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33825"/>
                        <a:ext cx="1649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6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z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8335962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Example:</a:t>
            </a:r>
            <a:r>
              <a:rPr lang="en-US" smtClean="0">
                <a:latin typeface="Times New Roman" pitchFamily="18" charset="0"/>
                <a:cs typeface="Arial" charset="0"/>
              </a:rPr>
              <a:t>                                       </a:t>
            </a:r>
            <a:r>
              <a:rPr lang="en-US" smtClean="0">
                <a:latin typeface="Arial" charset="0"/>
                <a:cs typeface="Arial" charset="0"/>
              </a:rPr>
              <a:t>is strictly greater than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51050" y="1557338"/>
          <a:ext cx="22336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7338"/>
                        <a:ext cx="22336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559425" y="40767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635375" y="3382963"/>
          <a:ext cx="3508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7" imgW="241200" imgH="228600" progId="Equation.3">
                  <p:embed/>
                </p:oleObj>
              </mc:Choice>
              <mc:Fallback>
                <p:oleObj name="Equation" r:id="rId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82963"/>
                        <a:ext cx="3508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27326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 descr="z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428875"/>
            <a:ext cx="8531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  <a:endParaRPr lang="en-US" sz="4800" smtClean="0">
              <a:latin typeface="Arial" charset="0"/>
              <a:cs typeface="Arial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                                        </a:t>
            </a:r>
            <a:r>
              <a:rPr lang="en-US" smtClean="0">
                <a:latin typeface="Arial" charset="0"/>
                <a:cs typeface="Arial" charset="0"/>
              </a:rPr>
              <a:t>grows slower but only up to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93</a:t>
            </a:r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6345238" y="29972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(93.354, 4.536)</a:t>
            </a: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2908300" y="3206750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762375" y="3527425"/>
          <a:ext cx="3540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Equation" r:id="rId5" imgW="241200" imgH="228600" progId="Equation.3">
                  <p:embed/>
                </p:oleObj>
              </mc:Choice>
              <mc:Fallback>
                <p:oleObj name="Equation" r:id="rId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527425"/>
                        <a:ext cx="3540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36625" y="1568450"/>
          <a:ext cx="19796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7" imgW="1041120" imgH="241200" progId="Equation.DSMT4">
                  <p:embed/>
                </p:oleObj>
              </mc:Choice>
              <mc:Fallback>
                <p:oleObj name="Equation" r:id="rId7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568450"/>
                        <a:ext cx="19796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7573963" y="2741613"/>
            <a:ext cx="71437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7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You can view this with any polynomial</a:t>
            </a:r>
          </a:p>
        </p:txBody>
      </p:sp>
      <p:pic>
        <p:nvPicPr>
          <p:cNvPr id="6148" name="Picture 4" descr="z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414588"/>
            <a:ext cx="852487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2555875" y="2565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779838" y="2997200"/>
          <a:ext cx="3508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5" imgW="241200" imgH="228600" progId="Equation.3">
                  <p:embed/>
                </p:oleObj>
              </mc:Choice>
              <mc:Fallback>
                <p:oleObj name="Equation" r:id="rId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97200"/>
                        <a:ext cx="3508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  <p:sp>
        <p:nvSpPr>
          <p:cNvPr id="7" name="Oval 6"/>
          <p:cNvSpPr/>
          <p:nvPr/>
        </p:nvSpPr>
        <p:spPr>
          <a:xfrm>
            <a:off x="7380288" y="2535238"/>
            <a:ext cx="71437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6372225" y="29972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(5503.66, 8.61)</a:t>
            </a:r>
          </a:p>
        </p:txBody>
      </p:sp>
    </p:spTree>
    <p:extLst>
      <p:ext uri="{BB962C8B-B14F-4D97-AF65-F5344CB8AC3E}">
        <p14:creationId xmlns:p14="http://schemas.microsoft.com/office/powerpoint/2010/main" val="2533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have compared logarithms and polynomials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How about </a:t>
            </a:r>
            <a:r>
              <a:rPr lang="en-US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 versus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 versus </a:t>
            </a:r>
            <a:r>
              <a:rPr lang="en-US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You have seen the formula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i="1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i="1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All logarithms are scalar multiples of each others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75" y="3284538"/>
          <a:ext cx="19446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4" imgW="1002960" imgH="419040" progId="Equation.3">
                  <p:embed/>
                </p:oleObj>
              </mc:Choice>
              <mc:Fallback>
                <p:oleObj name="Equation" r:id="rId4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84538"/>
                        <a:ext cx="19446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  <p:sp>
        <p:nvSpPr>
          <p:cNvPr id="5" name="Oval 4"/>
          <p:cNvSpPr/>
          <p:nvPr/>
        </p:nvSpPr>
        <p:spPr>
          <a:xfrm>
            <a:off x="4787900" y="3716338"/>
            <a:ext cx="792163" cy="360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580063" y="3068638"/>
            <a:ext cx="1800225" cy="72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981825" y="27082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4157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 plot of </a:t>
            </a:r>
            <a:r>
              <a:rPr lang="en-US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lg(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, and </a:t>
            </a:r>
            <a:r>
              <a:rPr lang="en-US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41987" name="Picture 4" descr="z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30463"/>
            <a:ext cx="8712200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056188" y="2965450"/>
            <a:ext cx="811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lg(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5272088" y="3541713"/>
            <a:ext cx="811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5435600" y="426243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99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15669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Note:  the base-2 logarithm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is written as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It is an industry standard to implement the natural logarithm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as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double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double );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</a:t>
            </a:r>
            <a:r>
              <a:rPr lang="en-US" i="1" dirty="0" smtClean="0">
                <a:latin typeface="Arial" charset="0"/>
                <a:cs typeface="Arial" charset="0"/>
              </a:rPr>
              <a:t>common</a:t>
            </a:r>
            <a:r>
              <a:rPr lang="en-US" dirty="0" smtClean="0">
                <a:latin typeface="Arial" charset="0"/>
                <a:cs typeface="Arial" charset="0"/>
              </a:rPr>
              <a:t> logarithm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log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10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is implemented as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double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log10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double );</a:t>
            </a:r>
          </a:p>
        </p:txBody>
      </p:sp>
      <p:sp>
        <p:nvSpPr>
          <p:cNvPr id="430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16848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 more interesting observation we will repeatedly use:</a:t>
            </a:r>
          </a:p>
          <a:p>
            <a:pPr algn="ctr" eaLnBrk="1" hangingPunct="1">
              <a:buFontTx/>
              <a:buNone/>
            </a:pPr>
            <a:r>
              <a:rPr lang="en-US" sz="2400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 (</a:t>
            </a:r>
            <a:r>
              <a:rPr lang="en-US" sz="2400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Arial" charset="0"/>
                <a:cs typeface="Arial" charset="0"/>
              </a:rPr>
              <a:t>,</a:t>
            </a:r>
            <a:endParaRPr lang="en-US" sz="2400" baseline="3000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a consequence of                  :</a:t>
            </a:r>
            <a:endParaRPr lang="en-US" i="1" smtClean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algn="ctr" eaLnBrk="1" hangingPunct="1">
              <a:buFontTx/>
              <a:buNone/>
            </a:pPr>
            <a:r>
              <a:rPr lang="en-US" sz="2400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 (</a:t>
            </a:r>
            <a:r>
              <a:rPr lang="en-US" sz="2400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 </a:t>
            </a:r>
            <a:br>
              <a:rPr lang="en-US" sz="2400" smtClean="0">
                <a:latin typeface="Times New Roman" pitchFamily="18" charset="0"/>
                <a:cs typeface="Arial" charset="0"/>
              </a:rPr>
            </a:br>
            <a:r>
              <a:rPr lang="en-US" sz="2400" smtClean="0">
                <a:latin typeface="Times New Roman" pitchFamily="18" charset="0"/>
                <a:cs typeface="Arial" charset="0"/>
              </a:rPr>
              <a:t>       = 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 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br>
              <a:rPr lang="en-US" sz="2400" baseline="30000" smtClean="0">
                <a:latin typeface="Times New Roman" pitchFamily="18" charset="0"/>
                <a:cs typeface="Arial" charset="0"/>
              </a:rPr>
            </a:br>
            <a:r>
              <a:rPr lang="en-US" sz="2400" baseline="30000" smtClean="0">
                <a:latin typeface="Times New Roman" pitchFamily="18" charset="0"/>
                <a:cs typeface="Arial" charset="0"/>
              </a:rPr>
              <a:t>             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= (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</a:p>
          <a:p>
            <a:pPr algn="ctr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  <a:cs typeface="Arial" charset="0"/>
              </a:rPr>
              <a:t>  = </a:t>
            </a:r>
            <a:r>
              <a:rPr lang="en-US" sz="2400" i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log</a:t>
            </a:r>
            <a:r>
              <a:rPr lang="en-US" sz="1600" i="1" baseline="30000" smtClean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baseline="30000" smtClean="0">
                <a:latin typeface="Times New Roman" pitchFamily="18" charset="0"/>
                <a:cs typeface="Arial" charset="0"/>
              </a:rPr>
              <a:t>)</a:t>
            </a:r>
          </a:p>
          <a:p>
            <a:pPr algn="ctr"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001963" y="2727325"/>
          <a:ext cx="11509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4" imgW="571320" imgH="203040" progId="Equation.DSMT4">
                  <p:embed/>
                </p:oleObj>
              </mc:Choice>
              <mc:Fallback>
                <p:oleObj name="Equation" r:id="rId4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727325"/>
                        <a:ext cx="11509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You should also, as electrical or computer engineers be aware of the relationship: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</a:t>
            </a:r>
            <a:r>
              <a:rPr lang="en-US" smtClean="0">
                <a:latin typeface="Times New Roman" pitchFamily="18" charset="0"/>
                <a:cs typeface="Arial" charset="0"/>
              </a:rPr>
              <a:t>lg(2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) = lg(1024)          = 10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	lg(2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20</a:t>
            </a:r>
            <a:r>
              <a:rPr lang="en-US" smtClean="0">
                <a:latin typeface="Times New Roman" pitchFamily="18" charset="0"/>
                <a:cs typeface="Arial" charset="0"/>
              </a:rPr>
              <a:t>) = lg(1</a:t>
            </a:r>
            <a:r>
              <a:rPr lang="en-US" sz="11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048</a:t>
            </a:r>
            <a:r>
              <a:rPr lang="en-US" sz="11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576)   = 20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and consequently: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</a:t>
            </a:r>
            <a:r>
              <a:rPr lang="en-US" smtClean="0">
                <a:latin typeface="Times New Roman" pitchFamily="18" charset="0"/>
                <a:cs typeface="Arial" charset="0"/>
              </a:rPr>
              <a:t>lg(10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3</a:t>
            </a:r>
            <a:r>
              <a:rPr lang="en-US" smtClean="0">
                <a:latin typeface="Times New Roman" pitchFamily="18" charset="0"/>
                <a:cs typeface="Arial" charset="0"/>
              </a:rPr>
              <a:t>) = lg(1000)          ≈ 10	kilo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	lg(10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6</a:t>
            </a:r>
            <a:r>
              <a:rPr lang="en-US" smtClean="0">
                <a:latin typeface="Times New Roman" pitchFamily="18" charset="0"/>
                <a:cs typeface="Arial" charset="0"/>
              </a:rPr>
              <a:t>) = lg(1</a:t>
            </a:r>
            <a:r>
              <a:rPr lang="en-US" sz="11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000</a:t>
            </a:r>
            <a:r>
              <a:rPr lang="en-US" sz="11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000)   ≈ 20	mega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	lg(10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9</a:t>
            </a:r>
            <a:r>
              <a:rPr lang="en-US" smtClean="0">
                <a:latin typeface="Times New Roman" pitchFamily="18" charset="0"/>
                <a:cs typeface="Arial" charset="0"/>
              </a:rPr>
              <a:t>)                            ≈ 30	giga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	lg(10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12</a:t>
            </a:r>
            <a:r>
              <a:rPr lang="en-US" smtClean="0">
                <a:latin typeface="Times New Roman" pitchFamily="18" charset="0"/>
                <a:cs typeface="Arial" charset="0"/>
              </a:rPr>
              <a:t>)                           ≈ 40	tera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127087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Next we will look various series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Each term in an arithmetic series is increased by a constant value (usually 1) 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033588" y="3175000"/>
          <a:ext cx="4791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4" imgW="2260440" imgH="444240" progId="Equation.DSMT4">
                  <p:embed/>
                </p:oleObj>
              </mc:Choice>
              <mc:Fallback>
                <p:oleObj name="Equation" r:id="rId4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3175000"/>
                        <a:ext cx="47910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23417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topic reviews the basic mathematics required in this course: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 justification for a mathematical framework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Logarithms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Arithmetic and other polynomial series</a:t>
            </a:r>
          </a:p>
          <a:p>
            <a:pPr lvl="2" eaLnBrk="1" hangingPunct="1"/>
            <a:r>
              <a:rPr lang="en-US" dirty="0" smtClean="0">
                <a:latin typeface="Arial" charset="0"/>
                <a:cs typeface="Arial" charset="0"/>
              </a:rPr>
              <a:t>Mathematical induction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Geometric series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Recurrence relations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Weighted averages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735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Proof 1:  write out the series twice and add each column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     1    +     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    +      3     + 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. . .</a:t>
            </a:r>
            <a:r>
              <a:rPr lang="en-US" smtClean="0">
                <a:latin typeface="Times New Roman" pitchFamily="18" charset="0"/>
                <a:cs typeface="Arial" charset="0"/>
              </a:rPr>
              <a:t> +  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– 2  +  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smtClean="0">
                <a:latin typeface="Times New Roman" pitchFamily="18" charset="0"/>
                <a:cs typeface="Arial" charset="0"/>
              </a:rPr>
              <a:t>  +    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+   </a:t>
            </a:r>
            <a:r>
              <a:rPr lang="en-US" i="1" u="sng" smtClean="0">
                <a:latin typeface="Times New Roman" pitchFamily="18" charset="0"/>
                <a:cs typeface="Arial" charset="0"/>
              </a:rPr>
              <a:t>n</a:t>
            </a:r>
            <a:r>
              <a:rPr lang="en-US" u="sng" smtClean="0">
                <a:latin typeface="Times New Roman" pitchFamily="18" charset="0"/>
                <a:cs typeface="Arial" charset="0"/>
              </a:rPr>
              <a:t>    +    </a:t>
            </a:r>
            <a:r>
              <a:rPr lang="en-US" i="1" u="sng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u="sng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u="sng" smtClean="0">
                <a:latin typeface="Times New Roman" pitchFamily="18" charset="0"/>
                <a:cs typeface="Arial" charset="0"/>
              </a:rPr>
              <a:t>  +   </a:t>
            </a:r>
            <a:r>
              <a:rPr lang="en-US" i="1" u="sng" smtClean="0">
                <a:latin typeface="Times New Roman" pitchFamily="18" charset="0"/>
                <a:cs typeface="Arial" charset="0"/>
              </a:rPr>
              <a:t>n</a:t>
            </a:r>
            <a:r>
              <a:rPr lang="en-US" u="sng" smtClean="0">
                <a:latin typeface="Times New Roman" pitchFamily="18" charset="0"/>
                <a:cs typeface="Arial" charset="0"/>
              </a:rPr>
              <a:t> – 2  + </a:t>
            </a:r>
            <a:r>
              <a:rPr lang="en-US" u="sng" baseline="30000" smtClean="0">
                <a:latin typeface="Times New Roman" pitchFamily="18" charset="0"/>
                <a:cs typeface="Arial" charset="0"/>
              </a:rPr>
              <a:t>. . .</a:t>
            </a:r>
            <a:r>
              <a:rPr lang="en-US" u="sng" smtClean="0">
                <a:latin typeface="Times New Roman" pitchFamily="18" charset="0"/>
                <a:cs typeface="Arial" charset="0"/>
              </a:rPr>
              <a:t> +      3     +     </a:t>
            </a:r>
            <a:r>
              <a:rPr lang="en-US" u="sng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2 </a:t>
            </a:r>
            <a:r>
              <a:rPr lang="en-US" u="sng" smtClean="0">
                <a:latin typeface="Times New Roman" pitchFamily="18" charset="0"/>
                <a:cs typeface="Arial" charset="0"/>
              </a:rPr>
              <a:t>    +     1 </a:t>
            </a:r>
            <a:endParaRPr 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		 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+ 1) + (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smtClean="0">
                <a:latin typeface="Times New Roman" pitchFamily="18" charset="0"/>
                <a:cs typeface="Arial" charset="0"/>
              </a:rPr>
              <a:t>) + 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+ 1) + 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. . .</a:t>
            </a:r>
            <a:r>
              <a:rPr lang="en-US" smtClean="0">
                <a:latin typeface="Times New Roman" pitchFamily="18" charset="0"/>
                <a:cs typeface="Arial" charset="0"/>
              </a:rPr>
              <a:t> + 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+ 1) + (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smtClean="0">
                <a:latin typeface="Times New Roman" pitchFamily="18" charset="0"/>
                <a:cs typeface="Arial" charset="0"/>
              </a:rPr>
              <a:t>) + 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+ 1)</a:t>
            </a:r>
            <a:br>
              <a:rPr lang="en-US" smtClean="0">
                <a:latin typeface="Times New Roman" pitchFamily="18" charset="0"/>
                <a:cs typeface="Arial" charset="0"/>
              </a:rPr>
            </a:br>
            <a:endParaRPr 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                                                                   =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+ 1) 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Since we added the series twice, we must divide the result by </a:t>
            </a:r>
            <a:r>
              <a:rPr lang="en-US" smtClean="0">
                <a:latin typeface="Times New Roman" pitchFamily="18" charset="0"/>
                <a:cs typeface="Arial" charset="0"/>
              </a:rPr>
              <a:t>2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3240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Proof 2 (by induction):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The statement is true for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Assume that the statement is true for an arbitrary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:</a:t>
            </a:r>
            <a:endParaRPr 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25738" y="2316163"/>
          <a:ext cx="318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4" imgW="1549080" imgH="444240" progId="Equation.DSMT4">
                  <p:embed/>
                </p:oleObj>
              </mc:Choice>
              <mc:Fallback>
                <p:oleObj name="Equation" r:id="rId4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316163"/>
                        <a:ext cx="318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321050" y="3757613"/>
          <a:ext cx="21447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6" imgW="965160" imgH="444240" progId="Equation.DSMT4">
                  <p:embed/>
                </p:oleObj>
              </mc:Choice>
              <mc:Fallback>
                <p:oleObj name="Equation" r:id="rId6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757613"/>
                        <a:ext cx="214471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29007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Using the assumption that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for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 we must show that	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362325" y="2030413"/>
          <a:ext cx="20605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4" imgW="927000" imgH="444240" progId="Equation.DSMT4">
                  <p:embed/>
                </p:oleObj>
              </mc:Choice>
              <mc:Fallback>
                <p:oleObj name="Equation" r:id="rId4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030413"/>
                        <a:ext cx="20605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952750" y="3470275"/>
          <a:ext cx="28797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6" imgW="1295280" imgH="444240" progId="Equation.DSMT4">
                  <p:embed/>
                </p:oleObj>
              </mc:Choice>
              <mc:Fallback>
                <p:oleObj name="Equation" r:id="rId6" imgW="1295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470275"/>
                        <a:ext cx="28797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70346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Then, for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</a:t>
            </a:r>
            <a:r>
              <a:rPr lang="en-US" smtClean="0">
                <a:latin typeface="Arial" charset="0"/>
                <a:cs typeface="Arial" charset="0"/>
              </a:rPr>
              <a:t>, we have: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By assumption, the second sum is known: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52750" y="2043113"/>
          <a:ext cx="26320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043113"/>
                        <a:ext cx="26320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721100" y="3419475"/>
          <a:ext cx="26320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6" imgW="1244520" imgH="1282680" progId="Equation.DSMT4">
                  <p:embed/>
                </p:oleObj>
              </mc:Choice>
              <mc:Fallback>
                <p:oleObj name="Equation" r:id="rId6" imgW="124452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419475"/>
                        <a:ext cx="263207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36179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statement is true for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0</a:t>
            </a:r>
            <a:r>
              <a:rPr lang="en-US" dirty="0" smtClean="0">
                <a:latin typeface="Arial" charset="0"/>
                <a:cs typeface="Arial" charset="0"/>
              </a:rPr>
              <a:t> and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truth of the statement for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Arial" charset="0"/>
                <a:cs typeface="Arial" charset="0"/>
              </a:rPr>
              <a:t>implies </a:t>
            </a: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truth of the statement for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Therefore, by the process of mathematical induction, the statement is true for all values of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≥ 0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460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Arithmetic series</a:t>
            </a:r>
          </a:p>
        </p:txBody>
      </p:sp>
    </p:spTree>
    <p:extLst>
      <p:ext uri="{BB962C8B-B14F-4D97-AF65-F5344CB8AC3E}">
        <p14:creationId xmlns:p14="http://schemas.microsoft.com/office/powerpoint/2010/main" val="41907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 repeat this process, after all: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however, it is easier to see the pattern: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814888" y="1989138"/>
          <a:ext cx="19605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" name="Equation" r:id="rId4" imgW="1155600" imgH="482400" progId="Equation.DSMT4">
                  <p:embed/>
                </p:oleObj>
              </mc:Choice>
              <mc:Fallback>
                <p:oleObj name="Equation" r:id="rId4" imgW="1155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1989138"/>
                        <a:ext cx="19605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660900" y="3532188"/>
          <a:ext cx="30797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1" name="Equation" r:id="rId6" imgW="1815840" imgH="444240" progId="Equation.DSMT4">
                  <p:embed/>
                </p:oleObj>
              </mc:Choice>
              <mc:Fallback>
                <p:oleObj name="Equation" r:id="rId6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532188"/>
                        <a:ext cx="30797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09700" y="2020888"/>
          <a:ext cx="25415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" name="Equation" r:id="rId8" imgW="1498320" imgH="444240" progId="Equation.DSMT4">
                  <p:embed/>
                </p:oleObj>
              </mc:Choice>
              <mc:Fallback>
                <p:oleObj name="Equation" r:id="rId8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020888"/>
                        <a:ext cx="25415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443288" y="4572000"/>
          <a:ext cx="24971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3" name="Equation" r:id="rId10" imgW="1473120" imgH="482400" progId="Equation.DSMT4">
                  <p:embed/>
                </p:oleObj>
              </mc:Choice>
              <mc:Fallback>
                <p:oleObj name="Equation" r:id="rId10" imgW="1473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4572000"/>
                        <a:ext cx="24971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Other polynomial series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66888" y="3552825"/>
          <a:ext cx="21732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4" name="Equation" r:id="rId12" imgW="1282680" imgH="444240" progId="Equation.DSMT4">
                  <p:embed/>
                </p:oleObj>
              </mc:Choice>
              <mc:Fallback>
                <p:oleObj name="Equation" r:id="rId12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552825"/>
                        <a:ext cx="21732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3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7" descr="C:\Users\dwharder\Desktop\y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962275"/>
            <a:ext cx="4076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8" descr="C:\Users\dwharder\Desktop\y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01963"/>
            <a:ext cx="38576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can generalize this formula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Demonstrating with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3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4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933825" y="1954213"/>
          <a:ext cx="14239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6" imgW="838080" imgH="444240" progId="Equation.DSMT4">
                  <p:embed/>
                </p:oleObj>
              </mc:Choice>
              <mc:Fallback>
                <p:oleObj name="Equation" r:id="rId6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1954213"/>
                        <a:ext cx="14239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Other polynomial series</a:t>
            </a:r>
          </a:p>
        </p:txBody>
      </p:sp>
    </p:spTree>
    <p:extLst>
      <p:ext uri="{BB962C8B-B14F-4D97-AF65-F5344CB8AC3E}">
        <p14:creationId xmlns:p14="http://schemas.microsoft.com/office/powerpoint/2010/main" val="38760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9" descr="C:\Users\dwharder\Desktop\y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86100"/>
            <a:ext cx="37052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0" descr="C:\Users\dwharder\Desktop\y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076575"/>
            <a:ext cx="36576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justification for the approximation is that we are approximating the sum with an integral: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However, there is an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accumulating error: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381250" y="2184400"/>
          <a:ext cx="38322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6" imgW="2260440" imgH="507960" progId="Equation.DSMT4">
                  <p:embed/>
                </p:oleObj>
              </mc:Choice>
              <mc:Fallback>
                <p:oleObj name="Equation" r:id="rId6" imgW="226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184400"/>
                        <a:ext cx="38322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Other polynomial series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686" y="49749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0" descr="C:\Users\dwharder\Desktop\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01" y="3076575"/>
            <a:ext cx="36576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How large is the error?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Assuming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1</a:t>
            </a:r>
            <a:r>
              <a:rPr lang="en-US" smtClean="0">
                <a:latin typeface="Arial" charset="0"/>
                <a:cs typeface="Arial" charset="0"/>
              </a:rPr>
              <a:t>, shifting the errors, we see that they would be </a:t>
            </a:r>
          </a:p>
        </p:txBody>
      </p:sp>
      <p:sp>
        <p:nvSpPr>
          <p:cNvPr id="1638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Other polynomial series</a:t>
            </a:r>
          </a:p>
        </p:txBody>
      </p:sp>
      <p:pic>
        <p:nvPicPr>
          <p:cNvPr id="16390" name="Picture 3" descr="C:\Users\dwharder\Desktop\y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78" y="3074988"/>
            <a:ext cx="89535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06779"/>
              </p:ext>
            </p:extLst>
          </p:nvPr>
        </p:nvGraphicFramePr>
        <p:xfrm>
          <a:off x="2794000" y="2298700"/>
          <a:ext cx="31654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6" imgW="1866600" imgH="457200" progId="Equation.DSMT4">
                  <p:embed/>
                </p:oleObj>
              </mc:Choice>
              <mc:Fallback>
                <p:oleObj name="Equation" r:id="rId6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98700"/>
                        <a:ext cx="31654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29249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59432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8642" y="2553077"/>
            <a:ext cx="2693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In </a:t>
            </a:r>
            <a:r>
              <a:rPr lang="en-US" altLang="zh-CN" dirty="0">
                <a:latin typeface="Arial" charset="0"/>
                <a:cs typeface="Arial" charset="0"/>
              </a:rPr>
              <a:t>the limit, as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→ ∞ </a:t>
            </a:r>
            <a:endParaRPr lang="en-US" altLang="zh-CN" dirty="0" smtClean="0">
              <a:latin typeface="Times New Roman" pitchFamily="18" charset="0"/>
              <a:cs typeface="Arial" charset="0"/>
            </a:endParaRPr>
          </a:p>
          <a:p>
            <a:pPr lvl="1" eaLnBrk="1" hangingPunct="1"/>
            <a:r>
              <a:rPr lang="en-US" altLang="zh-CN" dirty="0" smtClean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ratio between the error and the approximation goes to 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0</a:t>
            </a:r>
          </a:p>
          <a:p>
            <a:pPr lvl="1" eaLnBrk="1" hangingPunct="1"/>
            <a:endParaRPr lang="en-US" altLang="zh-CN" dirty="0">
              <a:latin typeface="Times New Roman" pitchFamily="18" charset="0"/>
              <a:cs typeface="Arial" charset="0"/>
            </a:endParaRPr>
          </a:p>
          <a:p>
            <a:pPr lvl="1" eaLnBrk="1" hangingPunct="1"/>
            <a:endParaRPr lang="en-US" altLang="zh-CN" dirty="0" smtClean="0">
              <a:latin typeface="Times New Roman" pitchFamily="18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Times New Roman" pitchFamily="18" charset="0"/>
              <a:cs typeface="Arial" charset="0"/>
            </a:endParaRPr>
          </a:p>
          <a:p>
            <a:pPr lvl="1" eaLnBrk="1" hangingPunct="1"/>
            <a:endParaRPr lang="en-US" altLang="zh-CN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zh-CN" dirty="0" smtClean="0">
                <a:latin typeface="Arial" charset="0"/>
                <a:cs typeface="Arial" charset="0"/>
              </a:rPr>
              <a:t>Therefore, t</a:t>
            </a:r>
            <a:r>
              <a:rPr lang="en-US" dirty="0" smtClean="0">
                <a:latin typeface="Arial" charset="0"/>
                <a:cs typeface="Arial" charset="0"/>
              </a:rPr>
              <a:t>he ratio between the sum and the approximation goes to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lvl="1" eaLnBrk="1" hangingPunct="1"/>
            <a:endParaRPr lang="en-US" i="1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i="1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i="1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174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Other polynomial series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4918"/>
              </p:ext>
            </p:extLst>
          </p:nvPr>
        </p:nvGraphicFramePr>
        <p:xfrm>
          <a:off x="3694113" y="3921671"/>
          <a:ext cx="150812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4" imgW="888840" imgH="812520" progId="Equation.DSMT4">
                  <p:embed/>
                </p:oleObj>
              </mc:Choice>
              <mc:Fallback>
                <p:oleObj name="Equation" r:id="rId4" imgW="8888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921671"/>
                        <a:ext cx="150812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87981" y="2348399"/>
                <a:ext cx="2549993" cy="100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81" y="2348399"/>
                <a:ext cx="2549993" cy="10047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0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Mathematics and engineering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For engineers, mathematics is a tool:</a:t>
            </a: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Of course, that doesn’t mean it always works...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49500"/>
            <a:ext cx="30495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81475" y="4992688"/>
            <a:ext cx="16859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http://xkcd.com/55/</a:t>
            </a:r>
          </a:p>
        </p:txBody>
      </p:sp>
    </p:spTree>
    <p:extLst>
      <p:ext uri="{BB962C8B-B14F-4D97-AF65-F5344CB8AC3E}">
        <p14:creationId xmlns:p14="http://schemas.microsoft.com/office/powerpoint/2010/main" val="88782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r>
                  <a:rPr lang="en-US" dirty="0" smtClean="0">
                    <a:latin typeface="Arial" charset="0"/>
                    <a:cs typeface="Arial" charset="0"/>
                  </a:rPr>
                  <a:t>	The next series we will look at is the geometric series with common ratio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r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,⋯,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:endParaRPr lang="en-US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:endParaRPr lang="en-US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latin typeface="Arial" charset="0"/>
                    <a:cs typeface="Arial" charset="0"/>
                  </a:rPr>
                  <a:t>	</a:t>
                </a:r>
                <a:br>
                  <a:rPr lang="en-US" dirty="0" smtClean="0">
                    <a:latin typeface="Arial" charset="0"/>
                    <a:cs typeface="Arial" charset="0"/>
                  </a:rPr>
                </a:br>
                <a:r>
                  <a:rPr lang="en-US" dirty="0" smtClean="0">
                    <a:latin typeface="Arial" charset="0"/>
                    <a:cs typeface="Arial" charset="0"/>
                  </a:rPr>
                  <a:t>and if </a:t>
                </a:r>
                <a:r>
                  <a:rPr lang="en-US" dirty="0" smtClean="0">
                    <a:latin typeface="Times New Roman" pitchFamily="18" charset="0"/>
                    <a:cs typeface="Arial" charset="0"/>
                  </a:rPr>
                  <a:t>|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r</a:t>
                </a:r>
                <a:r>
                  <a:rPr lang="en-US" dirty="0" smtClean="0">
                    <a:latin typeface="Times New Roman" pitchFamily="18" charset="0"/>
                    <a:cs typeface="Arial" charset="0"/>
                  </a:rPr>
                  <a:t>| &lt; 1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 then it is also true that</a:t>
                </a:r>
              </a:p>
              <a:p>
                <a:pPr eaLnBrk="1" hangingPunct="1">
                  <a:buFontTx/>
                  <a:buNone/>
                </a:pPr>
                <a:endParaRPr lang="en-US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:endParaRPr lang="en-US" dirty="0" smtClean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12022"/>
              </p:ext>
            </p:extLst>
          </p:nvPr>
        </p:nvGraphicFramePr>
        <p:xfrm>
          <a:off x="3567113" y="2276872"/>
          <a:ext cx="194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9" name="Equation" r:id="rId5" imgW="876240" imgH="406080" progId="Equation.DSMT4">
                  <p:embed/>
                </p:oleObj>
              </mc:Choice>
              <mc:Fallback>
                <p:oleObj name="Equation" r:id="rId5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2276872"/>
                        <a:ext cx="194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25401"/>
              </p:ext>
            </p:extLst>
          </p:nvPr>
        </p:nvGraphicFramePr>
        <p:xfrm>
          <a:off x="3681413" y="3706416"/>
          <a:ext cx="16335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3706416"/>
                        <a:ext cx="16335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29313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Elegant proof:  multiply by</a:t>
            </a: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Ref:  Bret D.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Whissel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A Derivation of Amortization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528763" y="2535238"/>
          <a:ext cx="5724525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Equation" r:id="rId4" imgW="2971800" imgH="1688760" progId="Equation.DSMT4">
                  <p:embed/>
                </p:oleObj>
              </mc:Choice>
              <mc:Fallback>
                <p:oleObj name="Equation" r:id="rId4" imgW="297180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535238"/>
                        <a:ext cx="5724525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Geometric series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924300" y="1443038"/>
          <a:ext cx="1008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43038"/>
                        <a:ext cx="1008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5148263" y="3068638"/>
            <a:ext cx="1152525" cy="1152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4950629" y="2620725"/>
            <a:ext cx="3865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dirty="0" smtClean="0"/>
              <a:t>all </a:t>
            </a:r>
            <a:r>
              <a:rPr lang="en-CA" dirty="0"/>
              <a:t>but the first and last terms cancel</a:t>
            </a:r>
          </a:p>
        </p:txBody>
      </p:sp>
      <p:sp>
        <p:nvSpPr>
          <p:cNvPr id="10" name="Oval 9"/>
          <p:cNvSpPr/>
          <p:nvPr/>
        </p:nvSpPr>
        <p:spPr>
          <a:xfrm>
            <a:off x="2466975" y="4318000"/>
            <a:ext cx="215900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88125" y="4221163"/>
            <a:ext cx="560388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2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Proof by induction: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The formula is correct for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sz="16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Assume the formula                      is true for an arbitrary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; then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 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 and therefore, by the process of mathematical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   induction, the statement is true for all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≥ 0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21213" y="1844675"/>
          <a:ext cx="20383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6" name="Equation" r:id="rId4" imgW="1320480" imgH="406080" progId="Equation.DSMT4">
                  <p:embed/>
                </p:oleObj>
              </mc:Choice>
              <mc:Fallback>
                <p:oleObj name="Equation" r:id="rId4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844675"/>
                        <a:ext cx="20383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76600" y="2911475"/>
          <a:ext cx="13144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7" name="Equation" r:id="rId6" imgW="850680" imgH="406080" progId="Equation.DSMT4">
                  <p:embed/>
                </p:oleObj>
              </mc:Choice>
              <mc:Fallback>
                <p:oleObj name="Equation" r:id="rId6" imgW="850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11475"/>
                        <a:ext cx="13144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290763" y="3741738"/>
          <a:ext cx="492283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Equation" r:id="rId8" imgW="3187440" imgH="799920" progId="Equation.DSMT4">
                  <p:embed/>
                </p:oleObj>
              </mc:Choice>
              <mc:Fallback>
                <p:oleObj name="Equation" r:id="rId8" imgW="31874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741738"/>
                        <a:ext cx="492283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19661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Note that we can use a change-of-index with summations like we do with integration: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Letting </a:t>
            </a:r>
            <a:r>
              <a:rPr lang="en-US" i="1" smtClean="0">
                <a:latin typeface="Times New Roman" pitchFamily="18" charset="0"/>
                <a:cs typeface="Arial" charset="0"/>
              </a:rPr>
              <a:t>j</a:t>
            </a:r>
            <a:r>
              <a:rPr 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smtClean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67000" y="2133600"/>
          <a:ext cx="32734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32734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28938" y="3500438"/>
          <a:ext cx="2363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Equation" r:id="rId6" imgW="1218960" imgH="507960" progId="Equation.3">
                  <p:embed/>
                </p:oleObj>
              </mc:Choice>
              <mc:Fallback>
                <p:oleObj name="Equation" r:id="rId6" imgW="121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500438"/>
                        <a:ext cx="23637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377701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 common geometric series will involve the ratios </a:t>
            </a:r>
            <a:r>
              <a:rPr 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smtClean="0">
                <a:latin typeface="Times New Roman" pitchFamily="18" charset="0"/>
                <a:cs typeface="Arial" charset="0"/>
              </a:rPr>
              <a:t> = ½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smtClean="0">
                <a:latin typeface="Times New Roman" pitchFamily="18" charset="0"/>
                <a:cs typeface="Arial" charset="0"/>
              </a:rPr>
              <a:t> = 2</a:t>
            </a:r>
            <a:r>
              <a:rPr lang="en-US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589088" y="2205038"/>
          <a:ext cx="35972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4" imgW="1866600" imgH="507960" progId="Equation.3">
                  <p:embed/>
                </p:oleObj>
              </mc:Choice>
              <mc:Fallback>
                <p:oleObj name="Equation" r:id="rId4" imgW="1866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205038"/>
                        <a:ext cx="35972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71625" y="3673475"/>
          <a:ext cx="34051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6" imgW="1409400" imgH="406080" progId="Equation.DSMT4">
                  <p:embed/>
                </p:oleObj>
              </mc:Choice>
              <mc:Fallback>
                <p:oleObj name="Equation" r:id="rId6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73475"/>
                        <a:ext cx="34051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940425" y="2273300"/>
          <a:ext cx="15414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" name="Equation" r:id="rId8" imgW="799920" imgH="495000" progId="Equation.3">
                  <p:embed/>
                </p:oleObj>
              </mc:Choice>
              <mc:Fallback>
                <p:oleObj name="Equation" r:id="rId8" imgW="799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273300"/>
                        <a:ext cx="154146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10786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Finally, we will review recurrence relations: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 recurrence relationship is a means of defining a sequence based on previous values in the sequence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Such definitions of sequences are said to be </a:t>
            </a:r>
            <a:r>
              <a:rPr lang="en-US" i="1" dirty="0" smtClean="0">
                <a:latin typeface="Arial" charset="0"/>
                <a:cs typeface="Arial" charset="0"/>
              </a:rPr>
              <a:t>recursive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18445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Define an initial value: </a:t>
            </a:r>
            <a:r>
              <a:rPr lang="en-US" i="1" smtClean="0">
                <a:latin typeface="Arial" charset="0"/>
                <a:cs typeface="Arial" charset="0"/>
              </a:rPr>
              <a:t>e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  <a:r>
              <a:rPr lang="en-US" i="1" smtClean="0">
                <a:latin typeface="Arial" charset="0"/>
                <a:cs typeface="Arial" charset="0"/>
              </a:rPr>
              <a:t>g</a:t>
            </a:r>
            <a:r>
              <a:rPr lang="en-US" smtClean="0">
                <a:latin typeface="Arial" charset="0"/>
                <a:cs typeface="Arial" charset="0"/>
              </a:rPr>
              <a:t>.,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= 1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Defining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in terms of previous values: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For example,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		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smtClean="0">
                <a:latin typeface="Times New Roman" pitchFamily="18" charset="0"/>
                <a:cs typeface="Arial" charset="0"/>
              </a:rPr>
              <a:t> = 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 – 1</a:t>
            </a:r>
            <a:r>
              <a:rPr lang="en-US" smtClean="0">
                <a:latin typeface="Times New Roman" pitchFamily="18" charset="0"/>
                <a:cs typeface="Arial" charset="0"/>
              </a:rPr>
              <a:t> + 2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 – 1</a:t>
            </a:r>
            <a:r>
              <a:rPr 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</a:p>
          <a:p>
            <a:pPr eaLnBrk="1" hangingPunct="1">
              <a:buFont typeface="Arial" charset="0"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			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 – 1</a:t>
            </a:r>
            <a:r>
              <a:rPr 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 – 2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16655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the two recurrence relations</a:t>
            </a:r>
          </a:p>
          <a:p>
            <a:pPr algn="ctr" eaLnBrk="1" hangingPunct="1">
              <a:buFont typeface="Arial" charset="0"/>
              <a:buNone/>
            </a:pPr>
            <a:r>
              <a:rPr lang="en-US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+ 2		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the initial condition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= 1</a:t>
            </a:r>
            <a:r>
              <a:rPr lang="en-US" dirty="0" smtClean="0">
                <a:latin typeface="Arial" charset="0"/>
                <a:cs typeface="Arial" charset="0"/>
              </a:rPr>
              <a:t> we would like to find explicit formulae for the sequences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this case, we have</a:t>
            </a:r>
          </a:p>
          <a:p>
            <a:pPr algn="ctr" eaLnBrk="1" hangingPunct="1">
              <a:buFont typeface="Arial" charset="0"/>
              <a:buNone/>
            </a:pPr>
            <a:r>
              <a:rPr lang="en-US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1                    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2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respectively</a:t>
            </a:r>
          </a:p>
        </p:txBody>
      </p:sp>
      <p:sp>
        <p:nvSpPr>
          <p:cNvPr id="4915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425737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use a functional form of recurrence relations:</a:t>
            </a:r>
          </a:p>
        </p:txBody>
      </p:sp>
      <p:graphicFrame>
        <p:nvGraphicFramePr>
          <p:cNvPr id="993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179"/>
              </p:ext>
            </p:extLst>
          </p:nvPr>
        </p:nvGraphicFramePr>
        <p:xfrm>
          <a:off x="755650" y="2508250"/>
          <a:ext cx="7561263" cy="1584816"/>
        </p:xfrm>
        <a:graphic>
          <a:graphicData uri="http://schemas.openxmlformats.org/drawingml/2006/table">
            <a:tbl>
              <a:tblPr/>
              <a:tblGrid>
                <a:gridCol w="3781425"/>
                <a:gridCol w="3779838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Calculus</a:t>
                      </a:r>
                    </a:p>
                  </a:txBody>
                  <a:tcPr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form </a:t>
                      </a:r>
                    </a:p>
                  </a:txBody>
                  <a:tcPr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.............</a:t>
                      </a:r>
                    </a:p>
                  </a:txBody>
                  <a:tcPr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f(1) =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...................</a:t>
                      </a:r>
                    </a:p>
                  </a:txBody>
                  <a:tcPr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..</a:t>
                      </a:r>
                    </a:p>
                  </a:txBody>
                  <a:tcPr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= f(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 + 2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= 2 f(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 +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8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23509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previous examples using the functional notation are: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  <a:cs typeface="Arial" charset="0"/>
              </a:rPr>
              <a:t>  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 =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 – 1)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+ 2		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 =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 2 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 – 1) + 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With the initial conditions </a:t>
            </a:r>
            <a:r>
              <a:rPr lang="en-US" smtClean="0">
                <a:latin typeface="Times New Roman" pitchFamily="18" charset="0"/>
                <a:cs typeface="Arial" charset="0"/>
              </a:rPr>
              <a:t>f(1) = g(1)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= 1</a:t>
            </a:r>
            <a:r>
              <a:rPr lang="en-US" smtClean="0">
                <a:latin typeface="Arial" charset="0"/>
                <a:cs typeface="Arial" charset="0"/>
              </a:rPr>
              <a:t>, the solutions are: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	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2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– 1			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2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 + 1</a:t>
            </a:r>
            <a:r>
              <a:rPr 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– 2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120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188542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Justification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As engineers, you will not be paid to say:</a:t>
            </a:r>
          </a:p>
          <a:p>
            <a:pPr algn="ctr" eaLnBrk="1" hangingPunct="1">
              <a:buFontTx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Method A is </a:t>
            </a:r>
            <a:r>
              <a:rPr lang="en-US" sz="1800" i="1" dirty="0" smtClean="0">
                <a:latin typeface="Arial" charset="0"/>
                <a:cs typeface="Arial" charset="0"/>
              </a:rPr>
              <a:t>better</a:t>
            </a:r>
            <a:r>
              <a:rPr lang="en-US" sz="1800" dirty="0" smtClean="0">
                <a:latin typeface="Arial" charset="0"/>
                <a:cs typeface="Arial" charset="0"/>
              </a:rPr>
              <a:t> than Method B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                                       or</a:t>
            </a:r>
          </a:p>
          <a:p>
            <a:pPr algn="ctr" eaLnBrk="1" hangingPunct="1">
              <a:buFontTx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Algorithm A is </a:t>
            </a:r>
            <a:r>
              <a:rPr lang="en-US" sz="1800" i="1" dirty="0" smtClean="0">
                <a:latin typeface="Arial" charset="0"/>
                <a:cs typeface="Arial" charset="0"/>
              </a:rPr>
              <a:t>faster</a:t>
            </a:r>
            <a:r>
              <a:rPr lang="en-US" sz="1800" dirty="0" smtClean="0">
                <a:latin typeface="Arial" charset="0"/>
                <a:cs typeface="Arial" charset="0"/>
              </a:rPr>
              <a:t> than Algorithm B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Such comparisons are said to be </a:t>
            </a:r>
            <a:r>
              <a:rPr lang="en-US" i="1" dirty="0" smtClean="0">
                <a:latin typeface="Arial" charset="0"/>
                <a:cs typeface="Arial" charset="0"/>
              </a:rPr>
              <a:t>qualitative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qualitative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i="1" dirty="0" smtClean="0">
                <a:latin typeface="Arial" charset="0"/>
                <a:cs typeface="Arial" charset="0"/>
              </a:rPr>
              <a:t>a.	</a:t>
            </a:r>
            <a:r>
              <a:rPr lang="en-US" sz="1600" dirty="0" smtClean="0">
                <a:latin typeface="Arial" charset="0"/>
                <a:cs typeface="Arial" charset="0"/>
              </a:rPr>
              <a:t>Relating to, connected or concerned with, quality or qualities.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			Now usually in implied or expressed opposition to quantitative.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									  </a:t>
            </a:r>
            <a:r>
              <a:rPr lang="en-US" sz="1600" b="1" dirty="0" smtClean="0">
                <a:latin typeface="Arial" charset="0"/>
                <a:cs typeface="Arial" charset="0"/>
              </a:rPr>
              <a:t>OED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some cases,  given the recurrence relation, we can find the explicit formula: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Consider the Fibonacci sequence: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1) + 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2)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f(0) = f(1) = 1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that has the solution</a:t>
            </a:r>
          </a:p>
          <a:p>
            <a:pPr eaLnBrk="1" hangingPunct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  </a:t>
            </a:r>
            <a:r>
              <a:rPr lang="en-US" sz="1800" dirty="0" smtClean="0">
                <a:latin typeface="Arial" charset="0"/>
                <a:cs typeface="Arial" charset="0"/>
              </a:rPr>
              <a:t>where </a:t>
            </a:r>
            <a:r>
              <a:rPr lang="en-US" sz="1800" i="1" dirty="0" smtClean="0">
                <a:latin typeface="Symbol" pitchFamily="18" charset="2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cs typeface="Arial" charset="0"/>
              </a:rPr>
              <a:t> is the golden ratio: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209925" y="3706813"/>
          <a:ext cx="25701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Equation" r:id="rId4" imgW="1447560" imgH="368280" progId="Equation.DSMT4">
                  <p:embed/>
                </p:oleObj>
              </mc:Choice>
              <mc:Fallback>
                <p:oleObj name="Equation" r:id="rId4" imgW="1447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706813"/>
                        <a:ext cx="257016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232150" y="4833938"/>
          <a:ext cx="2247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Equation" r:id="rId6" imgW="1130040" imgH="393480" progId="Equation.DSMT4">
                  <p:embed/>
                </p:oleObj>
              </mc:Choice>
              <mc:Fallback>
                <p:oleObj name="Equation" r:id="rId6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833938"/>
                        <a:ext cx="22479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latin typeface="Arial" charset="0"/>
                <a:cs typeface="Arial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23231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Weighted averages</a:t>
            </a:r>
          </a:p>
        </p:txBody>
      </p:sp>
      <p:sp>
        <p:nvSpPr>
          <p:cNvPr id="24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Given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 objects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, the </a:t>
            </a:r>
            <a:r>
              <a:rPr lang="en-CA" i="1" dirty="0" smtClean="0">
                <a:latin typeface="Arial" charset="0"/>
                <a:cs typeface="Arial" charset="0"/>
              </a:rPr>
              <a:t>average</a:t>
            </a:r>
            <a:r>
              <a:rPr lang="en-CA" dirty="0" smtClean="0">
                <a:latin typeface="Arial" charset="0"/>
                <a:cs typeface="Arial" charset="0"/>
              </a:rPr>
              <a:t> is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Given a sequence of coefficients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, … , 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 where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then we refer to 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as a </a:t>
            </a:r>
            <a:r>
              <a:rPr lang="en-CA" i="1" dirty="0" smtClean="0">
                <a:latin typeface="Arial" charset="0"/>
                <a:cs typeface="Arial" charset="0"/>
              </a:rPr>
              <a:t>weighted</a:t>
            </a:r>
            <a:r>
              <a:rPr lang="en-CA" dirty="0" smtClean="0">
                <a:latin typeface="Arial" charset="0"/>
                <a:cs typeface="Arial" charset="0"/>
              </a:rPr>
              <a:t> average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For an average,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85000"/>
              </p:ext>
            </p:extLst>
          </p:nvPr>
        </p:nvGraphicFramePr>
        <p:xfrm>
          <a:off x="3319462" y="1925637"/>
          <a:ext cx="25050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2" y="1925637"/>
                        <a:ext cx="25050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700338" y="3117850"/>
          <a:ext cx="32242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6" name="Equation" r:id="rId5" imgW="1396800" imgH="228600" progId="Equation.DSMT4">
                  <p:embed/>
                </p:oleObj>
              </mc:Choice>
              <mc:Fallback>
                <p:oleObj name="Equation" r:id="rId5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17850"/>
                        <a:ext cx="32242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843213" y="4076700"/>
          <a:ext cx="383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7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76700"/>
                        <a:ext cx="3838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2771775" y="5011738"/>
          <a:ext cx="3240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8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1738"/>
                        <a:ext cx="32400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5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6" descr="C:\Users\dwharder\Desktop\integ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125538"/>
            <a:ext cx="19510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Weighted averages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Examples:</a:t>
            </a: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Simpson’s method approximates an integral by sampling</a:t>
            </a:r>
            <a:br>
              <a:rPr lang="en-CA" smtClean="0">
                <a:latin typeface="Arial" charset="0"/>
                <a:cs typeface="Arial" charset="0"/>
              </a:rPr>
            </a:br>
            <a:r>
              <a:rPr lang="en-CA" smtClean="0">
                <a:latin typeface="Arial" charset="0"/>
                <a:cs typeface="Arial" charset="0"/>
              </a:rPr>
              <a:t>the function at three points:  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The average value of the function is approximated by</a:t>
            </a: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It can be shown that that </a:t>
            </a: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is a significant better approximation than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132138" y="2997200"/>
          <a:ext cx="3060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Equation" r:id="rId4" imgW="1536480" imgH="253800" progId="Equation.DSMT4">
                  <p:embed/>
                </p:oleObj>
              </mc:Choice>
              <mc:Fallback>
                <p:oleObj name="Equation" r:id="rId4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3060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28888" y="4005263"/>
          <a:ext cx="4148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0" name="Equation" r:id="rId6" imgW="2082600" imgH="253800" progId="Equation.DSMT4">
                  <p:embed/>
                </p:oleObj>
              </mc:Choice>
              <mc:Fallback>
                <p:oleObj name="Equation" r:id="rId6" imgW="208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005263"/>
                        <a:ext cx="4148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048000" y="4972050"/>
          <a:ext cx="34147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1" name="Equation" r:id="rId8" imgW="1714320" imgH="419040" progId="Equation.DSMT4">
                  <p:embed/>
                </p:oleObj>
              </mc:Choice>
              <mc:Fallback>
                <p:oleObj name="Equation" r:id="rId8" imgW="1714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72050"/>
                        <a:ext cx="34147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33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Weighted averages</a:t>
            </a:r>
          </a:p>
        </p:txBody>
      </p:sp>
      <p:sp>
        <p:nvSpPr>
          <p:cNvPr id="266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Examples:</a:t>
            </a: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Using the weighted average:</a:t>
            </a: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Using a simple average: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38469"/>
              </p:ext>
            </p:extLst>
          </p:nvPr>
        </p:nvGraphicFramePr>
        <p:xfrm>
          <a:off x="1995488" y="2924175"/>
          <a:ext cx="5337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3" imgW="2679480" imgH="253800" progId="Equation.DSMT4">
                  <p:embed/>
                </p:oleObj>
              </mc:Choice>
              <mc:Fallback>
                <p:oleObj name="Equation" r:id="rId3" imgW="267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924175"/>
                        <a:ext cx="5337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2700338" y="1773238"/>
          <a:ext cx="34909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8"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34909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24688"/>
              </p:ext>
            </p:extLst>
          </p:nvPr>
        </p:nvGraphicFramePr>
        <p:xfrm>
          <a:off x="2371725" y="4037013"/>
          <a:ext cx="46291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9" name="Equation" r:id="rId7" imgW="2323800" imgH="419040" progId="Equation.DSMT4">
                  <p:embed/>
                </p:oleObj>
              </mc:Choice>
              <mc:Fallback>
                <p:oleObj name="Equation" r:id="rId7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037013"/>
                        <a:ext cx="46291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7283450" y="2565400"/>
          <a:ext cx="14652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565400"/>
                        <a:ext cx="14652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7235825" y="4268788"/>
          <a:ext cx="14398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1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268788"/>
                        <a:ext cx="14398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43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Given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 distinct items, in how many ways can you choose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 smtClean="0">
                <a:latin typeface="Arial" charset="0"/>
                <a:cs typeface="Arial" charset="0"/>
              </a:rPr>
              <a:t> of these?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I.e., “In how many ways can you combine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 smtClean="0">
                <a:latin typeface="Arial" charset="0"/>
                <a:cs typeface="Arial" charset="0"/>
              </a:rPr>
              <a:t> items from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?”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For example, given the set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{1, 2, 3, 4, 5}</a:t>
            </a:r>
            <a:r>
              <a:rPr lang="en-CA" dirty="0" smtClean="0">
                <a:latin typeface="Arial" charset="0"/>
                <a:cs typeface="Arial" charset="0"/>
              </a:rPr>
              <a:t>, I can choose three of these</a:t>
            </a:r>
            <a:br>
              <a:rPr lang="en-CA" dirty="0" smtClean="0">
                <a:latin typeface="Arial" charset="0"/>
                <a:cs typeface="Arial" charset="0"/>
              </a:rPr>
            </a:br>
            <a:r>
              <a:rPr lang="en-CA" dirty="0" smtClean="0">
                <a:latin typeface="Arial" charset="0"/>
                <a:cs typeface="Arial" charset="0"/>
              </a:rPr>
              <a:t>in any of the following ways:</a:t>
            </a:r>
          </a:p>
          <a:p>
            <a:pPr lvl="1" algn="ctr">
              <a:buFont typeface="Arial" charset="0"/>
              <a:buNone/>
            </a:pP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{1, 2, 3}, {1, 2, 4}, {1, 2, 5}, {1, 3, 4}, {1, 3, 5},</a:t>
            </a:r>
          </a:p>
          <a:p>
            <a:pPr lvl="1" algn="ctr">
              <a:buFont typeface="Arial" charset="0"/>
              <a:buNone/>
            </a:pP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{1, 4, 5}, {2, 3, 4}, {2, 3, 5}, {2, 4, 5}, {3, 4, 5}</a:t>
            </a:r>
            <a:r>
              <a:rPr lang="en-CA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The number of ways such items can be chosen is written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dirty="0" smtClean="0">
                <a:latin typeface="Arial" charset="0"/>
                <a:cs typeface="Arial" charset="0"/>
              </a:rPr>
              <a:t>	where          is read  as “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Arial" charset="0"/>
                <a:cs typeface="Arial" charset="0"/>
              </a:rPr>
              <a:t> choose 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 err="1" smtClean="0">
                <a:latin typeface="Arial" charset="0"/>
                <a:cs typeface="Arial" charset="0"/>
              </a:rPr>
              <a:t>”s</a:t>
            </a:r>
            <a:endParaRPr lang="en-CA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CA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dirty="0" smtClean="0">
                <a:latin typeface="Arial" charset="0"/>
                <a:cs typeface="Arial" charset="0"/>
              </a:rPr>
              <a:t>			There is a recursive definition:</a:t>
            </a:r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/>
        </p:nvGraphicFramePr>
        <p:xfrm>
          <a:off x="3851275" y="4221163"/>
          <a:ext cx="1816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Equation" r:id="rId3" imgW="1041120" imgH="469800" progId="Equation.DSMT4">
                  <p:embed/>
                </p:oleObj>
              </mc:Choice>
              <mc:Fallback>
                <p:oleObj name="Equation" r:id="rId3" imgW="1041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21163"/>
                        <a:ext cx="18161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7"/>
          <p:cNvGraphicFramePr>
            <a:graphicFrameLocks noChangeAspect="1"/>
          </p:cNvGraphicFramePr>
          <p:nvPr/>
        </p:nvGraphicFramePr>
        <p:xfrm>
          <a:off x="1692275" y="4794250"/>
          <a:ext cx="4873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Equation" r:id="rId5" imgW="279360" imgH="457200" progId="Equation.DSMT4">
                  <p:embed/>
                </p:oleObj>
              </mc:Choice>
              <mc:Fallback>
                <p:oleObj name="Equation" r:id="rId5" imgW="279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4250"/>
                        <a:ext cx="4873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474977"/>
              </p:ext>
            </p:extLst>
          </p:nvPr>
        </p:nvGraphicFramePr>
        <p:xfrm>
          <a:off x="5940152" y="5589240"/>
          <a:ext cx="20558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Equation" r:id="rId7" imgW="1384200" imgH="457200" progId="Equation.DSMT4">
                  <p:embed/>
                </p:oleObj>
              </mc:Choice>
              <mc:Fallback>
                <p:oleObj name="Equation" r:id="rId7" imgW="1384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589240"/>
                        <a:ext cx="20558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The most common question we will ask in this vein:</a:t>
            </a: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Given </a:t>
            </a:r>
            <a:r>
              <a:rPr lang="en-CA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smtClean="0">
                <a:latin typeface="Arial" charset="0"/>
                <a:cs typeface="Arial" charset="0"/>
              </a:rPr>
              <a:t> items, in how many ways can we choose two of them?</a:t>
            </a:r>
          </a:p>
          <a:p>
            <a:pPr lvl="1"/>
            <a:r>
              <a:rPr lang="en-CA" smtClean="0">
                <a:latin typeface="Arial" charset="0"/>
                <a:cs typeface="Arial" charset="0"/>
              </a:rPr>
              <a:t>In this case, the formula simplifies to:</a:t>
            </a: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 lvl="1"/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For example, given 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{0, 1, 2, 3, 4, 5, 6}</a:t>
            </a:r>
            <a:r>
              <a:rPr lang="en-CA" smtClean="0">
                <a:latin typeface="Arial" charset="0"/>
                <a:cs typeface="Arial" charset="0"/>
              </a:rPr>
              <a:t>, we have the following 21 pairs:</a:t>
            </a: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		</a:t>
            </a:r>
            <a:r>
              <a:rPr lang="en-CA" smtClean="0">
                <a:latin typeface="Times New Roman" pitchFamily="18" charset="0"/>
                <a:cs typeface="Times New Roman" pitchFamily="18" charset="0"/>
              </a:rPr>
              <a:t>{0, 1}, {0, 2}, {0, 3}, {0, 4}, {0, 5}, {0, 6},</a:t>
            </a:r>
          </a:p>
          <a:p>
            <a:pPr>
              <a:buFont typeface="Arial" charset="0"/>
              <a:buNone/>
            </a:pPr>
            <a:r>
              <a:rPr lang="en-CA" smtClean="0">
                <a:latin typeface="Times New Roman" pitchFamily="18" charset="0"/>
                <a:cs typeface="Times New Roman" pitchFamily="18" charset="0"/>
              </a:rPr>
              <a:t>			            {1, 2}, {1, 3}, {1, 4}, {1, 5}, {1, 6},</a:t>
            </a:r>
          </a:p>
          <a:p>
            <a:pPr>
              <a:buFont typeface="Arial" charset="0"/>
              <a:buNone/>
            </a:pPr>
            <a:r>
              <a:rPr lang="en-CA" smtClean="0">
                <a:latin typeface="Times New Roman" pitchFamily="18" charset="0"/>
                <a:cs typeface="Times New Roman" pitchFamily="18" charset="0"/>
              </a:rPr>
              <a:t>			                        {2, 3}, {2, 4}, {2, 5}, {2, 6},</a:t>
            </a:r>
          </a:p>
          <a:p>
            <a:pPr>
              <a:buFont typeface="Arial" charset="0"/>
              <a:buNone/>
            </a:pPr>
            <a:r>
              <a:rPr lang="en-CA" smtClean="0">
                <a:latin typeface="Times New Roman" pitchFamily="18" charset="0"/>
                <a:cs typeface="Times New Roman" pitchFamily="18" charset="0"/>
              </a:rPr>
              <a:t>			                                    {3, 4}, {3, 5}, {3, 6},</a:t>
            </a:r>
          </a:p>
          <a:p>
            <a:pPr>
              <a:buFont typeface="Arial" charset="0"/>
              <a:buNone/>
            </a:pPr>
            <a:r>
              <a:rPr lang="en-CA" smtClean="0">
                <a:latin typeface="Times New Roman" pitchFamily="18" charset="0"/>
                <a:cs typeface="Times New Roman" pitchFamily="18" charset="0"/>
              </a:rPr>
              <a:t>			                                                {4, 5}, {4, 6},</a:t>
            </a:r>
          </a:p>
          <a:p>
            <a:pPr>
              <a:buFont typeface="Arial" charset="0"/>
              <a:buNone/>
            </a:pPr>
            <a:r>
              <a:rPr lang="en-CA" smtClean="0">
                <a:latin typeface="Times New Roman" pitchFamily="18" charset="0"/>
                <a:cs typeface="Times New Roman" pitchFamily="18" charset="0"/>
              </a:rPr>
              <a:t>			                                                            {5, 6}</a:t>
            </a:r>
          </a:p>
          <a:p>
            <a:pPr algn="ctr"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286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11180"/>
              </p:ext>
            </p:extLst>
          </p:nvPr>
        </p:nvGraphicFramePr>
        <p:xfrm>
          <a:off x="3162300" y="2420888"/>
          <a:ext cx="2922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3" imgW="1676160" imgH="469800" progId="Equation.DSMT4">
                  <p:embed/>
                </p:oleObj>
              </mc:Choice>
              <mc:Fallback>
                <p:oleObj name="Equation" r:id="rId3" imgW="1676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420888"/>
                        <a:ext cx="29225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8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You have also seen this in expanding polynomials:</a:t>
            </a: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For example,</a:t>
            </a:r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3203575" y="1989138"/>
          <a:ext cx="26352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26352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76375" y="2924175"/>
          <a:ext cx="602297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5" imgW="3454200" imgH="1193760" progId="Equation.DSMT4">
                  <p:embed/>
                </p:oleObj>
              </mc:Choice>
              <mc:Fallback>
                <p:oleObj name="Equation" r:id="rId5" imgW="345420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602297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9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These are also the coefficients of Pascal’s triangle:</a:t>
            </a: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467164"/>
              </p:ext>
            </p:extLst>
          </p:nvPr>
        </p:nvGraphicFramePr>
        <p:xfrm>
          <a:off x="534988" y="2124075"/>
          <a:ext cx="4752975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6" name="Equation" r:id="rId3" imgW="3200400" imgH="2387520" progId="Equation.DSMT4">
                  <p:embed/>
                </p:oleObj>
              </mc:Choice>
              <mc:Fallback>
                <p:oleObj name="Equation" r:id="rId3" imgW="320040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124075"/>
                        <a:ext cx="4752975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25774"/>
              </p:ext>
            </p:extLst>
          </p:nvPr>
        </p:nvGraphicFramePr>
        <p:xfrm>
          <a:off x="5889625" y="2997200"/>
          <a:ext cx="27146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7" name="Equation" r:id="rId5" imgW="1828800" imgH="1117440" progId="Equation.DSMT4">
                  <p:embed/>
                </p:oleObj>
              </mc:Choice>
              <mc:Fallback>
                <p:oleObj name="Equation" r:id="rId5" imgW="18288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2997200"/>
                        <a:ext cx="271462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61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this topic, we have discussed: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 review of the necessity of quantitative analysis in engineering</a:t>
            </a:r>
          </a:p>
          <a:p>
            <a:pPr eaLnBrk="1" hangingPunct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reviewed the following mathematical concepts: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Logarithms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Arithmetic and other polynomial series</a:t>
            </a:r>
          </a:p>
          <a:p>
            <a:pPr lvl="2" eaLnBrk="1" hangingPunct="1"/>
            <a:r>
              <a:rPr lang="en-US" dirty="0" smtClean="0">
                <a:latin typeface="Arial" charset="0"/>
                <a:cs typeface="Arial" charset="0"/>
              </a:rPr>
              <a:t>Mathematical induction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Geometric series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Recurrence relations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Weighted average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Combinations</a:t>
            </a:r>
          </a:p>
        </p:txBody>
      </p:sp>
      <p:sp>
        <p:nvSpPr>
          <p:cNvPr id="522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830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[1]	Cormen, Leiserson, and Rivest, </a:t>
            </a:r>
            <a:r>
              <a:rPr lang="en-US" i="1" smtClean="0">
                <a:latin typeface="Arial" charset="0"/>
                <a:cs typeface="Arial" charset="0"/>
              </a:rPr>
              <a:t>Introduction to Algorithms</a:t>
            </a:r>
            <a:r>
              <a:rPr lang="en-US" smtClean="0">
                <a:latin typeface="Arial" charset="0"/>
                <a:cs typeface="Arial" charset="0"/>
              </a:rPr>
              <a:t>, McGraw Hill, 1990, Chs 2-3, p.42-76.</a:t>
            </a:r>
          </a:p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[2]	Weiss, Data Structures and Algorithm Analysis in C++, 3</a:t>
            </a:r>
            <a:r>
              <a:rPr lang="en-US" baseline="30000" smtClean="0">
                <a:latin typeface="Arial" charset="0"/>
                <a:cs typeface="Arial" charset="0"/>
              </a:rPr>
              <a:t>rd</a:t>
            </a:r>
            <a:r>
              <a:rPr lang="en-US" smtClean="0">
                <a:latin typeface="Arial" charset="0"/>
                <a:cs typeface="Arial" charset="0"/>
              </a:rPr>
              <a:t> Ed., Addison Wesley, §§ 1.2-3, p.2-11.</a:t>
            </a:r>
          </a:p>
        </p:txBody>
      </p:sp>
      <p:sp>
        <p:nvSpPr>
          <p:cNvPr id="532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2651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Qualitative statements cannot guide engineering design decisions: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Algorithm A may be “better” only under some </a:t>
            </a:r>
            <a:r>
              <a:rPr lang="en-US" altLang="zh-CN" dirty="0" smtClean="0">
                <a:latin typeface="Arial" charset="0"/>
                <a:cs typeface="Arial" charset="0"/>
              </a:rPr>
              <a:t>circumstances. Such circumstances cannot be qualitatively specified.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The advantage of algorithm A vs. algorithm B may be small, while implementing algorithm A may be very complicated. A tradeoff between benefit vs. cost shall be calculated.</a:t>
            </a:r>
          </a:p>
        </p:txBody>
      </p:sp>
      <p:sp>
        <p:nvSpPr>
          <p:cNvPr id="389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Justification</a:t>
            </a:r>
            <a:endParaRPr lang="en-CA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we will look at a </a:t>
            </a:r>
            <a:r>
              <a:rPr lang="en-US" i="1" dirty="0" smtClean="0">
                <a:latin typeface="Arial" charset="0"/>
                <a:cs typeface="Arial" charset="0"/>
              </a:rPr>
              <a:t>quantitative</a:t>
            </a:r>
            <a:r>
              <a:rPr lang="en-US" dirty="0" smtClean="0">
                <a:latin typeface="Arial" charset="0"/>
                <a:cs typeface="Arial" charset="0"/>
              </a:rPr>
              <a:t> means of describing data structures and algorithms: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Arial" charset="0"/>
                <a:cs typeface="Arial" charset="0"/>
              </a:rPr>
              <a:t>		quantitative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i="1" dirty="0" smtClean="0">
                <a:latin typeface="Arial" charset="0"/>
                <a:cs typeface="Arial" charset="0"/>
              </a:rPr>
              <a:t>a.</a:t>
            </a:r>
            <a:r>
              <a:rPr lang="en-US" sz="1600" dirty="0" smtClean="0">
                <a:latin typeface="Arial" charset="0"/>
                <a:cs typeface="Arial" charset="0"/>
              </a:rPr>
              <a:t> Relating to, concerned with, quantity or its measurement;</a:t>
            </a:r>
            <a:br>
              <a:rPr lang="en-US" sz="1600" dirty="0" smtClean="0">
                <a:latin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cs typeface="Arial" charset="0"/>
              </a:rPr>
              <a:t>		          ascertaining or expressing quantity.  </a:t>
            </a:r>
            <a:r>
              <a:rPr lang="en-US" sz="1600" b="1" dirty="0" smtClean="0">
                <a:latin typeface="Arial" charset="0"/>
                <a:cs typeface="Arial" charset="0"/>
              </a:rPr>
              <a:t> OED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will be based on mathematics, and therefore we will look at a number of properties which will be used again and again throughout this course</a:t>
            </a:r>
          </a:p>
        </p:txBody>
      </p:sp>
      <p:sp>
        <p:nvSpPr>
          <p:cNvPr id="399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Justification</a:t>
            </a:r>
            <a:endParaRPr lang="en-CA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Floor and ceiling functions</a:t>
            </a:r>
          </a:p>
        </p:txBody>
      </p:sp>
      <p:sp>
        <p:nvSpPr>
          <p:cNvPr id="245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The </a:t>
            </a:r>
            <a:r>
              <a:rPr lang="en-CA" i="1" dirty="0" smtClean="0">
                <a:latin typeface="Arial" charset="0"/>
                <a:cs typeface="Arial" charset="0"/>
              </a:rPr>
              <a:t>floor</a:t>
            </a:r>
            <a:r>
              <a:rPr lang="en-CA" dirty="0" smtClean="0">
                <a:latin typeface="Arial" charset="0"/>
                <a:cs typeface="Arial" charset="0"/>
              </a:rPr>
              <a:t> function maps any real number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dirty="0" smtClean="0">
                <a:latin typeface="Arial" charset="0"/>
                <a:cs typeface="Arial" charset="0"/>
              </a:rPr>
              <a:t> onto the greatest integer less than or equal to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Consider it </a:t>
            </a:r>
            <a:r>
              <a:rPr lang="en-CA" i="1" dirty="0" smtClean="0">
                <a:latin typeface="Arial" charset="0"/>
                <a:cs typeface="Arial" charset="0"/>
              </a:rPr>
              <a:t>rounding towards negative infinity</a:t>
            </a:r>
          </a:p>
          <a:p>
            <a:pPr>
              <a:buFont typeface="Arial" charset="0"/>
              <a:buNone/>
            </a:pPr>
            <a:r>
              <a:rPr lang="en-CA" sz="2400" dirty="0" smtClean="0">
                <a:latin typeface="Arial" charset="0"/>
                <a:cs typeface="Arial" charset="0"/>
              </a:rPr>
              <a:t>	</a:t>
            </a:r>
            <a:r>
              <a:rPr lang="en-CA" dirty="0" smtClean="0">
                <a:latin typeface="Arial" charset="0"/>
                <a:cs typeface="Arial" charset="0"/>
              </a:rPr>
              <a:t>The </a:t>
            </a:r>
            <a:r>
              <a:rPr lang="en-CA" i="1" dirty="0" smtClean="0">
                <a:latin typeface="Arial" charset="0"/>
                <a:cs typeface="Arial" charset="0"/>
              </a:rPr>
              <a:t>ceiling</a:t>
            </a:r>
            <a:r>
              <a:rPr lang="en-CA" dirty="0" smtClean="0">
                <a:latin typeface="Arial" charset="0"/>
                <a:cs typeface="Arial" charset="0"/>
              </a:rPr>
              <a:t> function maps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dirty="0" smtClean="0">
                <a:latin typeface="Arial" charset="0"/>
                <a:cs typeface="Arial" charset="0"/>
              </a:rPr>
              <a:t> onto the least integer greater than or equal to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Consider it </a:t>
            </a:r>
            <a:r>
              <a:rPr lang="en-CA" i="1" dirty="0" smtClean="0">
                <a:latin typeface="Arial" charset="0"/>
                <a:cs typeface="Arial" charset="0"/>
              </a:rPr>
              <a:t>rounding towards positive infinity</a:t>
            </a:r>
            <a:endParaRPr lang="en-CA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60034"/>
              </p:ext>
            </p:extLst>
          </p:nvPr>
        </p:nvGraphicFramePr>
        <p:xfrm>
          <a:off x="3286125" y="2060848"/>
          <a:ext cx="21494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3" imgW="1218960" imgH="507960" progId="Equation.DSMT4">
                  <p:embed/>
                </p:oleObj>
              </mc:Choice>
              <mc:Fallback>
                <p:oleObj name="Equation" r:id="rId3" imgW="1218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060848"/>
                        <a:ext cx="21494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9589"/>
              </p:ext>
            </p:extLst>
          </p:nvPr>
        </p:nvGraphicFramePr>
        <p:xfrm>
          <a:off x="4170363" y="2885653"/>
          <a:ext cx="228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2885653"/>
                        <a:ext cx="228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40786"/>
              </p:ext>
            </p:extLst>
          </p:nvPr>
        </p:nvGraphicFramePr>
        <p:xfrm>
          <a:off x="3286125" y="3687365"/>
          <a:ext cx="21494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7" imgW="1218960" imgH="507960" progId="Equation.DSMT4">
                  <p:embed/>
                </p:oleObj>
              </mc:Choice>
              <mc:Fallback>
                <p:oleObj name="Equation" r:id="rId7" imgW="1218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687365"/>
                        <a:ext cx="21494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67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Arial" charset="0"/>
                <a:cs typeface="Arial" charset="0"/>
              </a:rPr>
              <a:t>L’Hôpital’s</a:t>
            </a:r>
            <a:r>
              <a:rPr lang="en-CA" dirty="0" smtClean="0">
                <a:latin typeface="Arial" charset="0"/>
                <a:cs typeface="Arial" charset="0"/>
              </a:rPr>
              <a:t> rule</a:t>
            </a: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If you are attempting to determine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but both                                       , it follows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Repeat as necessary… </a:t>
            </a:r>
          </a:p>
          <a:p>
            <a:pPr>
              <a:buFont typeface="Arial" charset="0"/>
              <a:buNone/>
            </a:pPr>
            <a:endParaRPr lang="en-CA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79838" y="1989138"/>
          <a:ext cx="1082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Equation" r:id="rId4" imgW="571320" imgH="444240" progId="Equation.DSMT4">
                  <p:embed/>
                </p:oleObj>
              </mc:Choice>
              <mc:Fallback>
                <p:oleObj name="Equation" r:id="rId4" imgW="57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10826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1835150" y="3067050"/>
          <a:ext cx="2667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6" imgW="1409400" imgH="266400" progId="Equation.DSMT4">
                  <p:embed/>
                </p:oleObj>
              </mc:Choice>
              <mc:Fallback>
                <p:oleObj name="Equation" r:id="rId6" imgW="1409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7050"/>
                        <a:ext cx="2667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76600" y="3644900"/>
          <a:ext cx="25257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8" imgW="1333440" imgH="469800" progId="Equation.DSMT4">
                  <p:embed/>
                </p:oleObj>
              </mc:Choice>
              <mc:Fallback>
                <p:oleObj name="Equation" r:id="rId8" imgW="133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900"/>
                        <a:ext cx="25257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34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begin with a review of logarithms: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, we define</a:t>
            </a:r>
          </a:p>
          <a:p>
            <a:pPr algn="ctr" eaLnBrk="1" hangingPunct="1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Times New Roman" pitchFamily="18" charset="0"/>
                <a:cs typeface="Arial" charset="0"/>
              </a:rPr>
              <a:t> = ln(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)</a:t>
            </a:r>
          </a:p>
          <a:p>
            <a:pPr algn="ctr" eaLnBrk="1" hangingPunct="1">
              <a:buFontTx/>
              <a:buNone/>
            </a:pPr>
            <a:endParaRPr 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It is always true that </a:t>
            </a:r>
            <a:r>
              <a:rPr 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=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; however,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=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requires that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is real</a:t>
            </a:r>
            <a:endParaRPr lang="en-US" i="1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09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19408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9819</TotalTime>
  <Words>392</Words>
  <Application>Microsoft Macintosh PowerPoint</Application>
  <PresentationFormat>On-screen Show (4:3)</PresentationFormat>
  <Paragraphs>424</Paragraphs>
  <Slides>50</Slides>
  <Notes>41</Notes>
  <HiddenSlides>13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Cambria Math</vt:lpstr>
      <vt:lpstr>Consolas</vt:lpstr>
      <vt:lpstr>Courier New</vt:lpstr>
      <vt:lpstr>Symbol</vt:lpstr>
      <vt:lpstr>Times New Roman</vt:lpstr>
      <vt:lpstr>宋体</vt:lpstr>
      <vt:lpstr>Arial</vt:lpstr>
      <vt:lpstr>Custom Design</vt:lpstr>
      <vt:lpstr>Equation</vt:lpstr>
      <vt:lpstr>CS101 Data Structures</vt:lpstr>
      <vt:lpstr>Outline</vt:lpstr>
      <vt:lpstr>Mathematics and engineering</vt:lpstr>
      <vt:lpstr>Justification</vt:lpstr>
      <vt:lpstr>Justification</vt:lpstr>
      <vt:lpstr>Justification</vt:lpstr>
      <vt:lpstr>Floor and ceiling functions</vt:lpstr>
      <vt:lpstr>L’Hôpital’s rule</vt:lpstr>
      <vt:lpstr>Logarithms</vt:lpstr>
      <vt:lpstr>Logarithms</vt:lpstr>
      <vt:lpstr>Logarithms</vt:lpstr>
      <vt:lpstr>Logarithms</vt:lpstr>
      <vt:lpstr>Logarithms</vt:lpstr>
      <vt:lpstr>Logarithms</vt:lpstr>
      <vt:lpstr>Logarithms</vt:lpstr>
      <vt:lpstr>Logarithms</vt:lpstr>
      <vt:lpstr>Logarithms</vt:lpstr>
      <vt:lpstr>Logarithms</vt:lpstr>
      <vt:lpstr>Arithmetic series</vt:lpstr>
      <vt:lpstr>Arithmetic series</vt:lpstr>
      <vt:lpstr>Arithmetic series</vt:lpstr>
      <vt:lpstr>Arithmetic series</vt:lpstr>
      <vt:lpstr>Arithmetic series</vt:lpstr>
      <vt:lpstr>Arithmetic series</vt:lpstr>
      <vt:lpstr>Other polynomial series</vt:lpstr>
      <vt:lpstr>Other polynomial series</vt:lpstr>
      <vt:lpstr>Other polynomial series</vt:lpstr>
      <vt:lpstr>Other polynomial series</vt:lpstr>
      <vt:lpstr>Other polynomial series</vt:lpstr>
      <vt:lpstr>Geometric series</vt:lpstr>
      <vt:lpstr>Geometric series</vt:lpstr>
      <vt:lpstr>Geometric series</vt:lpstr>
      <vt:lpstr>Geometric series</vt:lpstr>
      <vt:lpstr>Geometric series</vt:lpstr>
      <vt:lpstr>Recurrence relations</vt:lpstr>
      <vt:lpstr>Recurrence relations</vt:lpstr>
      <vt:lpstr>Recurrence relations</vt:lpstr>
      <vt:lpstr>Recurrence relations</vt:lpstr>
      <vt:lpstr>Recurrence relations</vt:lpstr>
      <vt:lpstr>Recurrence relations</vt:lpstr>
      <vt:lpstr>Weighted averages</vt:lpstr>
      <vt:lpstr>Weighted averages</vt:lpstr>
      <vt:lpstr>Weighted averages</vt:lpstr>
      <vt:lpstr>Combinations</vt:lpstr>
      <vt:lpstr>Combinations</vt:lpstr>
      <vt:lpstr>Combinations</vt:lpstr>
      <vt:lpstr>Combinations</vt:lpstr>
      <vt:lpstr>Summary</vt:lpstr>
      <vt:lpstr>Reference</vt:lpstr>
      <vt:lpstr>Usage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456</cp:revision>
  <dcterms:created xsi:type="dcterms:W3CDTF">2009-09-11T23:00:44Z</dcterms:created>
  <dcterms:modified xsi:type="dcterms:W3CDTF">2018-02-27T11:47:17Z</dcterms:modified>
</cp:coreProperties>
</file>