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0"/>
  </p:notesMasterIdLst>
  <p:sldIdLst>
    <p:sldId id="256" r:id="rId2"/>
    <p:sldId id="653" r:id="rId3"/>
    <p:sldId id="427" r:id="rId4"/>
    <p:sldId id="428" r:id="rId5"/>
    <p:sldId id="429" r:id="rId6"/>
    <p:sldId id="430" r:id="rId7"/>
    <p:sldId id="654" r:id="rId8"/>
    <p:sldId id="655" r:id="rId9"/>
    <p:sldId id="459" r:id="rId10"/>
    <p:sldId id="671" r:id="rId11"/>
    <p:sldId id="470" r:id="rId12"/>
    <p:sldId id="471" r:id="rId13"/>
    <p:sldId id="473" r:id="rId14"/>
    <p:sldId id="474" r:id="rId15"/>
    <p:sldId id="475" r:id="rId16"/>
    <p:sldId id="477" r:id="rId17"/>
    <p:sldId id="478" r:id="rId18"/>
    <p:sldId id="480" r:id="rId19"/>
    <p:sldId id="481" r:id="rId20"/>
    <p:sldId id="482" r:id="rId21"/>
    <p:sldId id="483" r:id="rId22"/>
    <p:sldId id="484" r:id="rId23"/>
    <p:sldId id="485" r:id="rId24"/>
    <p:sldId id="486" r:id="rId25"/>
    <p:sldId id="487" r:id="rId26"/>
    <p:sldId id="488" r:id="rId27"/>
    <p:sldId id="490"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0" r:id="rId44"/>
    <p:sldId id="511" r:id="rId45"/>
    <p:sldId id="512" r:id="rId46"/>
    <p:sldId id="513" r:id="rId47"/>
    <p:sldId id="514" r:id="rId48"/>
    <p:sldId id="515" r:id="rId49"/>
    <p:sldId id="516"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 id="530" r:id="rId64"/>
    <p:sldId id="531" r:id="rId65"/>
    <p:sldId id="532" r:id="rId66"/>
    <p:sldId id="533" r:id="rId67"/>
    <p:sldId id="534" r:id="rId68"/>
    <p:sldId id="535" r:id="rId69"/>
    <p:sldId id="536" r:id="rId70"/>
    <p:sldId id="537" r:id="rId71"/>
    <p:sldId id="538" r:id="rId72"/>
    <p:sldId id="539" r:id="rId73"/>
    <p:sldId id="540" r:id="rId74"/>
    <p:sldId id="541" r:id="rId75"/>
    <p:sldId id="542" r:id="rId76"/>
    <p:sldId id="543" r:id="rId77"/>
    <p:sldId id="544" r:id="rId78"/>
    <p:sldId id="545" r:id="rId79"/>
    <p:sldId id="546" r:id="rId80"/>
    <p:sldId id="547" r:id="rId81"/>
    <p:sldId id="548" r:id="rId82"/>
    <p:sldId id="549" r:id="rId83"/>
    <p:sldId id="550" r:id="rId84"/>
    <p:sldId id="685" r:id="rId85"/>
    <p:sldId id="684" r:id="rId86"/>
    <p:sldId id="687" r:id="rId87"/>
    <p:sldId id="688" r:id="rId88"/>
    <p:sldId id="686" r:id="rId89"/>
    <p:sldId id="689" r:id="rId90"/>
    <p:sldId id="558" r:id="rId91"/>
    <p:sldId id="561" r:id="rId92"/>
    <p:sldId id="562" r:id="rId93"/>
    <p:sldId id="563" r:id="rId94"/>
    <p:sldId id="564" r:id="rId95"/>
    <p:sldId id="565" r:id="rId96"/>
    <p:sldId id="566" r:id="rId97"/>
    <p:sldId id="567" r:id="rId98"/>
    <p:sldId id="568" r:id="rId99"/>
    <p:sldId id="569" r:id="rId100"/>
    <p:sldId id="570" r:id="rId101"/>
    <p:sldId id="571" r:id="rId102"/>
    <p:sldId id="572" r:id="rId103"/>
    <p:sldId id="573" r:id="rId104"/>
    <p:sldId id="574" r:id="rId105"/>
    <p:sldId id="575" r:id="rId106"/>
    <p:sldId id="576" r:id="rId107"/>
    <p:sldId id="577" r:id="rId108"/>
    <p:sldId id="578" r:id="rId109"/>
    <p:sldId id="579" r:id="rId110"/>
    <p:sldId id="580" r:id="rId111"/>
    <p:sldId id="581" r:id="rId112"/>
    <p:sldId id="582" r:id="rId113"/>
    <p:sldId id="583" r:id="rId114"/>
    <p:sldId id="584" r:id="rId115"/>
    <p:sldId id="585" r:id="rId116"/>
    <p:sldId id="586" r:id="rId117"/>
    <p:sldId id="587" r:id="rId118"/>
    <p:sldId id="588" r:id="rId119"/>
    <p:sldId id="589" r:id="rId120"/>
    <p:sldId id="590" r:id="rId121"/>
    <p:sldId id="591" r:id="rId122"/>
    <p:sldId id="592" r:id="rId123"/>
    <p:sldId id="593" r:id="rId124"/>
    <p:sldId id="594" r:id="rId125"/>
    <p:sldId id="595" r:id="rId126"/>
    <p:sldId id="690" r:id="rId127"/>
    <p:sldId id="597" r:id="rId128"/>
    <p:sldId id="598" r:id="rId129"/>
    <p:sldId id="599" r:id="rId130"/>
    <p:sldId id="600" r:id="rId131"/>
    <p:sldId id="601" r:id="rId132"/>
    <p:sldId id="602" r:id="rId133"/>
    <p:sldId id="603" r:id="rId134"/>
    <p:sldId id="604" r:id="rId135"/>
    <p:sldId id="614" r:id="rId136"/>
    <p:sldId id="615" r:id="rId137"/>
    <p:sldId id="656" r:id="rId138"/>
    <p:sldId id="657" r:id="rId139"/>
    <p:sldId id="660" r:id="rId140"/>
    <p:sldId id="673" r:id="rId141"/>
    <p:sldId id="658" r:id="rId142"/>
    <p:sldId id="659" r:id="rId143"/>
    <p:sldId id="661" r:id="rId144"/>
    <p:sldId id="662" r:id="rId145"/>
    <p:sldId id="663" r:id="rId146"/>
    <p:sldId id="664" r:id="rId147"/>
    <p:sldId id="665" r:id="rId148"/>
    <p:sldId id="666" r:id="rId149"/>
    <p:sldId id="667" r:id="rId150"/>
    <p:sldId id="668" r:id="rId151"/>
    <p:sldId id="670" r:id="rId152"/>
    <p:sldId id="672" r:id="rId153"/>
    <p:sldId id="617" r:id="rId154"/>
    <p:sldId id="618" r:id="rId155"/>
    <p:sldId id="619" r:id="rId156"/>
    <p:sldId id="620" r:id="rId157"/>
    <p:sldId id="621" r:id="rId158"/>
    <p:sldId id="622" r:id="rId159"/>
    <p:sldId id="623" r:id="rId160"/>
    <p:sldId id="624" r:id="rId161"/>
    <p:sldId id="625" r:id="rId162"/>
    <p:sldId id="626" r:id="rId163"/>
    <p:sldId id="627" r:id="rId164"/>
    <p:sldId id="628" r:id="rId165"/>
    <p:sldId id="629" r:id="rId166"/>
    <p:sldId id="630" r:id="rId167"/>
    <p:sldId id="631" r:id="rId168"/>
    <p:sldId id="632" r:id="rId169"/>
    <p:sldId id="633" r:id="rId170"/>
    <p:sldId id="634" r:id="rId171"/>
    <p:sldId id="635" r:id="rId172"/>
    <p:sldId id="636" r:id="rId173"/>
    <p:sldId id="637" r:id="rId174"/>
    <p:sldId id="638" r:id="rId175"/>
    <p:sldId id="639" r:id="rId176"/>
    <p:sldId id="640" r:id="rId177"/>
    <p:sldId id="641" r:id="rId178"/>
    <p:sldId id="642" r:id="rId179"/>
    <p:sldId id="643" r:id="rId180"/>
    <p:sldId id="644" r:id="rId181"/>
    <p:sldId id="645" r:id="rId182"/>
    <p:sldId id="646" r:id="rId183"/>
    <p:sldId id="647" r:id="rId184"/>
    <p:sldId id="648" r:id="rId185"/>
    <p:sldId id="649" r:id="rId186"/>
    <p:sldId id="650" r:id="rId187"/>
    <p:sldId id="651" r:id="rId188"/>
    <p:sldId id="652" r:id="rId189"/>
    <p:sldId id="699" r:id="rId190"/>
    <p:sldId id="693" r:id="rId191"/>
    <p:sldId id="694" r:id="rId192"/>
    <p:sldId id="695" r:id="rId193"/>
    <p:sldId id="696" r:id="rId194"/>
    <p:sldId id="700" r:id="rId195"/>
    <p:sldId id="702" r:id="rId196"/>
    <p:sldId id="701" r:id="rId197"/>
    <p:sldId id="697" r:id="rId198"/>
    <p:sldId id="698" r:id="rId199"/>
    <p:sldId id="692" r:id="rId200"/>
    <p:sldId id="674" r:id="rId201"/>
    <p:sldId id="675" r:id="rId202"/>
    <p:sldId id="676" r:id="rId203"/>
    <p:sldId id="677" r:id="rId204"/>
    <p:sldId id="678" r:id="rId205"/>
    <p:sldId id="679" r:id="rId206"/>
    <p:sldId id="680" r:id="rId207"/>
    <p:sldId id="681" r:id="rId208"/>
    <p:sldId id="682" r:id="rId20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427"/>
            <p14:sldId id="428"/>
            <p14:sldId id="429"/>
            <p14:sldId id="430"/>
            <p14:sldId id="654"/>
            <p14:sldId id="655"/>
            <p14:sldId id="459"/>
          </p14:sldIdLst>
        </p14:section>
        <p14:section name="Untitled Section" id="{74D54BE9-B66E-4C15-BFF0-13EC4B842390}">
          <p14:sldIdLst>
            <p14:sldId id="671"/>
            <p14:sldId id="470"/>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690"/>
            <p14:sldId id="597"/>
            <p14:sldId id="598"/>
            <p14:sldId id="599"/>
            <p14:sldId id="600"/>
            <p14:sldId id="601"/>
            <p14:sldId id="602"/>
            <p14:sldId id="603"/>
            <p14:sldId id="604"/>
            <p14:sldId id="614"/>
            <p14:sldId id="615"/>
            <p14:sldId id="656"/>
            <p14:sldId id="657"/>
            <p14:sldId id="660"/>
          </p14:sldIdLst>
        </p14:section>
        <p14:section name="Untitled Section" id="{472257EC-8E56-4203-AD47-20C15647D68F}">
          <p14:sldIdLst>
            <p14:sldId id="673"/>
            <p14:sldId id="658"/>
            <p14:sldId id="659"/>
            <p14:sldId id="661"/>
            <p14:sldId id="662"/>
            <p14:sldId id="663"/>
            <p14:sldId id="664"/>
            <p14:sldId id="665"/>
            <p14:sldId id="666"/>
            <p14:sldId id="667"/>
            <p14:sldId id="668"/>
            <p14:sldId id="670"/>
          </p14:sldIdLst>
        </p14:section>
        <p14:section name="Untitled Section" id="{74E501DF-35A4-4D35-AD47-1B8FC1ADEBBA}">
          <p14:sldIdLst>
            <p14:sldId id="672"/>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Lst>
        </p14:section>
        <p14:section name="Untitled Section" id="{FBE75E3F-ADC9-4D90-8F62-43B526ADD01E}">
          <p14:sldIdLst>
            <p14:sldId id="699"/>
            <p14:sldId id="693"/>
            <p14:sldId id="694"/>
            <p14:sldId id="695"/>
            <p14:sldId id="696"/>
            <p14:sldId id="700"/>
            <p14:sldId id="702"/>
            <p14:sldId id="701"/>
            <p14:sldId id="697"/>
            <p14:sldId id="698"/>
          </p14:sldIdLst>
        </p14:section>
        <p14:section name="Untitled Section" id="{389D2582-1A8C-4097-BB9B-7F61B987736F}">
          <p14:sldIdLst>
            <p14:sldId id="692"/>
          </p14:sldIdLst>
        </p14:section>
        <p14:section name="Untitled Section" id="{C7796FF6-B3DD-40CE-B1D0-43F94DF8A0FA}">
          <p14:sldIdLst>
            <p14:sldId id="674"/>
            <p14:sldId id="675"/>
            <p14:sldId id="676"/>
            <p14:sldId id="677"/>
            <p14:sldId id="678"/>
            <p14:sldId id="679"/>
            <p14:sldId id="680"/>
            <p14:sldId id="681"/>
            <p14:sldId id="6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94719" autoAdjust="0"/>
  </p:normalViewPr>
  <p:slideViewPr>
    <p:cSldViewPr>
      <p:cViewPr varScale="1">
        <p:scale>
          <a:sx n="98" d="100"/>
          <a:sy n="98" d="100"/>
        </p:scale>
        <p:origin x="1320" y="20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notesMaster" Target="notesMasters/notesMaster1.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2/27/18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26</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Arial" charset="0"/>
                <a:cs typeface="Arial" charset="0"/>
              </a:rPr>
              <a:t>We could also use the default value...</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70</a:t>
            </a:fld>
            <a:endParaRPr lang="en-CA"/>
          </a:p>
        </p:txBody>
      </p:sp>
    </p:spTree>
    <p:extLst>
      <p:ext uri="{BB962C8B-B14F-4D97-AF65-F5344CB8AC3E}">
        <p14:creationId xmlns:p14="http://schemas.microsoft.com/office/powerpoint/2010/main" val="3669158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Reference:  Howard </a:t>
            </a:r>
            <a:r>
              <a:rPr lang="en-CA" altLang="zh-CN" dirty="0" err="1" smtClean="0"/>
              <a:t>Hinnant</a:t>
            </a:r>
            <a:endParaRPr lang="en-CA" altLang="zh-CN" dirty="0" smtClean="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126</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Reference:  Howard </a:t>
            </a:r>
            <a:r>
              <a:rPr lang="en-CA" altLang="zh-CN" dirty="0" err="1" smtClean="0"/>
              <a:t>Hinnant</a:t>
            </a:r>
            <a:endParaRPr lang="en-CA" altLang="zh-CN" dirty="0" smtClean="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127</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136</a:t>
            </a:fld>
            <a:endParaRPr lang="en-CA"/>
          </a:p>
        </p:txBody>
      </p:sp>
    </p:spTree>
    <p:extLst>
      <p:ext uri="{BB962C8B-B14F-4D97-AF65-F5344CB8AC3E}">
        <p14:creationId xmlns:p14="http://schemas.microsoft.com/office/powerpoint/2010/main" val="739079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137</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138</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139</a:t>
            </a:fld>
            <a:endParaRPr lang="en-CA"/>
          </a:p>
        </p:txBody>
      </p:sp>
    </p:spTree>
    <p:extLst>
      <p:ext uri="{BB962C8B-B14F-4D97-AF65-F5344CB8AC3E}">
        <p14:creationId xmlns:p14="http://schemas.microsoft.com/office/powerpoint/2010/main" val="1844998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141</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33D39BF-5F2D-429E-B668-41E7A5BAFC7D}" type="slidenum">
              <a:rPr lang="en-CA" smtClean="0"/>
              <a:pPr>
                <a:defRPr/>
              </a:pPr>
              <a:t>3</a:t>
            </a:fld>
            <a:endParaRPr lang="en-CA"/>
          </a:p>
        </p:txBody>
      </p:sp>
    </p:spTree>
    <p:extLst>
      <p:ext uri="{BB962C8B-B14F-4D97-AF65-F5344CB8AC3E}">
        <p14:creationId xmlns:p14="http://schemas.microsoft.com/office/powerpoint/2010/main" val="3083366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142</a:t>
            </a:fld>
            <a:endParaRPr lang="en-CA"/>
          </a:p>
        </p:txBody>
      </p:sp>
    </p:spTree>
    <p:extLst>
      <p:ext uri="{BB962C8B-B14F-4D97-AF65-F5344CB8AC3E}">
        <p14:creationId xmlns:p14="http://schemas.microsoft.com/office/powerpoint/2010/main" val="65651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53C471E-D4F7-4A87-A390-15459752A6A6}" type="slidenum">
              <a:rPr lang="en-CA" smtClean="0"/>
              <a:pPr>
                <a:defRPr/>
              </a:pPr>
              <a:t>143</a:t>
            </a:fld>
            <a:endParaRPr lang="en-CA"/>
          </a:p>
        </p:txBody>
      </p:sp>
    </p:spTree>
    <p:extLst>
      <p:ext uri="{BB962C8B-B14F-4D97-AF65-F5344CB8AC3E}">
        <p14:creationId xmlns:p14="http://schemas.microsoft.com/office/powerpoint/2010/main" val="2429825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144</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smtClean="0">
                <a:latin typeface="Arial" charset="0"/>
                <a:cs typeface="Arial" charset="0"/>
              </a:rPr>
              <a:t>As well as determining run times, we are also interested in memory usage</a:t>
            </a:r>
          </a:p>
          <a:p>
            <a:pPr>
              <a:buFont typeface="Arial" charset="0"/>
              <a:buNone/>
            </a:pPr>
            <a:r>
              <a:rPr lang="en-US" altLang="en-US" dirty="0" smtClean="0">
                <a:latin typeface="Arial" charset="0"/>
                <a:cs typeface="Arial" charset="0"/>
              </a:rPr>
              <a:t>	</a:t>
            </a:r>
            <a:endParaRPr lang="en-CA" altLang="en-US" dirty="0" smtClean="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145</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146</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9F5B5F0-038E-4B9C-B5FB-EEB576AC118E}" type="slidenum">
              <a:rPr lang="en-CA" smtClean="0"/>
              <a:pPr>
                <a:defRPr/>
              </a:pPr>
              <a:t>147</a:t>
            </a:fld>
            <a:endParaRPr lang="en-CA"/>
          </a:p>
        </p:txBody>
      </p:sp>
    </p:spTree>
    <p:extLst>
      <p:ext uri="{BB962C8B-B14F-4D97-AF65-F5344CB8AC3E}">
        <p14:creationId xmlns:p14="http://schemas.microsoft.com/office/powerpoint/2010/main" val="3963538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6D20F01-A9F1-490E-8949-13A34B54F84F}" type="slidenum">
              <a:rPr lang="en-CA" smtClean="0"/>
              <a:pPr>
                <a:defRPr/>
              </a:pPr>
              <a:t>148</a:t>
            </a:fld>
            <a:endParaRPr lang="en-CA"/>
          </a:p>
        </p:txBody>
      </p:sp>
    </p:spTree>
    <p:extLst>
      <p:ext uri="{BB962C8B-B14F-4D97-AF65-F5344CB8AC3E}">
        <p14:creationId xmlns:p14="http://schemas.microsoft.com/office/powerpoint/2010/main" val="2688350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328266B-C180-4053-AB6F-6C59258BBB8E}" type="slidenum">
              <a:rPr lang="en-CA" smtClean="0"/>
              <a:pPr>
                <a:defRPr/>
              </a:pPr>
              <a:t>149</a:t>
            </a:fld>
            <a:endParaRPr lang="en-CA"/>
          </a:p>
        </p:txBody>
      </p:sp>
    </p:spTree>
    <p:extLst>
      <p:ext uri="{BB962C8B-B14F-4D97-AF65-F5344CB8AC3E}">
        <p14:creationId xmlns:p14="http://schemas.microsoft.com/office/powerpoint/2010/main" val="3602697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B892115-4EA5-445F-8949-D3CA6711CB5D}" type="slidenum">
              <a:rPr lang="en-CA" smtClean="0"/>
              <a:pPr>
                <a:defRPr/>
              </a:pPr>
              <a:t>150</a:t>
            </a:fld>
            <a:endParaRPr lang="en-CA"/>
          </a:p>
        </p:txBody>
      </p:sp>
    </p:spTree>
    <p:extLst>
      <p:ext uri="{BB962C8B-B14F-4D97-AF65-F5344CB8AC3E}">
        <p14:creationId xmlns:p14="http://schemas.microsoft.com/office/powerpoint/2010/main" val="3928939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9C5AD80-F604-4B7D-ADC7-E98E41F22B1E}" type="slidenum">
              <a:rPr lang="en-CA" smtClean="0"/>
              <a:pPr>
                <a:defRPr/>
              </a:pPr>
              <a:t>151</a:t>
            </a:fld>
            <a:endParaRPr lang="en-CA"/>
          </a:p>
        </p:txBody>
      </p:sp>
    </p:spTree>
    <p:extLst>
      <p:ext uri="{BB962C8B-B14F-4D97-AF65-F5344CB8AC3E}">
        <p14:creationId xmlns:p14="http://schemas.microsoft.com/office/powerpoint/2010/main" val="293205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4</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188</a:t>
            </a:fld>
            <a:endParaRPr lang="en-CA"/>
          </a:p>
        </p:txBody>
      </p:sp>
    </p:spTree>
    <p:extLst>
      <p:ext uri="{BB962C8B-B14F-4D97-AF65-F5344CB8AC3E}">
        <p14:creationId xmlns:p14="http://schemas.microsoft.com/office/powerpoint/2010/main" val="136162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AE54-8672-4B07-B08E-91C4380C3314}" type="slidenum">
              <a:rPr lang="en-US" altLang="zh-CN"/>
              <a:pPr/>
              <a:t>190</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a:xfrm>
            <a:off x="930275" y="4410075"/>
            <a:ext cx="5124450" cy="4176713"/>
          </a:xfrm>
          <a:ln/>
        </p:spPr>
        <p:txBody>
          <a:bodyPr vert="eaVert" lIns="92857" tIns="46430" rIns="92857" bIns="46430"/>
          <a:lstStyle/>
          <a:p>
            <a:endParaRPr lang="zh-CN" altLang="zh-CN"/>
          </a:p>
        </p:txBody>
      </p:sp>
    </p:spTree>
    <p:extLst>
      <p:ext uri="{BB962C8B-B14F-4D97-AF65-F5344CB8AC3E}">
        <p14:creationId xmlns:p14="http://schemas.microsoft.com/office/powerpoint/2010/main" val="2779374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23CE7-13B4-4F1E-A122-926879874C12}" type="slidenum">
              <a:rPr lang="en-US" altLang="zh-CN"/>
              <a:pPr/>
              <a:t>191</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930275" y="4410075"/>
            <a:ext cx="5124450" cy="4176713"/>
          </a:xfrm>
          <a:ln/>
        </p:spPr>
        <p:txBody>
          <a:bodyPr vert="eaVert" lIns="92857" tIns="46430" rIns="92857" bIns="46430"/>
          <a:lstStyle/>
          <a:p>
            <a:endParaRPr lang="zh-CN" altLang="zh-CN"/>
          </a:p>
        </p:txBody>
      </p:sp>
    </p:spTree>
    <p:extLst>
      <p:ext uri="{BB962C8B-B14F-4D97-AF65-F5344CB8AC3E}">
        <p14:creationId xmlns:p14="http://schemas.microsoft.com/office/powerpoint/2010/main" val="4099829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C8AA5-6C0A-40CD-8EB7-D5EF5EA29218}" type="slidenum">
              <a:rPr lang="en-US" altLang="zh-CN"/>
              <a:pPr/>
              <a:t>192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xfrm>
            <a:off x="930275" y="4410075"/>
            <a:ext cx="5124450" cy="4176713"/>
          </a:xfrm>
          <a:ln/>
        </p:spPr>
        <p:txBody>
          <a:bodyPr vert="eaVert" lIns="92857" tIns="46430" rIns="92857" bIns="46430"/>
          <a:lstStyle/>
          <a:p>
            <a:endParaRPr lang="zh-CN" altLang="zh-CN"/>
          </a:p>
        </p:txBody>
      </p:sp>
    </p:spTree>
    <p:extLst>
      <p:ext uri="{BB962C8B-B14F-4D97-AF65-F5344CB8AC3E}">
        <p14:creationId xmlns:p14="http://schemas.microsoft.com/office/powerpoint/2010/main" val="93936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5</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6</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FCADB4F-2878-4BD0-8F16-F699E0106588}" type="slidenum">
              <a:rPr lang="en-CA" smtClean="0"/>
              <a:pPr>
                <a:defRPr/>
              </a:pPr>
              <a:t>7</a:t>
            </a:fld>
            <a:endParaRPr lang="en-CA"/>
          </a:p>
        </p:txBody>
      </p:sp>
    </p:spTree>
    <p:extLst>
      <p:ext uri="{BB962C8B-B14F-4D97-AF65-F5344CB8AC3E}">
        <p14:creationId xmlns:p14="http://schemas.microsoft.com/office/powerpoint/2010/main" val="2966365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BD9183E-5568-42A8-B9DC-16AB9D30CF27}" type="slidenum">
              <a:rPr lang="en-CA" smtClean="0"/>
              <a:pPr>
                <a:defRPr/>
              </a:pPr>
              <a:t>8</a:t>
            </a:fld>
            <a:endParaRPr lang="en-CA"/>
          </a:p>
        </p:txBody>
      </p:sp>
    </p:spTree>
    <p:extLst>
      <p:ext uri="{BB962C8B-B14F-4D97-AF65-F5344CB8AC3E}">
        <p14:creationId xmlns:p14="http://schemas.microsoft.com/office/powerpoint/2010/main" val="21095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9</a:t>
            </a:fld>
            <a:endParaRPr lang="en-CA"/>
          </a:p>
        </p:txBody>
      </p:sp>
    </p:spTree>
    <p:extLst>
      <p:ext uri="{BB962C8B-B14F-4D97-AF65-F5344CB8AC3E}">
        <p14:creationId xmlns:p14="http://schemas.microsoft.com/office/powerpoint/2010/main" val="69663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Member functions that do not change the object acted</a:t>
            </a:r>
            <a:br>
              <a:rPr lang="en-CA" altLang="zh-CN" dirty="0" smtClean="0"/>
            </a:br>
            <a:r>
              <a:rPr lang="en-CA" altLang="zh-CN" dirty="0" smtClean="0"/>
              <a:t>upon are variously called </a:t>
            </a:r>
            <a:r>
              <a:rPr lang="en-CA" altLang="zh-CN" i="1" dirty="0" smtClean="0"/>
              <a:t>accessors</a:t>
            </a:r>
            <a:r>
              <a:rPr lang="en-CA" altLang="zh-CN" dirty="0" smtClean="0"/>
              <a:t>, </a:t>
            </a:r>
            <a:r>
              <a:rPr lang="en-CA" altLang="zh-CN" i="1" dirty="0" err="1" smtClean="0"/>
              <a:t>readonly</a:t>
            </a:r>
            <a:r>
              <a:rPr lang="en-CA" altLang="zh-CN" i="1" dirty="0" smtClean="0"/>
              <a:t> functions</a:t>
            </a:r>
            <a:r>
              <a:rPr lang="en-CA" altLang="zh-CN" dirty="0" smtClean="0"/>
              <a:t>,</a:t>
            </a:r>
            <a:br>
              <a:rPr lang="en-CA" altLang="zh-CN" dirty="0" smtClean="0"/>
            </a:br>
            <a:r>
              <a:rPr lang="en-CA" altLang="zh-CN" i="1" dirty="0" smtClean="0"/>
              <a:t>inspectors</a:t>
            </a:r>
            <a:r>
              <a:rPr lang="en-CA" altLang="zh-CN" dirty="0" smtClean="0"/>
              <a:t>, and, when it involves simply returning a</a:t>
            </a:r>
            <a:br>
              <a:rPr lang="en-CA" altLang="zh-CN" dirty="0" smtClean="0"/>
            </a:br>
            <a:r>
              <a:rPr lang="en-CA" altLang="zh-CN" dirty="0" smtClean="0"/>
              <a:t>member variable, </a:t>
            </a:r>
            <a:r>
              <a:rPr lang="en-CA" altLang="zh-CN" i="1" dirty="0" smtClean="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15</a:t>
            </a:fld>
            <a:endParaRPr lang="en-CA"/>
          </a:p>
        </p:txBody>
      </p:sp>
    </p:spTree>
    <p:extLst>
      <p:ext uri="{BB962C8B-B14F-4D97-AF65-F5344CB8AC3E}">
        <p14:creationId xmlns:p14="http://schemas.microsoft.com/office/powerpoint/2010/main" val="99852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4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98.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6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lstStyle/>
          <a:p>
            <a:pPr eaLnBrk="1" hangingPunct="1"/>
            <a:r>
              <a:rPr lang="en-US" altLang="zh-CN" sz="4400" dirty="0" smtClean="0"/>
              <a:t>CS101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smtClean="0">
                <a:ea typeface="宋体" panose="02010600030101010101" pitchFamily="2" charset="-122"/>
              </a:rPr>
              <a:t>Linked List</a:t>
            </a:r>
          </a:p>
          <a:p>
            <a:pPr marL="0" indent="0" algn="ctr" eaLnBrk="1" hangingPunct="1">
              <a:buNone/>
            </a:pPr>
            <a:r>
              <a:rPr lang="en-US" altLang="zh-CN" dirty="0" smtClean="0">
                <a:ea typeface="宋体" panose="02010600030101010101" pitchFamily="2" charset="-122"/>
              </a:rPr>
              <a:t>Instructor: Dengji Zhao</a:t>
            </a:r>
            <a:endParaRPr lang="en-US" altLang="zh-CN" dirty="0" smtClean="0">
              <a:ea typeface="宋体" panose="02010600030101010101" pitchFamily="2" charset="-122"/>
            </a:endParaRPr>
          </a:p>
          <a:p>
            <a:pPr marL="0" indent="0" algn="ctr" eaLnBrk="1" hangingPunct="1">
              <a:buNone/>
            </a:pPr>
            <a:r>
              <a:rPr lang="en-US" altLang="zh-CN" dirty="0" smtClean="0">
                <a:ea typeface="宋体" panose="02010600030101010101" pitchFamily="2" charset="-122"/>
              </a:rPr>
              <a:t>Textbook </a:t>
            </a:r>
            <a:r>
              <a:rPr lang="en-US" altLang="zh-CN" dirty="0" err="1" smtClean="0">
                <a:ea typeface="宋体" panose="02010600030101010101" pitchFamily="2" charset="-122"/>
              </a:rPr>
              <a:t>Ch</a:t>
            </a:r>
            <a:r>
              <a:rPr lang="en-US" altLang="zh-CN" dirty="0" smtClean="0">
                <a:ea typeface="宋体" panose="02010600030101010101" pitchFamily="2" charset="-122"/>
              </a:rPr>
              <a:t> 10.2</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solidFill>
                  <a:srgbClr val="FF0000"/>
                </a:solidFill>
              </a:rPr>
              <a:t>Linked list</a:t>
            </a:r>
          </a:p>
          <a:p>
            <a:r>
              <a:rPr lang="en-US" altLang="zh-CN" dirty="0"/>
              <a:t>Doubly linked list</a:t>
            </a:r>
          </a:p>
          <a:p>
            <a:r>
              <a:rPr lang="en-US" altLang="zh-CN" dirty="0" smtClean="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We’d continue copying until we reach the end</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for (</a:t>
            </a:r>
          </a:p>
          <a:p>
            <a:pPr lvl="1" eaLnBrk="1" hangingPunct="1">
              <a:buNone/>
            </a:pPr>
            <a:r>
              <a:rPr lang="en-US" sz="1400" dirty="0" smtClean="0">
                <a:latin typeface="Consolas" pitchFamily="49" charset="0"/>
                <a:cs typeface="Consolas" pitchFamily="49" charset="0"/>
              </a:rPr>
              <a:t>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.head</a:t>
            </a:r>
            <a:r>
              <a:rPr lang="en-US" sz="1400" dirty="0" smtClean="0">
                <a:latin typeface="Consolas" pitchFamily="49" charset="0"/>
                <a:cs typeface="Consolas" pitchFamily="49" charset="0"/>
              </a:rPr>
              <a:t>()-&gt;next(),</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head();</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 </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nullptr</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-&gt;next(),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&gt;next()</a:t>
            </a:r>
          </a:p>
          <a:p>
            <a:pPr lvl="1" eaLnBrk="1" hangingPunct="1">
              <a:buNone/>
            </a:pPr>
            <a:r>
              <a:rPr lang="en-US" sz="1400" dirty="0" smtClean="0">
                <a:latin typeface="Consolas" pitchFamily="49" charset="0"/>
                <a:cs typeface="Consolas" pitchFamily="49" charset="0"/>
              </a:rPr>
              <a:t>	    ) {</a:t>
            </a:r>
          </a:p>
          <a:p>
            <a:pPr lvl="1" eaLnBrk="1" hangingPunct="1">
              <a:buNone/>
            </a:pPr>
            <a:r>
              <a:rPr lang="en-US" sz="1400" dirty="0" smtClean="0">
                <a:latin typeface="Consolas" pitchFamily="49" charset="0"/>
                <a:cs typeface="Consolas" pitchFamily="49" charset="0"/>
              </a:rPr>
              <a: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-&gt;retrieve(), </a:t>
            </a:r>
            <a:r>
              <a:rPr lang="en-US" sz="1400" dirty="0" err="1" smtClean="0">
                <a:latin typeface="Consolas" pitchFamily="49" charset="0"/>
                <a:cs typeface="Consolas" pitchFamily="49" charset="0"/>
              </a:rPr>
              <a:t>nullptr</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What about assignment?</a:t>
            </a:r>
          </a:p>
          <a:p>
            <a:pPr lvl="1" eaLnBrk="1" hangingPunct="1"/>
            <a:r>
              <a:rPr lang="en-US" dirty="0" smtClean="0">
                <a:latin typeface="Arial" charset="0"/>
                <a:cs typeface="Arial" charset="0"/>
              </a:rPr>
              <a:t>Suppose you have linked lists:</a:t>
            </a:r>
          </a:p>
          <a:p>
            <a:pPr eaLnBrk="1" hangingPunct="1">
              <a:buFontTx/>
              <a:buNone/>
            </a:pPr>
            <a:endParaRPr lang="en-US" sz="1000" b="1" dirty="0" smtClean="0">
              <a:latin typeface="Courier New" pitchFamily="49" charset="0"/>
              <a:cs typeface="Arial" charset="0"/>
            </a:endParaRPr>
          </a:p>
          <a:p>
            <a:pPr eaLnBrk="1" hangingPunct="1">
              <a:buFontTx/>
              <a:buNone/>
            </a:pP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List </a:t>
            </a:r>
            <a:r>
              <a:rPr lang="en-US" sz="1800" dirty="0" smtClean="0">
                <a:solidFill>
                  <a:srgbClr val="D20000"/>
                </a:solidFill>
                <a:latin typeface="Consolas" pitchFamily="49" charset="0"/>
                <a:cs typeface="Consolas" pitchFamily="49" charset="0"/>
              </a:rPr>
              <a:t>lst1</a:t>
            </a:r>
            <a:r>
              <a:rPr lang="en-US" sz="1800" dirty="0" smtClean="0">
                <a:latin typeface="Consolas" pitchFamily="49" charset="0"/>
                <a:cs typeface="Consolas" pitchFamily="49" charset="0"/>
              </a:rPr>
              <a:t>, </a:t>
            </a:r>
            <a:r>
              <a:rPr lang="en-US" sz="1800" dirty="0" smtClean="0">
                <a:solidFill>
                  <a:srgbClr val="002060"/>
                </a:solidFill>
                <a:latin typeface="Consolas" pitchFamily="49" charset="0"/>
                <a:cs typeface="Consolas" pitchFamily="49" charset="0"/>
              </a:rPr>
              <a:t>lst2</a:t>
            </a:r>
            <a:r>
              <a:rPr lang="en-US" sz="1800" dirty="0" smtClean="0">
                <a:latin typeface="Consolas" pitchFamily="49" charset="0"/>
                <a:cs typeface="Consolas" pitchFamily="49" charset="0"/>
              </a:rPr>
              <a:t>;</a:t>
            </a:r>
          </a:p>
          <a:p>
            <a:pPr eaLnBrk="1" hangingPunct="1">
              <a:buFontTx/>
              <a:buNone/>
            </a:pPr>
            <a:endParaRPr lang="en-US" sz="1800" dirty="0" smtClean="0">
              <a:latin typeface="Consolas" pitchFamily="49" charset="0"/>
              <a:cs typeface="Consolas" pitchFamily="49" charset="0"/>
            </a:endParaRPr>
          </a:p>
          <a:p>
            <a:pPr eaLnBrk="1" hangingPunct="1">
              <a:buFontTx/>
              <a:buNone/>
            </a:pPr>
            <a:r>
              <a:rPr lang="en-US" sz="1800" dirty="0" smtClean="0">
                <a:latin typeface="Consolas" pitchFamily="49" charset="0"/>
                <a:cs typeface="Consolas" pitchFamily="49" charset="0"/>
              </a:rPr>
              <a:t>      </a:t>
            </a:r>
            <a:r>
              <a:rPr lang="en-US" sz="1800" dirty="0" smtClean="0">
                <a:solidFill>
                  <a:srgbClr val="D20000"/>
                </a:solidFill>
                <a:latin typeface="Consolas" pitchFamily="49" charset="0"/>
                <a:cs typeface="Consolas" pitchFamily="49" charset="0"/>
              </a:rPr>
              <a:t>lst1</a:t>
            </a:r>
            <a:r>
              <a:rPr lang="en-US" sz="1800" dirty="0" smtClean="0">
                <a:latin typeface="Consolas" pitchFamily="49" charset="0"/>
                <a:cs typeface="Consolas" pitchFamily="49" charset="0"/>
              </a:rPr>
              <a:t>.push_front( 35 );</a:t>
            </a:r>
          </a:p>
          <a:p>
            <a:pPr eaLnBrk="1" hangingPunct="1">
              <a:buFontTx/>
              <a:buNone/>
            </a:pPr>
            <a:r>
              <a:rPr lang="en-US" sz="1800" dirty="0" smtClean="0">
                <a:latin typeface="Consolas" pitchFamily="49" charset="0"/>
                <a:cs typeface="Consolas" pitchFamily="49" charset="0"/>
              </a:rPr>
              <a:t>      </a:t>
            </a:r>
            <a:r>
              <a:rPr lang="en-US" sz="1800" dirty="0" smtClean="0">
                <a:solidFill>
                  <a:srgbClr val="D20000"/>
                </a:solidFill>
                <a:latin typeface="Consolas" pitchFamily="49" charset="0"/>
                <a:cs typeface="Consolas" pitchFamily="49" charset="0"/>
              </a:rPr>
              <a:t>lst1</a:t>
            </a:r>
            <a:r>
              <a:rPr lang="en-US" sz="1800" dirty="0" smtClean="0">
                <a:latin typeface="Consolas" pitchFamily="49" charset="0"/>
                <a:cs typeface="Consolas" pitchFamily="49" charset="0"/>
              </a:rPr>
              <a:t>.push_front( 18 );</a:t>
            </a:r>
          </a:p>
          <a:p>
            <a:pPr eaLnBrk="1" hangingPunct="1">
              <a:buFontTx/>
              <a:buNone/>
            </a:pPr>
            <a:r>
              <a:rPr lang="en-US" sz="1800" dirty="0" smtClean="0">
                <a:latin typeface="Consolas" pitchFamily="49" charset="0"/>
                <a:cs typeface="Consolas" pitchFamily="49" charset="0"/>
              </a:rPr>
              <a:t>      </a:t>
            </a:r>
            <a:r>
              <a:rPr lang="en-US" sz="1800" dirty="0" smtClean="0">
                <a:solidFill>
                  <a:srgbClr val="002060"/>
                </a:solidFill>
                <a:latin typeface="Consolas" pitchFamily="49" charset="0"/>
                <a:cs typeface="Consolas" pitchFamily="49" charset="0"/>
              </a:rPr>
              <a:t>lst2</a:t>
            </a:r>
            <a:r>
              <a:rPr lang="en-US" sz="1800" dirty="0" smtClean="0">
                <a:latin typeface="Consolas" pitchFamily="49" charset="0"/>
                <a:cs typeface="Consolas" pitchFamily="49" charset="0"/>
              </a:rPr>
              <a:t>.push_front( 94 );</a:t>
            </a:r>
          </a:p>
          <a:p>
            <a:pPr eaLnBrk="1" hangingPunct="1">
              <a:buFontTx/>
              <a:buNone/>
            </a:pPr>
            <a:r>
              <a:rPr lang="en-US" sz="1800" dirty="0" smtClean="0">
                <a:latin typeface="Consolas" pitchFamily="49" charset="0"/>
                <a:cs typeface="Consolas" pitchFamily="49" charset="0"/>
              </a:rPr>
              <a:t>      </a:t>
            </a:r>
            <a:r>
              <a:rPr lang="en-US" sz="1800" dirty="0" smtClean="0">
                <a:solidFill>
                  <a:srgbClr val="002060"/>
                </a:solidFill>
                <a:latin typeface="Consolas" pitchFamily="49" charset="0"/>
                <a:cs typeface="Consolas" pitchFamily="49" charset="0"/>
              </a:rPr>
              <a:t>lst2</a:t>
            </a:r>
            <a:r>
              <a:rPr lang="en-US" sz="1800" dirty="0" smtClean="0">
                <a:latin typeface="Consolas" pitchFamily="49" charset="0"/>
                <a:cs typeface="Consolas" pitchFamily="49" charset="0"/>
              </a:rPr>
              <a:t>.push_front( 72 );</a:t>
            </a:r>
          </a:p>
          <a:p>
            <a:pPr eaLnBrk="1" hangingPunct="1">
              <a:buFontTx/>
              <a:buNone/>
            </a:pP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This is the current state:</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Consider an assignment:</a:t>
            </a:r>
          </a:p>
          <a:p>
            <a:pPr eaLnBrk="1" hangingPunct="1">
              <a:buFontTx/>
              <a:buNone/>
            </a:pPr>
            <a:r>
              <a:rPr lang="en-US" dirty="0" smtClean="0">
                <a:latin typeface="Arial" charset="0"/>
                <a:cs typeface="Arial" charset="0"/>
              </a:rPr>
              <a:t>                </a:t>
            </a:r>
            <a:r>
              <a:rPr lang="en-US" dirty="0" smtClean="0">
                <a:solidFill>
                  <a:srgbClr val="002060"/>
                </a:solidFill>
                <a:latin typeface="Consolas" pitchFamily="49" charset="0"/>
                <a:cs typeface="Consolas" pitchFamily="49" charset="0"/>
              </a:rPr>
              <a:t>lst2</a:t>
            </a:r>
            <a:r>
              <a:rPr lang="en-US" dirty="0" smtClean="0">
                <a:latin typeface="Consolas" pitchFamily="49" charset="0"/>
                <a:cs typeface="Consolas" pitchFamily="49" charset="0"/>
              </a:rPr>
              <a:t> = </a:t>
            </a:r>
            <a:r>
              <a:rPr lang="en-US" dirty="0" smtClean="0">
                <a:solidFill>
                  <a:srgbClr val="D20000"/>
                </a:solidFill>
                <a:latin typeface="Consolas" pitchFamily="49" charset="0"/>
                <a:cs typeface="Consolas" pitchFamily="49" charset="0"/>
              </a:rPr>
              <a:t>lst1</a:t>
            </a:r>
            <a:r>
              <a:rPr lang="en-US" dirty="0" smtClean="0">
                <a:latin typeface="Consolas" pitchFamily="49" charset="0"/>
                <a:cs typeface="Consolas" pitchFamily="49" charset="0"/>
              </a:rPr>
              <a:t>;</a:t>
            </a:r>
            <a:endParaRPr lang="en-US" sz="2800" dirty="0" smtClean="0">
              <a:latin typeface="Consolas" pitchFamily="49" charset="0"/>
              <a:cs typeface="Consolas" pitchFamily="49" charset="0"/>
            </a:endParaRP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default behavior: the member variables of this class are</a:t>
            </a:r>
            <a:r>
              <a:rPr lang="en-US" dirty="0">
                <a:latin typeface="Consolas" pitchFamily="49" charset="0"/>
                <a:cs typeface="Arial" charset="0"/>
              </a:rPr>
              <a:t> </a:t>
            </a:r>
            <a:r>
              <a:rPr lang="en-US" dirty="0" smtClean="0">
                <a:latin typeface="Arial" charset="0"/>
                <a:cs typeface="Arial" charset="0"/>
              </a:rPr>
              <a:t>copied over</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It is equivalent to writing:</a:t>
            </a:r>
          </a:p>
          <a:p>
            <a:pPr eaLnBrk="1" hangingPunct="1">
              <a:buFontTx/>
              <a:buNone/>
            </a:pPr>
            <a:r>
              <a:rPr lang="en-US" dirty="0" smtClean="0">
                <a:latin typeface="Arial" charset="0"/>
                <a:cs typeface="Arial" charset="0"/>
              </a:rPr>
              <a:t>   		   </a:t>
            </a:r>
            <a:r>
              <a:rPr lang="en-US" dirty="0" smtClean="0">
                <a:solidFill>
                  <a:srgbClr val="002060"/>
                </a:solidFill>
                <a:latin typeface="Consolas" pitchFamily="49" charset="0"/>
                <a:cs typeface="Consolas" pitchFamily="49" charset="0"/>
              </a:rPr>
              <a:t>lst2</a:t>
            </a:r>
            <a:r>
              <a:rPr lang="en-US" dirty="0" smtClean="0">
                <a:latin typeface="Consolas" pitchFamily="49" charset="0"/>
                <a:cs typeface="Consolas" pitchFamily="49" charset="0"/>
              </a:rPr>
              <a:t>.list_head = </a:t>
            </a:r>
            <a:r>
              <a:rPr lang="en-US" dirty="0" smtClean="0">
                <a:solidFill>
                  <a:srgbClr val="D20000"/>
                </a:solidFill>
                <a:latin typeface="Consolas" pitchFamily="49" charset="0"/>
                <a:cs typeface="Consolas" pitchFamily="49" charset="0"/>
              </a:rPr>
              <a:t>lst1</a:t>
            </a:r>
            <a:r>
              <a:rPr lang="en-US" dirty="0" smtClean="0">
                <a:latin typeface="Consolas" pitchFamily="49" charset="0"/>
                <a:cs typeface="Consolas" pitchFamily="49" charset="0"/>
              </a:rPr>
              <a:t>.list_head;</a:t>
            </a:r>
          </a:p>
          <a:p>
            <a:pPr eaLnBrk="1" hangingPunct="1">
              <a:buFont typeface="Arial" charset="0"/>
              <a:buNone/>
            </a:pPr>
            <a:r>
              <a:rPr lang="en-US" dirty="0" smtClean="0">
                <a:latin typeface="Consolas" pitchFamily="49" charset="0"/>
                <a:cs typeface="Consolas" pitchFamily="49" charset="0"/>
              </a:rPr>
              <a:t>	</a:t>
            </a:r>
          </a:p>
          <a:p>
            <a:pPr eaLnBrk="1" hangingPunct="1">
              <a:buFont typeface="Arial" charset="0"/>
              <a:buNone/>
            </a:pPr>
            <a:r>
              <a:rPr lang="en-US" dirty="0" smtClean="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What’s wrong with this picture?</a:t>
            </a:r>
          </a:p>
          <a:p>
            <a:pPr lvl="1" eaLnBrk="1" hangingPunct="1"/>
            <a:r>
              <a:rPr lang="en-US" dirty="0" smtClean="0">
                <a:latin typeface="Arial" charset="0"/>
                <a:cs typeface="Arial" charset="0"/>
              </a:rPr>
              <a:t>We no longer have links to either of the nodes storing 72 or 94 (memory leak)</a:t>
            </a: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Also, suppose we call the member function</a:t>
            </a:r>
          </a:p>
          <a:p>
            <a:pPr lvl="1" eaLnBrk="1" hangingPunct="1">
              <a:buFontTx/>
              <a:buNone/>
            </a:pPr>
            <a:r>
              <a:rPr lang="en-US" b="1" dirty="0" smtClean="0">
                <a:latin typeface="Courier New" pitchFamily="49" charset="0"/>
                <a:cs typeface="Arial" charset="0"/>
              </a:rPr>
              <a:t>	   </a:t>
            </a:r>
            <a:r>
              <a:rPr lang="en-US" sz="2000" dirty="0" smtClean="0">
                <a:solidFill>
                  <a:srgbClr val="D20000"/>
                </a:solidFill>
                <a:latin typeface="Consolas" pitchFamily="49" charset="0"/>
                <a:cs typeface="Consolas" pitchFamily="49" charset="0"/>
              </a:rPr>
              <a:t>lst1</a:t>
            </a:r>
            <a:r>
              <a:rPr lang="en-US" sz="2000" dirty="0" smtClean="0">
                <a:latin typeface="Consolas" pitchFamily="49" charset="0"/>
                <a:cs typeface="Consolas" pitchFamily="49" charset="0"/>
              </a:rPr>
              <a:t>.pop_front();</a:t>
            </a:r>
            <a:endParaRPr lang="en-US" sz="2400" dirty="0" smtClean="0">
              <a:latin typeface="Consolas" pitchFamily="49" charset="0"/>
              <a:cs typeface="Consolas" pitchFamily="49" charset="0"/>
            </a:endParaRPr>
          </a:p>
          <a:p>
            <a:pPr lvl="1" eaLnBrk="1" hangingPunct="1"/>
            <a:r>
              <a:rPr lang="en-US" altLang="zh-CN" dirty="0" smtClean="0">
                <a:solidFill>
                  <a:srgbClr val="002060"/>
                </a:solidFill>
                <a:latin typeface="Consolas" pitchFamily="49" charset="0"/>
                <a:cs typeface="Consolas" pitchFamily="49" charset="0"/>
              </a:rPr>
              <a:t>lst2</a:t>
            </a:r>
            <a:r>
              <a:rPr lang="en-US" altLang="zh-CN" dirty="0" smtClean="0">
                <a:latin typeface="Arial" charset="0"/>
                <a:cs typeface="Arial" charset="0"/>
              </a:rPr>
              <a:t> </a:t>
            </a:r>
            <a:r>
              <a:rPr lang="en-US" dirty="0" smtClean="0">
                <a:latin typeface="Arial" charset="0"/>
                <a:cs typeface="Arial" charset="0"/>
              </a:rPr>
              <a:t>is now invalid</a:t>
            </a:r>
            <a:endParaRPr lang="en-US" sz="2400" dirty="0" smtClean="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987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Now, the second list </a:t>
            </a:r>
            <a:r>
              <a:rPr lang="en-US" dirty="0" smtClean="0">
                <a:solidFill>
                  <a:srgbClr val="002060"/>
                </a:solidFill>
                <a:latin typeface="Consolas" pitchFamily="49" charset="0"/>
                <a:cs typeface="Consolas" pitchFamily="49" charset="0"/>
              </a:rPr>
              <a:t>lst2</a:t>
            </a:r>
            <a:r>
              <a:rPr lang="en-US" dirty="0" smtClean="0">
                <a:latin typeface="Arial" charset="0"/>
                <a:cs typeface="Arial" charset="0"/>
              </a:rPr>
              <a:t> is pointing to memory which has been </a:t>
            </a:r>
            <a:r>
              <a:rPr lang="en-US" dirty="0" err="1" smtClean="0">
                <a:latin typeface="Arial" charset="0"/>
                <a:cs typeface="Arial" charset="0"/>
              </a:rPr>
              <a:t>deallocated</a:t>
            </a:r>
            <a:r>
              <a:rPr lang="en-US" dirty="0" smtClean="0">
                <a:latin typeface="Arial" charset="0"/>
                <a:cs typeface="Arial" charset="0"/>
              </a:rPr>
              <a:t>...</a:t>
            </a:r>
          </a:p>
          <a:p>
            <a:pPr eaLnBrk="1" hangingPunct="1">
              <a:buFont typeface="Arial" charset="0"/>
              <a:buNone/>
            </a:pPr>
            <a:endParaRPr lang="en-US" dirty="0" smtClean="0">
              <a:latin typeface="Arial" charset="0"/>
              <a:cs typeface="Arial" charset="0"/>
            </a:endParaRPr>
          </a:p>
          <a:p>
            <a:pPr lvl="1" eaLnBrk="1" hangingPunct="1"/>
            <a:r>
              <a:rPr lang="en-US" dirty="0" smtClean="0">
                <a:latin typeface="Arial" charset="0"/>
                <a:cs typeface="Arial" charset="0"/>
              </a:rPr>
              <a:t>What is the behavior if we make this call?</a:t>
            </a:r>
          </a:p>
          <a:p>
            <a:pPr lvl="1" eaLnBrk="1" hangingPunct="1">
              <a:buNone/>
            </a:pPr>
            <a:r>
              <a:rPr lang="en-US" dirty="0" smtClean="0">
                <a:latin typeface="Arial" charset="0"/>
                <a:cs typeface="Arial" charset="0"/>
              </a:rPr>
              <a:t>			 </a:t>
            </a:r>
            <a:r>
              <a:rPr lang="en-US" dirty="0" smtClean="0">
                <a:solidFill>
                  <a:srgbClr val="002060"/>
                </a:solidFill>
                <a:latin typeface="Consolas" pitchFamily="49" charset="0"/>
                <a:cs typeface="Consolas" pitchFamily="49" charset="0"/>
              </a:rPr>
              <a:t>lst2</a:t>
            </a:r>
            <a:r>
              <a:rPr lang="en-US" dirty="0" smtClean="0">
                <a:latin typeface="Consolas" pitchFamily="49" charset="0"/>
                <a:cs typeface="Consolas" pitchFamily="49" charset="0"/>
              </a:rPr>
              <a:t>.pop_front();</a:t>
            </a:r>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lvl="1" eaLnBrk="1" hangingPunct="1"/>
            <a:r>
              <a:rPr lang="en-US" dirty="0" smtClean="0">
                <a:latin typeface="Arial" charset="0"/>
                <a:cs typeface="Arial" charset="0"/>
              </a:rPr>
              <a:t>The behaviour is undefined, however, soon this will probably lead to an access violation</a:t>
            </a:r>
          </a:p>
        </p:txBody>
      </p:sp>
      <p:pic>
        <p:nvPicPr>
          <p:cNvPr id="4" name="Picture 5" descr="b3"/>
          <p:cNvPicPr>
            <a:picLocks noChangeAspect="1" noChangeArrowheads="1"/>
          </p:cNvPicPr>
          <p:nvPr/>
        </p:nvPicPr>
        <p:blipFill>
          <a:blip r:embed="rId2"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2930859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Like making copies, we must have a reasonable means of assigning</a:t>
            </a:r>
          </a:p>
          <a:p>
            <a:pPr lvl="1" eaLnBrk="1" hangingPunct="1"/>
            <a:r>
              <a:rPr lang="en-US" dirty="0" smtClean="0">
                <a:latin typeface="Arial" charset="0"/>
                <a:cs typeface="Arial" charset="0"/>
              </a:rPr>
              <a:t>Starting with</a:t>
            </a: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We need to erase the content of </a:t>
            </a:r>
            <a:r>
              <a:rPr lang="en-US" dirty="0" smtClean="0">
                <a:solidFill>
                  <a:srgbClr val="0000FF"/>
                </a:solidFill>
                <a:latin typeface="Consolas" pitchFamily="49" charset="0"/>
                <a:cs typeface="Consolas" pitchFamily="49" charset="0"/>
              </a:rPr>
              <a:t>lst2</a:t>
            </a:r>
            <a:r>
              <a:rPr lang="en-US" dirty="0" smtClean="0">
                <a:latin typeface="Arial" charset="0"/>
                <a:cs typeface="Arial" charset="0"/>
              </a:rPr>
              <a:t> and copy over the nodes in </a:t>
            </a:r>
            <a:r>
              <a:rPr lang="en-US" dirty="0" smtClean="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First, to overload the assignment operator, we must overload the function named </a:t>
            </a:r>
            <a:r>
              <a:rPr lang="en-US" dirty="0" smtClean="0">
                <a:solidFill>
                  <a:srgbClr val="FF33CC"/>
                </a:solidFill>
                <a:latin typeface="Consolas" pitchFamily="49" charset="0"/>
                <a:cs typeface="Consolas" pitchFamily="49" charset="0"/>
              </a:rPr>
              <a:t>operator =</a:t>
            </a:r>
          </a:p>
          <a:p>
            <a:pPr lvl="1" eaLnBrk="1" hangingPunct="1"/>
            <a:r>
              <a:rPr lang="en-US" dirty="0" smtClean="0">
                <a:latin typeface="Arial" charset="0"/>
                <a:cs typeface="Arial" charset="0"/>
              </a:rPr>
              <a:t>This is a how you indicate to the compiler that</a:t>
            </a:r>
            <a:br>
              <a:rPr lang="en-US" dirty="0" smtClean="0">
                <a:latin typeface="Arial" charset="0"/>
                <a:cs typeface="Arial" charset="0"/>
              </a:rPr>
            </a:br>
            <a:r>
              <a:rPr lang="en-US" dirty="0" smtClean="0">
                <a:latin typeface="Arial" charset="0"/>
                <a:cs typeface="Arial" charset="0"/>
              </a:rPr>
              <a:t>you are overloading the assignment (</a:t>
            </a:r>
            <a:r>
              <a:rPr lang="en-US" dirty="0" smtClean="0">
                <a:solidFill>
                  <a:srgbClr val="FF33CC"/>
                </a:solidFill>
                <a:latin typeface="Consolas" pitchFamily="49" charset="0"/>
                <a:cs typeface="Consolas" pitchFamily="49" charset="0"/>
              </a:rPr>
              <a:t>=</a:t>
            </a:r>
            <a:r>
              <a:rPr lang="en-US" dirty="0" smtClean="0">
                <a:latin typeface="Arial" charset="0"/>
                <a:cs typeface="Arial" charset="0"/>
              </a:rPr>
              <a:t>) operator</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signature is:</a:t>
            </a:r>
          </a:p>
          <a:p>
            <a:pPr lvl="2" eaLnBrk="1" hangingPunct="1">
              <a:buFontTx/>
              <a:buNone/>
            </a:pPr>
            <a:r>
              <a:rPr lang="en-US" sz="1800" dirty="0" smtClean="0">
                <a:latin typeface="Consolas" pitchFamily="49" charset="0"/>
                <a:cs typeface="Consolas" pitchFamily="49" charset="0"/>
              </a:rPr>
              <a:t>List &amp;</a:t>
            </a:r>
            <a:r>
              <a:rPr lang="en-US" sz="1800" dirty="0" smtClean="0">
                <a:solidFill>
                  <a:srgbClr val="FF33CC"/>
                </a:solidFill>
                <a:latin typeface="Consolas" pitchFamily="49" charset="0"/>
                <a:cs typeface="Consolas" pitchFamily="49" charset="0"/>
              </a:rPr>
              <a:t>operator =</a:t>
            </a:r>
            <a:r>
              <a:rPr lang="en-US" sz="1800" dirty="0" smtClean="0">
                <a:latin typeface="Consolas" pitchFamily="49" charset="0"/>
                <a:cs typeface="Consolas" pitchFamily="49" charset="0"/>
              </a:rPr>
              <a:t> ( List );</a:t>
            </a:r>
          </a:p>
        </p:txBody>
      </p:sp>
    </p:spTree>
    <p:extLst>
      <p:ext uri="{BB962C8B-B14F-4D97-AF65-F5344CB8AC3E}">
        <p14:creationId xmlns:p14="http://schemas.microsoft.com/office/powerpoint/2010/main" val="2686617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Now, suppose you create the following function:</a:t>
            </a:r>
          </a:p>
          <a:p>
            <a:pPr>
              <a:buNone/>
            </a:pPr>
            <a:endParaRPr lang="en-CA" sz="900" dirty="0" smtClean="0"/>
          </a:p>
          <a:p>
            <a:pPr lvl="2">
              <a:buNone/>
            </a:pPr>
            <a:r>
              <a:rPr lang="en-CA" dirty="0" smtClean="0">
                <a:latin typeface="Consolas" pitchFamily="49" charset="0"/>
                <a:cs typeface="Consolas" pitchFamily="49" charset="0"/>
              </a:rPr>
              <a:t>List initialize(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a,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b ) {</a:t>
            </a:r>
          </a:p>
          <a:p>
            <a:pPr lvl="2">
              <a:buNone/>
            </a:pPr>
            <a:r>
              <a:rPr lang="en-CA" dirty="0" smtClean="0">
                <a:latin typeface="Consolas" pitchFamily="49" charset="0"/>
                <a:cs typeface="Consolas" pitchFamily="49" charset="0"/>
              </a:rPr>
              <a:t>    List </a:t>
            </a:r>
            <a:r>
              <a:rPr lang="en-CA" dirty="0" err="1" smtClean="0">
                <a:latin typeface="Consolas" pitchFamily="49" charset="0"/>
                <a:cs typeface="Consolas" pitchFamily="49" charset="0"/>
              </a:rPr>
              <a:t>ls</a:t>
            </a:r>
            <a:r>
              <a:rPr lang="en-CA" dirty="0" smtClean="0">
                <a:latin typeface="Consolas" pitchFamily="49" charset="0"/>
                <a:cs typeface="Consolas" pitchFamily="49" charset="0"/>
              </a:rPr>
              <a:t>;</a:t>
            </a:r>
          </a:p>
          <a:p>
            <a:pPr lvl="2">
              <a:buNone/>
            </a:pPr>
            <a:endParaRPr lang="en-CA" dirty="0" smtClean="0">
              <a:latin typeface="Consolas" pitchFamily="49" charset="0"/>
              <a:cs typeface="Consolas" pitchFamily="49" charset="0"/>
            </a:endParaRPr>
          </a:p>
          <a:p>
            <a:pPr lvl="2">
              <a:buNone/>
            </a:pPr>
            <a:r>
              <a:rPr lang="en-CA" dirty="0" smtClean="0">
                <a:latin typeface="Consolas" pitchFamily="49" charset="0"/>
                <a:cs typeface="Consolas" pitchFamily="49" charset="0"/>
              </a:rPr>
              <a:t>    for (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i</a:t>
            </a:r>
            <a:r>
              <a:rPr lang="en-CA" dirty="0" smtClean="0">
                <a:latin typeface="Consolas" pitchFamily="49" charset="0"/>
                <a:cs typeface="Consolas" pitchFamily="49" charset="0"/>
              </a:rPr>
              <a:t> = b; </a:t>
            </a:r>
            <a:r>
              <a:rPr lang="en-CA" dirty="0" err="1" smtClean="0">
                <a:latin typeface="Consolas" pitchFamily="49" charset="0"/>
                <a:cs typeface="Consolas" pitchFamily="49" charset="0"/>
              </a:rPr>
              <a:t>i</a:t>
            </a:r>
            <a:r>
              <a:rPr lang="en-CA" dirty="0" smtClean="0">
                <a:latin typeface="Consolas" pitchFamily="49" charset="0"/>
                <a:cs typeface="Consolas" pitchFamily="49" charset="0"/>
              </a:rPr>
              <a:t> &gt;= a; --</a:t>
            </a:r>
            <a:r>
              <a:rPr lang="en-CA" dirty="0" err="1" smtClean="0">
                <a:latin typeface="Consolas" pitchFamily="49" charset="0"/>
                <a:cs typeface="Consolas" pitchFamily="49" charset="0"/>
              </a:rPr>
              <a:t>i</a:t>
            </a:r>
            <a:r>
              <a:rPr lang="en-CA" dirty="0" smtClean="0">
                <a:latin typeface="Consolas" pitchFamily="49" charset="0"/>
                <a:cs typeface="Consolas" pitchFamily="49" charset="0"/>
              </a:rPr>
              <a:t> ) {</a:t>
            </a:r>
          </a:p>
          <a:p>
            <a:pPr lvl="2">
              <a:buNone/>
            </a:pPr>
            <a:r>
              <a:rPr lang="en-CA" dirty="0" smtClean="0">
                <a:latin typeface="Consolas" pitchFamily="49" charset="0"/>
                <a:cs typeface="Consolas" pitchFamily="49" charset="0"/>
              </a:rPr>
              <a:t>        </a:t>
            </a:r>
            <a:r>
              <a:rPr lang="en-CA" dirty="0" err="1" smtClean="0">
                <a:latin typeface="Consolas" pitchFamily="49" charset="0"/>
                <a:cs typeface="Consolas" pitchFamily="49" charset="0"/>
              </a:rPr>
              <a:t>ls.push_front</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i</a:t>
            </a:r>
            <a:r>
              <a:rPr lang="en-CA" dirty="0" smtClean="0">
                <a:latin typeface="Consolas" pitchFamily="49" charset="0"/>
                <a:cs typeface="Consolas" pitchFamily="49" charset="0"/>
              </a:rPr>
              <a:t> );</a:t>
            </a:r>
          </a:p>
          <a:p>
            <a:pPr lvl="2">
              <a:buNone/>
            </a:pPr>
            <a:r>
              <a:rPr lang="en-CA" dirty="0" smtClean="0">
                <a:latin typeface="Consolas" pitchFamily="49" charset="0"/>
                <a:cs typeface="Consolas" pitchFamily="49" charset="0"/>
              </a:rPr>
              <a:t>    }</a:t>
            </a:r>
          </a:p>
          <a:p>
            <a:pPr lvl="2">
              <a:buNone/>
            </a:pPr>
            <a:endParaRPr lang="en-CA" dirty="0" smtClean="0">
              <a:latin typeface="Consolas" pitchFamily="49" charset="0"/>
              <a:cs typeface="Consolas" pitchFamily="49" charset="0"/>
            </a:endParaRPr>
          </a:p>
          <a:p>
            <a:pPr lvl="2">
              <a:buNone/>
            </a:pPr>
            <a:r>
              <a:rPr lang="en-CA" dirty="0" smtClean="0">
                <a:latin typeface="Consolas" pitchFamily="49" charset="0"/>
                <a:cs typeface="Consolas" pitchFamily="49" charset="0"/>
              </a:rPr>
              <a:t>    return </a:t>
            </a:r>
            <a:r>
              <a:rPr lang="en-CA" dirty="0" err="1" smtClean="0">
                <a:latin typeface="Consolas" pitchFamily="49" charset="0"/>
                <a:cs typeface="Consolas" pitchFamily="49" charset="0"/>
              </a:rPr>
              <a:t>ls</a:t>
            </a:r>
            <a:r>
              <a:rPr lang="en-CA" dirty="0" smtClean="0">
                <a:latin typeface="Consolas" pitchFamily="49" charset="0"/>
                <a:cs typeface="Consolas" pitchFamily="49" charset="0"/>
              </a:rPr>
              <a:t>;</a:t>
            </a:r>
          </a:p>
          <a:p>
            <a:pPr lvl="2">
              <a:buNone/>
            </a:pPr>
            <a:r>
              <a:rPr lang="en-CA" dirty="0" smtClean="0">
                <a:latin typeface="Consolas" pitchFamily="49" charset="0"/>
                <a:cs typeface="Consolas" pitchFamily="49" charset="0"/>
              </a:rPr>
              <a:t>}</a:t>
            </a:r>
          </a:p>
          <a:p>
            <a:pPr lvl="2">
              <a:buNone/>
            </a:pPr>
            <a:endParaRPr lang="en-CA" dirty="0" smtClean="0">
              <a:latin typeface="Consolas" pitchFamily="49" charset="0"/>
              <a:cs typeface="Consolas" pitchFamily="49" charset="0"/>
            </a:endParaRPr>
          </a:p>
          <a:p>
            <a:pPr>
              <a:buNone/>
            </a:pPr>
            <a:r>
              <a:rPr lang="en-CA" dirty="0" smtClean="0">
                <a:latin typeface="Consolas" pitchFamily="49" charset="0"/>
                <a:cs typeface="Consolas" pitchFamily="49" charset="0"/>
              </a:rPr>
              <a:t>	</a:t>
            </a:r>
            <a:r>
              <a:rPr lang="en-CA" dirty="0" smtClean="0"/>
              <a:t>and call</a:t>
            </a:r>
          </a:p>
          <a:p>
            <a:pPr>
              <a:buNone/>
            </a:pPr>
            <a:endParaRPr lang="en-CA" sz="900" dirty="0" smtClean="0"/>
          </a:p>
          <a:p>
            <a:pPr lvl="2">
              <a:buNone/>
            </a:pPr>
            <a:r>
              <a:rPr lang="en-CA" dirty="0" smtClean="0">
                <a:latin typeface="Consolas" pitchFamily="49" charset="0"/>
                <a:cs typeface="Consolas" pitchFamily="49" charset="0"/>
              </a:rPr>
              <a:t>List </a:t>
            </a:r>
            <a:r>
              <a:rPr lang="en-CA" dirty="0" err="1" smtClean="0">
                <a:latin typeface="Consolas" pitchFamily="49" charset="0"/>
                <a:cs typeface="Consolas" pitchFamily="49" charset="0"/>
              </a:rPr>
              <a:t>vec</a:t>
            </a:r>
            <a:r>
              <a:rPr lang="en-CA" dirty="0" smtClean="0">
                <a:latin typeface="Consolas" pitchFamily="49" charset="0"/>
                <a:cs typeface="Consolas" pitchFamily="49" charset="0"/>
              </a:rPr>
              <a:t> = initialize( 3, 6 );</a:t>
            </a:r>
          </a:p>
          <a:p>
            <a:pPr lvl="0">
              <a:buNone/>
            </a:pPr>
            <a:endParaRPr lang="en-CA" dirty="0">
              <a:latin typeface="Consolas" pitchFamily="49" charset="0"/>
              <a:cs typeface="Consolas" pitchFamily="49" charset="0"/>
            </a:endParaRPr>
          </a:p>
        </p:txBody>
      </p:sp>
    </p:spTree>
    <p:extLst>
      <p:ext uri="{BB962C8B-B14F-4D97-AF65-F5344CB8AC3E}">
        <p14:creationId xmlns:p14="http://schemas.microsoft.com/office/powerpoint/2010/main" val="2099962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3" name="Picture 9" descr="C:\Users\dwharder\Desktop\c1.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Because </a:t>
            </a:r>
            <a:r>
              <a:rPr lang="en-CA" dirty="0" err="1" smtClean="0"/>
              <a:t>ls</a:t>
            </a:r>
            <a:r>
              <a:rPr lang="en-CA" dirty="0" smtClean="0"/>
              <a:t> is a local variable, it will be garbage collected once the function returns—thus, we would normally make a copy</a:t>
            </a:r>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spTree>
    <p:extLst>
      <p:ext uri="{BB962C8B-B14F-4D97-AF65-F5344CB8AC3E}">
        <p14:creationId xmlns:p14="http://schemas.microsoft.com/office/powerpoint/2010/main" val="594285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In this topic, we will look at linked lists</a:t>
            </a:r>
          </a:p>
          <a:p>
            <a:pPr lvl="1" eaLnBrk="1" hangingPunct="1"/>
            <a:r>
              <a:rPr lang="en-US" dirty="0" smtClean="0">
                <a:latin typeface="Arial" charset="0"/>
                <a:cs typeface="Arial" charset="0"/>
              </a:rPr>
              <a:t>The </a:t>
            </a:r>
            <a:r>
              <a:rPr lang="en-US" dirty="0" smtClean="0">
                <a:latin typeface="Consolas" pitchFamily="49" charset="0"/>
                <a:cs typeface="Consolas" pitchFamily="49" charset="0"/>
              </a:rPr>
              <a:t>Node</a:t>
            </a:r>
            <a:r>
              <a:rPr lang="en-US" dirty="0" smtClean="0">
                <a:latin typeface="Arial" charset="0"/>
                <a:cs typeface="Arial" charset="0"/>
              </a:rPr>
              <a:t> and </a:t>
            </a:r>
            <a:r>
              <a:rPr lang="en-US" dirty="0" smtClean="0">
                <a:latin typeface="Consolas" pitchFamily="49" charset="0"/>
                <a:cs typeface="Consolas" pitchFamily="49" charset="0"/>
              </a:rPr>
              <a:t>List</a:t>
            </a:r>
            <a:r>
              <a:rPr lang="en-US" dirty="0" smtClean="0">
                <a:latin typeface="Arial" charset="0"/>
                <a:cs typeface="Arial" charset="0"/>
              </a:rPr>
              <a:t> classes</a:t>
            </a:r>
          </a:p>
          <a:p>
            <a:pPr lvl="1" eaLnBrk="1" hangingPunct="1"/>
            <a:r>
              <a:rPr lang="en-US" dirty="0" err="1" smtClean="0">
                <a:latin typeface="Arial" charset="0"/>
                <a:cs typeface="Arial" charset="0"/>
              </a:rPr>
              <a:t>Accessors</a:t>
            </a:r>
            <a:r>
              <a:rPr lang="en-US" dirty="0" smtClean="0">
                <a:latin typeface="Arial" charset="0"/>
                <a:cs typeface="Arial" charset="0"/>
              </a:rPr>
              <a:t> and </a:t>
            </a:r>
            <a:r>
              <a:rPr lang="en-US" dirty="0" err="1" smtClean="0">
                <a:latin typeface="Arial" charset="0"/>
                <a:cs typeface="Arial" charset="0"/>
              </a:rPr>
              <a:t>mutators</a:t>
            </a:r>
            <a:endParaRPr lang="en-US" dirty="0" smtClean="0">
              <a:latin typeface="Arial" charset="0"/>
              <a:cs typeface="Arial" charset="0"/>
            </a:endParaRPr>
          </a:p>
          <a:p>
            <a:pPr lvl="1" eaLnBrk="1" hangingPunct="1"/>
            <a:r>
              <a:rPr lang="en-US" dirty="0" smtClean="0">
                <a:latin typeface="Arial" charset="0"/>
                <a:cs typeface="Arial" charset="0"/>
              </a:rPr>
              <a:t>The implementation of various member functions</a:t>
            </a:r>
          </a:p>
          <a:p>
            <a:pPr lvl="1" eaLnBrk="1" hangingPunct="1"/>
            <a:r>
              <a:rPr lang="en-US" dirty="0" smtClean="0">
                <a:latin typeface="Arial" charset="0"/>
                <a:cs typeface="Arial" charset="0"/>
              </a:rPr>
              <a:t>Stepping through a linked list</a:t>
            </a:r>
          </a:p>
          <a:p>
            <a:pPr lvl="1" eaLnBrk="1" hangingPunct="1"/>
            <a:r>
              <a:rPr lang="en-US" dirty="0" smtClean="0">
                <a:latin typeface="Arial" charset="0"/>
                <a:cs typeface="Arial" charset="0"/>
              </a:rPr>
              <a:t>Defining the copy and assignment operator</a:t>
            </a:r>
          </a:p>
          <a:p>
            <a:pPr lvl="1" eaLnBrk="1" hangingPunct="1"/>
            <a:r>
              <a:rPr lang="en-US" dirty="0" smtClean="0">
                <a:latin typeface="Arial" charset="0"/>
                <a:cs typeface="Arial" charset="0"/>
              </a:rPr>
              <a:t>Defining move constructors and move assignment operators</a:t>
            </a:r>
          </a:p>
          <a:p>
            <a:pPr lvl="1" eaLnBrk="1" hangingPunct="1"/>
            <a:r>
              <a:rPr lang="en-US" dirty="0" smtClean="0">
                <a:latin typeface="Arial" charset="0"/>
                <a:cs typeface="Arial" charset="0"/>
              </a:rPr>
              <a:t>Discussed efficiencies</a:t>
            </a:r>
          </a:p>
        </p:txBody>
      </p:sp>
    </p:spTree>
    <p:extLst>
      <p:ext uri="{BB962C8B-B14F-4D97-AF65-F5344CB8AC3E}">
        <p14:creationId xmlns:p14="http://schemas.microsoft.com/office/powerpoint/2010/main" val="2867065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Because </a:t>
            </a:r>
            <a:r>
              <a:rPr lang="en-CA" dirty="0" err="1" smtClean="0"/>
              <a:t>ls</a:t>
            </a:r>
            <a:r>
              <a:rPr lang="en-CA" dirty="0" smtClean="0"/>
              <a:t> is a local variable, it will be garbage collected once the function returns—thus, we would normally make a copy</a:t>
            </a:r>
          </a:p>
          <a:p>
            <a:pPr lvl="1"/>
            <a:r>
              <a:rPr lang="en-CA" dirty="0" smtClean="0"/>
              <a:t>Create a copy</a:t>
            </a:r>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pic>
        <p:nvPicPr>
          <p:cNvPr id="11" name="Picture 10" descr="C:\Users\dwharder\Desktop\c2.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Tree>
    <p:extLst>
      <p:ext uri="{BB962C8B-B14F-4D97-AF65-F5344CB8AC3E}">
        <p14:creationId xmlns:p14="http://schemas.microsoft.com/office/powerpoint/2010/main" val="1815226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Because </a:t>
            </a:r>
            <a:r>
              <a:rPr lang="en-CA" dirty="0" err="1" smtClean="0"/>
              <a:t>ls</a:t>
            </a:r>
            <a:r>
              <a:rPr lang="en-CA" dirty="0" smtClean="0"/>
              <a:t> is a local variable, it will be garbage collected once the function returns—thus, we would normally make a copy</a:t>
            </a:r>
          </a:p>
          <a:p>
            <a:pPr lvl="1"/>
            <a:r>
              <a:rPr lang="en-CA" dirty="0" smtClean="0"/>
              <a:t>Create a copy</a:t>
            </a:r>
          </a:p>
          <a:p>
            <a:pPr lvl="1"/>
            <a:r>
              <a:rPr lang="en-CA" dirty="0" smtClean="0"/>
              <a:t>Call the destructor on </a:t>
            </a:r>
            <a:r>
              <a:rPr lang="en-CA" dirty="0" err="1" smtClean="0">
                <a:latin typeface="Consolas" pitchFamily="49" charset="0"/>
                <a:cs typeface="Consolas" pitchFamily="49" charset="0"/>
              </a:rPr>
              <a:t>ls</a:t>
            </a:r>
            <a:endParaRPr lang="en-CA" dirty="0" smtClean="0">
              <a:latin typeface="Consolas" pitchFamily="49" charset="0"/>
              <a:cs typeface="Consolas" pitchFamily="49" charset="0"/>
            </a:endParaRPr>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pic>
        <p:nvPicPr>
          <p:cNvPr id="5" name="Picture 11" descr="C:\Users\dwharder\Desktop\c3.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Tree>
    <p:extLst>
      <p:ext uri="{BB962C8B-B14F-4D97-AF65-F5344CB8AC3E}">
        <p14:creationId xmlns:p14="http://schemas.microsoft.com/office/powerpoint/2010/main" val="10606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Because </a:t>
            </a:r>
            <a:r>
              <a:rPr lang="en-CA" dirty="0" err="1" smtClean="0"/>
              <a:t>ls</a:t>
            </a:r>
            <a:r>
              <a:rPr lang="en-CA" dirty="0" smtClean="0"/>
              <a:t> is a local variable, it will be garbage collected once the function returns—thus, we would normally make a copy</a:t>
            </a:r>
          </a:p>
          <a:p>
            <a:pPr lvl="1"/>
            <a:r>
              <a:rPr lang="en-CA" dirty="0" smtClean="0"/>
              <a:t>Create a copy</a:t>
            </a:r>
          </a:p>
          <a:p>
            <a:pPr lvl="1"/>
            <a:r>
              <a:rPr lang="en-CA" dirty="0" smtClean="0"/>
              <a:t>Call the destructor on </a:t>
            </a:r>
            <a:r>
              <a:rPr lang="en-CA" dirty="0" err="1" smtClean="0">
                <a:latin typeface="Consolas" pitchFamily="49" charset="0"/>
                <a:cs typeface="Consolas" pitchFamily="49" charset="0"/>
              </a:rPr>
              <a:t>ls</a:t>
            </a:r>
            <a:endParaRPr lang="en-CA" dirty="0" smtClean="0">
              <a:latin typeface="Consolas" pitchFamily="49" charset="0"/>
              <a:cs typeface="Consolas" pitchFamily="49" charset="0"/>
            </a:endParaRPr>
          </a:p>
          <a:p>
            <a:pPr lvl="1"/>
            <a:r>
              <a:rPr lang="en-CA" dirty="0" smtClean="0"/>
              <a:t>Remove the memory for </a:t>
            </a:r>
            <a:r>
              <a:rPr lang="en-CA" dirty="0" err="1" smtClean="0">
                <a:latin typeface="Consolas" pitchFamily="49" charset="0"/>
                <a:cs typeface="Consolas" pitchFamily="49" charset="0"/>
              </a:rPr>
              <a:t>ls</a:t>
            </a:r>
            <a:r>
              <a:rPr lang="en-CA" dirty="0" smtClean="0"/>
              <a:t> </a:t>
            </a:r>
            <a:br>
              <a:rPr lang="en-CA" dirty="0" smtClean="0"/>
            </a:br>
            <a:r>
              <a:rPr lang="en-CA" dirty="0" smtClean="0"/>
              <a:t>from the stack</a:t>
            </a:r>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pic>
        <p:nvPicPr>
          <p:cNvPr id="5" name="Picture 12" descr="C:\Users\dwharder\Desktop\c4.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Tree>
    <p:extLst>
      <p:ext uri="{BB962C8B-B14F-4D97-AF65-F5344CB8AC3E}">
        <p14:creationId xmlns:p14="http://schemas.microsoft.com/office/powerpoint/2010/main" val="2065767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Why are we allocating and </a:t>
            </a:r>
            <a:r>
              <a:rPr lang="en-CA" dirty="0" err="1" smtClean="0"/>
              <a:t>deallocating</a:t>
            </a:r>
            <a:r>
              <a:rPr lang="en-CA" dirty="0" smtClean="0"/>
              <a:t>  so much memory?</a:t>
            </a:r>
          </a:p>
          <a:p>
            <a:pPr lvl="1"/>
            <a:r>
              <a:rPr lang="en-CA" dirty="0" smtClean="0"/>
              <a:t>Until C++-11, this was the only way</a:t>
            </a:r>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pic>
        <p:nvPicPr>
          <p:cNvPr id="5" name="Picture 12" descr="C:\Users\dwharder\Desktop\c4.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Tree>
    <p:extLst>
      <p:ext uri="{BB962C8B-B14F-4D97-AF65-F5344CB8AC3E}">
        <p14:creationId xmlns:p14="http://schemas.microsoft.com/office/powerpoint/2010/main" val="2237430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Wouldn’t it be easier to link </a:t>
            </a:r>
            <a:r>
              <a:rPr lang="en-CA" dirty="0" err="1" smtClean="0">
                <a:latin typeface="Consolas" pitchFamily="49" charset="0"/>
                <a:cs typeface="Consolas" pitchFamily="49" charset="0"/>
              </a:rPr>
              <a:t>vec.list_head</a:t>
            </a:r>
            <a:r>
              <a:rPr lang="en-CA" dirty="0" smtClean="0"/>
              <a:t> to the first node in </a:t>
            </a:r>
            <a:r>
              <a:rPr lang="en-CA" dirty="0" err="1" smtClean="0">
                <a:latin typeface="Consolas" pitchFamily="49" charset="0"/>
                <a:cs typeface="Consolas" pitchFamily="49" charset="0"/>
              </a:rPr>
              <a:t>ls</a:t>
            </a:r>
            <a:r>
              <a:rPr lang="en-CA" dirty="0" smtClean="0"/>
              <a:t> and then set </a:t>
            </a:r>
            <a:r>
              <a:rPr lang="en-CA" dirty="0" err="1" smtClean="0">
                <a:latin typeface="Consolas" pitchFamily="49" charset="0"/>
                <a:cs typeface="Consolas" pitchFamily="49" charset="0"/>
              </a:rPr>
              <a:t>ls.list_head</a:t>
            </a:r>
            <a:r>
              <a:rPr lang="en-CA" dirty="0" smtClean="0">
                <a:latin typeface="Consolas" pitchFamily="49" charset="0"/>
                <a:cs typeface="Consolas" pitchFamily="49" charset="0"/>
              </a:rPr>
              <a:t> = </a:t>
            </a:r>
            <a:r>
              <a:rPr lang="en-CA" dirty="0" err="1" smtClean="0">
                <a:latin typeface="Consolas" pitchFamily="49" charset="0"/>
                <a:cs typeface="Consolas" pitchFamily="49" charset="0"/>
              </a:rPr>
              <a:t>nullptr</a:t>
            </a:r>
            <a:r>
              <a:rPr lang="en-CA" dirty="0" smtClean="0"/>
              <a:t>?</a:t>
            </a:r>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pic>
        <p:nvPicPr>
          <p:cNvPr id="5" name="Picture 13" descr="C:\Users\dwharder\Desktop\c5.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Tree>
    <p:extLst>
      <p:ext uri="{BB962C8B-B14F-4D97-AF65-F5344CB8AC3E}">
        <p14:creationId xmlns:p14="http://schemas.microsoft.com/office/powerpoint/2010/main" val="3894521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 by Value</a:t>
            </a:r>
            <a:endParaRPr lang="en-CA" dirty="0"/>
          </a:p>
        </p:txBody>
      </p:sp>
      <p:sp>
        <p:nvSpPr>
          <p:cNvPr id="3" name="Content Placeholder 2"/>
          <p:cNvSpPr>
            <a:spLocks noGrp="1"/>
          </p:cNvSpPr>
          <p:nvPr>
            <p:ph idx="1"/>
          </p:nvPr>
        </p:nvSpPr>
        <p:spPr/>
        <p:txBody>
          <a:bodyPr/>
          <a:lstStyle/>
          <a:p>
            <a:pPr>
              <a:buNone/>
            </a:pPr>
            <a:r>
              <a:rPr lang="en-CA" dirty="0" smtClean="0"/>
              <a:t>	Wouldn’t it be easier to link </a:t>
            </a:r>
            <a:r>
              <a:rPr lang="en-CA" dirty="0" err="1" smtClean="0">
                <a:latin typeface="Consolas" pitchFamily="49" charset="0"/>
                <a:cs typeface="Consolas" pitchFamily="49" charset="0"/>
              </a:rPr>
              <a:t>vec.list_head</a:t>
            </a:r>
            <a:r>
              <a:rPr lang="en-CA" dirty="0" smtClean="0"/>
              <a:t> to the first node in </a:t>
            </a:r>
            <a:r>
              <a:rPr lang="en-CA" dirty="0" err="1" smtClean="0">
                <a:latin typeface="Consolas" pitchFamily="49" charset="0"/>
                <a:cs typeface="Consolas" pitchFamily="49" charset="0"/>
              </a:rPr>
              <a:t>ls</a:t>
            </a:r>
            <a:r>
              <a:rPr lang="en-CA" dirty="0" smtClean="0"/>
              <a:t> and then set </a:t>
            </a:r>
            <a:r>
              <a:rPr lang="en-CA" dirty="0" err="1" smtClean="0">
                <a:latin typeface="Consolas" pitchFamily="49" charset="0"/>
                <a:cs typeface="Consolas" pitchFamily="49" charset="0"/>
              </a:rPr>
              <a:t>ls.list_head</a:t>
            </a:r>
            <a:r>
              <a:rPr lang="en-CA" dirty="0" smtClean="0">
                <a:latin typeface="Consolas" pitchFamily="49" charset="0"/>
                <a:cs typeface="Consolas" pitchFamily="49" charset="0"/>
              </a:rPr>
              <a:t> = </a:t>
            </a:r>
            <a:r>
              <a:rPr lang="en-CA" dirty="0" err="1" smtClean="0">
                <a:latin typeface="Consolas" pitchFamily="49" charset="0"/>
                <a:cs typeface="Consolas" pitchFamily="49" charset="0"/>
              </a:rPr>
              <a:t>nullptr</a:t>
            </a:r>
            <a:r>
              <a:rPr lang="en-CA" dirty="0" smtClean="0"/>
              <a:t>?</a:t>
            </a:r>
          </a:p>
          <a:p>
            <a:pPr lvl="1"/>
            <a:r>
              <a:rPr lang="en-CA" dirty="0" smtClean="0"/>
              <a:t>The destructor called on </a:t>
            </a:r>
            <a:r>
              <a:rPr lang="en-CA" dirty="0" err="1" smtClean="0">
                <a:latin typeface="Consolas" pitchFamily="49" charset="0"/>
                <a:cs typeface="Consolas" pitchFamily="49" charset="0"/>
              </a:rPr>
              <a:t>ls</a:t>
            </a:r>
            <a:r>
              <a:rPr lang="en-CA" dirty="0" smtClean="0"/>
              <a:t> </a:t>
            </a:r>
            <a:br>
              <a:rPr lang="en-CA" dirty="0" smtClean="0"/>
            </a:br>
            <a:r>
              <a:rPr lang="en-CA" dirty="0" smtClean="0"/>
              <a:t>does nothing and the memory</a:t>
            </a:r>
            <a:br>
              <a:rPr lang="en-CA" dirty="0" smtClean="0"/>
            </a:br>
            <a:r>
              <a:rPr lang="en-CA" dirty="0" smtClean="0"/>
              <a:t>for it is popped from the stack</a:t>
            </a:r>
          </a:p>
          <a:p>
            <a:pPr>
              <a:buNone/>
            </a:pPr>
            <a:endParaRPr lang="en-CA" dirty="0" smtClean="0"/>
          </a:p>
        </p:txBody>
      </p:sp>
      <p:sp>
        <p:nvSpPr>
          <p:cNvPr id="4" name="Rectangle 3"/>
          <p:cNvSpPr/>
          <p:nvPr/>
        </p:nvSpPr>
        <p:spPr>
          <a:xfrm>
            <a:off x="4283968" y="2492896"/>
            <a:ext cx="4572000" cy="2339102"/>
          </a:xfrm>
          <a:prstGeom prst="rect">
            <a:avLst/>
          </a:prstGeom>
        </p:spPr>
        <p:txBody>
          <a:bodyPr>
            <a:spAutoFit/>
          </a:bodyPr>
          <a:lstStyle/>
          <a:p>
            <a:r>
              <a:rPr lang="en-CA" sz="1600" dirty="0" smtClean="0">
                <a:latin typeface="Consolas" pitchFamily="49" charset="0"/>
                <a:cs typeface="Consolas" pitchFamily="49" charset="0"/>
              </a:rPr>
              <a:t>List initialize(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b ) {</a:t>
            </a:r>
          </a:p>
          <a:p>
            <a:r>
              <a:rPr lang="en-CA" sz="1600" dirty="0" smtClean="0">
                <a:latin typeface="Consolas" pitchFamily="49" charset="0"/>
                <a:cs typeface="Consolas" pitchFamily="49" charset="0"/>
              </a:rPr>
              <a:t>    List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for ( </a:t>
            </a:r>
            <a:r>
              <a:rPr lang="en-CA" sz="1600" dirty="0" err="1" smtClean="0">
                <a:latin typeface="Consolas" pitchFamily="49" charset="0"/>
                <a:cs typeface="Consolas" pitchFamily="49" charset="0"/>
              </a:rPr>
              <a:t>int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b;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&gt;= a;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 {</a:t>
            </a:r>
          </a:p>
          <a:p>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ls.push_front</a:t>
            </a:r>
            <a:r>
              <a:rPr lang="en-CA" sz="1600" dirty="0" smtClean="0">
                <a:latin typeface="Consolas" pitchFamily="49" charset="0"/>
                <a:cs typeface="Consolas" pitchFamily="49" charset="0"/>
              </a:rPr>
              <a:t>( </a:t>
            </a:r>
            <a:r>
              <a:rPr lang="en-CA" sz="1600" dirty="0" err="1" smtClean="0">
                <a:latin typeface="Consolas" pitchFamily="49" charset="0"/>
                <a:cs typeface="Consolas" pitchFamily="49" charset="0"/>
              </a:rPr>
              <a:t>i</a:t>
            </a:r>
            <a:r>
              <a:rPr lang="en-CA" sz="1600" dirty="0" smtClean="0">
                <a:latin typeface="Consolas" pitchFamily="49" charset="0"/>
                <a:cs typeface="Consolas" pitchFamily="49" charset="0"/>
              </a:rPr>
              <a:t> );</a:t>
            </a:r>
          </a:p>
          <a:p>
            <a:r>
              <a:rPr lang="en-CA" sz="1600" dirty="0" smtClean="0">
                <a:latin typeface="Consolas" pitchFamily="49" charset="0"/>
                <a:cs typeface="Consolas" pitchFamily="49" charset="0"/>
              </a:rPr>
              <a:t>    }</a:t>
            </a:r>
          </a:p>
          <a:p>
            <a:endParaRPr lang="en-CA" sz="1600" dirty="0" smtClean="0">
              <a:latin typeface="Consolas" pitchFamily="49" charset="0"/>
              <a:cs typeface="Consolas" pitchFamily="49" charset="0"/>
            </a:endParaRPr>
          </a:p>
          <a:p>
            <a:r>
              <a:rPr lang="en-CA" sz="1600" dirty="0" smtClean="0">
                <a:latin typeface="Consolas" pitchFamily="49" charset="0"/>
                <a:cs typeface="Consolas" pitchFamily="49" charset="0"/>
              </a:rPr>
              <a:t>    return </a:t>
            </a:r>
            <a:r>
              <a:rPr lang="en-CA" sz="1600" dirty="0" err="1" smtClean="0">
                <a:latin typeface="Consolas" pitchFamily="49" charset="0"/>
                <a:cs typeface="Consolas" pitchFamily="49" charset="0"/>
              </a:rPr>
              <a:t>ls</a:t>
            </a:r>
            <a:r>
              <a:rPr lang="en-CA" sz="1600" dirty="0" smtClean="0">
                <a:latin typeface="Consolas" pitchFamily="49" charset="0"/>
                <a:cs typeface="Consolas" pitchFamily="49" charset="0"/>
              </a:rPr>
              <a:t>;</a:t>
            </a:r>
          </a:p>
          <a:p>
            <a:r>
              <a:rPr lang="en-CA" sz="1600" dirty="0" smtClean="0">
                <a:latin typeface="Consolas" pitchFamily="49" charset="0"/>
                <a:cs typeface="Consolas" pitchFamily="49" charset="0"/>
              </a:rPr>
              <a:t>}</a:t>
            </a:r>
            <a:endParaRPr lang="en-CA" sz="1600" dirty="0"/>
          </a:p>
        </p:txBody>
      </p:sp>
      <p:pic>
        <p:nvPicPr>
          <p:cNvPr id="5" name="Picture 8" descr="C:\Users\dwharder\Desktop\c6.png"/>
          <p:cNvPicPr>
            <a:picLocks noChangeAspect="1" noChangeArrowheads="1"/>
          </p:cNvPicPr>
          <p:nvPr/>
        </p:nvPicPr>
        <p:blipFill>
          <a:blip r:embed="rId2" cstate="print"/>
          <a:srcRect/>
          <a:stretch>
            <a:fillRect/>
          </a:stretch>
        </p:blipFill>
        <p:spPr bwMode="auto">
          <a:xfrm>
            <a:off x="1547738" y="4987869"/>
            <a:ext cx="6624662" cy="1249443"/>
          </a:xfrm>
          <a:prstGeom prst="rect">
            <a:avLst/>
          </a:prstGeom>
          <a:noFill/>
        </p:spPr>
      </p:pic>
    </p:spTree>
    <p:extLst>
      <p:ext uri="{BB962C8B-B14F-4D97-AF65-F5344CB8AC3E}">
        <p14:creationId xmlns:p14="http://schemas.microsoft.com/office/powerpoint/2010/main" val="3963406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Move Constructors</a:t>
            </a:r>
            <a:endParaRPr lang="en-CA" dirty="0"/>
          </a:p>
        </p:txBody>
      </p:sp>
      <p:sp>
        <p:nvSpPr>
          <p:cNvPr id="3" name="Content Placeholder 2"/>
          <p:cNvSpPr>
            <a:spLocks noGrp="1"/>
          </p:cNvSpPr>
          <p:nvPr>
            <p:ph idx="1"/>
          </p:nvPr>
        </p:nvSpPr>
        <p:spPr/>
        <p:txBody>
          <a:bodyPr/>
          <a:lstStyle/>
          <a:p>
            <a:pPr>
              <a:buNone/>
            </a:pPr>
            <a:r>
              <a:rPr lang="en-CA" dirty="0" smtClean="0"/>
              <a:t>	The </a:t>
            </a:r>
            <a:r>
              <a:rPr lang="en-CA" i="1" dirty="0" smtClean="0"/>
              <a:t>move constructor</a:t>
            </a:r>
            <a:r>
              <a:rPr lang="en-CA" dirty="0" smtClean="0"/>
              <a:t> was added to the C++-11 standard</a:t>
            </a:r>
          </a:p>
          <a:p>
            <a:pPr lvl="1"/>
            <a:r>
              <a:rPr lang="en-CA" dirty="0" smtClean="0"/>
              <a:t>It is called when an </a:t>
            </a:r>
            <a:r>
              <a:rPr lang="en-CA" i="1" dirty="0" err="1" smtClean="0"/>
              <a:t>rvalue</a:t>
            </a:r>
            <a:r>
              <a:rPr lang="en-CA" dirty="0" smtClean="0"/>
              <a:t> is being assigned—as an </a:t>
            </a:r>
            <a:r>
              <a:rPr lang="en-CA" i="1" dirty="0" err="1" smtClean="0"/>
              <a:t>rvalue</a:t>
            </a:r>
            <a:r>
              <a:rPr lang="en-CA" dirty="0" smtClean="0"/>
              <a:t>, it will be deleted anyway</a:t>
            </a:r>
          </a:p>
          <a:p>
            <a:pPr lvl="1"/>
            <a:r>
              <a:rPr lang="en-CA" dirty="0" smtClean="0"/>
              <a:t>The instance </a:t>
            </a:r>
            <a:r>
              <a:rPr lang="en-CA" dirty="0" err="1" smtClean="0">
                <a:latin typeface="Consolas" pitchFamily="49" charset="0"/>
                <a:cs typeface="Consolas" pitchFamily="49" charset="0"/>
              </a:rPr>
              <a:t>ls</a:t>
            </a:r>
            <a:r>
              <a:rPr lang="en-CA" dirty="0" smtClean="0"/>
              <a:t> is being deleted as soon as it is copied</a:t>
            </a:r>
          </a:p>
          <a:p>
            <a:pPr lvl="1"/>
            <a:r>
              <a:rPr lang="en-CA" dirty="0" smtClean="0"/>
              <a:t>If a move constructor is defined, it will be called instead of a copy constructor</a:t>
            </a:r>
          </a:p>
          <a:p>
            <a:pPr lvl="1"/>
            <a:endParaRPr lang="en-CA" dirty="0" smtClean="0"/>
          </a:p>
        </p:txBody>
      </p:sp>
      <p:sp>
        <p:nvSpPr>
          <p:cNvPr id="5" name="Rectangle 4"/>
          <p:cNvSpPr/>
          <p:nvPr/>
        </p:nvSpPr>
        <p:spPr>
          <a:xfrm>
            <a:off x="1331640" y="3751872"/>
            <a:ext cx="7704856" cy="1477328"/>
          </a:xfrm>
          <a:prstGeom prst="rect">
            <a:avLst/>
          </a:prstGeom>
        </p:spPr>
        <p:txBody>
          <a:bodyPr wrap="square">
            <a:spAutoFit/>
          </a:bodyPr>
          <a:lstStyle/>
          <a:p>
            <a:r>
              <a:rPr lang="en-US" dirty="0" smtClean="0">
                <a:latin typeface="Consolas" pitchFamily="49" charset="0"/>
                <a:cs typeface="Consolas" pitchFamily="49" charset="0"/>
              </a:rPr>
              <a:t>List( List &amp;&amp;</a:t>
            </a:r>
            <a:r>
              <a:rPr lang="en-US" dirty="0" smtClean="0">
                <a:solidFill>
                  <a:srgbClr val="FF0000"/>
                </a:solidFill>
                <a:latin typeface="Consolas" pitchFamily="49" charset="0"/>
                <a:cs typeface="Consolas" pitchFamily="49" charset="0"/>
              </a:rPr>
              <a:t>list</a:t>
            </a:r>
            <a:r>
              <a:rPr lang="en-US" dirty="0" smtClean="0">
                <a:latin typeface="Consolas" pitchFamily="49" charset="0"/>
                <a:cs typeface="Consolas" pitchFamily="49" charset="0"/>
              </a:rPr>
              <a:t> ):</a:t>
            </a:r>
            <a:r>
              <a:rPr lang="en-US" dirty="0" err="1" smtClean="0">
                <a:solidFill>
                  <a:srgbClr val="0000FF"/>
                </a:solidFill>
                <a:latin typeface="Consolas" pitchFamily="49" charset="0"/>
                <a:cs typeface="Consolas" pitchFamily="49" charset="0"/>
              </a:rPr>
              <a:t>list_head</a:t>
            </a:r>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list</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p>
          <a:p>
            <a:r>
              <a:rPr lang="en-US" dirty="0" smtClean="0">
                <a:latin typeface="Consolas" pitchFamily="49" charset="0"/>
                <a:cs typeface="Consolas" pitchFamily="49" charset="0"/>
              </a:rPr>
              <a:t>    // make </a:t>
            </a:r>
            <a:r>
              <a:rPr lang="en-US" dirty="0" smtClean="0">
                <a:solidFill>
                  <a:srgbClr val="FF0000"/>
                </a:solidFill>
                <a:latin typeface="Consolas" pitchFamily="49" charset="0"/>
                <a:cs typeface="Consolas" pitchFamily="49" charset="0"/>
              </a:rPr>
              <a:t>'list'</a:t>
            </a:r>
            <a:r>
              <a:rPr lang="en-US" dirty="0" smtClean="0">
                <a:latin typeface="Consolas" pitchFamily="49" charset="0"/>
                <a:cs typeface="Consolas" pitchFamily="49" charset="0"/>
              </a:rPr>
              <a:t> empty so that nothing is</a:t>
            </a:r>
          </a:p>
          <a:p>
            <a:r>
              <a:rPr lang="en-US" dirty="0" smtClean="0">
                <a:latin typeface="Consolas" pitchFamily="49" charset="0"/>
                <a:cs typeface="Consolas" pitchFamily="49" charset="0"/>
              </a:rPr>
              <a:t>    // done when it is passed to the destructor</a:t>
            </a:r>
          </a:p>
          <a:p>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list</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p:txBody>
      </p:sp>
      <p:sp>
        <p:nvSpPr>
          <p:cNvPr id="6" name="Oval 5"/>
          <p:cNvSpPr/>
          <p:nvPr/>
        </p:nvSpPr>
        <p:spPr>
          <a:xfrm>
            <a:off x="2708670" y="3742994"/>
            <a:ext cx="43204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2931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397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right-hand side is passed by value (a copy is made)</a:t>
            </a:r>
            <a:br>
              <a:rPr lang="en-US" dirty="0" smtClean="0">
                <a:latin typeface="Arial" charset="0"/>
                <a:cs typeface="Arial" charset="0"/>
              </a:rPr>
            </a:br>
            <a:r>
              <a:rPr lang="en-US" dirty="0" smtClean="0">
                <a:latin typeface="Arial" charset="0"/>
                <a:cs typeface="Arial" charset="0"/>
              </a:rPr>
              <a:t>The return value is passed by reference</a:t>
            </a:r>
          </a:p>
          <a:p>
            <a:pPr eaLnBrk="1" hangingPunct="1">
              <a:buFontTx/>
              <a:buNone/>
            </a:pPr>
            <a:r>
              <a:rPr lang="en-US" b="1" dirty="0" smtClean="0">
                <a:latin typeface="Courier New" pitchFamily="49" charset="0"/>
                <a:cs typeface="Arial" charset="0"/>
              </a:rPr>
              <a:t>		</a:t>
            </a:r>
            <a:r>
              <a:rPr lang="en-US" dirty="0" smtClean="0">
                <a:latin typeface="Consolas" pitchFamily="49" charset="0"/>
                <a:cs typeface="Consolas" pitchFamily="49" charset="0"/>
              </a:rPr>
              <a:t>List &amp;</a:t>
            </a:r>
            <a:r>
              <a:rPr lang="en-US" dirty="0" smtClean="0">
                <a:solidFill>
                  <a:srgbClr val="FF33CC"/>
                </a:solidFill>
                <a:latin typeface="Consolas" pitchFamily="49" charset="0"/>
                <a:cs typeface="Consolas" pitchFamily="49" charset="0"/>
              </a:rPr>
              <a:t>operator =</a:t>
            </a:r>
            <a:r>
              <a:rPr lang="en-US" dirty="0" smtClean="0">
                <a:latin typeface="Consolas" pitchFamily="49" charset="0"/>
                <a:cs typeface="Consolas" pitchFamily="49" charset="0"/>
              </a:rPr>
              <a:t> ( List </a:t>
            </a:r>
            <a:r>
              <a:rPr lang="en-US" dirty="0" err="1" smtClean="0">
                <a:latin typeface="Consolas" pitchFamily="49" charset="0"/>
                <a:cs typeface="Consolas" pitchFamily="49" charset="0"/>
              </a:rPr>
              <a:t>rhs</a:t>
            </a:r>
            <a:r>
              <a:rPr lang="en-US" dirty="0" smtClean="0">
                <a:latin typeface="Consolas" pitchFamily="49" charset="0"/>
                <a:cs typeface="Consolas" pitchFamily="49"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Note that </a:t>
            </a:r>
            <a:r>
              <a:rPr lang="en-US" dirty="0" err="1" smtClean="0">
                <a:latin typeface="Consolas" pitchFamily="49" charset="0"/>
                <a:cs typeface="Consolas" pitchFamily="49" charset="0"/>
              </a:rPr>
              <a:t>rhs</a:t>
            </a:r>
            <a:r>
              <a:rPr lang="en-US" dirty="0" smtClean="0">
                <a:latin typeface="Arial" charset="0"/>
                <a:cs typeface="Arial" charset="0"/>
              </a:rPr>
              <a:t> is a copy of the list, it is not a pointer to a list</a:t>
            </a:r>
          </a:p>
          <a:p>
            <a:pPr lvl="1" eaLnBrk="1" hangingPunct="1"/>
            <a:r>
              <a:rPr lang="en-US" dirty="0" smtClean="0">
                <a:latin typeface="Arial" charset="0"/>
                <a:cs typeface="Arial" charset="0"/>
              </a:rPr>
              <a:t>Use </a:t>
            </a:r>
            <a:r>
              <a:rPr lang="en-US" dirty="0" err="1" smtClean="0">
                <a:latin typeface="Consolas" pitchFamily="49" charset="0"/>
                <a:cs typeface="Consolas" pitchFamily="49" charset="0"/>
              </a:rPr>
              <a:t>rhs.head</a:t>
            </a:r>
            <a:r>
              <a:rPr lang="en-US" dirty="0" smtClean="0">
                <a:latin typeface="Consolas" pitchFamily="49" charset="0"/>
                <a:cs typeface="Consolas" pitchFamily="49" charset="0"/>
              </a:rPr>
              <a:t>()</a:t>
            </a:r>
            <a:r>
              <a:rPr lang="en-US" dirty="0" smtClean="0">
                <a:latin typeface="Arial" charset="0"/>
                <a:cs typeface="Arial" charset="0"/>
              </a:rPr>
              <a:t> or </a:t>
            </a:r>
            <a:r>
              <a:rPr lang="en-US" dirty="0" err="1" smtClean="0">
                <a:latin typeface="Consolas" pitchFamily="49" charset="0"/>
                <a:cs typeface="Consolas" pitchFamily="49" charset="0"/>
              </a:rPr>
              <a:t>rhs.list_head</a:t>
            </a:r>
            <a:endParaRPr lang="en-US" sz="2600" dirty="0" smtClean="0">
              <a:latin typeface="Consolas" pitchFamily="49" charset="0"/>
              <a:cs typeface="Consolas" pitchFamily="49" charset="0"/>
            </a:endParaRPr>
          </a:p>
        </p:txBody>
      </p:sp>
    </p:spTree>
    <p:extLst>
      <p:ext uri="{BB962C8B-B14F-4D97-AF65-F5344CB8AC3E}">
        <p14:creationId xmlns:p14="http://schemas.microsoft.com/office/powerpoint/2010/main" val="1297863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499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will swap all the values of the member variables between the left- and right-hand sides</a:t>
            </a:r>
          </a:p>
          <a:p>
            <a:pPr lvl="1" eaLnBrk="1" hangingPunct="1"/>
            <a:r>
              <a:rPr lang="en-US" dirty="0" err="1" smtClean="0">
                <a:latin typeface="Consolas" pitchFamily="49" charset="0"/>
                <a:cs typeface="Consolas" pitchFamily="49" charset="0"/>
              </a:rPr>
              <a:t>rhs</a:t>
            </a:r>
            <a:r>
              <a:rPr lang="en-US" dirty="0" smtClean="0">
                <a:latin typeface="Arial" charset="0"/>
                <a:cs typeface="Arial" charset="0"/>
              </a:rPr>
              <a:t> is already a copy, so we swap all member variables of it and </a:t>
            </a:r>
            <a:r>
              <a:rPr lang="en-US" dirty="0" smtClean="0">
                <a:latin typeface="Consolas" pitchFamily="49" charset="0"/>
                <a:cs typeface="Consolas" pitchFamily="49" charset="0"/>
              </a:rPr>
              <a:t>*this</a:t>
            </a:r>
          </a:p>
          <a:p>
            <a:pPr eaLnBrk="1" hangingPunct="1">
              <a:buFontTx/>
              <a:buNone/>
            </a:pPr>
            <a:endParaRPr lang="en-US" b="1" dirty="0" smtClean="0">
              <a:latin typeface="Courier New" pitchFamily="49" charset="0"/>
              <a:cs typeface="Arial" charset="0"/>
            </a:endParaRPr>
          </a:p>
          <a:p>
            <a:pPr lvl="2" eaLnBrk="1" hangingPunct="1">
              <a:buFontTx/>
              <a:buNone/>
            </a:pPr>
            <a:r>
              <a:rPr lang="en-US" dirty="0" smtClean="0">
                <a:latin typeface="Consolas" pitchFamily="49" charset="0"/>
                <a:cs typeface="Consolas" pitchFamily="49" charset="0"/>
              </a:rPr>
              <a:t>List &amp;</a:t>
            </a:r>
            <a:r>
              <a:rPr lang="en-US" dirty="0" smtClean="0">
                <a:solidFill>
                  <a:srgbClr val="FF33CC"/>
                </a:solidFill>
                <a:latin typeface="Consolas" pitchFamily="49" charset="0"/>
                <a:cs typeface="Consolas" pitchFamily="49" charset="0"/>
              </a:rPr>
              <a:t>operator =</a:t>
            </a:r>
            <a:r>
              <a:rPr lang="en-US" dirty="0" smtClean="0">
                <a:latin typeface="Consolas" pitchFamily="49" charset="0"/>
                <a:cs typeface="Consolas" pitchFamily="49" charset="0"/>
              </a:rPr>
              <a:t> ( List </a:t>
            </a:r>
            <a:r>
              <a:rPr lang="en-US" dirty="0" err="1" smtClean="0">
                <a:latin typeface="Consolas" pitchFamily="49" charset="0"/>
                <a:cs typeface="Consolas" pitchFamily="49" charset="0"/>
              </a:rPr>
              <a:t>rhs</a:t>
            </a:r>
            <a:r>
              <a:rPr lang="en-US" dirty="0" smtClean="0">
                <a:latin typeface="Consolas" pitchFamily="49" charset="0"/>
                <a:cs typeface="Consolas" pitchFamily="49" charset="0"/>
              </a:rPr>
              <a:t> ) {</a:t>
            </a:r>
          </a:p>
          <a:p>
            <a:pPr lvl="2" eaLnBrk="1" hangingPunct="1">
              <a:buFontTx/>
              <a:buNone/>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rhs</a:t>
            </a:r>
            <a:r>
              <a:rPr lang="en-US" dirty="0" smtClean="0">
                <a:latin typeface="Consolas" pitchFamily="49" charset="0"/>
                <a:cs typeface="Consolas" pitchFamily="49" charset="0"/>
              </a:rPr>
              <a:t>' is passed by value--it is a copy of the</a:t>
            </a:r>
          </a:p>
          <a:p>
            <a:pPr lvl="2" eaLnBrk="1" hangingPunct="1">
              <a:buFontTx/>
              <a:buNone/>
            </a:pPr>
            <a:r>
              <a:rPr lang="en-US" dirty="0" smtClean="0">
                <a:latin typeface="Consolas" pitchFamily="49" charset="0"/>
                <a:cs typeface="Consolas" pitchFamily="49" charset="0"/>
              </a:rPr>
              <a:t>    // right-hand side of the assignment</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 Swap all the entries of the copy with this</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return *this;</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864333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lstStyle/>
          <a:p>
            <a:pPr lvl="0" eaLnBrk="1" hangingPunct="1">
              <a:buNone/>
            </a:pPr>
            <a:r>
              <a:rPr lang="en-US" dirty="0" smtClean="0">
                <a:solidFill>
                  <a:prstClr val="black"/>
                </a:solidFill>
                <a:latin typeface="Arial" charset="0"/>
                <a:cs typeface="Arial" charset="0"/>
              </a:rPr>
              <a:t>	Under C++-11, the following is the appropriate implementation:</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List &amp;List::</a:t>
            </a:r>
            <a:r>
              <a:rPr lang="en-US" sz="1800" dirty="0" smtClean="0">
                <a:solidFill>
                  <a:srgbClr val="FF33CC"/>
                </a:solidFill>
                <a:latin typeface="Consolas" pitchFamily="49" charset="0"/>
                <a:cs typeface="Consolas" pitchFamily="49" charset="0"/>
              </a:rPr>
              <a:t>operator =</a:t>
            </a:r>
            <a:r>
              <a:rPr lang="en-US" sz="1800" dirty="0" smtClean="0">
                <a:latin typeface="Consolas" pitchFamily="49" charset="0"/>
                <a:cs typeface="Consolas" pitchFamily="49" charset="0"/>
              </a:rPr>
              <a:t> ( List </a:t>
            </a:r>
            <a:r>
              <a:rPr lang="en-US" sz="1800" dirty="0" err="1" smtClean="0">
                <a:solidFill>
                  <a:srgbClr val="FF0000"/>
                </a:solidFill>
                <a:latin typeface="Consolas" pitchFamily="49" charset="0"/>
                <a:cs typeface="Consolas" pitchFamily="49" charset="0"/>
              </a:rPr>
              <a:t>rhs</a:t>
            </a:r>
            <a:r>
              <a:rPr lang="en-US" sz="1800" dirty="0" smtClean="0">
                <a:latin typeface="Consolas" pitchFamily="49" charset="0"/>
                <a:cs typeface="Consolas" pitchFamily="49" charset="0"/>
              </a:rPr>
              <a:t> ) {</a:t>
            </a:r>
          </a:p>
          <a:p>
            <a:pPr lvl="2" eaLnBrk="1" hangingPunct="1">
              <a:buFontTx/>
              <a:buNone/>
            </a:pPr>
            <a:r>
              <a:rPr lang="en-US" sz="1800" dirty="0" smtClean="0">
                <a:latin typeface="Consolas" pitchFamily="49" charset="0"/>
                <a:cs typeface="Consolas" pitchFamily="49" charset="0"/>
              </a:rPr>
              <a:t>    std::swap( *</a:t>
            </a:r>
            <a:r>
              <a:rPr lang="en-US" sz="1800" dirty="0" smtClean="0">
                <a:solidFill>
                  <a:srgbClr val="0070C0"/>
                </a:solidFill>
                <a:latin typeface="Consolas" pitchFamily="49" charset="0"/>
                <a:cs typeface="Consolas" pitchFamily="49" charset="0"/>
              </a:rPr>
              <a:t>this</a:t>
            </a:r>
            <a:r>
              <a:rPr lang="en-US" sz="1800" dirty="0" smtClean="0">
                <a:latin typeface="Consolas" pitchFamily="49" charset="0"/>
                <a:cs typeface="Consolas" pitchFamily="49" charset="0"/>
              </a:rPr>
              <a:t>, </a:t>
            </a:r>
            <a:r>
              <a:rPr lang="en-US" sz="1800" dirty="0" err="1" smtClean="0">
                <a:solidFill>
                  <a:srgbClr val="FF0000"/>
                </a:solidFill>
                <a:latin typeface="Consolas" pitchFamily="49" charset="0"/>
                <a:cs typeface="Consolas" pitchFamily="49" charset="0"/>
              </a:rPr>
              <a:t>rhs</a:t>
            </a:r>
            <a:r>
              <a:rPr lang="en-US" sz="1800" dirty="0" smtClean="0">
                <a:latin typeface="Consolas" pitchFamily="49" charset="0"/>
                <a:cs typeface="Consolas" pitchFamily="49" charset="0"/>
              </a:rPr>
              <a:t> );</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    // Memory for </a:t>
            </a:r>
            <a:r>
              <a:rPr lang="en-US" sz="1800" dirty="0" err="1" smtClean="0">
                <a:latin typeface="Consolas" pitchFamily="49" charset="0"/>
                <a:cs typeface="Consolas" pitchFamily="49" charset="0"/>
              </a:rPr>
              <a:t>rhs</a:t>
            </a:r>
            <a:r>
              <a:rPr lang="en-US" sz="1800" dirty="0" smtClean="0">
                <a:latin typeface="Consolas" pitchFamily="49" charset="0"/>
                <a:cs typeface="Consolas" pitchFamily="49" charset="0"/>
              </a:rPr>
              <a:t> was allocated on the stack</a:t>
            </a:r>
          </a:p>
          <a:p>
            <a:pPr lvl="2" eaLnBrk="1" hangingPunct="1">
              <a:buFontTx/>
              <a:buNone/>
            </a:pPr>
            <a:r>
              <a:rPr lang="en-US" sz="1800" dirty="0" smtClean="0">
                <a:latin typeface="Consolas" pitchFamily="49" charset="0"/>
                <a:cs typeface="Consolas" pitchFamily="49" charset="0"/>
              </a:rPr>
              <a:t>    // and the destructor will delete it</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    return *</a:t>
            </a:r>
            <a:r>
              <a:rPr lang="en-US" sz="1800" dirty="0" smtClean="0">
                <a:solidFill>
                  <a:srgbClr val="0070C0"/>
                </a:solidFill>
                <a:latin typeface="Consolas" pitchFamily="49" charset="0"/>
                <a:cs typeface="Consolas" pitchFamily="49" charset="0"/>
              </a:rPr>
              <a:t>this</a:t>
            </a:r>
            <a:r>
              <a:rPr lang="en-US" sz="1800" dirty="0" smtClean="0">
                <a:latin typeface="Consolas" pitchFamily="49" charset="0"/>
                <a:cs typeface="Consolas" pitchFamily="49" charset="0"/>
              </a:rPr>
              <a:t>;</a:t>
            </a:r>
          </a:p>
          <a:p>
            <a:pPr lvl="2" eaLnBrk="1" hangingPunct="1">
              <a:buFontTx/>
              <a:buNone/>
            </a:pP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2377308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latin typeface="Arial" charset="0"/>
                <a:cs typeface="Arial" charset="0"/>
              </a:rPr>
              <a:t>Definition</a:t>
            </a:r>
          </a:p>
        </p:txBody>
      </p:sp>
      <p:sp>
        <p:nvSpPr>
          <p:cNvPr id="614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 linked list is a data structure where each object is stored in a </a:t>
            </a:r>
            <a:r>
              <a:rPr lang="en-US" i="1" dirty="0" smtClean="0">
                <a:latin typeface="Arial" charset="0"/>
                <a:cs typeface="Arial" charset="0"/>
              </a:rPr>
              <a:t>node</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As well as storing data, the node must also contains a reference/pointer to the node containing the next item of data</a:t>
            </a:r>
          </a:p>
          <a:p>
            <a:pPr eaLnBrk="1" hangingPunct="1"/>
            <a:endParaRPr lang="en-US" dirty="0" smtClean="0">
              <a:latin typeface="Arial" charset="0"/>
              <a:cs typeface="Arial" charset="0"/>
            </a:endParaRPr>
          </a:p>
        </p:txBody>
      </p:sp>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42</a:t>
            </a:r>
            <a:endParaRPr lang="en-US" altLang="zh-CN" sz="1800" dirty="0">
              <a:ea typeface="宋体" panose="02010600030101010101" pitchFamily="2" charset="-122"/>
            </a:endParaRP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95</a:t>
            </a:r>
            <a:endParaRPr lang="en-US" altLang="zh-CN" sz="1800" dirty="0">
              <a:ea typeface="宋体" panose="02010600030101010101" pitchFamily="2" charset="-122"/>
            </a:endParaRP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70</a:t>
            </a:r>
            <a:endParaRPr lang="en-US" altLang="zh-CN" sz="1800" dirty="0">
              <a:ea typeface="宋体" panose="02010600030101010101" pitchFamily="2" charset="-122"/>
            </a:endParaRP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2"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81</a:t>
            </a:r>
            <a:endParaRPr lang="en-US" altLang="zh-CN" sz="1800" dirty="0">
              <a:ea typeface="宋体" panose="02010600030101010101" pitchFamily="2" charset="-122"/>
            </a:endParaRP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6778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normAutofit lnSpcReduction="10000"/>
          </a:bodyPr>
          <a:lstStyle/>
          <a:p>
            <a:pPr eaLnBrk="1" hangingPunct="1">
              <a:buNone/>
            </a:pPr>
            <a:r>
              <a:rPr lang="en-US" dirty="0" smtClean="0">
                <a:latin typeface="Arial" charset="0"/>
                <a:cs typeface="Arial" charset="0"/>
              </a:rPr>
              <a:t>	Until compilers are C++-11 compliant, this may be necessary:</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List &amp;List::</a:t>
            </a:r>
            <a:r>
              <a:rPr lang="en-US" sz="1800" dirty="0" smtClean="0">
                <a:solidFill>
                  <a:srgbClr val="FF33CC"/>
                </a:solidFill>
                <a:latin typeface="Consolas" pitchFamily="49" charset="0"/>
                <a:cs typeface="Consolas" pitchFamily="49" charset="0"/>
              </a:rPr>
              <a:t>operator =</a:t>
            </a:r>
            <a:r>
              <a:rPr lang="en-US" sz="1800" dirty="0" smtClean="0">
                <a:latin typeface="Consolas" pitchFamily="49" charset="0"/>
                <a:cs typeface="Consolas" pitchFamily="49" charset="0"/>
              </a:rPr>
              <a:t> ( List </a:t>
            </a:r>
            <a:r>
              <a:rPr lang="en-US" sz="1800" dirty="0" err="1" smtClean="0">
                <a:solidFill>
                  <a:srgbClr val="FF0000"/>
                </a:solidFill>
                <a:latin typeface="Consolas" pitchFamily="49" charset="0"/>
                <a:cs typeface="Consolas" pitchFamily="49" charset="0"/>
              </a:rPr>
              <a:t>rhs</a:t>
            </a:r>
            <a:r>
              <a:rPr lang="en-US" sz="1800" dirty="0" smtClean="0">
                <a:latin typeface="Consolas" pitchFamily="49" charset="0"/>
                <a:cs typeface="Consolas" pitchFamily="49" charset="0"/>
              </a:rPr>
              <a:t> ) {</a:t>
            </a:r>
          </a:p>
          <a:p>
            <a:pPr lvl="2" eaLnBrk="1" hangingPunct="1">
              <a:buFontTx/>
              <a:buNone/>
            </a:pPr>
            <a:r>
              <a:rPr lang="en-US" sz="1800" dirty="0" smtClean="0">
                <a:latin typeface="Consolas" pitchFamily="49" charset="0"/>
                <a:cs typeface="Consolas" pitchFamily="49" charset="0"/>
              </a:rPr>
              <a:t>    swap( </a:t>
            </a:r>
            <a:r>
              <a:rPr lang="en-US" sz="1800" dirty="0" err="1" smtClean="0">
                <a:solidFill>
                  <a:srgbClr val="FF0000"/>
                </a:solidFill>
                <a:latin typeface="Consolas" pitchFamily="49" charset="0"/>
                <a:cs typeface="Consolas" pitchFamily="49" charset="0"/>
              </a:rPr>
              <a:t>rhs</a:t>
            </a:r>
            <a:r>
              <a:rPr lang="en-US" sz="1800" dirty="0" smtClean="0">
                <a:latin typeface="Consolas" pitchFamily="49" charset="0"/>
                <a:cs typeface="Consolas" pitchFamily="49" charset="0"/>
              </a:rPr>
              <a:t> );</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    // Memory for </a:t>
            </a:r>
            <a:r>
              <a:rPr lang="en-US" sz="1800" dirty="0" err="1" smtClean="0">
                <a:latin typeface="Consolas" pitchFamily="49" charset="0"/>
                <a:cs typeface="Consolas" pitchFamily="49" charset="0"/>
              </a:rPr>
              <a:t>rhs</a:t>
            </a:r>
            <a:r>
              <a:rPr lang="en-US" sz="1800" dirty="0" smtClean="0">
                <a:latin typeface="Consolas" pitchFamily="49" charset="0"/>
                <a:cs typeface="Consolas" pitchFamily="49" charset="0"/>
              </a:rPr>
              <a:t> was allocated on the stack</a:t>
            </a:r>
          </a:p>
          <a:p>
            <a:pPr lvl="2" eaLnBrk="1" hangingPunct="1">
              <a:buFontTx/>
              <a:buNone/>
            </a:pPr>
            <a:r>
              <a:rPr lang="en-US" sz="1800" dirty="0" smtClean="0">
                <a:latin typeface="Consolas" pitchFamily="49" charset="0"/>
                <a:cs typeface="Consolas" pitchFamily="49" charset="0"/>
              </a:rPr>
              <a:t>    // and the destructor will delete it</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    return *</a:t>
            </a:r>
            <a:r>
              <a:rPr lang="en-US" sz="1800" dirty="0" smtClean="0">
                <a:solidFill>
                  <a:srgbClr val="0070C0"/>
                </a:solidFill>
                <a:latin typeface="Consolas" pitchFamily="49" charset="0"/>
                <a:cs typeface="Consolas" pitchFamily="49" charset="0"/>
              </a:rPr>
              <a:t>this</a:t>
            </a:r>
            <a:r>
              <a:rPr lang="en-US" sz="1800" dirty="0" smtClean="0">
                <a:latin typeface="Consolas" pitchFamily="49" charset="0"/>
                <a:cs typeface="Consolas" pitchFamily="49" charset="0"/>
              </a:rPr>
              <a:t>;</a:t>
            </a:r>
          </a:p>
          <a:p>
            <a:pPr lvl="2" eaLnBrk="1" hangingPunct="1">
              <a:buFontTx/>
              <a:buNone/>
            </a:pPr>
            <a:r>
              <a:rPr lang="en-US" sz="1800" dirty="0" smtClean="0">
                <a:latin typeface="Consolas" pitchFamily="49" charset="0"/>
                <a:cs typeface="Consolas" pitchFamily="49" charset="0"/>
              </a:rPr>
              <a:t>}</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void List::swap( List &amp;list ) {</a:t>
            </a:r>
          </a:p>
          <a:p>
            <a:pPr lvl="2" eaLnBrk="1" hangingPunct="1">
              <a:buFontTx/>
              <a:buNone/>
            </a:pPr>
            <a:r>
              <a:rPr lang="en-US" sz="1800" dirty="0" smtClean="0">
                <a:latin typeface="Consolas" pitchFamily="49" charset="0"/>
                <a:cs typeface="Consolas" pitchFamily="49" charset="0"/>
              </a:rPr>
              <a:t>    std::swap(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list.list_head</a:t>
            </a:r>
            <a:r>
              <a:rPr lang="en-US" sz="1800" dirty="0" smtClean="0">
                <a:latin typeface="Consolas" pitchFamily="49" charset="0"/>
                <a:cs typeface="Consolas" pitchFamily="49" charset="0"/>
              </a:rPr>
              <a:t> );</a:t>
            </a:r>
          </a:p>
          <a:p>
            <a:pPr lvl="2" eaLnBrk="1" hangingPunct="1">
              <a:buFontTx/>
              <a:buNone/>
            </a:pPr>
            <a:r>
              <a:rPr lang="en-US" sz="1800" dirty="0" smtClean="0">
                <a:latin typeface="Consolas" pitchFamily="49" charset="0"/>
                <a:cs typeface="Consolas" pitchFamily="49" charset="0"/>
              </a:rPr>
              <a:t>}</a:t>
            </a:r>
          </a:p>
          <a:p>
            <a:pPr eaLnBrk="1" hangingPunct="1">
              <a:buFontTx/>
              <a:buNone/>
            </a:pPr>
            <a:endParaRPr lang="en-US" sz="1200" dirty="0" smtClean="0">
              <a:latin typeface="Consolas" pitchFamily="49" charset="0"/>
              <a:cs typeface="Consolas" pitchFamily="49" charset="0"/>
            </a:endParaRPr>
          </a:p>
        </p:txBody>
      </p:sp>
    </p:spTree>
    <p:extLst>
      <p:ext uri="{BB962C8B-B14F-4D97-AF65-F5344CB8AC3E}">
        <p14:creationId xmlns:p14="http://schemas.microsoft.com/office/powerpoint/2010/main" val="982416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dirty="0" smtClean="0">
                <a:latin typeface="Arial" charset="0"/>
                <a:cs typeface="Arial" charset="0"/>
              </a:rPr>
              <a:t>Call the copy constructor to create </a:t>
            </a:r>
            <a:r>
              <a:rPr lang="en-US" dirty="0" err="1" smtClean="0">
                <a:latin typeface="Consolas" pitchFamily="49" charset="0"/>
                <a:cs typeface="Consolas" pitchFamily="49" charset="0"/>
              </a:rPr>
              <a:t>rhs</a:t>
            </a:r>
            <a:endParaRPr lang="en-US" dirty="0" smtClean="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smtClean="0">
                <a:latin typeface="Arial" charset="0"/>
                <a:cs typeface="Arial" charset="0"/>
              </a:rPr>
              <a:t>Swapping the member variables of </a:t>
            </a:r>
            <a:r>
              <a:rPr lang="en-US" dirty="0" smtClean="0">
                <a:latin typeface="Consolas" pitchFamily="49" charset="0"/>
                <a:cs typeface="Consolas" pitchFamily="49" charset="0"/>
              </a:rPr>
              <a:t>*this</a:t>
            </a:r>
            <a:r>
              <a:rPr lang="en-US" dirty="0" smtClean="0">
                <a:latin typeface="Arial" charset="0"/>
                <a:cs typeface="Arial" charset="0"/>
              </a:rPr>
              <a:t> and </a:t>
            </a:r>
            <a:r>
              <a:rPr lang="en-US" dirty="0" err="1" smtClean="0">
                <a:latin typeface="Consolas" pitchFamily="49" charset="0"/>
                <a:cs typeface="Consolas" pitchFamily="49" charset="0"/>
              </a:rPr>
              <a:t>rhs</a:t>
            </a:r>
            <a:endParaRPr lang="en-US" dirty="0" smtClean="0">
              <a:latin typeface="Consolas" pitchFamily="49" charset="0"/>
              <a:cs typeface="Consolas" pitchFamily="49" charset="0"/>
            </a:endParaRPr>
          </a:p>
          <a:p>
            <a:pPr lvl="1" eaLnBrk="1" hangingPunct="1"/>
            <a:endParaRPr lang="en-US" dirty="0" smtClean="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smtClean="0">
                <a:latin typeface="Arial" charset="0"/>
                <a:cs typeface="Arial" charset="0"/>
              </a:rPr>
              <a:t>Swapping the member variables of </a:t>
            </a:r>
            <a:r>
              <a:rPr lang="en-US" dirty="0" smtClean="0">
                <a:latin typeface="Consolas" pitchFamily="49" charset="0"/>
                <a:cs typeface="Consolas" pitchFamily="49" charset="0"/>
              </a:rPr>
              <a:t>*this</a:t>
            </a:r>
            <a:r>
              <a:rPr lang="en-US" dirty="0" smtClean="0">
                <a:latin typeface="Arial" charset="0"/>
                <a:cs typeface="Arial" charset="0"/>
              </a:rPr>
              <a:t> and </a:t>
            </a:r>
            <a:r>
              <a:rPr lang="en-US" dirty="0" err="1" smtClean="0">
                <a:latin typeface="Consolas" pitchFamily="49" charset="0"/>
                <a:cs typeface="Consolas" pitchFamily="49" charset="0"/>
              </a:rPr>
              <a:t>rhs</a:t>
            </a:r>
            <a:endParaRPr lang="en-US" dirty="0" smtClean="0">
              <a:latin typeface="Arial" charset="0"/>
              <a:cs typeface="Arial" charset="0"/>
            </a:endParaRPr>
          </a:p>
          <a:p>
            <a:pPr lvl="1" eaLnBrk="1" hangingPunct="1"/>
            <a:r>
              <a:rPr lang="en-US" dirty="0" smtClean="0">
                <a:latin typeface="Arial" charset="0"/>
                <a:cs typeface="Arial" charset="0"/>
              </a:rPr>
              <a:t>The destructor is called on </a:t>
            </a:r>
            <a:r>
              <a:rPr lang="en-US" dirty="0" err="1" smtClean="0">
                <a:latin typeface="Consolas" pitchFamily="49" charset="0"/>
                <a:cs typeface="Consolas" pitchFamily="49" charset="0"/>
              </a:rPr>
              <a:t>rhs</a:t>
            </a:r>
            <a:endParaRPr lang="en-US" dirty="0" smtClean="0">
              <a:latin typeface="Consolas" pitchFamily="49" charset="0"/>
              <a:cs typeface="Consolas" pitchFamily="49" charset="0"/>
            </a:endParaRPr>
          </a:p>
          <a:p>
            <a:pPr lvl="1" eaLnBrk="1" hangingPunct="1"/>
            <a:endParaRPr lang="en-US" dirty="0" smtClean="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smtClean="0">
                <a:latin typeface="Arial" charset="0"/>
                <a:cs typeface="Arial" charset="0"/>
              </a:rPr>
              <a:t>Swapping the member variables of </a:t>
            </a:r>
            <a:r>
              <a:rPr lang="en-US" dirty="0" smtClean="0">
                <a:latin typeface="Consolas" pitchFamily="49" charset="0"/>
                <a:cs typeface="Consolas" pitchFamily="49" charset="0"/>
              </a:rPr>
              <a:t>*this</a:t>
            </a:r>
            <a:r>
              <a:rPr lang="en-US" dirty="0" smtClean="0">
                <a:latin typeface="Arial" charset="0"/>
                <a:cs typeface="Arial" charset="0"/>
              </a:rPr>
              <a:t> and </a:t>
            </a:r>
            <a:r>
              <a:rPr lang="en-US" dirty="0" err="1" smtClean="0">
                <a:latin typeface="Consolas" pitchFamily="49" charset="0"/>
                <a:cs typeface="Consolas" pitchFamily="49" charset="0"/>
              </a:rPr>
              <a:t>rhs</a:t>
            </a:r>
            <a:endParaRPr lang="en-US" dirty="0" smtClean="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smtClean="0"/>
              <a:t>	Can we do better?</a:t>
            </a:r>
          </a:p>
          <a:p>
            <a:pPr lvl="1"/>
            <a:endParaRPr lang="en-CA" dirty="0" smtClean="0"/>
          </a:p>
          <a:p>
            <a:pPr>
              <a:buNone/>
            </a:pPr>
            <a:r>
              <a:rPr lang="en-CA" dirty="0" smtClean="0"/>
              <a:t>	Consider the calls to </a:t>
            </a:r>
            <a:r>
              <a:rPr lang="en-CA" dirty="0" smtClean="0">
                <a:latin typeface="Consolas" pitchFamily="49" charset="0"/>
                <a:cs typeface="Consolas" pitchFamily="49" charset="0"/>
              </a:rPr>
              <a:t>new</a:t>
            </a:r>
            <a:r>
              <a:rPr lang="en-CA" dirty="0" smtClean="0"/>
              <a:t> and </a:t>
            </a:r>
            <a:r>
              <a:rPr lang="en-CA" dirty="0" smtClean="0">
                <a:latin typeface="Consolas" pitchFamily="49" charset="0"/>
                <a:cs typeface="Consolas" pitchFamily="49" charset="0"/>
              </a:rPr>
              <a:t>delete</a:t>
            </a:r>
          </a:p>
          <a:p>
            <a:pPr lvl="1"/>
            <a:r>
              <a:rPr lang="en-CA" dirty="0" smtClean="0"/>
              <a:t>Each of these is very expensive…</a:t>
            </a:r>
          </a:p>
          <a:p>
            <a:pPr lvl="1"/>
            <a:r>
              <a:rPr lang="en-CA" dirty="0" smtClean="0"/>
              <a:t>Would it not be better to reuse the nodes if possible?</a:t>
            </a:r>
          </a:p>
          <a:p>
            <a:pPr lvl="1"/>
            <a:endParaRPr lang="en-CA" dirty="0" smtClean="0"/>
          </a:p>
          <a:p>
            <a:pPr lvl="1"/>
            <a:endParaRPr lang="en-CA" dirty="0" smtClean="0"/>
          </a:p>
          <a:p>
            <a:pPr lvl="1"/>
            <a:endParaRPr lang="en-CA" dirty="0" smtClean="0"/>
          </a:p>
          <a:p>
            <a:pPr lvl="1"/>
            <a:endParaRPr lang="en-CA" dirty="0" smtClean="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smtClean="0"/>
              <a:t>	Can we do better?</a:t>
            </a:r>
          </a:p>
          <a:p>
            <a:pPr lvl="1"/>
            <a:endParaRPr lang="en-CA" dirty="0" smtClean="0"/>
          </a:p>
          <a:p>
            <a:pPr>
              <a:buNone/>
            </a:pPr>
            <a:r>
              <a:rPr lang="en-CA" dirty="0" smtClean="0"/>
              <a:t>	Consider the calls to </a:t>
            </a:r>
            <a:r>
              <a:rPr lang="en-CA" dirty="0" smtClean="0">
                <a:latin typeface="Consolas" pitchFamily="49" charset="0"/>
                <a:cs typeface="Consolas" pitchFamily="49" charset="0"/>
              </a:rPr>
              <a:t>new</a:t>
            </a:r>
            <a:r>
              <a:rPr lang="en-CA" dirty="0" smtClean="0"/>
              <a:t> and </a:t>
            </a:r>
            <a:r>
              <a:rPr lang="en-CA" dirty="0" smtClean="0">
                <a:latin typeface="Consolas" pitchFamily="49" charset="0"/>
                <a:cs typeface="Consolas" pitchFamily="49" charset="0"/>
              </a:rPr>
              <a:t>delete</a:t>
            </a:r>
          </a:p>
          <a:p>
            <a:pPr lvl="1"/>
            <a:r>
              <a:rPr lang="en-CA" dirty="0" smtClean="0"/>
              <a:t>Each of these is very expensive…</a:t>
            </a:r>
          </a:p>
          <a:p>
            <a:pPr lvl="1"/>
            <a:r>
              <a:rPr lang="en-CA" dirty="0" smtClean="0"/>
              <a:t>Would it not be better to reuse the nodes if possible?</a:t>
            </a:r>
          </a:p>
          <a:p>
            <a:pPr lvl="1"/>
            <a:endParaRPr lang="en-CA" dirty="0" smtClean="0"/>
          </a:p>
          <a:p>
            <a:pPr lvl="1"/>
            <a:endParaRPr lang="en-CA" dirty="0" smtClean="0"/>
          </a:p>
          <a:p>
            <a:pPr lvl="1"/>
            <a:endParaRPr lang="en-CA" dirty="0" smtClean="0"/>
          </a:p>
          <a:p>
            <a:pPr lvl="1"/>
            <a:endParaRPr lang="en-CA" dirty="0" smtClean="0"/>
          </a:p>
          <a:p>
            <a:pPr lvl="1"/>
            <a:r>
              <a:rPr lang="en-CA" dirty="0" smtClean="0"/>
              <a:t>No calls to </a:t>
            </a:r>
            <a:r>
              <a:rPr lang="en-CA" dirty="0" smtClean="0">
                <a:latin typeface="Consolas" pitchFamily="49" charset="0"/>
                <a:cs typeface="Consolas" pitchFamily="49" charset="0"/>
              </a:rPr>
              <a:t>new</a:t>
            </a:r>
            <a:r>
              <a:rPr lang="en-CA" dirty="0" smtClean="0"/>
              <a:t> or </a:t>
            </a:r>
            <a:r>
              <a:rPr lang="en-CA" dirty="0" smtClean="0">
                <a:latin typeface="Consolas" pitchFamily="49" charset="0"/>
                <a:cs typeface="Consolas" pitchFamily="49" charset="0"/>
              </a:rPr>
              <a:t>delete</a:t>
            </a:r>
            <a:endParaRPr lang="en-CA" dirty="0">
              <a:latin typeface="Consolas" pitchFamily="49" charset="0"/>
              <a:cs typeface="Consolas" pitchFamily="49" charset="0"/>
            </a:endParaRP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smtClean="0">
                <a:solidFill>
                  <a:prstClr val="black"/>
                </a:solidFill>
              </a:rPr>
              <a:t>	What is the plan?</a:t>
            </a:r>
          </a:p>
          <a:p>
            <a:pPr lvl="1" eaLnBrk="1" hangingPunct="1"/>
            <a:r>
              <a:rPr lang="en-CA" sz="2000" dirty="0" smtClean="0">
                <a:solidFill>
                  <a:prstClr val="black"/>
                </a:solidFill>
              </a:rPr>
              <a:t>If the right-hand side is empty, it’s straight-forward:</a:t>
            </a:r>
          </a:p>
          <a:p>
            <a:pPr lvl="2" eaLnBrk="1" hangingPunct="1"/>
            <a:r>
              <a:rPr lang="en-CA" sz="1800" dirty="0" smtClean="0">
                <a:solidFill>
                  <a:prstClr val="black"/>
                </a:solidFill>
              </a:rPr>
              <a:t>Just empty this list</a:t>
            </a:r>
          </a:p>
          <a:p>
            <a:pPr lvl="1" eaLnBrk="1" hangingPunct="1"/>
            <a:r>
              <a:rPr lang="en-CA" sz="2000" dirty="0" smtClean="0">
                <a:solidFill>
                  <a:prstClr val="black"/>
                </a:solidFill>
              </a:rPr>
              <a:t>Otherwise, step through the right-hand side list and for each node there</a:t>
            </a:r>
          </a:p>
          <a:p>
            <a:pPr lvl="2" eaLnBrk="1" hangingPunct="1"/>
            <a:r>
              <a:rPr lang="en-CA" sz="1800" dirty="0" smtClean="0">
                <a:solidFill>
                  <a:prstClr val="black"/>
                </a:solidFill>
              </a:rPr>
              <a:t>If there is a corresponding node in this, copy over the value, else</a:t>
            </a:r>
          </a:p>
          <a:p>
            <a:pPr lvl="2" eaLnBrk="1" hangingPunct="1"/>
            <a:r>
              <a:rPr lang="en-CA" sz="1800" dirty="0" smtClean="0">
                <a:solidFill>
                  <a:prstClr val="black"/>
                </a:solidFill>
              </a:rPr>
              <a:t>There is no corresponding node; create a new node and append it</a:t>
            </a:r>
          </a:p>
          <a:p>
            <a:pPr lvl="1" eaLnBrk="1" hangingPunct="1"/>
            <a:r>
              <a:rPr lang="en-CA" sz="2000" dirty="0" smtClean="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lstStyle/>
          <a:p>
            <a:pPr eaLnBrk="1" hangingPunct="1">
              <a:buNone/>
            </a:pPr>
            <a:r>
              <a:rPr lang="en-CA" sz="2400" dirty="0" smtClean="0">
                <a:solidFill>
                  <a:prstClr val="black"/>
                </a:solidFill>
              </a:rPr>
              <a:t>	The implementation must be more carefully written</a:t>
            </a:r>
            <a:endParaRPr lang="en-CA" sz="800" dirty="0" smtClean="0">
              <a:solidFill>
                <a:prstClr val="black"/>
              </a:solidFill>
            </a:endParaRPr>
          </a:p>
          <a:p>
            <a:pPr eaLnBrk="1" hangingPunct="1">
              <a:buNone/>
            </a:pPr>
            <a:r>
              <a:rPr lang="en-US" sz="800" dirty="0" smtClean="0">
                <a:latin typeface="Consolas" pitchFamily="49" charset="0"/>
                <a:cs typeface="Consolas" pitchFamily="49" charset="0"/>
              </a:rPr>
              <a:t>		</a:t>
            </a:r>
          </a:p>
          <a:p>
            <a:pPr eaLnBrk="1" hangingPunct="1">
              <a:buNone/>
            </a:pPr>
            <a:r>
              <a:rPr lang="en-US" sz="800" dirty="0" smtClean="0">
                <a:latin typeface="Consolas" pitchFamily="49" charset="0"/>
                <a:cs typeface="Consolas" pitchFamily="49" charset="0"/>
              </a:rPr>
              <a:t>		</a:t>
            </a:r>
            <a:r>
              <a:rPr lang="en-US" sz="1400" dirty="0" smtClean="0">
                <a:latin typeface="Consolas" pitchFamily="49" charset="0"/>
                <a:cs typeface="Consolas" pitchFamily="49" charset="0"/>
              </a:rPr>
              <a:t>List &amp;List::</a:t>
            </a:r>
            <a:r>
              <a:rPr lang="en-US" sz="1400" dirty="0" smtClean="0">
                <a:solidFill>
                  <a:srgbClr val="FF33CC"/>
                </a:solidFill>
                <a:latin typeface="Consolas" pitchFamily="49" charset="0"/>
                <a:cs typeface="Consolas" pitchFamily="49" charset="0"/>
              </a:rPr>
              <a:t>operator =</a:t>
            </a:r>
            <a:r>
              <a:rPr lang="en-US" sz="1400" dirty="0" smtClean="0">
                <a:latin typeface="Consolas" pitchFamily="49" charset="0"/>
                <a:cs typeface="Consolas" pitchFamily="49" charset="0"/>
              </a:rPr>
              <a:t> ( List const &amp;</a:t>
            </a:r>
            <a:r>
              <a:rPr lang="en-US" sz="1400" dirty="0" err="1" smtClean="0">
                <a:solidFill>
                  <a:srgbClr val="FF0000"/>
                </a:solidFill>
                <a:latin typeface="Consolas" pitchFamily="49" charset="0"/>
                <a:cs typeface="Consolas" pitchFamily="49" charset="0"/>
              </a:rPr>
              <a:t>rhs</a:t>
            </a: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if ( this == &amp;</a:t>
            </a:r>
            <a:r>
              <a:rPr lang="en-US" sz="1400" dirty="0" err="1" smtClean="0">
                <a:solidFill>
                  <a:srgbClr val="FF0000"/>
                </a:solidFill>
                <a:latin typeface="Consolas" pitchFamily="49" charset="0"/>
                <a:cs typeface="Consolas" pitchFamily="49" charset="0"/>
              </a:rPr>
              <a:t>rhs</a:t>
            </a: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return *</a:t>
            </a:r>
            <a:r>
              <a:rPr lang="en-US" sz="1400" dirty="0" smtClean="0">
                <a:solidFill>
                  <a:srgbClr val="0070C0"/>
                </a:solidFill>
                <a:latin typeface="Consolas" pitchFamily="49" charset="0"/>
                <a:cs typeface="Consolas" pitchFamily="49" charset="0"/>
              </a:rPr>
              <a:t>this</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rhs</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while ( !</a:t>
            </a:r>
            <a:r>
              <a:rPr lang="en-US" sz="1400" dirty="0" smtClean="0">
                <a:solidFill>
                  <a:srgbClr val="0070C0"/>
                </a:solidFill>
                <a:latin typeface="Consolas" pitchFamily="49" charset="0"/>
                <a:cs typeface="Consolas" pitchFamily="49" charset="0"/>
              </a:rPr>
              <a:t>empty() </a:t>
            </a: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a:t>
            </a:r>
            <a:r>
              <a:rPr lang="en-US" sz="1400" dirty="0" err="1" smtClean="0">
                <a:solidFill>
                  <a:srgbClr val="0070C0"/>
                </a:solidFill>
                <a:latin typeface="Consolas" pitchFamily="49" charset="0"/>
                <a:cs typeface="Consolas" pitchFamily="49" charset="0"/>
              </a:rPr>
              <a:t>pop_front</a:t>
            </a:r>
            <a:r>
              <a:rPr lang="en-US" sz="1400" dirty="0" smtClean="0">
                <a:solidFill>
                  <a:srgbClr val="0070C0"/>
                </a:solidFill>
                <a:latin typeface="Consolas" pitchFamily="49" charset="0"/>
                <a:cs typeface="Consolas" pitchFamily="49" charset="0"/>
              </a:rPr>
              <a: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smtClean="0">
                <a:latin typeface="Consolas" pitchFamily="49" charset="0"/>
                <a:cs typeface="Consolas" pitchFamily="49" charset="0"/>
              </a:rPr>
              <a:t>        return *</a:t>
            </a:r>
            <a:r>
              <a:rPr lang="en-US" sz="1400" dirty="0" smtClean="0">
                <a:solidFill>
                  <a:srgbClr val="0070C0"/>
                </a:solidFill>
                <a:latin typeface="Consolas" pitchFamily="49" charset="0"/>
                <a:cs typeface="Consolas" pitchFamily="49" charset="0"/>
              </a:rPr>
              <a:t>this</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FontTx/>
              <a:buNone/>
            </a:pPr>
            <a:endParaRPr lang="en-US" sz="1400" dirty="0" smtClean="0">
              <a:latin typeface="Consolas" pitchFamily="49" charset="0"/>
              <a:cs typeface="Consolas" pitchFamily="49" charset="0"/>
            </a:endParaRPr>
          </a:p>
        </p:txBody>
      </p:sp>
    </p:spTree>
    <p:extLst>
      <p:ext uri="{BB962C8B-B14F-4D97-AF65-F5344CB8AC3E}">
        <p14:creationId xmlns:p14="http://schemas.microsoft.com/office/powerpoint/2010/main" val="4224769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latin typeface="Arial" charset="0"/>
                <a:cs typeface="Arial" charset="0"/>
              </a:rPr>
              <a:t>Node Class</a:t>
            </a:r>
          </a:p>
        </p:txBody>
      </p:sp>
      <p:sp>
        <p:nvSpPr>
          <p:cNvPr id="819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node must store </a:t>
            </a:r>
            <a:r>
              <a:rPr lang="en-US" dirty="0" smtClean="0">
                <a:solidFill>
                  <a:srgbClr val="FF0000"/>
                </a:solidFill>
                <a:latin typeface="Arial" charset="0"/>
                <a:cs typeface="Arial" charset="0"/>
              </a:rPr>
              <a:t>data</a:t>
            </a:r>
            <a:r>
              <a:rPr lang="en-US" dirty="0" smtClean="0">
                <a:latin typeface="Arial" charset="0"/>
                <a:cs typeface="Arial" charset="0"/>
              </a:rPr>
              <a:t> and a </a:t>
            </a:r>
            <a:r>
              <a:rPr lang="en-US" dirty="0" smtClean="0">
                <a:solidFill>
                  <a:schemeClr val="hlink"/>
                </a:solidFill>
                <a:latin typeface="Arial" charset="0"/>
                <a:cs typeface="Arial" charset="0"/>
              </a:rPr>
              <a:t>pointer</a:t>
            </a:r>
            <a:r>
              <a:rPr lang="en-US" dirty="0" smtClean="0">
                <a:latin typeface="Arial" charset="0"/>
                <a:cs typeface="Arial" charset="0"/>
              </a:rPr>
              <a: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class Node {</a:t>
            </a:r>
          </a:p>
          <a:p>
            <a:pPr eaLnBrk="1" hangingPunct="1">
              <a:buFontTx/>
              <a:buNone/>
            </a:pPr>
            <a:r>
              <a:rPr lang="en-US" dirty="0" smtClean="0">
                <a:latin typeface="Consolas" pitchFamily="49" charset="0"/>
                <a:cs typeface="Consolas" pitchFamily="49" charset="0"/>
              </a:rPr>
              <a:t>		    private:</a:t>
            </a:r>
          </a:p>
          <a:p>
            <a:pPr eaLnBrk="1" hangingPunct="1">
              <a:buFontTx/>
              <a:buNone/>
            </a:pPr>
            <a:r>
              <a:rPr lang="en-US" dirty="0" smtClean="0">
                <a:solidFill>
                  <a:srgbClr val="FF0000"/>
                </a:solidFill>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int</a:t>
            </a:r>
            <a:r>
              <a:rPr lang="en-US" dirty="0" smtClean="0">
                <a:solidFill>
                  <a:srgbClr val="FF0000"/>
                </a:solidFill>
                <a:latin typeface="Consolas" pitchFamily="49" charset="0"/>
                <a:cs typeface="Consolas" pitchFamily="49" charset="0"/>
              </a:rPr>
              <a:t> element;</a:t>
            </a:r>
          </a:p>
          <a:p>
            <a:pPr eaLnBrk="1" hangingPunct="1">
              <a:buFontTx/>
              <a:buNone/>
            </a:pPr>
            <a:r>
              <a:rPr lang="en-US" dirty="0" smtClean="0">
                <a:latin typeface="Consolas" pitchFamily="49" charset="0"/>
                <a:cs typeface="Consolas" pitchFamily="49" charset="0"/>
              </a:rPr>
              <a:t>		        </a:t>
            </a:r>
            <a:r>
              <a:rPr lang="en-US" dirty="0" smtClean="0">
                <a:solidFill>
                  <a:schemeClr val="hlink"/>
                </a:solidFill>
                <a:latin typeface="Consolas" pitchFamily="49" charset="0"/>
                <a:cs typeface="Consolas" pitchFamily="49" charset="0"/>
              </a:rPr>
              <a:t>Node *</a:t>
            </a:r>
            <a:r>
              <a:rPr lang="en-US" dirty="0" err="1" smtClean="0">
                <a:solidFill>
                  <a:schemeClr val="hlink"/>
                </a:solidFill>
                <a:latin typeface="Consolas" pitchFamily="49" charset="0"/>
                <a:cs typeface="Consolas" pitchFamily="49" charset="0"/>
              </a:rPr>
              <a:t>next_node</a:t>
            </a:r>
            <a:r>
              <a:rPr lang="en-US" dirty="0" smtClean="0">
                <a:solidFill>
                  <a:schemeClr val="hlink"/>
                </a:solidFill>
                <a:latin typeface="Consolas" pitchFamily="49" charset="0"/>
                <a:cs typeface="Consolas" pitchFamily="49" charset="0"/>
              </a:rPr>
              <a:t>;</a:t>
            </a:r>
          </a:p>
          <a:p>
            <a:pPr eaLnBrk="1" hangingPunct="1">
              <a:buFontTx/>
              <a:buNone/>
            </a:pPr>
            <a:r>
              <a:rPr lang="en-US" dirty="0" smtClean="0">
                <a:latin typeface="Consolas" pitchFamily="49" charset="0"/>
                <a:cs typeface="Consolas" pitchFamily="49" charset="0"/>
              </a:rPr>
              <a:t>		    public:</a:t>
            </a:r>
          </a:p>
          <a:p>
            <a:pPr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0, Node * =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int</a:t>
            </a:r>
            <a:r>
              <a:rPr lang="en-US" dirty="0" smtClean="0">
                <a:latin typeface="Consolas" pitchFamily="49" charset="0"/>
                <a:cs typeface="Consolas" pitchFamily="49" charset="0"/>
              </a:rPr>
              <a:t> retrieve() const;</a:t>
            </a:r>
          </a:p>
          <a:p>
            <a:pPr eaLnBrk="1" hangingPunct="1">
              <a:buFontTx/>
              <a:buNone/>
            </a:pPr>
            <a:r>
              <a:rPr lang="en-US" dirty="0" smtClean="0">
                <a:latin typeface="Consolas" pitchFamily="49" charset="0"/>
                <a:cs typeface="Consolas" pitchFamily="49" charset="0"/>
              </a:rPr>
              <a:t>		        </a:t>
            </a:r>
            <a:r>
              <a:rPr lang="en-US" dirty="0" smtClean="0">
                <a:solidFill>
                  <a:srgbClr val="3333CC"/>
                </a:solidFill>
                <a:latin typeface="Consolas" pitchFamily="49" charset="0"/>
                <a:cs typeface="Consolas" pitchFamily="49" charset="0"/>
              </a:rPr>
              <a:t>Node *</a:t>
            </a:r>
            <a:r>
              <a:rPr lang="en-US" dirty="0" smtClean="0">
                <a:latin typeface="Consolas" pitchFamily="49" charset="0"/>
                <a:cs typeface="Consolas" pitchFamily="49" charset="0"/>
              </a:rPr>
              <a:t>next() const;</a:t>
            </a:r>
          </a:p>
          <a:p>
            <a:pPr eaLnBrk="1" hangingPunct="1">
              <a:buFontTx/>
              <a:buNone/>
            </a:pP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187461220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normAutofit fontScale="92500" lnSpcReduction="10000"/>
          </a:bodyPr>
          <a:lstStyle/>
          <a:p>
            <a:pPr lvl="2" eaLnBrk="1" hangingPunct="1">
              <a:buFontTx/>
              <a:buNone/>
            </a:pPr>
            <a:r>
              <a:rPr lang="en-US" sz="1400" dirty="0" smtClean="0">
                <a:latin typeface="Consolas" pitchFamily="49" charset="0"/>
                <a:cs typeface="Consolas" pitchFamily="49" charset="0"/>
              </a:rPr>
              <a:t>    if ( empty() ) {</a:t>
            </a:r>
          </a:p>
          <a:p>
            <a:pPr lvl="2" eaLnBrk="1" hangingPunct="1">
              <a:buFontTx/>
              <a:buNone/>
            </a:pPr>
            <a:r>
              <a:rPr lang="en-US" sz="1400" dirty="0" smtClean="0">
                <a:latin typeface="Consolas" pitchFamily="49" charset="0"/>
                <a:cs typeface="Consolas" pitchFamily="49" charset="0"/>
              </a:rPr>
              <a:t>        </a:t>
            </a:r>
            <a:r>
              <a:rPr lang="en-US" sz="1400" dirty="0" err="1" smtClean="0">
                <a:solidFill>
                  <a:srgbClr val="0070C0"/>
                </a:solidFill>
                <a:latin typeface="Consolas" pitchFamily="49" charset="0"/>
                <a:cs typeface="Consolas" pitchFamily="49" charset="0"/>
              </a:rPr>
              <a:t>list_head</a:t>
            </a:r>
            <a:r>
              <a:rPr lang="en-US" sz="1400" dirty="0" smtClean="0">
                <a:latin typeface="Consolas" pitchFamily="49" charset="0"/>
                <a:cs typeface="Consolas" pitchFamily="49" charset="0"/>
              </a:rPr>
              <a:t> = new Node( </a:t>
            </a:r>
            <a:r>
              <a:rPr lang="en-US" sz="1400" dirty="0" err="1" smtClean="0">
                <a:solidFill>
                  <a:srgbClr val="FF0000"/>
                </a:solidFill>
                <a:latin typeface="Consolas" pitchFamily="49" charset="0"/>
                <a:cs typeface="Consolas" pitchFamily="49" charset="0"/>
              </a:rPr>
              <a:t>rhs.front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 else {</a:t>
            </a:r>
          </a:p>
          <a:p>
            <a:pPr lvl="2" eaLnBrk="1" hangingPunct="1">
              <a:buFontTx/>
              <a:buNone/>
            </a:pPr>
            <a:r>
              <a:rPr lang="en-US" sz="1400" dirty="0" smtClean="0">
                <a:latin typeface="Consolas" pitchFamily="49" charset="0"/>
                <a:cs typeface="Consolas" pitchFamily="49" charset="0"/>
              </a:rPr>
              <a:t>        </a:t>
            </a:r>
            <a:r>
              <a:rPr lang="en-US" sz="1400" dirty="0" smtClean="0">
                <a:solidFill>
                  <a:srgbClr val="0070C0"/>
                </a:solidFill>
                <a:latin typeface="Consolas" pitchFamily="49" charset="0"/>
                <a:cs typeface="Consolas" pitchFamily="49" charset="0"/>
              </a:rPr>
              <a:t>head()</a:t>
            </a:r>
            <a:r>
              <a:rPr lang="en-US" sz="1400" dirty="0" smtClean="0">
                <a:latin typeface="Consolas" pitchFamily="49" charset="0"/>
                <a:cs typeface="Consolas" pitchFamily="49" charset="0"/>
              </a:rPr>
              <a:t>-&gt;element = </a:t>
            </a:r>
            <a:r>
              <a:rPr lang="en-US" sz="1400" dirty="0" err="1" smtClean="0">
                <a:solidFill>
                  <a:srgbClr val="FF0000"/>
                </a:solidFill>
                <a:latin typeface="Consolas" pitchFamily="49" charset="0"/>
                <a:cs typeface="Consolas" pitchFamily="49" charset="0"/>
              </a:rPr>
              <a:t>rhs.front</a:t>
            </a:r>
            <a:r>
              <a:rPr lang="en-US" sz="1400" dirty="0" smtClean="0">
                <a:solidFill>
                  <a:srgbClr val="FF0000"/>
                </a:solidFill>
                <a:latin typeface="Consolas" pitchFamily="49" charset="0"/>
                <a:cs typeface="Consolas" pitchFamily="49" charset="0"/>
              </a:rPr>
              <a: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None/>
            </a:pPr>
            <a:endParaRPr lang="en-US" sz="1400" dirty="0" smtClean="0">
              <a:latin typeface="Consolas" pitchFamily="49" charset="0"/>
              <a:cs typeface="Consolas" pitchFamily="49" charset="0"/>
            </a:endParaRPr>
          </a:p>
          <a:p>
            <a:pPr lvl="2" eaLnBrk="1" hangingPunct="1">
              <a:buNone/>
            </a:pPr>
            <a:r>
              <a:rPr lang="en-US" sz="1400" dirty="0" smtClean="0">
                <a:latin typeface="Consolas" pitchFamily="49" charset="0"/>
                <a:cs typeface="Consolas" pitchFamily="49" charset="0"/>
              </a:rPr>
              <a:t>    </a:t>
            </a:r>
            <a:r>
              <a:rPr lang="en-US" sz="1400" dirty="0" smtClean="0">
                <a:solidFill>
                  <a:prstClr val="black"/>
                </a:solidFill>
                <a:latin typeface="Consolas" pitchFamily="49" charset="0"/>
                <a:cs typeface="Consolas" pitchFamily="49" charset="0"/>
              </a:rPr>
              <a:t>Node *</a:t>
            </a:r>
            <a:r>
              <a:rPr lang="en-US" sz="1400" dirty="0" err="1" smtClean="0">
                <a:solidFill>
                  <a:prstClr val="black"/>
                </a:solidFill>
                <a:latin typeface="Consolas" pitchFamily="49" charset="0"/>
                <a:cs typeface="Consolas" pitchFamily="49" charset="0"/>
              </a:rPr>
              <a:t>this_node</a:t>
            </a:r>
            <a:r>
              <a:rPr lang="en-US" sz="1400" dirty="0" smtClean="0">
                <a:solidFill>
                  <a:prstClr val="black"/>
                </a:solidFill>
                <a:latin typeface="Consolas" pitchFamily="49" charset="0"/>
                <a:cs typeface="Consolas" pitchFamily="49" charset="0"/>
              </a:rPr>
              <a:t> = </a:t>
            </a:r>
            <a:r>
              <a:rPr lang="en-US" sz="1400" dirty="0" err="1" smtClean="0">
                <a:solidFill>
                  <a:srgbClr val="0070C0"/>
                </a:solidFill>
                <a:latin typeface="Consolas" pitchFamily="49" charset="0"/>
                <a:cs typeface="Consolas" pitchFamily="49" charset="0"/>
              </a:rPr>
              <a:t>list_head</a:t>
            </a:r>
            <a:r>
              <a:rPr lang="en-US" sz="1400" dirty="0" smtClean="0">
                <a:solidFill>
                  <a:prstClr val="black"/>
                </a:solidFill>
                <a:latin typeface="Consolas" pitchFamily="49" charset="0"/>
                <a:cs typeface="Consolas" pitchFamily="49" charset="0"/>
              </a:rPr>
              <a:t>,</a:t>
            </a:r>
          </a:p>
          <a:p>
            <a:pPr lvl="2" eaLnBrk="1" hangingPunct="1">
              <a:buNone/>
            </a:pPr>
            <a:r>
              <a:rPr lang="en-US" sz="1400" dirty="0" smtClean="0">
                <a:solidFill>
                  <a:prstClr val="black"/>
                </a:solidFill>
                <a:latin typeface="Consolas" pitchFamily="49" charset="0"/>
                <a:cs typeface="Consolas" pitchFamily="49" charset="0"/>
              </a:rPr>
              <a:t>         *</a:t>
            </a:r>
            <a:r>
              <a:rPr lang="en-US" sz="1400" dirty="0" err="1" smtClean="0">
                <a:solidFill>
                  <a:prstClr val="black"/>
                </a:solidFill>
                <a:latin typeface="Consolas" pitchFamily="49" charset="0"/>
                <a:cs typeface="Consolas" pitchFamily="49" charset="0"/>
              </a:rPr>
              <a:t>rhs_node</a:t>
            </a:r>
            <a:r>
              <a:rPr lang="en-US" sz="1400" dirty="0" smtClean="0">
                <a:solidFill>
                  <a:prstClr val="black"/>
                </a:solidFill>
                <a:latin typeface="Consolas" pitchFamily="49" charset="0"/>
                <a:cs typeface="Consolas" pitchFamily="49" charset="0"/>
              </a:rPr>
              <a:t>  </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rhs.head</a:t>
            </a:r>
            <a:r>
              <a:rPr lang="en-US" sz="1400" dirty="0" smtClean="0">
                <a:solidFill>
                  <a:srgbClr val="FF0000"/>
                </a:solidFill>
                <a:latin typeface="Consolas" pitchFamily="49" charset="0"/>
                <a:cs typeface="Consolas" pitchFamily="49" charset="0"/>
              </a:rPr>
              <a:t>()</a:t>
            </a:r>
            <a:r>
              <a:rPr lang="en-US" sz="1400" dirty="0" smtClean="0">
                <a:latin typeface="Consolas" pitchFamily="49" charset="0"/>
                <a:cs typeface="Consolas" pitchFamily="49" charset="0"/>
              </a:rPr>
              <a:t>-&gt;next();</a:t>
            </a:r>
          </a:p>
          <a:p>
            <a:pPr lvl="2" eaLnBrk="1" hangingPunct="1">
              <a:buNone/>
            </a:pPr>
            <a:endParaRPr lang="en-US" sz="1400" dirty="0" smtClean="0">
              <a:latin typeface="Consolas" pitchFamily="49" charset="0"/>
              <a:cs typeface="Consolas" pitchFamily="49" charset="0"/>
            </a:endParaRPr>
          </a:p>
          <a:p>
            <a:pPr lvl="2" eaLnBrk="1" hangingPunct="1">
              <a:buNone/>
            </a:pPr>
            <a:r>
              <a:rPr lang="en-US" sz="1400" dirty="0" smtClean="0">
                <a:latin typeface="Consolas" pitchFamily="49" charset="0"/>
                <a:cs typeface="Consolas" pitchFamily="49" charset="0"/>
              </a:rPr>
              <a:t>    while ( </a:t>
            </a:r>
            <a:r>
              <a:rPr lang="en-US" sz="1400" dirty="0" err="1" smtClean="0">
                <a:latin typeface="Consolas" pitchFamily="49" charset="0"/>
                <a:cs typeface="Consolas" pitchFamily="49" charset="0"/>
              </a:rPr>
              <a:t>rhs_node</a:t>
            </a:r>
            <a:r>
              <a:rPr lang="en-US" sz="1400" dirty="0" smtClean="0">
                <a:latin typeface="Consolas" pitchFamily="49" charset="0"/>
                <a:cs typeface="Consolas" pitchFamily="49" charset="0"/>
              </a:rPr>
              <a:t> != 0 ) {</a:t>
            </a:r>
          </a:p>
          <a:p>
            <a:pPr lvl="2" eaLnBrk="1" hangingPunct="1">
              <a:buNone/>
            </a:pPr>
            <a:r>
              <a:rPr lang="en-US" sz="1400" dirty="0" smtClean="0">
                <a:latin typeface="Consolas" pitchFamily="49" charset="0"/>
                <a:cs typeface="Consolas" pitchFamily="49" charset="0"/>
              </a:rPr>
              <a:t>        if (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-&gt;next() == 0 ) {</a:t>
            </a:r>
          </a:p>
          <a:p>
            <a:pPr lvl="2"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err="1" smtClean="0">
                <a:latin typeface="Consolas" pitchFamily="49" charset="0"/>
                <a:cs typeface="Consolas" pitchFamily="49" charset="0"/>
              </a:rPr>
              <a:t>rhs_node</a:t>
            </a:r>
            <a:r>
              <a:rPr lang="en-US" sz="1400" dirty="0" smtClean="0">
                <a:latin typeface="Consolas" pitchFamily="49" charset="0"/>
                <a:cs typeface="Consolas" pitchFamily="49" charset="0"/>
              </a:rPr>
              <a:t>-&gt;retrieve() );</a:t>
            </a:r>
          </a:p>
          <a:p>
            <a:pPr lvl="2"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-&gt;next();</a:t>
            </a:r>
          </a:p>
          <a:p>
            <a:pPr lvl="2" eaLnBrk="1" hangingPunct="1">
              <a:buNone/>
            </a:pPr>
            <a:r>
              <a:rPr lang="en-US" sz="1400" dirty="0" smtClean="0">
                <a:latin typeface="Consolas" pitchFamily="49" charset="0"/>
                <a:cs typeface="Consolas" pitchFamily="49" charset="0"/>
              </a:rPr>
              <a:t>        } else {</a:t>
            </a:r>
          </a:p>
          <a:p>
            <a:pPr lvl="2"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-&gt;next();</a:t>
            </a:r>
          </a:p>
          <a:p>
            <a:pPr lvl="2"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-&gt;element = </a:t>
            </a:r>
            <a:r>
              <a:rPr lang="en-US" sz="1400" dirty="0" err="1" smtClean="0">
                <a:latin typeface="Consolas" pitchFamily="49" charset="0"/>
                <a:cs typeface="Consolas" pitchFamily="49" charset="0"/>
              </a:rPr>
              <a:t>rhs_node</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retrive</a:t>
            </a:r>
            <a:r>
              <a:rPr lang="en-US" sz="1400" dirty="0" smtClean="0">
                <a:latin typeface="Consolas" pitchFamily="49" charset="0"/>
                <a:cs typeface="Consolas" pitchFamily="49" charset="0"/>
              </a:rPr>
              <a:t>();</a:t>
            </a:r>
          </a:p>
          <a:p>
            <a:pPr lvl="2" eaLnBrk="1" hangingPunct="1">
              <a:buNone/>
            </a:pPr>
            <a:r>
              <a:rPr lang="en-US" sz="1400" dirty="0" smtClean="0">
                <a:latin typeface="Consolas" pitchFamily="49" charset="0"/>
                <a:cs typeface="Consolas" pitchFamily="49" charset="0"/>
              </a:rPr>
              <a:t>        }</a:t>
            </a:r>
          </a:p>
          <a:p>
            <a:pPr lvl="2" eaLnBrk="1" hangingPunct="1">
              <a:buNone/>
            </a:pPr>
            <a:endParaRPr lang="en-US" sz="1400" dirty="0" smtClean="0">
              <a:latin typeface="Consolas" pitchFamily="49" charset="0"/>
              <a:cs typeface="Consolas" pitchFamily="49" charset="0"/>
            </a:endParaRPr>
          </a:p>
          <a:p>
            <a:pPr lvl="2"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rhs_node</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rhs_node</a:t>
            </a:r>
            <a:r>
              <a:rPr lang="en-US" sz="1400" dirty="0" smtClean="0">
                <a:latin typeface="Consolas" pitchFamily="49" charset="0"/>
                <a:cs typeface="Consolas" pitchFamily="49" charset="0"/>
              </a:rPr>
              <a:t>-&gt;next();</a:t>
            </a:r>
          </a:p>
          <a:p>
            <a:pPr lvl="2"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420163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normAutofit fontScale="92500" lnSpcReduction="20000"/>
          </a:bodyPr>
          <a:lstStyle/>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endParaRPr lang="en-US" sz="1400" dirty="0" smtClean="0">
              <a:latin typeface="Consolas" pitchFamily="49" charset="0"/>
              <a:cs typeface="Consolas" pitchFamily="49" charset="0"/>
            </a:endParaRPr>
          </a:p>
          <a:p>
            <a:pPr lvl="2" eaLnBrk="1" hangingPunct="1">
              <a:buNone/>
            </a:pPr>
            <a:r>
              <a:rPr lang="en-US" sz="1400" dirty="0" smtClean="0">
                <a:latin typeface="Consolas" pitchFamily="49" charset="0"/>
                <a:cs typeface="Consolas" pitchFamily="49" charset="0"/>
              </a:rPr>
              <a:t>    while (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-&gt;next() != 0 ) {</a:t>
            </a:r>
          </a:p>
          <a:p>
            <a:pPr lvl="2" eaLnBrk="1" hangingPunct="1">
              <a:buNone/>
            </a:pPr>
            <a:r>
              <a:rPr lang="en-US" sz="1400" dirty="0" smtClean="0">
                <a:latin typeface="Consolas" pitchFamily="49" charset="0"/>
                <a:cs typeface="Consolas" pitchFamily="49" charset="0"/>
              </a:rPr>
              <a:t>        Node *</a:t>
            </a:r>
            <a:r>
              <a:rPr lang="en-US" sz="1400" dirty="0" err="1" smtClean="0">
                <a:latin typeface="Consolas" pitchFamily="49" charset="0"/>
                <a:cs typeface="Consolas" pitchFamily="49" charset="0"/>
              </a:rPr>
              <a:t>tmp</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-&gt;next();</a:t>
            </a:r>
          </a:p>
          <a:p>
            <a:pPr lvl="2"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this_node</a:t>
            </a:r>
            <a:r>
              <a:rPr lang="en-US" sz="1400" dirty="0" smtClean="0">
                <a:latin typeface="Consolas" pitchFamily="49" charset="0"/>
                <a:cs typeface="Consolas" pitchFamily="49" charset="0"/>
              </a:rPr>
              <a:t>-&gt;next()-&gt;next();</a:t>
            </a:r>
          </a:p>
          <a:p>
            <a:pPr lvl="2" eaLnBrk="1" hangingPunct="1">
              <a:buNone/>
            </a:pPr>
            <a:r>
              <a:rPr lang="en-US" sz="1400" dirty="0" smtClean="0">
                <a:latin typeface="Consolas" pitchFamily="49" charset="0"/>
                <a:cs typeface="Consolas" pitchFamily="49" charset="0"/>
              </a:rPr>
              <a:t>        delete </a:t>
            </a:r>
            <a:r>
              <a:rPr lang="en-US" sz="1400" dirty="0" err="1" smtClean="0">
                <a:latin typeface="Consolas" pitchFamily="49" charset="0"/>
                <a:cs typeface="Consolas" pitchFamily="49" charset="0"/>
              </a:rPr>
              <a:t>tmp</a:t>
            </a:r>
            <a:r>
              <a:rPr lang="en-US" sz="1400" dirty="0" smtClean="0">
                <a:latin typeface="Consolas" pitchFamily="49" charset="0"/>
                <a:cs typeface="Consolas" pitchFamily="49" charset="0"/>
              </a:rPr>
              <a:t>;</a:t>
            </a:r>
          </a:p>
          <a:p>
            <a:pPr lvl="2" eaLnBrk="1" hangingPunct="1">
              <a:buNone/>
            </a:pPr>
            <a:r>
              <a:rPr lang="en-US" sz="1400" dirty="0" smtClean="0">
                <a:latin typeface="Consolas" pitchFamily="49" charset="0"/>
                <a:cs typeface="Consolas" pitchFamily="49" charset="0"/>
              </a:rPr>
              <a:t>    }</a:t>
            </a:r>
          </a:p>
          <a:p>
            <a:pPr lvl="2" eaLnBrk="1" hangingPunct="1">
              <a:buNone/>
            </a:pPr>
            <a:endParaRPr lang="en-US" sz="1400" dirty="0" smtClean="0">
              <a:latin typeface="Consolas" pitchFamily="49" charset="0"/>
              <a:cs typeface="Consolas" pitchFamily="49" charset="0"/>
            </a:endParaRPr>
          </a:p>
          <a:p>
            <a:pPr lvl="2" eaLnBrk="1" hangingPunct="1">
              <a:buNone/>
            </a:pPr>
            <a:r>
              <a:rPr lang="en-US" sz="1400" dirty="0" smtClean="0">
                <a:latin typeface="Consolas" pitchFamily="49" charset="0"/>
                <a:cs typeface="Consolas" pitchFamily="49" charset="0"/>
              </a:rPr>
              <a:t>    return *this;</a:t>
            </a:r>
          </a:p>
          <a:p>
            <a:pPr lvl="2" eaLnBrk="1" hangingPunct="1">
              <a:buNone/>
            </a:pPr>
            <a:r>
              <a:rPr lang="en-US" sz="1400" dirty="0" smtClean="0">
                <a:latin typeface="Consolas" pitchFamily="49" charset="0"/>
                <a:cs typeface="Consolas" pitchFamily="49" charset="0"/>
              </a:rPr>
              <a:t>}</a:t>
            </a:r>
          </a:p>
          <a:p>
            <a:pPr lvl="2" eaLnBrk="1" hangingPunct="1">
              <a:buNone/>
            </a:pPr>
            <a:endParaRPr lang="en-US" sz="1400" dirty="0" smtClean="0">
              <a:latin typeface="Consolas" pitchFamily="49" charset="0"/>
              <a:cs typeface="Consolas" pitchFamily="49" charset="0"/>
            </a:endParaRPr>
          </a:p>
          <a:p>
            <a:pPr lvl="2"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85998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Move Assignment</a:t>
            </a:r>
          </a:p>
        </p:txBody>
      </p:sp>
      <p:sp>
        <p:nvSpPr>
          <p:cNvPr id="88067" name="Rectangle 3"/>
          <p:cNvSpPr>
            <a:spLocks noGrp="1" noChangeArrowheads="1"/>
          </p:cNvSpPr>
          <p:nvPr>
            <p:ph type="body" idx="1"/>
          </p:nvPr>
        </p:nvSpPr>
        <p:spPr/>
        <p:txBody>
          <a:bodyPr/>
          <a:lstStyle/>
          <a:p>
            <a:pPr eaLnBrk="1" hangingPunct="1">
              <a:buNone/>
            </a:pPr>
            <a:r>
              <a:rPr lang="en-CA" sz="2400" dirty="0" smtClean="0">
                <a:solidFill>
                  <a:prstClr val="black"/>
                </a:solidFill>
              </a:rPr>
              <a:t>	Similarly, we need a move assignment:</a:t>
            </a:r>
            <a:endParaRPr lang="en-CA" sz="800" dirty="0" smtClean="0">
              <a:solidFill>
                <a:prstClr val="black"/>
              </a:solidFill>
            </a:endParaRPr>
          </a:p>
          <a:p>
            <a:pPr eaLnBrk="1" hangingPunct="1">
              <a:buNone/>
            </a:pPr>
            <a:r>
              <a:rPr lang="en-US" sz="800" dirty="0" smtClean="0">
                <a:latin typeface="Consolas" pitchFamily="49" charset="0"/>
                <a:cs typeface="Consolas" pitchFamily="49" charset="0"/>
              </a:rPr>
              <a:t>		</a:t>
            </a:r>
          </a:p>
          <a:p>
            <a:pPr eaLnBrk="1" hangingPunct="1">
              <a:buNone/>
            </a:pPr>
            <a:r>
              <a:rPr lang="en-US" sz="800" dirty="0" smtClean="0">
                <a:latin typeface="Consolas" pitchFamily="49" charset="0"/>
                <a:cs typeface="Consolas" pitchFamily="49" charset="0"/>
              </a:rPr>
              <a:t>		</a:t>
            </a:r>
            <a:r>
              <a:rPr lang="en-US" sz="1400" dirty="0" smtClean="0">
                <a:latin typeface="Consolas" pitchFamily="49" charset="0"/>
                <a:cs typeface="Consolas" pitchFamily="49" charset="0"/>
              </a:rPr>
              <a:t>List &amp;List::</a:t>
            </a:r>
            <a:r>
              <a:rPr lang="en-US" sz="1400" dirty="0" smtClean="0">
                <a:solidFill>
                  <a:srgbClr val="FF33CC"/>
                </a:solidFill>
                <a:latin typeface="Consolas" pitchFamily="49" charset="0"/>
                <a:cs typeface="Consolas" pitchFamily="49" charset="0"/>
              </a:rPr>
              <a:t>operator =</a:t>
            </a:r>
            <a:r>
              <a:rPr lang="en-US" sz="1400" dirty="0" smtClean="0">
                <a:latin typeface="Consolas" pitchFamily="49" charset="0"/>
                <a:cs typeface="Consolas" pitchFamily="49" charset="0"/>
              </a:rPr>
              <a:t> ( List &amp;&amp;</a:t>
            </a:r>
            <a:r>
              <a:rPr lang="en-US" sz="1400" dirty="0" err="1" smtClean="0">
                <a:solidFill>
                  <a:srgbClr val="FF0000"/>
                </a:solidFill>
                <a:latin typeface="Consolas" pitchFamily="49" charset="0"/>
                <a:cs typeface="Consolas" pitchFamily="49" charset="0"/>
              </a:rPr>
              <a:t>rhs</a:t>
            </a: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while ( !empty() ) {</a:t>
            </a: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pop_front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list_head</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rhs.head</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rhs.list_head</a:t>
            </a:r>
            <a:r>
              <a:rPr lang="en-US" sz="1400" dirty="0" smtClean="0">
                <a:latin typeface="Consolas" pitchFamily="49" charset="0"/>
                <a:cs typeface="Consolas" pitchFamily="49" charset="0"/>
              </a:rPr>
              <a:t> = 0;</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smtClean="0">
                <a:latin typeface="Consolas" pitchFamily="49" charset="0"/>
                <a:cs typeface="Consolas" pitchFamily="49" charset="0"/>
              </a:rPr>
              <a:t>    return *this;</a:t>
            </a:r>
          </a:p>
          <a:p>
            <a:pPr lvl="2" eaLnBrk="1" hangingPunct="1">
              <a:buFontTx/>
              <a:buNone/>
            </a:pPr>
            <a:r>
              <a:rPr lang="en-US" sz="1400" dirty="0" smtClean="0">
                <a:latin typeface="Consolas" pitchFamily="49" charset="0"/>
                <a:cs typeface="Consolas" pitchFamily="49" charset="0"/>
              </a:rPr>
              <a:t>}</a:t>
            </a:r>
          </a:p>
          <a:p>
            <a:pPr lvl="2" eaLnBrk="1" hangingPunct="1">
              <a:buFontTx/>
              <a:buNone/>
            </a:pPr>
            <a:endParaRPr lang="en-US" sz="1400" dirty="0" smtClean="0">
              <a:latin typeface="Consolas" pitchFamily="49" charset="0"/>
              <a:cs typeface="Consolas" pitchFamily="49" charset="0"/>
            </a:endParaRPr>
          </a:p>
        </p:txBody>
      </p:sp>
    </p:spTree>
    <p:extLst>
      <p:ext uri="{BB962C8B-B14F-4D97-AF65-F5344CB8AC3E}">
        <p14:creationId xmlns:p14="http://schemas.microsoft.com/office/powerpoint/2010/main" val="882625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latin typeface="Arial" charset="0"/>
                <a:cs typeface="Arial" charset="0"/>
              </a:rPr>
              <a:t>Linked Lists</a:t>
            </a:r>
          </a:p>
        </p:txBody>
      </p:sp>
      <p:sp>
        <p:nvSpPr>
          <p:cNvPr id="1064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the complete class is:</a:t>
            </a:r>
          </a:p>
          <a:p>
            <a:pPr lvl="2" eaLnBrk="1" hangingPunct="1">
              <a:buFontTx/>
              <a:buNone/>
            </a:pPr>
            <a:r>
              <a:rPr lang="en-US" sz="1400" dirty="0" smtClean="0">
                <a:latin typeface="Consolas" pitchFamily="49" charset="0"/>
                <a:cs typeface="Consolas" pitchFamily="49" charset="0"/>
              </a:rPr>
              <a:t>class List {</a:t>
            </a:r>
          </a:p>
          <a:p>
            <a:pPr lvl="2" eaLnBrk="1" hangingPunct="1">
              <a:buFontTx/>
              <a:buNone/>
            </a:pPr>
            <a:r>
              <a:rPr lang="en-US" sz="1400" dirty="0" smtClean="0">
                <a:latin typeface="Consolas" pitchFamily="49" charset="0"/>
                <a:cs typeface="Consolas" pitchFamily="49" charset="0"/>
              </a:rPr>
              <a:t>    private:</a:t>
            </a:r>
          </a:p>
          <a:p>
            <a:pPr lvl="2" eaLnBrk="1" hangingPunct="1">
              <a:buFontTx/>
              <a:buNone/>
            </a:pPr>
            <a:r>
              <a:rPr lang="en-US" sz="1400" dirty="0" smtClean="0">
                <a:latin typeface="Consolas" pitchFamily="49" charset="0"/>
                <a:cs typeface="Consolas" pitchFamily="49" charset="0"/>
              </a:rPr>
              <a:t>        Node *</a:t>
            </a:r>
            <a:r>
              <a:rPr lang="en-US" sz="1400" dirty="0" err="1" smtClean="0">
                <a:latin typeface="Consolas" pitchFamily="49" charset="0"/>
                <a:cs typeface="Consolas" pitchFamily="49" charset="0"/>
              </a:rPr>
              <a:t>list_head</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void swap( List &amp; );</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smtClean="0">
                <a:latin typeface="Consolas" pitchFamily="49" charset="0"/>
                <a:cs typeface="Consolas" pitchFamily="49" charset="0"/>
              </a:rPr>
              <a:t>    public:</a:t>
            </a:r>
          </a:p>
          <a:p>
            <a:pPr lvl="2" eaLnBrk="1" hangingPunct="1">
              <a:buFontTx/>
              <a:buNone/>
            </a:pPr>
            <a:r>
              <a:rPr lang="en-US" sz="1400" dirty="0" smtClean="0">
                <a:latin typeface="Consolas" pitchFamily="49" charset="0"/>
                <a:cs typeface="Consolas" pitchFamily="49" charset="0"/>
              </a:rPr>
              <a:t>        // Constructors and destructors</a:t>
            </a:r>
          </a:p>
          <a:p>
            <a:pPr lvl="2" eaLnBrk="1" hangingPunct="1">
              <a:buFontTx/>
              <a:buNone/>
            </a:pPr>
            <a:r>
              <a:rPr lang="en-US" sz="1400" dirty="0" smtClean="0">
                <a:latin typeface="Consolas" pitchFamily="49" charset="0"/>
                <a:cs typeface="Consolas" pitchFamily="49" charset="0"/>
              </a:rPr>
              <a:t>        List();</a:t>
            </a:r>
          </a:p>
          <a:p>
            <a:pPr lvl="2" eaLnBrk="1" hangingPunct="1">
              <a:buFontTx/>
              <a:buNone/>
            </a:pPr>
            <a:r>
              <a:rPr lang="en-US" sz="1400" dirty="0" smtClean="0">
                <a:latin typeface="Consolas" pitchFamily="49" charset="0"/>
                <a:cs typeface="Consolas" pitchFamily="49" charset="0"/>
              </a:rPr>
              <a:t>        List( List const &amp; );</a:t>
            </a:r>
          </a:p>
          <a:p>
            <a:pPr lvl="2" eaLnBrk="1" hangingPunct="1">
              <a:buFontTx/>
              <a:buNone/>
            </a:pPr>
            <a:r>
              <a:rPr lang="en-US" sz="1400" dirty="0" smtClean="0">
                <a:latin typeface="Consolas" pitchFamily="49" charset="0"/>
                <a:cs typeface="Consolas" pitchFamily="49" charset="0"/>
              </a:rPr>
              <a:t>        List( List &amp;&amp; );</a:t>
            </a:r>
          </a:p>
          <a:p>
            <a:pPr lvl="2" eaLnBrk="1" hangingPunct="1">
              <a:buFontTx/>
              <a:buNone/>
            </a:pPr>
            <a:r>
              <a:rPr lang="en-US" sz="1400" dirty="0" smtClean="0">
                <a:latin typeface="Consolas" pitchFamily="49" charset="0"/>
                <a:cs typeface="Consolas" pitchFamily="49" charset="0"/>
              </a:rPr>
              <a:t>        ~List();</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smtClean="0">
                <a:latin typeface="Consolas" pitchFamily="49" charset="0"/>
                <a:cs typeface="Consolas" pitchFamily="49" charset="0"/>
              </a:rPr>
              <a:t>        // Assignment operators</a:t>
            </a:r>
          </a:p>
          <a:p>
            <a:pPr lvl="2" eaLnBrk="1" hangingPunct="1">
              <a:buFontTx/>
              <a:buNone/>
            </a:pPr>
            <a:r>
              <a:rPr lang="en-US" sz="1400" dirty="0" smtClean="0">
                <a:latin typeface="Consolas" pitchFamily="49" charset="0"/>
                <a:cs typeface="Consolas" pitchFamily="49" charset="0"/>
              </a:rPr>
              <a:t>        List &amp;operator = ( List const &amp; );</a:t>
            </a:r>
          </a:p>
          <a:p>
            <a:pPr lvl="2" eaLnBrk="1" hangingPunct="1">
              <a:buFontTx/>
              <a:buNone/>
            </a:pPr>
            <a:r>
              <a:rPr lang="en-US" sz="1400" dirty="0" smtClean="0">
                <a:latin typeface="Consolas" pitchFamily="49" charset="0"/>
                <a:cs typeface="Consolas" pitchFamily="49" charset="0"/>
              </a:rPr>
              <a:t>        List &amp;operator = ( List &amp;&amp; );</a:t>
            </a:r>
          </a:p>
          <a:p>
            <a:pPr lvl="2" eaLnBrk="1" hangingPunct="1">
              <a:buFontTx/>
              <a:buNone/>
            </a:pPr>
            <a:endParaRPr lang="en-US" sz="1100" dirty="0" smtClean="0">
              <a:latin typeface="Consolas" pitchFamily="49" charset="0"/>
              <a:cs typeface="Consolas" pitchFamily="49" charset="0"/>
            </a:endParaRPr>
          </a:p>
          <a:p>
            <a:pPr eaLnBrk="1" hangingPunct="1">
              <a:buFontTx/>
              <a:buNone/>
            </a:pPr>
            <a:endParaRPr lang="en-US" sz="1200" b="1" dirty="0" smtClean="0">
              <a:latin typeface="Consolas" pitchFamily="49" charset="0"/>
              <a:cs typeface="Consolas" pitchFamily="49" charset="0"/>
            </a:endParaRPr>
          </a:p>
        </p:txBody>
      </p:sp>
      <p:sp>
        <p:nvSpPr>
          <p:cNvPr id="4" name="Rectangle 3"/>
          <p:cNvSpPr/>
          <p:nvPr/>
        </p:nvSpPr>
        <p:spPr>
          <a:xfrm>
            <a:off x="5687616" y="4005064"/>
            <a:ext cx="3456384" cy="2677656"/>
          </a:xfrm>
          <a:prstGeom prst="rect">
            <a:avLst/>
          </a:prstGeom>
        </p:spPr>
        <p:txBody>
          <a:bodyPr wrap="square">
            <a:spAutoFit/>
          </a:bodyPr>
          <a:lstStyle/>
          <a:p>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Accessors</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bool</a:t>
            </a:r>
            <a:r>
              <a:rPr lang="en-US" sz="1400" dirty="0" smtClean="0">
                <a:latin typeface="Consolas" pitchFamily="49" charset="0"/>
                <a:cs typeface="Consolas" pitchFamily="49" charset="0"/>
              </a:rPr>
              <a:t> empty() const;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size() const;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front() const;</a:t>
            </a:r>
          </a:p>
          <a:p>
            <a:r>
              <a:rPr lang="en-US" sz="1400" dirty="0" smtClean="0">
                <a:latin typeface="Consolas" pitchFamily="49" charset="0"/>
                <a:cs typeface="Consolas" pitchFamily="49" charset="0"/>
              </a:rPr>
              <a:t>        Node *head() const;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count(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 const;</a:t>
            </a:r>
          </a:p>
          <a:p>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Mutators</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        void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pop_front</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erase(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a:t>
            </a:r>
            <a:endParaRPr lang="en-CA" sz="2400" dirty="0"/>
          </a:p>
        </p:txBody>
      </p:sp>
    </p:spTree>
    <p:extLst>
      <p:ext uri="{BB962C8B-B14F-4D97-AF65-F5344CB8AC3E}">
        <p14:creationId xmlns:p14="http://schemas.microsoft.com/office/powerpoint/2010/main" val="3696938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mtClean="0">
                <a:latin typeface="Arial" charset="0"/>
                <a:cs typeface="Arial" charset="0"/>
              </a:rPr>
              <a:t>Linked Lists</a:t>
            </a:r>
          </a:p>
        </p:txBody>
      </p:sp>
      <p:sp>
        <p:nvSpPr>
          <p:cNvPr id="10752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With asymptotic analysis of linked lists, we can now make the following statements:</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endParaRPr lang="en-US" baseline="30000" dirty="0" smtClean="0">
              <a:latin typeface="Arial" charset="0"/>
              <a:cs typeface="Arial" charset="0"/>
            </a:endParaRPr>
          </a:p>
          <a:p>
            <a:pPr eaLnBrk="1" hangingPunct="1">
              <a:buFontTx/>
              <a:buNone/>
            </a:pPr>
            <a:endParaRPr lang="en-US" baseline="30000" dirty="0" smtClean="0">
              <a:latin typeface="Arial" charset="0"/>
              <a:cs typeface="Arial" charset="0"/>
            </a:endParaRPr>
          </a:p>
          <a:p>
            <a:pPr eaLnBrk="1" hangingPunct="1">
              <a:buFontTx/>
              <a:buNone/>
            </a:pPr>
            <a:r>
              <a:rPr lang="en-US" baseline="30000" dirty="0" smtClean="0">
                <a:latin typeface="Arial" charset="0"/>
                <a:cs typeface="Arial" charset="0"/>
              </a:rPr>
              <a:t>*</a:t>
            </a:r>
            <a:r>
              <a:rPr lang="en-US" dirty="0" smtClean="0">
                <a:latin typeface="Arial" charset="0"/>
                <a:cs typeface="Arial" charset="0"/>
              </a:rPr>
              <a:t> these become </a:t>
            </a:r>
            <a:r>
              <a:rPr lang="en-US" b="1" dirty="0" smtClean="0">
                <a:latin typeface="Symbol" pitchFamily="18" charset="2"/>
                <a:cs typeface="Arial" charset="0"/>
              </a:rPr>
              <a:t>Q</a:t>
            </a:r>
            <a:r>
              <a:rPr lang="en-US" dirty="0" smtClean="0">
                <a:latin typeface="Times New Roman" pitchFamily="18" charset="0"/>
                <a:cs typeface="Arial" charset="0"/>
              </a:rPr>
              <a:t>(1)</a:t>
            </a:r>
            <a:r>
              <a:rPr lang="en-US" dirty="0" smtClean="0">
                <a:latin typeface="Arial" charset="0"/>
                <a:cs typeface="Arial" charset="0"/>
              </a:rPr>
              <a:t> if we have a tail pointer</a:t>
            </a:r>
            <a:endParaRPr lang="en-US" baseline="30000" dirty="0" smtClean="0">
              <a:latin typeface="Arial" charset="0"/>
              <a:cs typeface="Arial" charset="0"/>
            </a:endParaRPr>
          </a:p>
        </p:txBody>
      </p:sp>
      <p:graphicFrame>
        <p:nvGraphicFramePr>
          <p:cNvPr id="181285" name="Group 37"/>
          <p:cNvGraphicFramePr>
            <a:graphicFrameLocks noGrp="1"/>
          </p:cNvGraphicFramePr>
          <p:nvPr/>
        </p:nvGraphicFramePr>
        <p:xfrm>
          <a:off x="1258888" y="2924175"/>
          <a:ext cx="6624637" cy="2072640"/>
        </p:xfrm>
        <a:graphic>
          <a:graphicData uri="http://schemas.openxmlformats.org/drawingml/2006/table">
            <a:tbl>
              <a:tblPr/>
              <a:tblGrid>
                <a:gridCol w="1692275"/>
                <a:gridCol w="1644650"/>
                <a:gridCol w="1643062"/>
                <a:gridCol w="1644650"/>
              </a:tblGrid>
              <a:tr h="328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front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arbitrary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back</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insert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ymbol" pitchFamily="18" charset="2"/>
                        </a:rPr>
                        <a:t>Q</a:t>
                      </a:r>
                      <a:r>
                        <a:rPr kumimoji="0" lang="en-US" sz="2800" b="0" i="0" u="none" strike="noStrike" cap="none" normalizeH="0" baseline="0" dirty="0" smtClean="0">
                          <a:ln>
                            <a:noFill/>
                          </a:ln>
                          <a:solidFill>
                            <a:schemeClr val="tx1"/>
                          </a:solidFill>
                          <a:effectLst/>
                          <a:latin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a:t>
                      </a:r>
                      <a:r>
                        <a:rPr kumimoji="0" lang="en-US" sz="2800" b="0" i="1" u="none" strike="noStrike" cap="none" normalizeH="0" baseline="0" smtClean="0">
                          <a:ln>
                            <a:noFill/>
                          </a:ln>
                          <a:solidFill>
                            <a:schemeClr val="tx1"/>
                          </a:solidFill>
                          <a:effectLst/>
                          <a:latin typeface="Times New Roman" pitchFamily="18" charset="0"/>
                        </a:rPr>
                        <a:t>n</a:t>
                      </a:r>
                      <a:r>
                        <a:rPr kumimoji="0" lang="en-US" sz="2800" b="0" i="0" u="none" strike="noStrike" cap="none" normalizeH="0" baseline="0" smtClean="0">
                          <a:ln>
                            <a:noFill/>
                          </a:ln>
                          <a:solidFill>
                            <a:schemeClr val="tx1"/>
                          </a:solidFill>
                          <a:effectLst/>
                          <a:latin typeface="Times New Roman" pitchFamily="18" charset="0"/>
                        </a:rPr>
                        <a: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  </a:t>
                      </a:r>
                      <a:r>
                        <a:rPr kumimoji="0" lang="en-US" sz="2800" b="0" i="0" u="none" strike="noStrike" cap="none" normalizeH="0" baseline="0" dirty="0" smtClean="0">
                          <a:ln>
                            <a:noFill/>
                          </a:ln>
                          <a:solidFill>
                            <a:schemeClr val="tx1"/>
                          </a:solidFill>
                          <a:effectLst/>
                          <a:latin typeface="Symbol" pitchFamily="18" charset="2"/>
                        </a:rPr>
                        <a:t>Q</a:t>
                      </a:r>
                      <a:r>
                        <a:rPr kumimoji="0" lang="en-US" sz="2800" b="0" i="0" u="none" strike="noStrike" cap="none" normalizeH="0" baseline="0" dirty="0" smtClean="0">
                          <a:ln>
                            <a:noFill/>
                          </a:ln>
                          <a:solidFill>
                            <a:schemeClr val="tx1"/>
                          </a:solidFill>
                          <a:effectLst/>
                          <a:latin typeface="Times New Roman" pitchFamily="18" charset="0"/>
                        </a:rPr>
                        <a:t>(</a:t>
                      </a:r>
                      <a:r>
                        <a:rPr kumimoji="0" lang="en-US" sz="2800" b="0" i="1" u="none" strike="noStrike" cap="none" normalizeH="0" baseline="0" dirty="0" smtClean="0">
                          <a:ln>
                            <a:noFill/>
                          </a:ln>
                          <a:solidFill>
                            <a:schemeClr val="tx1"/>
                          </a:solidFill>
                          <a:effectLst/>
                          <a:latin typeface="Times New Roman" pitchFamily="18" charset="0"/>
                        </a:rPr>
                        <a:t>n</a:t>
                      </a:r>
                      <a:r>
                        <a:rPr kumimoji="0" lang="en-US" sz="2800" b="0" i="0" u="none" strike="noStrike" cap="none" normalizeH="0" baseline="0" dirty="0" smtClean="0">
                          <a:ln>
                            <a:noFill/>
                          </a:ln>
                          <a:solidFill>
                            <a:schemeClr val="tx1"/>
                          </a:solidFill>
                          <a:effectLst/>
                          <a:latin typeface="Times New Roman" pitchFamily="18" charset="0"/>
                        </a:rPr>
                        <a:t>) </a:t>
                      </a:r>
                      <a:r>
                        <a:rPr kumimoji="0" lang="en-US" sz="2800" b="0" i="0" u="none" strike="noStrike" cap="none" normalizeH="0" baseline="30000" dirty="0" smtClean="0">
                          <a:ln>
                            <a:noFill/>
                          </a:ln>
                          <a:solidFill>
                            <a:schemeClr val="tx1"/>
                          </a:solidFill>
                          <a:effectLst/>
                          <a:latin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access</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ymbol" pitchFamily="18" charset="2"/>
                        </a:rPr>
                        <a:t>Q</a:t>
                      </a:r>
                      <a:r>
                        <a:rPr kumimoji="0" lang="en-US" sz="2800" b="0" i="0" u="none" strike="noStrike" cap="none" normalizeH="0" baseline="0" dirty="0" smtClean="0">
                          <a:ln>
                            <a:noFill/>
                          </a:ln>
                          <a:solidFill>
                            <a:schemeClr val="tx1"/>
                          </a:solidFill>
                          <a:effectLst/>
                          <a:latin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O(</a:t>
                      </a:r>
                      <a:r>
                        <a:rPr kumimoji="0" lang="en-US" sz="2800" b="0" i="1" u="none" strike="noStrike" cap="none" normalizeH="0" baseline="0" dirty="0" smtClean="0">
                          <a:ln>
                            <a:noFill/>
                          </a:ln>
                          <a:solidFill>
                            <a:schemeClr val="tx1"/>
                          </a:solidFill>
                          <a:effectLst/>
                          <a:latin typeface="Times New Roman" pitchFamily="18" charset="0"/>
                        </a:rPr>
                        <a:t>n</a:t>
                      </a:r>
                      <a:r>
                        <a:rPr kumimoji="0" lang="en-US" sz="2800" b="0" i="0" u="none" strike="noStrike" cap="none" normalizeH="0" baseline="0" dirty="0" smtClean="0">
                          <a:ln>
                            <a:noFill/>
                          </a:ln>
                          <a:solidFill>
                            <a:schemeClr val="tx1"/>
                          </a:solidFill>
                          <a:effectLst/>
                          <a:latin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  </a:t>
                      </a:r>
                      <a:r>
                        <a:rPr kumimoji="0" lang="en-US" sz="2800" b="0" i="0" u="none" strike="noStrike" cap="none" normalizeH="0" baseline="0" dirty="0" smtClean="0">
                          <a:ln>
                            <a:noFill/>
                          </a:ln>
                          <a:solidFill>
                            <a:schemeClr val="tx1"/>
                          </a:solidFill>
                          <a:effectLst/>
                          <a:latin typeface="Symbol" pitchFamily="18" charset="2"/>
                        </a:rPr>
                        <a:t>Q</a:t>
                      </a:r>
                      <a:r>
                        <a:rPr kumimoji="0" lang="en-US" sz="2800" b="0" i="0" u="none" strike="noStrike" cap="none" normalizeH="0" baseline="0" dirty="0" smtClean="0">
                          <a:ln>
                            <a:noFill/>
                          </a:ln>
                          <a:solidFill>
                            <a:schemeClr val="tx1"/>
                          </a:solidFill>
                          <a:effectLst/>
                          <a:latin typeface="Times New Roman" pitchFamily="18" charset="0"/>
                        </a:rPr>
                        <a:t>(</a:t>
                      </a:r>
                      <a:r>
                        <a:rPr kumimoji="0" lang="en-US" sz="2800" b="0" i="1" u="none" strike="noStrike" cap="none" normalizeH="0" baseline="0" dirty="0" smtClean="0">
                          <a:ln>
                            <a:noFill/>
                          </a:ln>
                          <a:solidFill>
                            <a:schemeClr val="tx1"/>
                          </a:solidFill>
                          <a:effectLst/>
                          <a:latin typeface="Times New Roman" pitchFamily="18" charset="0"/>
                        </a:rPr>
                        <a:t>n</a:t>
                      </a:r>
                      <a:r>
                        <a:rPr kumimoji="0" lang="en-US" sz="2800" b="0" i="0" u="none" strike="noStrike" cap="none" normalizeH="0" baseline="0" dirty="0" smtClean="0">
                          <a:ln>
                            <a:noFill/>
                          </a:ln>
                          <a:solidFill>
                            <a:schemeClr val="tx1"/>
                          </a:solidFill>
                          <a:effectLst/>
                          <a:latin typeface="Times New Roman" pitchFamily="18" charset="0"/>
                        </a:rPr>
                        <a:t>) </a:t>
                      </a:r>
                      <a:r>
                        <a:rPr kumimoji="0" lang="en-US" sz="2800" b="0" i="0" u="none" strike="noStrike" cap="none" normalizeH="0" baseline="30000" dirty="0" smtClean="0">
                          <a:ln>
                            <a:noFill/>
                          </a:ln>
                          <a:solidFill>
                            <a:schemeClr val="tx1"/>
                          </a:solidFill>
                          <a:effectLst/>
                          <a:latin typeface="Times New Roman" pitchFamily="18"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erase</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ymbol" pitchFamily="18" charset="2"/>
                        </a:rPr>
                        <a:t>Q</a:t>
                      </a:r>
                      <a:r>
                        <a:rPr kumimoji="0" lang="en-US" sz="2800" b="0" i="0" u="none" strike="noStrike" cap="none" normalizeH="0" baseline="0" dirty="0" smtClean="0">
                          <a:ln>
                            <a:noFill/>
                          </a:ln>
                          <a:solidFill>
                            <a:schemeClr val="tx1"/>
                          </a:solidFill>
                          <a:effectLst/>
                          <a:latin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O(</a:t>
                      </a:r>
                      <a:r>
                        <a:rPr kumimoji="0" lang="en-US" sz="2800" b="0" i="1" u="none" strike="noStrike" cap="none" normalizeH="0" baseline="0" dirty="0" smtClean="0">
                          <a:ln>
                            <a:noFill/>
                          </a:ln>
                          <a:solidFill>
                            <a:schemeClr val="tx1"/>
                          </a:solidFill>
                          <a:effectLst/>
                          <a:latin typeface="Times New Roman" pitchFamily="18" charset="0"/>
                        </a:rPr>
                        <a:t>n</a:t>
                      </a:r>
                      <a:r>
                        <a:rPr kumimoji="0" lang="en-US" sz="2800" b="0" i="0" u="none" strike="noStrike" cap="none" normalizeH="0" baseline="0" dirty="0" smtClean="0">
                          <a:ln>
                            <a:noFill/>
                          </a:ln>
                          <a:solidFill>
                            <a:schemeClr val="tx1"/>
                          </a:solidFill>
                          <a:effectLst/>
                          <a:latin typeface="Times New Roman" pitchFamily="18" charset="0"/>
                        </a:rPr>
                        <a:t>)</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ymbol" pitchFamily="18" charset="2"/>
                        </a:rPr>
                        <a:t>Q</a:t>
                      </a:r>
                      <a:r>
                        <a:rPr kumimoji="0" lang="en-US" sz="2800" b="0" i="0" u="none" strike="noStrike" cap="none" normalizeH="0" baseline="0" dirty="0" smtClean="0">
                          <a:ln>
                            <a:noFill/>
                          </a:ln>
                          <a:solidFill>
                            <a:schemeClr val="tx1"/>
                          </a:solidFill>
                          <a:effectLst/>
                          <a:latin typeface="Times New Roman" pitchFamily="18" charset="0"/>
                        </a:rPr>
                        <a:t>(</a:t>
                      </a:r>
                      <a:r>
                        <a:rPr kumimoji="0" lang="en-US" sz="2800" b="0" i="1" u="none" strike="noStrike" cap="none" normalizeH="0" baseline="0" dirty="0" smtClean="0">
                          <a:ln>
                            <a:noFill/>
                          </a:ln>
                          <a:solidFill>
                            <a:schemeClr val="tx1"/>
                          </a:solidFill>
                          <a:effectLst/>
                          <a:latin typeface="Times New Roman" pitchFamily="18" charset="0"/>
                        </a:rPr>
                        <a:t>n</a:t>
                      </a:r>
                      <a:r>
                        <a:rPr kumimoji="0" lang="en-US" sz="2800" b="0" i="0" u="none" strike="noStrike" cap="none" normalizeH="0" baseline="0" dirty="0" smtClean="0">
                          <a:ln>
                            <a:noFill/>
                          </a:ln>
                          <a:solidFill>
                            <a:schemeClr val="tx1"/>
                          </a:solidFill>
                          <a:effectLst/>
                          <a:latin typeface="Times New Roman" pitchFamily="18" charset="0"/>
                        </a:rPr>
                        <a:t>)</a:t>
                      </a:r>
                      <a:endParaRPr kumimoji="0" lang="en-US" sz="2800" b="0" i="0" u="none" strike="noStrike" cap="none" normalizeH="0" baseline="0" dirty="0" smtClean="0">
                        <a:ln>
                          <a:noFill/>
                        </a:ln>
                        <a:solidFill>
                          <a:srgbClr val="FF0000"/>
                        </a:solidFill>
                        <a:effectLst/>
                        <a:latin typeface="Times New Roman" pitchFamily="18" charset="0"/>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40038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dirty="0" smtClean="0">
                <a:latin typeface="Arial" charset="0"/>
                <a:cs typeface="Arial" charset="0"/>
              </a:rPr>
              <a:t>Summary</a:t>
            </a:r>
          </a:p>
        </p:txBody>
      </p:sp>
      <p:sp>
        <p:nvSpPr>
          <p:cNvPr id="108547"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We have considered the implementation of linked lists in C++</a:t>
            </a:r>
          </a:p>
          <a:p>
            <a:pPr lvl="1" eaLnBrk="1" hangingPunct="1"/>
            <a:r>
              <a:rPr lang="en-US" dirty="0" smtClean="0">
                <a:latin typeface="Arial" charset="0"/>
                <a:cs typeface="Arial" charset="0"/>
              </a:rPr>
              <a:t>Aspects of the </a:t>
            </a:r>
            <a:r>
              <a:rPr lang="en-US" dirty="0" smtClean="0">
                <a:latin typeface="Consolas" pitchFamily="49" charset="0"/>
                <a:cs typeface="Consolas" pitchFamily="49" charset="0"/>
              </a:rPr>
              <a:t>Node</a:t>
            </a:r>
            <a:r>
              <a:rPr lang="en-US" dirty="0" smtClean="0">
                <a:latin typeface="Arial" charset="0"/>
                <a:cs typeface="Arial" charset="0"/>
              </a:rPr>
              <a:t> class</a:t>
            </a:r>
          </a:p>
          <a:p>
            <a:pPr lvl="1" eaLnBrk="1" hangingPunct="1"/>
            <a:r>
              <a:rPr lang="en-US" dirty="0" err="1" smtClean="0">
                <a:latin typeface="Arial" charset="0"/>
                <a:cs typeface="Arial" charset="0"/>
              </a:rPr>
              <a:t>Accessors</a:t>
            </a:r>
            <a:r>
              <a:rPr lang="en-US" dirty="0" smtClean="0">
                <a:latin typeface="Arial" charset="0"/>
                <a:cs typeface="Arial" charset="0"/>
              </a:rPr>
              <a:t> and </a:t>
            </a:r>
            <a:r>
              <a:rPr lang="en-US" dirty="0" err="1" smtClean="0">
                <a:latin typeface="Arial" charset="0"/>
                <a:cs typeface="Arial" charset="0"/>
              </a:rPr>
              <a:t>mutators</a:t>
            </a:r>
            <a:endParaRPr lang="en-US" dirty="0" smtClean="0">
              <a:latin typeface="Arial" charset="0"/>
              <a:cs typeface="Arial" charset="0"/>
            </a:endParaRPr>
          </a:p>
          <a:p>
            <a:pPr lvl="1" eaLnBrk="1" hangingPunct="1"/>
            <a:r>
              <a:rPr lang="en-US" dirty="0" smtClean="0">
                <a:latin typeface="Arial" charset="0"/>
                <a:cs typeface="Arial" charset="0"/>
              </a:rPr>
              <a:t>The implementation of various member functions</a:t>
            </a:r>
          </a:p>
          <a:p>
            <a:pPr lvl="1" eaLnBrk="1" hangingPunct="1"/>
            <a:r>
              <a:rPr lang="en-US" dirty="0" smtClean="0">
                <a:latin typeface="Arial" charset="0"/>
                <a:cs typeface="Arial" charset="0"/>
              </a:rPr>
              <a:t>Stepping through a linked list</a:t>
            </a:r>
          </a:p>
          <a:p>
            <a:pPr lvl="1" eaLnBrk="1" hangingPunct="1"/>
            <a:r>
              <a:rPr lang="en-US" dirty="0" smtClean="0">
                <a:latin typeface="Arial" charset="0"/>
                <a:cs typeface="Arial" charset="0"/>
              </a:rPr>
              <a:t>Defining the copy and assignment operator</a:t>
            </a:r>
          </a:p>
          <a:p>
            <a:pPr lvl="1" eaLnBrk="1" hangingPunct="1"/>
            <a:r>
              <a:rPr lang="en-US" dirty="0" smtClean="0">
                <a:latin typeface="Arial" charset="0"/>
                <a:cs typeface="Arial" charset="0"/>
              </a:rPr>
              <a:t>Defining move constructors and move assignment operators</a:t>
            </a:r>
          </a:p>
          <a:p>
            <a:pPr lvl="1" eaLnBrk="1" hangingPunct="1"/>
            <a:r>
              <a:rPr lang="en-US" dirty="0" smtClean="0">
                <a:latin typeface="Arial" charset="0"/>
                <a:cs typeface="Arial" charset="0"/>
              </a:rPr>
              <a:t>Discussed efficiencies</a:t>
            </a:r>
          </a:p>
        </p:txBody>
      </p:sp>
    </p:spTree>
    <p:extLst>
      <p:ext uri="{BB962C8B-B14F-4D97-AF65-F5344CB8AC3E}">
        <p14:creationId xmlns:p14="http://schemas.microsoft.com/office/powerpoint/2010/main" val="2666971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Donald E. Knuth, </a:t>
            </a:r>
            <a:r>
              <a:rPr lang="en-US" sz="1400" i="1" dirty="0" smtClean="0">
                <a:latin typeface="Arial" charset="0"/>
                <a:cs typeface="Arial" charset="0"/>
              </a:rPr>
              <a:t>The Art of Computer Programming, Volume 3:  Sorting and Searching</a:t>
            </a:r>
            <a:r>
              <a:rPr lang="en-US" sz="1400" dirty="0" smtClean="0">
                <a:latin typeface="Arial" charset="0"/>
                <a:cs typeface="Arial" charset="0"/>
              </a:rPr>
              <a:t>, 2</a:t>
            </a:r>
            <a:r>
              <a:rPr lang="en-US" sz="1400" baseline="30000" dirty="0" smtClean="0">
                <a:latin typeface="Arial" charset="0"/>
                <a:cs typeface="Arial" charset="0"/>
              </a:rPr>
              <a:t>nd</a:t>
            </a:r>
            <a:r>
              <a:rPr lang="en-US" sz="1400" dirty="0" smtClean="0">
                <a:latin typeface="Arial" charset="0"/>
                <a:cs typeface="Arial" charset="0"/>
              </a:rPr>
              <a:t> Ed., Addison Wesley, 1998, §5.4, pp.</a:t>
            </a:r>
            <a:r>
              <a:rPr lang="en-CA" sz="1400" dirty="0" smtClean="0">
                <a:latin typeface="Arial" charset="0"/>
                <a:cs typeface="Arial" charset="0"/>
              </a:rPr>
              <a:t>248-379</a:t>
            </a:r>
            <a:r>
              <a:rPr lang="en-US" sz="1400" dirty="0" smtClean="0">
                <a:latin typeface="Arial" charset="0"/>
                <a:cs typeface="Arial" charset="0"/>
              </a:rPr>
              <a:t>. </a:t>
            </a:r>
          </a:p>
          <a:p>
            <a:pPr marL="533400" indent="-533400">
              <a:buFontTx/>
              <a:buNone/>
              <a:defRPr/>
            </a:pPr>
            <a:endParaRPr lang="en-US" sz="1400" dirty="0" smtClean="0">
              <a:latin typeface="Arial" charset="0"/>
              <a:cs typeface="Arial" charset="0"/>
            </a:endParaRPr>
          </a:p>
          <a:p>
            <a:pPr marL="533400" indent="-533400">
              <a:buFontTx/>
              <a:buNone/>
              <a:defRPr/>
            </a:pPr>
            <a:r>
              <a:rPr lang="en-US" sz="1400" dirty="0" smtClean="0">
                <a:latin typeface="Arial" charset="0"/>
                <a:cs typeface="Arial" charset="0"/>
              </a:rPr>
              <a:t>	Wikipedia, https://en.wikipedia.org/wiki/Linked_list</a:t>
            </a:r>
          </a:p>
          <a:p>
            <a:pPr marL="533400" indent="-533400">
              <a:buFontTx/>
              <a:buNone/>
              <a:defRPr/>
            </a:pPr>
            <a:r>
              <a:rPr lang="en-US" sz="1200" dirty="0" smtClean="0">
                <a:latin typeface="Arial" charset="0"/>
                <a:cs typeface="Arial" charset="0"/>
              </a:rPr>
              <a:t>	 http://stackoverflow.com/error?aspxerrorpath=/questions/8848363/rvalue-reference-with-assignement-operator</a:t>
            </a: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2268622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extLst/>
          </p:nvPr>
        </p:nvGraphicFramePr>
        <p:xfrm>
          <a:off x="611560" y="1556792"/>
          <a:ext cx="7776864" cy="2804160"/>
        </p:xfrm>
        <a:graphic>
          <a:graphicData uri="http://schemas.openxmlformats.org/drawingml/2006/table">
            <a:tbl>
              <a:tblPr/>
              <a:tblGrid>
                <a:gridCol w="1842266"/>
                <a:gridCol w="1958310"/>
                <a:gridCol w="1960064"/>
                <a:gridCol w="2016224"/>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smtClean="0"/>
              <a:t>*</a:t>
            </a:r>
            <a:r>
              <a:rPr lang="en-CA" sz="2000" baseline="30000" dirty="0" smtClean="0"/>
              <a:t> </a:t>
            </a:r>
            <a:r>
              <a:rPr lang="en-CA" sz="2000" dirty="0" smtClean="0"/>
              <a:t>These assume we have already accessed the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entry—an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r>
              <a:rPr lang="en-CA" sz="2000" dirty="0" smtClean="0"/>
              <a:t> operation</a:t>
            </a:r>
            <a:endParaRPr lang="en-CA" sz="2000" dirty="0"/>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smtClean="0"/>
              <a:t>Assume we </a:t>
            </a:r>
            <a:r>
              <a:rPr lang="en-US" altLang="zh-CN" dirty="0"/>
              <a:t>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endParaRPr lang="en-US" altLang="en-US" dirty="0" smtClean="0">
              <a:latin typeface="Arial" charset="0"/>
              <a:cs typeface="Arial" charset="0"/>
            </a:endParaRPr>
          </a:p>
        </p:txBody>
      </p:sp>
      <p:graphicFrame>
        <p:nvGraphicFramePr>
          <p:cNvPr id="6" name="Table 5"/>
          <p:cNvGraphicFramePr>
            <a:graphicFrameLocks noGrp="1"/>
          </p:cNvGraphicFramePr>
          <p:nvPr>
            <p:extLst/>
          </p:nvPr>
        </p:nvGraphicFramePr>
        <p:xfrm>
          <a:off x="611560" y="1556792"/>
          <a:ext cx="7776864" cy="2804160"/>
        </p:xfrm>
        <a:graphic>
          <a:graphicData uri="http://schemas.openxmlformats.org/drawingml/2006/table">
            <a:tbl>
              <a:tblPr/>
              <a:tblGrid>
                <a:gridCol w="1842266"/>
                <a:gridCol w="1958310"/>
                <a:gridCol w="1960064"/>
                <a:gridCol w="2016224"/>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smtClean="0">
                <a:solidFill>
                  <a:srgbClr val="00B0F0"/>
                </a:solidFill>
              </a:rPr>
              <a:t>By replacing the value in the node in question, we can speed things up</a:t>
            </a:r>
            <a:endParaRPr lang="en-CA" sz="2000" dirty="0">
              <a:solidFill>
                <a:srgbClr val="00B0F0"/>
              </a:solidFill>
            </a:endParaRP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smtClean="0"/>
              <a:t>Assume we </a:t>
            </a:r>
            <a:r>
              <a:rPr lang="en-US" altLang="zh-CN" dirty="0"/>
              <a:t>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latin typeface="Arial" charset="0"/>
                <a:cs typeface="Arial" charset="0"/>
              </a:rPr>
              <a:t>Other operations on linked lists</a:t>
            </a:r>
          </a:p>
        </p:txBody>
      </p:sp>
      <p:sp>
        <p:nvSpPr>
          <p:cNvPr id="11"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en-US" dirty="0" smtClean="0">
                <a:latin typeface="Arial" charset="0"/>
                <a:cs typeface="Arial" charset="0"/>
              </a:rPr>
              <a:t>	</a:t>
            </a:r>
            <a:r>
              <a:rPr lang="en-CA" altLang="en-US" dirty="0" smtClean="0">
                <a:latin typeface="Arial" charset="0"/>
                <a:cs typeface="Arial" charset="0"/>
              </a:rPr>
              <a:t>Other operations on linked lists include:</a:t>
            </a:r>
          </a:p>
          <a:p>
            <a:pPr lvl="1"/>
            <a:r>
              <a:rPr lang="en-CA" altLang="en-US" dirty="0" smtClean="0">
                <a:latin typeface="Arial" charset="0"/>
                <a:cs typeface="Arial" charset="0"/>
              </a:rPr>
              <a:t>Allocation and </a:t>
            </a:r>
            <a:r>
              <a:rPr lang="en-CA" altLang="en-US" dirty="0" err="1" smtClean="0">
                <a:latin typeface="Arial" charset="0"/>
                <a:cs typeface="Arial" charset="0"/>
              </a:rPr>
              <a:t>deallocating</a:t>
            </a:r>
            <a:r>
              <a:rPr lang="en-CA" altLang="en-US" dirty="0" smtClean="0">
                <a:latin typeface="Arial" charset="0"/>
                <a:cs typeface="Arial" charset="0"/>
              </a:rPr>
              <a:t> the memory requires </a:t>
            </a:r>
            <a:r>
              <a:rPr lang="en-CA" dirty="0" smtClean="0">
                <a:solidFill>
                  <a:srgbClr val="FF0000"/>
                </a:solidFill>
                <a:latin typeface="Symbol"/>
                <a:ea typeface="Times New Roman"/>
                <a:cs typeface="Times New Roman"/>
              </a:rPr>
              <a:t>Q</a:t>
            </a:r>
            <a:r>
              <a:rPr lang="en-CA" dirty="0" smtClean="0">
                <a:solidFill>
                  <a:srgbClr val="FF0000"/>
                </a:solidFill>
                <a:latin typeface="Times New Roman"/>
                <a:ea typeface="Times New Roman"/>
              </a:rPr>
              <a:t>(</a:t>
            </a:r>
            <a:r>
              <a:rPr lang="en-CA" i="1" dirty="0" smtClean="0">
                <a:solidFill>
                  <a:srgbClr val="FF0000"/>
                </a:solidFill>
                <a:latin typeface="Times New Roman"/>
                <a:ea typeface="Times New Roman"/>
              </a:rPr>
              <a:t>n</a:t>
            </a:r>
            <a:r>
              <a:rPr lang="en-CA" dirty="0" smtClean="0">
                <a:solidFill>
                  <a:srgbClr val="FF0000"/>
                </a:solidFill>
                <a:latin typeface="Times New Roman"/>
                <a:ea typeface="Times New Roman"/>
              </a:rPr>
              <a:t>)</a:t>
            </a:r>
            <a:r>
              <a:rPr lang="en-CA" altLang="en-US" dirty="0" smtClean="0">
                <a:latin typeface="Arial" charset="0"/>
                <a:cs typeface="Arial" charset="0"/>
              </a:rPr>
              <a:t> time</a:t>
            </a:r>
            <a:endParaRPr lang="en-US" altLang="en-US" dirty="0">
              <a:latin typeface="Arial" charset="0"/>
              <a:cs typeface="Arial" charset="0"/>
            </a:endParaRPr>
          </a:p>
          <a:p>
            <a:pPr lvl="1"/>
            <a:r>
              <a:rPr lang="en-US" altLang="en-US" dirty="0" smtClean="0">
                <a:latin typeface="Arial" charset="0"/>
                <a:cs typeface="Arial" charset="0"/>
              </a:rPr>
              <a:t>Concatenating two linked lists can be done in </a:t>
            </a:r>
            <a:r>
              <a:rPr lang="en-CA" dirty="0" smtClean="0">
                <a:solidFill>
                  <a:srgbClr val="00B0F0"/>
                </a:solidFill>
                <a:latin typeface="Symbol"/>
                <a:ea typeface="Times New Roman"/>
                <a:cs typeface="Times New Roman"/>
              </a:rPr>
              <a:t>Q</a:t>
            </a:r>
            <a:r>
              <a:rPr lang="en-CA" dirty="0" smtClean="0">
                <a:solidFill>
                  <a:srgbClr val="00B0F0"/>
                </a:solidFill>
                <a:latin typeface="Times New Roman"/>
                <a:ea typeface="Times New Roman"/>
              </a:rPr>
              <a:t>(1)</a:t>
            </a:r>
            <a:endParaRPr lang="en-CA" altLang="en-US" dirty="0" smtClean="0">
              <a:latin typeface="Arial" charset="0"/>
              <a:cs typeface="Arial" charset="0"/>
            </a:endParaRPr>
          </a:p>
          <a:p>
            <a:pPr lvl="2"/>
            <a:r>
              <a:rPr lang="en-CA" dirty="0" smtClean="0">
                <a:latin typeface="Arial" charset="0"/>
                <a:ea typeface="Times New Roman"/>
                <a:cs typeface="Arial" charset="0"/>
              </a:rPr>
              <a:t>This requires a tail pointer</a:t>
            </a:r>
            <a:endParaRPr lang="en-CA" dirty="0" smtClean="0">
              <a:latin typeface="Times New Roman"/>
              <a:ea typeface="Times New Roman"/>
            </a:endParaRPr>
          </a:p>
          <a:p>
            <a:pPr marL="457200" lvl="1" indent="0">
              <a:buNone/>
            </a:pPr>
            <a:endParaRPr lang="en-CA" altLang="en-US" dirty="0" smtClean="0">
              <a:latin typeface="Arial" charset="0"/>
              <a:cs typeface="Arial" charset="0"/>
            </a:endParaRPr>
          </a:p>
        </p:txBody>
      </p:sp>
    </p:spTree>
    <p:extLst>
      <p:ext uri="{BB962C8B-B14F-4D97-AF65-F5344CB8AC3E}">
        <p14:creationId xmlns:p14="http://schemas.microsoft.com/office/powerpoint/2010/main" val="515536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constructor assigns the two member variables based on the arguments</a:t>
            </a:r>
          </a:p>
          <a:p>
            <a:pPr eaLnBrk="1" hangingPunct="1">
              <a:buFont typeface="Arial" charset="0"/>
              <a:buNone/>
            </a:pPr>
            <a:endParaRPr lang="en-US" sz="900" dirty="0" smtClean="0">
              <a:latin typeface="Arial" charset="0"/>
              <a:cs typeface="Arial" charset="0"/>
            </a:endParaRPr>
          </a:p>
          <a:p>
            <a:pPr lvl="2" eaLnBrk="1" hangingPunct="1">
              <a:buFontTx/>
              <a:buNone/>
            </a:pPr>
            <a:r>
              <a:rPr lang="en-US" dirty="0" smtClean="0">
                <a:latin typeface="Consolas" pitchFamily="49" charset="0"/>
                <a:cs typeface="Consolas" pitchFamily="49" charset="0"/>
              </a:rPr>
              <a:t>Node::Node(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Node *n ):</a:t>
            </a:r>
          </a:p>
          <a:p>
            <a:pPr lvl="2" eaLnBrk="1" hangingPunct="1">
              <a:buFontTx/>
              <a:buNone/>
            </a:pPr>
            <a:r>
              <a:rPr lang="en-US" dirty="0" smtClean="0">
                <a:latin typeface="Consolas" pitchFamily="49" charset="0"/>
                <a:cs typeface="Consolas" pitchFamily="49" charset="0"/>
              </a:rPr>
              <a:t>element( e ),</a:t>
            </a:r>
          </a:p>
          <a:p>
            <a:pPr lvl="2" eaLnBrk="1" hangingPunct="1">
              <a:buFontTx/>
              <a:buNone/>
            </a:pPr>
            <a:r>
              <a:rPr lang="en-US" dirty="0" err="1" smtClean="0">
                <a:latin typeface="Consolas" pitchFamily="49" charset="0"/>
                <a:cs typeface="Consolas" pitchFamily="49" charset="0"/>
              </a:rPr>
              <a:t>next_node</a:t>
            </a:r>
            <a:r>
              <a:rPr lang="en-US" dirty="0" smtClean="0">
                <a:latin typeface="Consolas" pitchFamily="49" charset="0"/>
                <a:cs typeface="Consolas" pitchFamily="49" charset="0"/>
              </a:rPr>
              <a:t>( n ) {</a:t>
            </a:r>
          </a:p>
          <a:p>
            <a:pPr lvl="2" eaLnBrk="1" hangingPunct="1">
              <a:buFontTx/>
              <a:buNone/>
            </a:pPr>
            <a:r>
              <a:rPr lang="en-US" dirty="0" smtClean="0">
                <a:latin typeface="Consolas" pitchFamily="49" charset="0"/>
                <a:cs typeface="Consolas" pitchFamily="49" charset="0"/>
              </a:rPr>
              <a:t>    // empty constructor</a:t>
            </a:r>
          </a:p>
          <a:p>
            <a:pPr lvl="2" eaLnBrk="1" hangingPunct="1">
              <a:buFontTx/>
              <a:buNone/>
            </a:pPr>
            <a:r>
              <a:rPr lang="en-US" dirty="0" smtClean="0">
                <a:latin typeface="Consolas" pitchFamily="49" charset="0"/>
                <a:cs typeface="Consolas" pitchFamily="49" charset="0"/>
              </a:rPr>
              <a:t>}</a:t>
            </a:r>
          </a:p>
          <a:p>
            <a:pPr eaLnBrk="1" hangingPunct="1">
              <a:buFont typeface="Arial" charset="0"/>
              <a:buNone/>
            </a:pPr>
            <a:endParaRPr lang="en-US" sz="900" dirty="0" smtClean="0">
              <a:latin typeface="Arial" charset="0"/>
              <a:cs typeface="Arial" charset="0"/>
            </a:endParaRPr>
          </a:p>
          <a:p>
            <a:pPr eaLnBrk="1" hangingPunct="1">
              <a:buFont typeface="Arial" charset="0"/>
              <a:buNone/>
            </a:pPr>
            <a:r>
              <a:rPr lang="en-US" dirty="0" smtClean="0">
                <a:latin typeface="Arial" charset="0"/>
                <a:cs typeface="Arial" charset="0"/>
              </a:rPr>
              <a:t>	The default values are given in the class definition:</a:t>
            </a:r>
            <a:endParaRPr lang="en-US" dirty="0" smtClean="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smtClean="0">
                <a:solidFill>
                  <a:prstClr val="black"/>
                </a:solidFill>
                <a:latin typeface="Consolas" pitchFamily="49" charset="0"/>
                <a:cs typeface="Consolas" pitchFamily="49" charset="0"/>
              </a:rPr>
              <a:t>Node</a:t>
            </a:r>
            <a:r>
              <a:rPr lang="en-US" altLang="zh-CN" dirty="0">
                <a:solidFill>
                  <a:prstClr val="black"/>
                </a:solidFill>
                <a:latin typeface="Consolas" pitchFamily="49" charset="0"/>
                <a:cs typeface="Consolas" pitchFamily="49" charset="0"/>
              </a:rPr>
              <a:t>(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solidFill>
                  <a:srgbClr val="FF0000"/>
                </a:solidFill>
              </a:rPr>
              <a:t>Doubly linked list</a:t>
            </a:r>
          </a:p>
          <a:p>
            <a:r>
              <a:rPr lang="en-US" altLang="zh-CN" dirty="0" smtClean="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extLst/>
          </p:nvPr>
        </p:nvGraphicFramePr>
        <p:xfrm>
          <a:off x="611560" y="1556792"/>
          <a:ext cx="7776864" cy="2804160"/>
        </p:xfrm>
        <a:graphic>
          <a:graphicData uri="http://schemas.openxmlformats.org/drawingml/2006/table">
            <a:tbl>
              <a:tblPr/>
              <a:tblGrid>
                <a:gridCol w="1842266"/>
                <a:gridCol w="1958310"/>
                <a:gridCol w="1960064"/>
                <a:gridCol w="2016224"/>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smtClean="0"/>
              <a:t>*</a:t>
            </a:r>
            <a:r>
              <a:rPr lang="en-CA" sz="2000" baseline="30000" dirty="0" smtClean="0"/>
              <a:t> </a:t>
            </a:r>
            <a:r>
              <a:rPr lang="en-CA" sz="2000" dirty="0" smtClean="0"/>
              <a:t>These assume we have already accessed the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entry—an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r>
              <a:rPr lang="en-CA" sz="2000" dirty="0" smtClean="0"/>
              <a:t> operation</a:t>
            </a:r>
            <a:endParaRPr lang="en-CA" sz="2000" dirty="0"/>
          </a:p>
        </p:txBody>
      </p:sp>
    </p:spTree>
    <p:extLst>
      <p:ext uri="{BB962C8B-B14F-4D97-AF65-F5344CB8AC3E}">
        <p14:creationId xmlns:p14="http://schemas.microsoft.com/office/powerpoint/2010/main" val="40497352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endParaRPr lang="en-US" altLang="en-US" dirty="0" smtClean="0">
              <a:latin typeface="Arial" charset="0"/>
              <a:cs typeface="Arial" charset="0"/>
            </a:endParaRPr>
          </a:p>
        </p:txBody>
      </p:sp>
      <p:graphicFrame>
        <p:nvGraphicFramePr>
          <p:cNvPr id="4" name="Table 3"/>
          <p:cNvGraphicFramePr>
            <a:graphicFrameLocks noGrp="1"/>
          </p:cNvGraphicFramePr>
          <p:nvPr>
            <p:extLst/>
          </p:nvPr>
        </p:nvGraphicFramePr>
        <p:xfrm>
          <a:off x="2771800" y="1780895"/>
          <a:ext cx="3593490" cy="2453640"/>
        </p:xfrm>
        <a:graphic>
          <a:graphicData uri="http://schemas.openxmlformats.org/drawingml/2006/table">
            <a:tbl>
              <a:tblPr/>
              <a:tblGrid>
                <a:gridCol w="2096807"/>
                <a:gridCol w="1496683"/>
              </a:tblGrid>
              <a:tr h="302435">
                <a:tc>
                  <a:txBody>
                    <a:bodyPr/>
                    <a:lstStyle/>
                    <a:p>
                      <a:endParaRPr lang="en-CA" sz="2000" dirty="0">
                        <a:solidFill>
                          <a:srgbClr val="000000"/>
                        </a:solidFill>
                        <a:effectLst/>
                        <a:latin typeface="Calibri"/>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a:solidFill>
                            <a:srgbClr val="000000"/>
                          </a:solidFill>
                          <a:effectLst/>
                          <a:latin typeface="Times New Roman"/>
                          <a:ea typeface="Times New Roman"/>
                          <a:cs typeface="Times New Roman"/>
                        </a:rPr>
                        <a:t>k</a:t>
                      </a:r>
                      <a:r>
                        <a:rPr lang="en-CA" sz="2000" baseline="30000">
                          <a:solidFill>
                            <a:srgbClr val="000000"/>
                          </a:solidFill>
                          <a:effectLst/>
                          <a:latin typeface="Times New Roman"/>
                          <a:ea typeface="Times New Roman"/>
                          <a:cs typeface="Times New Roman"/>
                        </a:rPr>
                        <a:t>th</a:t>
                      </a:r>
                      <a:r>
                        <a:rPr lang="en-CA" sz="2000">
                          <a:solidFill>
                            <a:srgbClr val="000000"/>
                          </a:solidFill>
                          <a:effectLst/>
                          <a:latin typeface="Times New Roman"/>
                          <a:ea typeface="Times New Roman"/>
                          <a:cs typeface="Times New Roman"/>
                        </a:rPr>
                        <a:t> node</a:t>
                      </a:r>
                      <a:endParaRPr lang="en-CA" sz="200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 </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25007" y="1268760"/>
            <a:ext cx="3600666" cy="400110"/>
          </a:xfrm>
          <a:prstGeom prst="rect">
            <a:avLst/>
          </a:prstGeom>
          <a:noFill/>
        </p:spPr>
        <p:txBody>
          <a:bodyPr wrap="none" rtlCol="0">
            <a:spAutoFit/>
          </a:bodyPr>
          <a:lstStyle/>
          <a:p>
            <a:r>
              <a:rPr lang="en-CA" sz="2000" dirty="0" smtClean="0"/>
              <a:t>Accessing the</a:t>
            </a:r>
            <a:r>
              <a:rPr lang="en-CA" sz="2000" i="1" dirty="0"/>
              <a:t>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 is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endParaRPr lang="en-CA" sz="2000" dirty="0">
              <a:solidFill>
                <a:srgbClr val="FF0000"/>
              </a:solidFill>
              <a:latin typeface="Times New Roman" panose="02020603050405020304" pitchFamily="18" charset="0"/>
              <a:cs typeface="Times New Roman" panose="02020603050405020304" pitchFamily="18" charset="0"/>
            </a:endParaRPr>
          </a:p>
        </p:txBody>
      </p:sp>
      <p:pic>
        <p:nvPicPr>
          <p:cNvPr id="8"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18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latin typeface="Arial" charset="0"/>
                <a:cs typeface="Arial" charset="0"/>
              </a:rPr>
              <a:t>Data Structures</a:t>
            </a:r>
          </a:p>
        </p:txBody>
      </p:sp>
      <p:sp>
        <p:nvSpPr>
          <p:cNvPr id="9219" name="Rectangle 3"/>
          <p:cNvSpPr>
            <a:spLocks noGrp="1" noChangeArrowheads="1"/>
          </p:cNvSpPr>
          <p:nvPr>
            <p:ph type="body" idx="1"/>
          </p:nvPr>
        </p:nvSpPr>
        <p:spPr/>
        <p:txBody>
          <a:bodyPr>
            <a:normAutofit lnSpcReduction="10000"/>
          </a:bodyPr>
          <a:lstStyle/>
          <a:p>
            <a:pPr>
              <a:buNone/>
            </a:pPr>
            <a:r>
              <a:rPr lang="en-US" altLang="en-US" dirty="0" smtClean="0">
                <a:latin typeface="Arial" charset="0"/>
                <a:cs typeface="Arial" charset="0"/>
              </a:rPr>
              <a:t>	In general, we will only use these basic data structures if we can restrict ourselves to operations that execute in </a:t>
            </a:r>
            <a:r>
              <a:rPr lang="en-CA" altLang="en-US" b="1" dirty="0" smtClean="0">
                <a:latin typeface="Symbol" pitchFamily="18" charset="2"/>
                <a:cs typeface="Times New Roman" pitchFamily="18" charset="0"/>
              </a:rPr>
              <a:t>Q</a:t>
            </a:r>
            <a:r>
              <a:rPr lang="en-US" altLang="en-US" dirty="0" smtClean="0">
                <a:latin typeface="Times New Roman" pitchFamily="18" charset="0"/>
                <a:cs typeface="Arial" charset="0"/>
              </a:rPr>
              <a:t>(1)</a:t>
            </a:r>
            <a:r>
              <a:rPr lang="en-US" altLang="en-US" dirty="0" smtClean="0">
                <a:latin typeface="Arial" charset="0"/>
                <a:cs typeface="Arial" charset="0"/>
              </a:rPr>
              <a:t> time, as the only alternative is </a:t>
            </a:r>
            <a:r>
              <a:rPr lang="en-US" altLang="en-US" b="1" dirty="0" smtClean="0">
                <a:latin typeface="Times New Roman" panose="02020603050405020304" pitchFamily="18" charset="0"/>
                <a:ea typeface="Tahoma" panose="020B0604030504040204" pitchFamily="34" charset="0"/>
                <a:cs typeface="Times New Roman" panose="02020603050405020304" pitchFamily="18" charset="0"/>
              </a:rPr>
              <a:t>O</a:t>
            </a:r>
            <a:r>
              <a:rPr lang="en-US" altLang="en-US" dirty="0" smtClean="0">
                <a:latin typeface="Times New Roman" panose="02020603050405020304" pitchFamily="18" charset="0"/>
                <a:ea typeface="Tahoma" panose="020B0604030504040204" pitchFamily="34" charset="0"/>
                <a:cs typeface="Times New Roman" panose="02020603050405020304" pitchFamily="18" charset="0"/>
              </a:rPr>
              <a:t>(</a:t>
            </a:r>
            <a:r>
              <a:rPr lang="en-US" altLang="en-US" i="1" dirty="0" smtClean="0">
                <a:latin typeface="Times New Roman" panose="02020603050405020304" pitchFamily="18" charset="0"/>
                <a:ea typeface="Tahoma" panose="020B0604030504040204" pitchFamily="34" charset="0"/>
                <a:cs typeface="Times New Roman" panose="02020603050405020304" pitchFamily="18" charset="0"/>
              </a:rPr>
              <a:t>n</a:t>
            </a:r>
            <a:r>
              <a:rPr lang="en-US" altLang="en-US" dirty="0" smtClean="0">
                <a:latin typeface="Times New Roman" panose="02020603050405020304" pitchFamily="18" charset="0"/>
                <a:ea typeface="Tahoma" panose="020B0604030504040204" pitchFamily="34" charset="0"/>
                <a:cs typeface="Times New Roman" panose="02020603050405020304" pitchFamily="18" charset="0"/>
              </a:rPr>
              <a:t>)</a:t>
            </a:r>
            <a:r>
              <a:rPr lang="en-US" altLang="en-US" dirty="0" smtClean="0">
                <a:latin typeface="Arial" charset="0"/>
                <a:cs typeface="Arial" charset="0"/>
              </a:rPr>
              <a:t> or </a:t>
            </a:r>
            <a:r>
              <a:rPr lang="en-CA" altLang="en-US" b="1" dirty="0" smtClean="0">
                <a:latin typeface="Symbol" pitchFamily="18" charset="2"/>
                <a:cs typeface="Times New Roman" pitchFamily="18" charset="0"/>
              </a:rPr>
              <a:t>Q</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endParaRPr lang="en-US" altLang="en-US" dirty="0" smtClean="0">
              <a:latin typeface="Arial" charset="0"/>
              <a:cs typeface="Arial" charset="0"/>
            </a:endParaRPr>
          </a:p>
          <a:p>
            <a:pPr>
              <a:buNone/>
            </a:pPr>
            <a:endParaRPr lang="en-US" altLang="en-US" dirty="0">
              <a:latin typeface="Arial" charset="0"/>
              <a:cs typeface="Arial" charset="0"/>
            </a:endParaRPr>
          </a:p>
          <a:p>
            <a:pPr>
              <a:buNone/>
            </a:pPr>
            <a:r>
              <a:rPr lang="en-US" altLang="en-US" dirty="0" smtClean="0">
                <a:latin typeface="Arial" charset="0"/>
                <a:cs typeface="Arial" charset="0"/>
              </a:rPr>
              <a:t>	Interview question:  in a singly linked list, can you speed up the two </a:t>
            </a:r>
            <a:r>
              <a:rPr lang="en-US" altLang="en-US" b="1" dirty="0" smtClean="0">
                <a:latin typeface="Times New Roman" panose="02020603050405020304" pitchFamily="18" charset="0"/>
                <a:cs typeface="Times New Roman" panose="02020603050405020304" pitchFamily="18" charset="0"/>
              </a:rPr>
              <a:t>O</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n</a:t>
            </a:r>
            <a:r>
              <a:rPr lang="en-US" altLang="en-US" dirty="0" smtClean="0">
                <a:latin typeface="Times New Roman" panose="02020603050405020304" pitchFamily="18" charset="0"/>
                <a:cs typeface="Times New Roman" panose="02020603050405020304" pitchFamily="18" charset="0"/>
              </a:rPr>
              <a:t>)</a:t>
            </a:r>
            <a:r>
              <a:rPr lang="en-US" altLang="en-US" dirty="0" smtClean="0">
                <a:latin typeface="Arial" charset="0"/>
                <a:cs typeface="Arial" charset="0"/>
              </a:rPr>
              <a:t> operations of</a:t>
            </a:r>
          </a:p>
          <a:p>
            <a:pPr lvl="1"/>
            <a:r>
              <a:rPr lang="en-US" altLang="en-US" dirty="0" smtClean="0">
                <a:latin typeface="Arial" charset="0"/>
                <a:cs typeface="Arial" charset="0"/>
              </a:rPr>
              <a:t>Inserting before an arbitrary node?</a:t>
            </a:r>
          </a:p>
          <a:p>
            <a:pPr lvl="1"/>
            <a:r>
              <a:rPr lang="en-US" altLang="en-US" dirty="0" smtClean="0">
                <a:latin typeface="Arial" charset="0"/>
                <a:cs typeface="Arial" charset="0"/>
              </a:rPr>
              <a:t>Erasing any node that is not the last node?</a:t>
            </a:r>
          </a:p>
          <a:p>
            <a:pPr lvl="1"/>
            <a:endParaRPr lang="en-US" altLang="en-US" dirty="0" smtClean="0">
              <a:latin typeface="Arial" charset="0"/>
              <a:cs typeface="Arial" charset="0"/>
            </a:endParaRPr>
          </a:p>
          <a:p>
            <a:pPr marL="363538" indent="-363538">
              <a:buNone/>
            </a:pPr>
            <a:r>
              <a:rPr lang="en-US" altLang="en-US" dirty="0">
                <a:latin typeface="Arial" charset="0"/>
                <a:cs typeface="Arial" charset="0"/>
              </a:rPr>
              <a:t>	</a:t>
            </a:r>
            <a:r>
              <a:rPr lang="en-US" altLang="en-US" dirty="0" smtClean="0">
                <a:latin typeface="Arial" charset="0"/>
                <a:cs typeface="Arial" charset="0"/>
              </a:rPr>
              <a:t>If you can replace the contents of a node, the answer is “yes”</a:t>
            </a:r>
          </a:p>
          <a:p>
            <a:pPr lvl="1"/>
            <a:r>
              <a:rPr lang="en-US" altLang="en-US" dirty="0" smtClean="0">
                <a:latin typeface="Arial" charset="0"/>
                <a:cs typeface="Arial" charset="0"/>
              </a:rPr>
              <a:t>Replace the contents of the current node with the new entry and insert after the current node</a:t>
            </a:r>
          </a:p>
          <a:p>
            <a:pPr lvl="1"/>
            <a:r>
              <a:rPr lang="en-US" altLang="en-US" dirty="0" smtClean="0">
                <a:latin typeface="Arial" charset="0"/>
                <a:cs typeface="Arial" charset="0"/>
              </a:rPr>
              <a:t>Copy the contents of the next node into the current node and erase the next node</a:t>
            </a:r>
          </a:p>
        </p:txBody>
      </p:sp>
    </p:spTree>
    <p:extLst>
      <p:ext uri="{BB962C8B-B14F-4D97-AF65-F5344CB8AC3E}">
        <p14:creationId xmlns:p14="http://schemas.microsoft.com/office/powerpoint/2010/main" val="734796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a:t>
            </a:r>
            <a:r>
              <a:rPr lang="en-US" altLang="en-US" dirty="0" smtClean="0">
                <a:latin typeface="Arial" charset="0"/>
                <a:cs typeface="Arial" charset="0"/>
              </a:rPr>
              <a:t>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Using a doubly linked list requires </a:t>
            </a:r>
            <a:r>
              <a:rPr lang="en-CA" altLang="en-US" b="1" dirty="0" smtClean="0">
                <a:latin typeface="Symbol" pitchFamily="18" charset="2"/>
                <a:cs typeface="Times New Roman" pitchFamily="18" charset="0"/>
              </a:rPr>
              <a:t>Q</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a:t>
            </a:r>
            <a:r>
              <a:rPr lang="en-US" altLang="en-US" dirty="0" smtClean="0">
                <a:latin typeface="Arial" charset="0"/>
                <a:cs typeface="Arial" charset="0"/>
              </a:rPr>
              <a:t>versus </a:t>
            </a:r>
            <a:r>
              <a:rPr lang="en-US" altLang="en-US" dirty="0">
                <a:latin typeface="Arial" charset="0"/>
                <a:cs typeface="Arial" charset="0"/>
              </a:rPr>
              <a:t>run times</a:t>
            </a:r>
            <a:endParaRPr lang="en-US" altLang="en-US" dirty="0" smtClean="0">
              <a:latin typeface="Arial" charset="0"/>
              <a:cs typeface="Arial" charset="0"/>
            </a:endParaRPr>
          </a:p>
        </p:txBody>
      </p:sp>
      <p:sp>
        <p:nvSpPr>
          <p:cNvPr id="2662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general, there is an interesting relationship between memory and time efficiency</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 a data structure/algorithm:</a:t>
            </a:r>
          </a:p>
          <a:p>
            <a:pPr lvl="1"/>
            <a:r>
              <a:rPr lang="en-US" altLang="en-US" dirty="0" smtClean="0">
                <a:latin typeface="Arial" charset="0"/>
                <a:cs typeface="Arial" charset="0"/>
              </a:rPr>
              <a:t>Improving the run time usually</a:t>
            </a:r>
            <a:br>
              <a:rPr lang="en-US" altLang="en-US" dirty="0" smtClean="0">
                <a:latin typeface="Arial" charset="0"/>
                <a:cs typeface="Arial" charset="0"/>
              </a:rPr>
            </a:br>
            <a:r>
              <a:rPr lang="en-US" altLang="en-US" dirty="0" smtClean="0">
                <a:latin typeface="Arial" charset="0"/>
                <a:cs typeface="Arial" charset="0"/>
              </a:rPr>
              <a:t>requires more memory</a:t>
            </a:r>
          </a:p>
          <a:p>
            <a:pPr lvl="1"/>
            <a:r>
              <a:rPr lang="en-US" altLang="en-US" dirty="0" smtClean="0">
                <a:latin typeface="Arial" charset="0"/>
                <a:cs typeface="Arial" charset="0"/>
              </a:rPr>
              <a:t>Reducing the required memory</a:t>
            </a:r>
            <a:br>
              <a:rPr lang="en-US" altLang="en-US" dirty="0" smtClean="0">
                <a:latin typeface="Arial" charset="0"/>
                <a:cs typeface="Arial" charset="0"/>
              </a:rPr>
            </a:br>
            <a:r>
              <a:rPr lang="en-US" altLang="en-US" dirty="0" smtClean="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a:t>
            </a:r>
            <a:r>
              <a:rPr lang="en-US" altLang="en-US" dirty="0" smtClean="0">
                <a:latin typeface="Arial" charset="0"/>
                <a:cs typeface="Arial" charset="0"/>
              </a:rPr>
              <a:t>usage versus </a:t>
            </a:r>
            <a:r>
              <a:rPr lang="en-US" altLang="en-US" dirty="0">
                <a:latin typeface="Arial" charset="0"/>
                <a:cs typeface="Arial" charset="0"/>
              </a:rPr>
              <a:t>run times</a:t>
            </a:r>
            <a:endParaRPr lang="en-US" altLang="en-US" dirty="0" smtClean="0">
              <a:latin typeface="Arial" charset="0"/>
              <a:cs typeface="Arial" charset="0"/>
            </a:endParaRPr>
          </a:p>
        </p:txBody>
      </p:sp>
      <p:sp>
        <p:nvSpPr>
          <p:cNvPr id="2765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This guideline not true in general:  there may be different data structures and/or algorithms which are both faster and require less memory</a:t>
            </a:r>
          </a:p>
          <a:p>
            <a:pPr lvl="1"/>
            <a:r>
              <a:rPr lang="en-US" altLang="en-US" smtClean="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latin typeface="Arial" charset="0"/>
                <a:cs typeface="Arial" charset="0"/>
              </a:rPr>
              <a:t>The </a:t>
            </a:r>
            <a:r>
              <a:rPr lang="en-US" altLang="en-US" b="1" smtClean="0">
                <a:latin typeface="Courier New" pitchFamily="49" charset="0"/>
                <a:cs typeface="Arial" charset="0"/>
              </a:rPr>
              <a:t>sizeof</a:t>
            </a:r>
            <a:r>
              <a:rPr lang="en-US" altLang="en-US" smtClean="0">
                <a:latin typeface="Arial" charset="0"/>
                <a:cs typeface="Arial" charset="0"/>
              </a:rPr>
              <a:t> Operator</a:t>
            </a:r>
          </a:p>
        </p:txBody>
      </p:sp>
      <p:sp>
        <p:nvSpPr>
          <p:cNvPr id="2867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 order to determine memory usage, we must know the memory usage of the various built-in data types and classes</a:t>
            </a:r>
          </a:p>
          <a:p>
            <a:pPr lvl="1"/>
            <a:r>
              <a:rPr lang="en-US" altLang="en-US" smtClean="0">
                <a:latin typeface="Arial" charset="0"/>
                <a:cs typeface="Arial" charset="0"/>
              </a:rPr>
              <a:t>The </a:t>
            </a:r>
            <a:r>
              <a:rPr lang="en-US" altLang="en-US" b="1" smtClean="0">
                <a:latin typeface="Courier New" pitchFamily="49" charset="0"/>
                <a:cs typeface="Arial" charset="0"/>
              </a:rPr>
              <a:t>sizeof</a:t>
            </a:r>
            <a:r>
              <a:rPr lang="en-US" altLang="en-US" smtClean="0">
                <a:latin typeface="Arial" charset="0"/>
                <a:cs typeface="Arial" charset="0"/>
              </a:rPr>
              <a:t> operator in C++ returns the number of bytes occupied by a data type</a:t>
            </a:r>
          </a:p>
          <a:p>
            <a:pPr lvl="1"/>
            <a:r>
              <a:rPr lang="en-US" altLang="en-US" smtClean="0">
                <a:latin typeface="Arial" charset="0"/>
                <a:cs typeface="Arial" charset="0"/>
              </a:rPr>
              <a:t>This value is determined at compile time</a:t>
            </a:r>
          </a:p>
          <a:p>
            <a:pPr lvl="2"/>
            <a:r>
              <a:rPr lang="en-US" altLang="en-US" smtClean="0">
                <a:latin typeface="Arial" charset="0"/>
                <a:cs typeface="Arial" charset="0"/>
              </a:rPr>
              <a:t>It is </a:t>
            </a:r>
            <a:r>
              <a:rPr lang="en-US" altLang="en-US" b="1" smtClean="0">
                <a:latin typeface="Arial" charset="0"/>
                <a:cs typeface="Arial" charset="0"/>
              </a:rPr>
              <a:t>not</a:t>
            </a:r>
            <a:r>
              <a:rPr lang="en-US" altLang="en-US" smtClean="0">
                <a:latin typeface="Arial" charset="0"/>
                <a:cs typeface="Arial" charset="0"/>
              </a:rPr>
              <a:t> a function</a:t>
            </a:r>
          </a:p>
        </p:txBody>
      </p:sp>
    </p:spTree>
    <p:extLst>
      <p:ext uri="{BB962C8B-B14F-4D97-AF65-F5344CB8AC3E}">
        <p14:creationId xmlns:p14="http://schemas.microsoft.com/office/powerpoint/2010/main" val="1385497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latin typeface="Arial" charset="0"/>
                <a:cs typeface="Arial" charset="0"/>
              </a:rPr>
              <a:t>The </a:t>
            </a:r>
            <a:r>
              <a:rPr lang="en-US" altLang="en-US" b="1" smtClean="0">
                <a:latin typeface="Courier New" pitchFamily="49" charset="0"/>
                <a:cs typeface="Arial" charset="0"/>
              </a:rPr>
              <a:t>sizeof</a:t>
            </a:r>
            <a:r>
              <a:rPr lang="en-US" altLang="en-US" smtClean="0">
                <a:latin typeface="Arial" charset="0"/>
                <a:cs typeface="Arial" charset="0"/>
              </a:rPr>
              <a:t> Operator</a:t>
            </a:r>
          </a:p>
        </p:txBody>
      </p:sp>
      <p:sp>
        <p:nvSpPr>
          <p:cNvPr id="29699" name="Rectangle 3"/>
          <p:cNvSpPr>
            <a:spLocks noGrp="1" noChangeArrowheads="1"/>
          </p:cNvSpPr>
          <p:nvPr>
            <p:ph type="body" idx="1"/>
          </p:nvPr>
        </p:nvSpPr>
        <p:spPr>
          <a:xfrm>
            <a:off x="611188" y="1557338"/>
            <a:ext cx="8229600" cy="4525962"/>
          </a:xfrm>
        </p:spPr>
        <p:txBody>
          <a:bodyPr/>
          <a:lstStyle/>
          <a:p>
            <a:pPr>
              <a:buFontTx/>
              <a:buNone/>
            </a:pPr>
            <a:r>
              <a:rPr lang="en-US" altLang="en-US" sz="1200" smtClean="0">
                <a:latin typeface="Consolas" pitchFamily="49" charset="0"/>
                <a:cs typeface="Consolas" pitchFamily="49" charset="0"/>
              </a:rPr>
              <a:t>#include &lt;iostream&gt;</a:t>
            </a:r>
          </a:p>
          <a:p>
            <a:pPr>
              <a:buFontTx/>
              <a:buNone/>
            </a:pPr>
            <a:r>
              <a:rPr lang="en-US" altLang="en-US" sz="1200" smtClean="0">
                <a:latin typeface="Consolas" pitchFamily="49" charset="0"/>
                <a:cs typeface="Consolas" pitchFamily="49" charset="0"/>
              </a:rPr>
              <a:t>using namespace std;</a:t>
            </a:r>
          </a:p>
          <a:p>
            <a:pPr>
              <a:buFontTx/>
              <a:buNone/>
            </a:pPr>
            <a:endParaRPr lang="en-US" altLang="en-US" sz="1200" smtClean="0">
              <a:latin typeface="Consolas" pitchFamily="49" charset="0"/>
              <a:cs typeface="Consolas" pitchFamily="49" charset="0"/>
            </a:endParaRPr>
          </a:p>
          <a:p>
            <a:pPr>
              <a:buFontTx/>
              <a:buNone/>
            </a:pPr>
            <a:r>
              <a:rPr lang="en-US" altLang="en-US" sz="1200" smtClean="0">
                <a:latin typeface="Consolas" pitchFamily="49" charset="0"/>
                <a:cs typeface="Consolas" pitchFamily="49" charset="0"/>
              </a:rPr>
              <a:t>int main() {</a:t>
            </a:r>
          </a:p>
          <a:p>
            <a:pPr>
              <a:buFontTx/>
              <a:buNone/>
            </a:pPr>
            <a:r>
              <a:rPr lang="en-US" altLang="en-US" sz="1200" smtClean="0">
                <a:latin typeface="Consolas" pitchFamily="49" charset="0"/>
                <a:cs typeface="Consolas" pitchFamily="49" charset="0"/>
              </a:rPr>
              <a:t>     cout &lt;&lt; "bool     " &lt;&lt; sizeof( bool )     &lt;&lt; endl;</a:t>
            </a:r>
          </a:p>
          <a:p>
            <a:pPr>
              <a:buFontTx/>
              <a:buNone/>
            </a:pPr>
            <a:r>
              <a:rPr lang="en-US" altLang="en-US" sz="1200" smtClean="0">
                <a:latin typeface="Consolas" pitchFamily="49" charset="0"/>
                <a:cs typeface="Consolas" pitchFamily="49" charset="0"/>
              </a:rPr>
              <a:t>     cout &lt;&lt; "char     " &lt;&lt; sizeof( char )     &lt;&lt; endl;</a:t>
            </a:r>
          </a:p>
          <a:p>
            <a:pPr>
              <a:buFontTx/>
              <a:buNone/>
            </a:pPr>
            <a:r>
              <a:rPr lang="en-US" altLang="en-US" sz="1200" smtClean="0">
                <a:latin typeface="Consolas" pitchFamily="49" charset="0"/>
                <a:cs typeface="Consolas" pitchFamily="49" charset="0"/>
              </a:rPr>
              <a:t>     cout &lt;&lt; "</a:t>
            </a:r>
            <a:r>
              <a:rPr lang="en-US" altLang="en-US" sz="1200" smtClean="0">
                <a:solidFill>
                  <a:srgbClr val="6600CC"/>
                </a:solidFill>
                <a:latin typeface="Consolas" pitchFamily="49" charset="0"/>
                <a:cs typeface="Consolas" pitchFamily="49" charset="0"/>
              </a:rPr>
              <a:t>short</a:t>
            </a:r>
            <a:r>
              <a:rPr lang="en-US" altLang="en-US" sz="1200" smtClean="0">
                <a:latin typeface="Consolas" pitchFamily="49" charset="0"/>
                <a:cs typeface="Consolas" pitchFamily="49" charset="0"/>
              </a:rPr>
              <a:t>    " &lt;&lt; </a:t>
            </a:r>
            <a:r>
              <a:rPr lang="en-US" altLang="en-US" sz="1200" smtClean="0">
                <a:solidFill>
                  <a:srgbClr val="6600CC"/>
                </a:solidFill>
                <a:latin typeface="Consolas" pitchFamily="49" charset="0"/>
                <a:cs typeface="Consolas" pitchFamily="49" charset="0"/>
              </a:rPr>
              <a:t>sizeof( short )</a:t>
            </a:r>
            <a:r>
              <a:rPr lang="en-US" altLang="en-US" sz="1200" smtClean="0">
                <a:latin typeface="Consolas" pitchFamily="49" charset="0"/>
                <a:cs typeface="Consolas" pitchFamily="49" charset="0"/>
              </a:rPr>
              <a:t>    &lt;&lt; endl;</a:t>
            </a:r>
          </a:p>
          <a:p>
            <a:pPr>
              <a:buFontTx/>
              <a:buNone/>
            </a:pPr>
            <a:r>
              <a:rPr lang="en-US" altLang="en-US" sz="1200" smtClean="0">
                <a:latin typeface="Consolas" pitchFamily="49" charset="0"/>
                <a:cs typeface="Consolas" pitchFamily="49" charset="0"/>
              </a:rPr>
              <a:t>     cout &lt;&lt; "</a:t>
            </a:r>
            <a:r>
              <a:rPr lang="en-US" altLang="en-US" sz="1200" smtClean="0">
                <a:solidFill>
                  <a:srgbClr val="6600CC"/>
                </a:solidFill>
                <a:latin typeface="Consolas" pitchFamily="49" charset="0"/>
                <a:cs typeface="Consolas" pitchFamily="49" charset="0"/>
              </a:rPr>
              <a:t>int</a:t>
            </a:r>
            <a:r>
              <a:rPr lang="en-US" altLang="en-US" sz="1200" smtClean="0">
                <a:latin typeface="Consolas" pitchFamily="49" charset="0"/>
                <a:cs typeface="Consolas" pitchFamily="49" charset="0"/>
              </a:rPr>
              <a:t>      " &lt;&lt; </a:t>
            </a:r>
            <a:r>
              <a:rPr lang="en-US" altLang="en-US" sz="1200" smtClean="0">
                <a:solidFill>
                  <a:srgbClr val="6600CC"/>
                </a:solidFill>
                <a:latin typeface="Consolas" pitchFamily="49" charset="0"/>
                <a:cs typeface="Consolas" pitchFamily="49" charset="0"/>
              </a:rPr>
              <a:t>sizeof( int )</a:t>
            </a:r>
            <a:r>
              <a:rPr lang="en-US" altLang="en-US" sz="1200" smtClean="0">
                <a:latin typeface="Consolas" pitchFamily="49" charset="0"/>
                <a:cs typeface="Consolas" pitchFamily="49" charset="0"/>
              </a:rPr>
              <a:t>      &lt;&lt; endl;</a:t>
            </a:r>
          </a:p>
          <a:p>
            <a:pPr>
              <a:buFontTx/>
              <a:buNone/>
            </a:pPr>
            <a:r>
              <a:rPr lang="en-US" altLang="en-US" sz="1200" smtClean="0">
                <a:latin typeface="Consolas" pitchFamily="49" charset="0"/>
                <a:cs typeface="Consolas" pitchFamily="49" charset="0"/>
              </a:rPr>
              <a:t>     cout &lt;&lt; "</a:t>
            </a:r>
            <a:r>
              <a:rPr lang="en-US" altLang="en-US" sz="1200" smtClean="0">
                <a:solidFill>
                  <a:srgbClr val="FF0000"/>
                </a:solidFill>
                <a:latin typeface="Consolas" pitchFamily="49" charset="0"/>
                <a:cs typeface="Consolas" pitchFamily="49" charset="0"/>
              </a:rPr>
              <a:t>char *</a:t>
            </a:r>
            <a:r>
              <a:rPr lang="en-US" altLang="en-US" sz="1200" smtClean="0">
                <a:latin typeface="Consolas" pitchFamily="49" charset="0"/>
                <a:cs typeface="Consolas" pitchFamily="49" charset="0"/>
              </a:rPr>
              <a:t>   " &lt;&lt; </a:t>
            </a:r>
            <a:r>
              <a:rPr lang="en-US" altLang="en-US" sz="1200" smtClean="0">
                <a:solidFill>
                  <a:srgbClr val="FF0000"/>
                </a:solidFill>
                <a:latin typeface="Consolas" pitchFamily="49" charset="0"/>
                <a:cs typeface="Consolas" pitchFamily="49" charset="0"/>
              </a:rPr>
              <a:t>sizeof( char * )</a:t>
            </a:r>
            <a:r>
              <a:rPr lang="en-US" altLang="en-US" sz="1200" smtClean="0">
                <a:latin typeface="Consolas" pitchFamily="49" charset="0"/>
                <a:cs typeface="Consolas" pitchFamily="49" charset="0"/>
              </a:rPr>
              <a:t>   &lt;&lt; endl;</a:t>
            </a:r>
            <a:br>
              <a:rPr lang="en-US" altLang="en-US" sz="1200" smtClean="0">
                <a:latin typeface="Consolas" pitchFamily="49" charset="0"/>
                <a:cs typeface="Consolas" pitchFamily="49" charset="0"/>
              </a:rPr>
            </a:br>
            <a:r>
              <a:rPr lang="en-US" altLang="en-US" sz="1200" smtClean="0">
                <a:latin typeface="Consolas" pitchFamily="49" charset="0"/>
                <a:cs typeface="Consolas" pitchFamily="49" charset="0"/>
              </a:rPr>
              <a:t> cout &lt;&lt; "</a:t>
            </a:r>
            <a:r>
              <a:rPr lang="en-US" altLang="en-US" sz="1200" smtClean="0">
                <a:solidFill>
                  <a:srgbClr val="FF0000"/>
                </a:solidFill>
                <a:latin typeface="Consolas" pitchFamily="49" charset="0"/>
                <a:cs typeface="Consolas" pitchFamily="49" charset="0"/>
              </a:rPr>
              <a:t>int *</a:t>
            </a:r>
            <a:r>
              <a:rPr lang="en-US" altLang="en-US" sz="1200" smtClean="0">
                <a:latin typeface="Consolas" pitchFamily="49" charset="0"/>
                <a:cs typeface="Consolas" pitchFamily="49" charset="0"/>
              </a:rPr>
              <a:t>    " &lt;&lt; </a:t>
            </a:r>
            <a:r>
              <a:rPr lang="en-US" altLang="en-US" sz="1200" smtClean="0">
                <a:solidFill>
                  <a:srgbClr val="FF0000"/>
                </a:solidFill>
                <a:latin typeface="Consolas" pitchFamily="49" charset="0"/>
                <a:cs typeface="Consolas" pitchFamily="49" charset="0"/>
              </a:rPr>
              <a:t>sizeof( int * )</a:t>
            </a:r>
            <a:r>
              <a:rPr lang="en-US" altLang="en-US" sz="1200" smtClean="0">
                <a:latin typeface="Consolas" pitchFamily="49" charset="0"/>
                <a:cs typeface="Consolas" pitchFamily="49" charset="0"/>
              </a:rPr>
              <a:t>    &lt;&lt; endl;</a:t>
            </a:r>
          </a:p>
          <a:p>
            <a:pPr>
              <a:buFontTx/>
              <a:buNone/>
            </a:pPr>
            <a:r>
              <a:rPr lang="en-US" altLang="en-US" sz="1200" smtClean="0">
                <a:latin typeface="Consolas" pitchFamily="49" charset="0"/>
                <a:cs typeface="Consolas" pitchFamily="49" charset="0"/>
              </a:rPr>
              <a:t>     cout &lt;&lt; "double   " &lt;&lt; sizeof( double )   &lt;&lt; endl;</a:t>
            </a:r>
          </a:p>
          <a:p>
            <a:pPr>
              <a:buFontTx/>
              <a:buNone/>
            </a:pPr>
            <a:r>
              <a:rPr lang="en-US" altLang="en-US" sz="1200" smtClean="0">
                <a:latin typeface="Consolas" pitchFamily="49" charset="0"/>
                <a:cs typeface="Consolas" pitchFamily="49" charset="0"/>
              </a:rPr>
              <a:t>     cout &lt;&lt; "</a:t>
            </a:r>
            <a:r>
              <a:rPr lang="en-US" altLang="en-US" sz="1200" smtClean="0">
                <a:solidFill>
                  <a:srgbClr val="6600CC"/>
                </a:solidFill>
                <a:latin typeface="Consolas" pitchFamily="49" charset="0"/>
                <a:cs typeface="Consolas" pitchFamily="49" charset="0"/>
              </a:rPr>
              <a:t>int[10]</a:t>
            </a:r>
            <a:r>
              <a:rPr lang="en-US" altLang="en-US" sz="1200" smtClean="0">
                <a:latin typeface="Consolas" pitchFamily="49" charset="0"/>
                <a:cs typeface="Consolas" pitchFamily="49" charset="0"/>
              </a:rPr>
              <a:t>  " &lt;&lt; </a:t>
            </a:r>
            <a:r>
              <a:rPr lang="en-US" altLang="en-US" sz="1200" smtClean="0">
                <a:solidFill>
                  <a:srgbClr val="6600CC"/>
                </a:solidFill>
                <a:latin typeface="Consolas" pitchFamily="49" charset="0"/>
                <a:cs typeface="Consolas" pitchFamily="49" charset="0"/>
              </a:rPr>
              <a:t>sizeof( int[10] ) </a:t>
            </a:r>
            <a:r>
              <a:rPr lang="en-US" altLang="en-US" sz="1200" smtClean="0">
                <a:latin typeface="Consolas" pitchFamily="49" charset="0"/>
                <a:cs typeface="Consolas" pitchFamily="49" charset="0"/>
              </a:rPr>
              <a:t> &lt;&lt; endl;</a:t>
            </a:r>
          </a:p>
          <a:p>
            <a:pPr>
              <a:buFontTx/>
              <a:buNone/>
            </a:pPr>
            <a:endParaRPr lang="en-US" altLang="en-US" sz="1200" smtClean="0">
              <a:latin typeface="Consolas" pitchFamily="49" charset="0"/>
              <a:cs typeface="Consolas" pitchFamily="49" charset="0"/>
            </a:endParaRPr>
          </a:p>
          <a:p>
            <a:pPr>
              <a:buFontTx/>
              <a:buNone/>
            </a:pPr>
            <a:r>
              <a:rPr lang="en-US" altLang="en-US" sz="1200" smtClean="0">
                <a:latin typeface="Consolas" pitchFamily="49" charset="0"/>
                <a:cs typeface="Consolas" pitchFamily="49" charset="0"/>
              </a:rPr>
              <a:t>     return 0;</a:t>
            </a:r>
          </a:p>
          <a:p>
            <a:pPr>
              <a:buFontTx/>
              <a:buNone/>
            </a:pPr>
            <a:r>
              <a:rPr lang="en-US" altLang="en-US" sz="1200" smtClean="0">
                <a:latin typeface="Consolas" pitchFamily="49" charset="0"/>
                <a:cs typeface="Consolas" pitchFamily="49" charset="0"/>
              </a:rPr>
              <a:t>}</a:t>
            </a:r>
          </a:p>
        </p:txBody>
      </p:sp>
      <p:sp>
        <p:nvSpPr>
          <p:cNvPr id="29700" name="TextBox 3"/>
          <p:cNvSpPr txBox="1">
            <a:spLocks noChangeArrowheads="1"/>
          </p:cNvSpPr>
          <p:nvPr/>
        </p:nvSpPr>
        <p:spPr bwMode="auto">
          <a:xfrm>
            <a:off x="4846638" y="4259263"/>
            <a:ext cx="332581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solidFill>
                  <a:schemeClr val="bg2"/>
                </a:solidFill>
                <a:latin typeface="Consolas" pitchFamily="49" charset="0"/>
                <a:cs typeface="Consolas" pitchFamily="49" charset="0"/>
              </a:rPr>
              <a:t>{eceunix:1}</a:t>
            </a:r>
            <a:r>
              <a:rPr lang="en-US" altLang="en-US" sz="1600">
                <a:solidFill>
                  <a:schemeClr val="hlink"/>
                </a:solidFill>
                <a:latin typeface="Consolas" pitchFamily="49" charset="0"/>
                <a:cs typeface="Consolas" pitchFamily="49" charset="0"/>
              </a:rPr>
              <a:t> </a:t>
            </a:r>
            <a:r>
              <a:rPr lang="en-US" altLang="en-US" sz="1600">
                <a:latin typeface="Consolas" pitchFamily="49" charset="0"/>
                <a:cs typeface="Consolas" pitchFamily="49" charset="0"/>
              </a:rPr>
              <a:t>./a.out # output</a:t>
            </a:r>
          </a:p>
          <a:p>
            <a:pPr eaLnBrk="1" hangingPunct="1"/>
            <a:r>
              <a:rPr lang="en-US" altLang="en-US" sz="1600">
                <a:latin typeface="Consolas" pitchFamily="49" charset="0"/>
                <a:cs typeface="Consolas" pitchFamily="49" charset="0"/>
              </a:rPr>
              <a:t>bool      1</a:t>
            </a:r>
          </a:p>
          <a:p>
            <a:pPr eaLnBrk="1" hangingPunct="1"/>
            <a:r>
              <a:rPr lang="en-US" altLang="en-US" sz="1600">
                <a:latin typeface="Consolas" pitchFamily="49" charset="0"/>
                <a:cs typeface="Consolas" pitchFamily="49" charset="0"/>
              </a:rPr>
              <a:t>char      1</a:t>
            </a:r>
          </a:p>
          <a:p>
            <a:pPr eaLnBrk="1" hangingPunct="1"/>
            <a:r>
              <a:rPr lang="en-US" altLang="en-US" sz="1600">
                <a:solidFill>
                  <a:srgbClr val="6600CC"/>
                </a:solidFill>
                <a:latin typeface="Consolas" pitchFamily="49" charset="0"/>
                <a:cs typeface="Consolas" pitchFamily="49" charset="0"/>
              </a:rPr>
              <a:t>short     2</a:t>
            </a:r>
          </a:p>
          <a:p>
            <a:pPr eaLnBrk="1" hangingPunct="1"/>
            <a:r>
              <a:rPr lang="en-US" altLang="en-US" sz="1600">
                <a:solidFill>
                  <a:srgbClr val="6600CC"/>
                </a:solidFill>
                <a:latin typeface="Consolas" pitchFamily="49" charset="0"/>
                <a:cs typeface="Consolas" pitchFamily="49" charset="0"/>
              </a:rPr>
              <a:t>int       4</a:t>
            </a:r>
          </a:p>
          <a:p>
            <a:pPr eaLnBrk="1" hangingPunct="1"/>
            <a:r>
              <a:rPr lang="en-US" altLang="en-US" sz="1600">
                <a:solidFill>
                  <a:srgbClr val="FF0000"/>
                </a:solidFill>
                <a:latin typeface="Consolas" pitchFamily="49" charset="0"/>
                <a:cs typeface="Consolas" pitchFamily="49" charset="0"/>
              </a:rPr>
              <a:t>char *    4</a:t>
            </a:r>
          </a:p>
          <a:p>
            <a:pPr eaLnBrk="1" hangingPunct="1"/>
            <a:r>
              <a:rPr lang="en-US" altLang="en-US" sz="1600">
                <a:solidFill>
                  <a:srgbClr val="FF0000"/>
                </a:solidFill>
                <a:latin typeface="Consolas" pitchFamily="49" charset="0"/>
                <a:cs typeface="Consolas" pitchFamily="49" charset="0"/>
              </a:rPr>
              <a:t>int *     4</a:t>
            </a:r>
          </a:p>
          <a:p>
            <a:pPr eaLnBrk="1" hangingPunct="1"/>
            <a:r>
              <a:rPr lang="en-US" altLang="en-US" sz="1600">
                <a:latin typeface="Consolas" pitchFamily="49" charset="0"/>
                <a:cs typeface="Consolas" pitchFamily="49" charset="0"/>
              </a:rPr>
              <a:t>double    8</a:t>
            </a:r>
          </a:p>
          <a:p>
            <a:pPr eaLnBrk="1" hangingPunct="1"/>
            <a:r>
              <a:rPr lang="en-US" altLang="en-US" sz="1600">
                <a:solidFill>
                  <a:srgbClr val="6600CC"/>
                </a:solidFill>
                <a:latin typeface="Consolas" pitchFamily="49" charset="0"/>
                <a:cs typeface="Consolas" pitchFamily="49" charset="0"/>
              </a:rPr>
              <a:t>int[10]   40</a:t>
            </a:r>
          </a:p>
          <a:p>
            <a:pPr eaLnBrk="1" hangingPunct="1"/>
            <a:r>
              <a:rPr lang="en-US" altLang="en-US" sz="1600">
                <a:solidFill>
                  <a:schemeClr val="bg2"/>
                </a:solidFill>
                <a:latin typeface="Consolas" pitchFamily="49" charset="0"/>
                <a:cs typeface="Consolas" pitchFamily="49" charset="0"/>
              </a:rPr>
              <a:t>{eceunix:2}</a:t>
            </a:r>
            <a:endParaRPr lang="en-US" altLang="en-US" sz="1600">
              <a:latin typeface="Consolas" pitchFamily="49" charset="0"/>
              <a:cs typeface="Consolas" pitchFamily="49" charset="0"/>
            </a:endParaRPr>
          </a:p>
        </p:txBody>
      </p:sp>
    </p:spTree>
    <p:extLst>
      <p:ext uri="{BB962C8B-B14F-4D97-AF65-F5344CB8AC3E}">
        <p14:creationId xmlns:p14="http://schemas.microsoft.com/office/powerpoint/2010/main" val="1044083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latin typeface="Arial" charset="0"/>
                <a:cs typeface="Arial" charset="0"/>
              </a:rPr>
              <a:t>Standard Template Library</a:t>
            </a:r>
          </a:p>
        </p:txBody>
      </p:sp>
      <p:sp>
        <p:nvSpPr>
          <p:cNvPr id="3277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 this course, you must understand each data structure and their associated algorithms</a:t>
            </a:r>
          </a:p>
          <a:p>
            <a:pPr lvl="1"/>
            <a:r>
              <a:rPr lang="en-US" altLang="en-US" smtClean="0">
                <a:latin typeface="Arial" charset="0"/>
                <a:cs typeface="Arial" charset="0"/>
              </a:rPr>
              <a:t>In industry, you will use other implementations of these structures</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C++ Standard Template Library (STL) has an implementation of the </a:t>
            </a:r>
            <a:r>
              <a:rPr lang="en-US" altLang="en-US" smtClean="0">
                <a:latin typeface="Consolas" pitchFamily="49" charset="0"/>
                <a:cs typeface="Consolas" pitchFamily="49" charset="0"/>
              </a:rPr>
              <a:t>vector</a:t>
            </a:r>
            <a:r>
              <a:rPr lang="en-US" altLang="en-US" smtClean="0">
                <a:latin typeface="Arial" charset="0"/>
                <a:cs typeface="Arial" charset="0"/>
              </a:rPr>
              <a:t> data structure</a:t>
            </a:r>
          </a:p>
          <a:p>
            <a:pPr lvl="1"/>
            <a:r>
              <a:rPr lang="en-US" altLang="en-US" smtClean="0">
                <a:latin typeface="Arial" charset="0"/>
                <a:cs typeface="Arial" charset="0"/>
              </a:rPr>
              <a:t>Excellent reference:  </a:t>
            </a:r>
          </a:p>
          <a:p>
            <a:pPr lvl="1" algn="ctr">
              <a:buFont typeface="Arial" charset="0"/>
              <a:buNone/>
            </a:pPr>
            <a:r>
              <a:rPr lang="en-US" altLang="en-US" smtClean="0">
                <a:latin typeface="Arial" charset="0"/>
                <a:cs typeface="Arial" charset="0"/>
              </a:rPr>
              <a:t>http://www.cplusplus.com/reference/stl/vector/</a:t>
            </a:r>
          </a:p>
          <a:p>
            <a:endParaRPr lang="en-US" altLang="en-US" smtClean="0">
              <a:latin typeface="Arial" charset="0"/>
              <a:cs typeface="Arial" charset="0"/>
            </a:endParaRPr>
          </a:p>
        </p:txBody>
      </p:sp>
    </p:spTree>
    <p:extLst>
      <p:ext uri="{BB962C8B-B14F-4D97-AF65-F5344CB8AC3E}">
        <p14:creationId xmlns:p14="http://schemas.microsoft.com/office/powerpoint/2010/main" val="3080064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err="1" smtClean="0">
                <a:latin typeface="Arial" charset="0"/>
                <a:cs typeface="Arial" charset="0"/>
              </a:rPr>
              <a:t>Accessors</a:t>
            </a:r>
            <a:endParaRPr lang="en-US" dirty="0" smtClean="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two member functions are </a:t>
            </a:r>
            <a:r>
              <a:rPr lang="en-US" dirty="0" err="1" smtClean="0">
                <a:latin typeface="Arial" charset="0"/>
                <a:cs typeface="Arial" charset="0"/>
              </a:rPr>
              <a:t>accessors</a:t>
            </a:r>
            <a:r>
              <a:rPr lang="en-US" dirty="0" smtClean="0">
                <a:latin typeface="Arial" charset="0"/>
                <a:cs typeface="Arial" charset="0"/>
              </a:rPr>
              <a:t> which simply return the </a:t>
            </a:r>
            <a:r>
              <a:rPr lang="en-US" b="1" dirty="0" smtClean="0">
                <a:latin typeface="Consolas" pitchFamily="49" charset="0"/>
                <a:cs typeface="Consolas" pitchFamily="49" charset="0"/>
              </a:rPr>
              <a:t>element</a:t>
            </a:r>
            <a:r>
              <a:rPr lang="en-US" dirty="0" smtClean="0">
                <a:latin typeface="Arial" charset="0"/>
                <a:cs typeface="Arial" charset="0"/>
              </a:rPr>
              <a:t> and the </a:t>
            </a:r>
            <a:r>
              <a:rPr lang="en-US" b="1" dirty="0" err="1" smtClean="0">
                <a:latin typeface="Consolas" pitchFamily="49" charset="0"/>
                <a:cs typeface="Consolas" pitchFamily="49" charset="0"/>
              </a:rPr>
              <a:t>next_node</a:t>
            </a:r>
            <a:r>
              <a:rPr lang="en-US" dirty="0" smtClean="0">
                <a:latin typeface="Arial" charset="0"/>
                <a:cs typeface="Arial" charset="0"/>
              </a:rPr>
              <a:t> member variables, respectively</a:t>
            </a:r>
          </a:p>
          <a:p>
            <a:pPr eaLnBrk="1" hangingPunct="1">
              <a:buFontTx/>
              <a:buNone/>
            </a:pPr>
            <a:endParaRPr lang="en-US" b="1" dirty="0" smtClean="0">
              <a:latin typeface="Courier New" pitchFamily="49"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Node::retrieve() </a:t>
            </a:r>
            <a:r>
              <a:rPr lang="en-US" b="1" dirty="0" smtClean="0">
                <a:solidFill>
                  <a:srgbClr val="FF0000"/>
                </a:solidFill>
                <a:latin typeface="Consolas" pitchFamily="49" charset="0"/>
                <a:cs typeface="Consolas" pitchFamily="49" charset="0"/>
              </a:rPr>
              <a:t>const</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return element;</a:t>
            </a:r>
          </a:p>
          <a:p>
            <a:pPr lvl="2" eaLnBrk="1" hangingPunct="1">
              <a:buFontTx/>
              <a:buNone/>
            </a:pPr>
            <a:r>
              <a:rPr lang="en-US" dirty="0" smtClean="0">
                <a:latin typeface="Consolas" pitchFamily="49" charset="0"/>
                <a:cs typeface="Consolas" pitchFamily="49" charset="0"/>
              </a:rPr>
              <a:t>}</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Node *Node::next() </a:t>
            </a:r>
            <a:r>
              <a:rPr lang="en-US" b="1" dirty="0" smtClean="0">
                <a:solidFill>
                  <a:srgbClr val="FF0000"/>
                </a:solidFill>
                <a:latin typeface="Consolas" pitchFamily="49" charset="0"/>
                <a:cs typeface="Consolas" pitchFamily="49" charset="0"/>
              </a:rPr>
              <a:t>const</a:t>
            </a:r>
            <a:r>
              <a:rPr lang="en-US" dirty="0" smtClean="0">
                <a:latin typeface="Consolas" pitchFamily="49" charset="0"/>
                <a:cs typeface="Consolas" pitchFamily="49" charset="0"/>
              </a:rPr>
              <a:t> {</a:t>
            </a:r>
          </a:p>
          <a:p>
            <a:pPr lvl="2" eaLnBrk="1" hangingPunct="1">
              <a:buFontTx/>
              <a:buNone/>
            </a:pPr>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next_node</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latin typeface="Arial" charset="0"/>
                <a:cs typeface="Arial" charset="0"/>
              </a:rPr>
              <a:t>Standard Template Library</a:t>
            </a:r>
          </a:p>
        </p:txBody>
      </p:sp>
      <p:sp>
        <p:nvSpPr>
          <p:cNvPr id="33795" name="Rectangle 3"/>
          <p:cNvSpPr>
            <a:spLocks noGrp="1" noChangeArrowheads="1"/>
          </p:cNvSpPr>
          <p:nvPr>
            <p:ph type="body" idx="1"/>
          </p:nvPr>
        </p:nvSpPr>
        <p:spPr/>
        <p:txBody>
          <a:bodyPr/>
          <a:lstStyle/>
          <a:p>
            <a:pPr>
              <a:buFontTx/>
              <a:buNone/>
            </a:pPr>
            <a:r>
              <a:rPr lang="en-US" altLang="en-US" sz="1300" dirty="0" smtClean="0">
                <a:latin typeface="Consolas" pitchFamily="49" charset="0"/>
                <a:cs typeface="Consolas" pitchFamily="49" charset="0"/>
              </a:rPr>
              <a:t>#include &lt;iostream&gt;</a:t>
            </a:r>
          </a:p>
          <a:p>
            <a:pPr>
              <a:buFontTx/>
              <a:buNone/>
            </a:pPr>
            <a:r>
              <a:rPr lang="en-US" altLang="en-US" sz="1300" dirty="0" smtClean="0">
                <a:latin typeface="Consolas" pitchFamily="49" charset="0"/>
                <a:cs typeface="Consolas" pitchFamily="49" charset="0"/>
              </a:rPr>
              <a:t>#include &lt;vector&gt;</a:t>
            </a:r>
          </a:p>
          <a:p>
            <a:pPr>
              <a:buFontTx/>
              <a:buNone/>
            </a:pPr>
            <a:r>
              <a:rPr lang="en-US" altLang="en-US" sz="1300" dirty="0" smtClean="0">
                <a:latin typeface="Consolas" pitchFamily="49" charset="0"/>
                <a:cs typeface="Consolas" pitchFamily="49" charset="0"/>
              </a:rPr>
              <a:t>using namespace std;</a:t>
            </a:r>
          </a:p>
          <a:p>
            <a:pPr>
              <a:buFontTx/>
              <a:buNone/>
            </a:pPr>
            <a:r>
              <a:rPr lang="en-US" altLang="en-US" sz="1300" dirty="0" err="1" smtClean="0">
                <a:latin typeface="Consolas" pitchFamily="49" charset="0"/>
                <a:cs typeface="Consolas" pitchFamily="49" charset="0"/>
              </a:rPr>
              <a:t>int</a:t>
            </a:r>
            <a:r>
              <a:rPr lang="en-US" altLang="en-US" sz="1300" dirty="0" smtClean="0">
                <a:latin typeface="Consolas" pitchFamily="49" charset="0"/>
                <a:cs typeface="Consolas" pitchFamily="49" charset="0"/>
              </a:rPr>
              <a:t> main() {</a:t>
            </a:r>
          </a:p>
          <a:p>
            <a:pPr>
              <a:buFontTx/>
              <a:buNone/>
            </a:pPr>
            <a:r>
              <a:rPr lang="en-US" altLang="en-US" sz="1300" dirty="0" smtClean="0">
                <a:latin typeface="Consolas" pitchFamily="49" charset="0"/>
                <a:cs typeface="Consolas" pitchFamily="49" charset="0"/>
              </a:rPr>
              <a:t>    vector&lt;</a:t>
            </a:r>
            <a:r>
              <a:rPr lang="en-US" altLang="en-US" sz="1300" dirty="0" err="1" smtClean="0">
                <a:latin typeface="Consolas" pitchFamily="49" charset="0"/>
                <a:cs typeface="Consolas" pitchFamily="49" charset="0"/>
              </a:rPr>
              <a:t>int</a:t>
            </a:r>
            <a:r>
              <a:rPr lang="en-US" altLang="en-US" sz="1300" dirty="0" smtClean="0">
                <a:latin typeface="Consolas" pitchFamily="49" charset="0"/>
                <a:cs typeface="Consolas" pitchFamily="49" charset="0"/>
              </a:rPr>
              <a:t>&gt; v( 10, 0 );</a:t>
            </a:r>
          </a:p>
          <a:p>
            <a:pPr>
              <a:buFontTx/>
              <a:buNone/>
            </a:pPr>
            <a:endParaRPr lang="en-US" altLang="en-US" sz="1300" dirty="0" smtClean="0">
              <a:latin typeface="Consolas" pitchFamily="49" charset="0"/>
              <a:cs typeface="Consolas" pitchFamily="49" charset="0"/>
            </a:endParaRPr>
          </a:p>
          <a:p>
            <a:pPr>
              <a:buFontTx/>
              <a:buNone/>
            </a:pPr>
            <a:r>
              <a:rPr lang="en-US" altLang="en-US" sz="1300" dirty="0" smtClean="0">
                <a:latin typeface="Consolas" pitchFamily="49" charset="0"/>
                <a:cs typeface="Consolas" pitchFamily="49" charset="0"/>
              </a:rPr>
              <a:t>    cout &lt;&lt; "</a:t>
            </a:r>
            <a:r>
              <a:rPr lang="en-US" altLang="en-US" sz="1300" dirty="0" smtClean="0">
                <a:solidFill>
                  <a:srgbClr val="FF0000"/>
                </a:solidFill>
                <a:latin typeface="Consolas" pitchFamily="49" charset="0"/>
                <a:cs typeface="Consolas" pitchFamily="49" charset="0"/>
              </a:rPr>
              <a:t>Is the vector empty?  </a:t>
            </a:r>
            <a:r>
              <a:rPr lang="en-US" altLang="en-US" sz="1300" dirty="0" smtClean="0">
                <a:latin typeface="Consolas" pitchFamily="49" charset="0"/>
                <a:cs typeface="Consolas" pitchFamily="49" charset="0"/>
              </a:rPr>
              <a:t>" &lt;&lt; </a:t>
            </a:r>
            <a:r>
              <a:rPr lang="en-US" altLang="en-US" sz="1300" dirty="0" err="1" smtClean="0">
                <a:solidFill>
                  <a:srgbClr val="FF0000"/>
                </a:solidFill>
                <a:latin typeface="Consolas" pitchFamily="49" charset="0"/>
                <a:cs typeface="Consolas" pitchFamily="49" charset="0"/>
              </a:rPr>
              <a:t>v.empty</a:t>
            </a:r>
            <a:r>
              <a:rPr lang="en-US" altLang="en-US" sz="1300" dirty="0" smtClean="0">
                <a:solidFill>
                  <a:srgbClr val="FF0000"/>
                </a:solidFill>
                <a:latin typeface="Consolas" pitchFamily="49" charset="0"/>
                <a:cs typeface="Consolas" pitchFamily="49" charset="0"/>
              </a:rPr>
              <a:t>() </a:t>
            </a:r>
            <a:r>
              <a:rPr lang="en-US" altLang="en-US" sz="1300" dirty="0" smtClean="0">
                <a:latin typeface="Consolas" pitchFamily="49" charset="0"/>
                <a:cs typeface="Consolas" pitchFamily="49" charset="0"/>
              </a:rPr>
              <a:t>&lt;&lt; </a:t>
            </a:r>
            <a:r>
              <a:rPr lang="en-US" altLang="en-US" sz="1300" dirty="0" err="1" smtClean="0">
                <a:latin typeface="Consolas" pitchFamily="49" charset="0"/>
                <a:cs typeface="Consolas" pitchFamily="49" charset="0"/>
              </a:rPr>
              <a:t>endl</a:t>
            </a:r>
            <a:r>
              <a:rPr lang="en-US" altLang="en-US" sz="1300" dirty="0" smtClean="0">
                <a:latin typeface="Consolas" pitchFamily="49" charset="0"/>
                <a:cs typeface="Consolas" pitchFamily="49" charset="0"/>
              </a:rPr>
              <a:t>;            </a:t>
            </a:r>
          </a:p>
          <a:p>
            <a:pPr>
              <a:buFontTx/>
              <a:buNone/>
            </a:pPr>
            <a:r>
              <a:rPr lang="en-US" altLang="en-US" sz="1300" dirty="0" smtClean="0">
                <a:latin typeface="Consolas" pitchFamily="49" charset="0"/>
                <a:cs typeface="Consolas" pitchFamily="49" charset="0"/>
              </a:rPr>
              <a:t>    cout &lt;&lt; "</a:t>
            </a:r>
            <a:r>
              <a:rPr lang="en-US" altLang="en-US" sz="1300" dirty="0" smtClean="0">
                <a:solidFill>
                  <a:srgbClr val="FF0000"/>
                </a:solidFill>
                <a:latin typeface="Consolas" pitchFamily="49" charset="0"/>
                <a:cs typeface="Consolas" pitchFamily="49" charset="0"/>
              </a:rPr>
              <a:t>Size of vector:  </a:t>
            </a:r>
            <a:r>
              <a:rPr lang="en-US" altLang="en-US" sz="1300" dirty="0" smtClean="0">
                <a:latin typeface="Consolas" pitchFamily="49" charset="0"/>
                <a:cs typeface="Consolas" pitchFamily="49" charset="0"/>
              </a:rPr>
              <a:t>"      &lt;&lt; </a:t>
            </a:r>
            <a:r>
              <a:rPr lang="en-US" altLang="en-US" sz="1300" dirty="0" err="1" smtClean="0">
                <a:solidFill>
                  <a:srgbClr val="FF0000"/>
                </a:solidFill>
                <a:latin typeface="Consolas" pitchFamily="49" charset="0"/>
                <a:cs typeface="Consolas" pitchFamily="49" charset="0"/>
              </a:rPr>
              <a:t>v.size</a:t>
            </a:r>
            <a:r>
              <a:rPr lang="en-US" altLang="en-US" sz="1300" dirty="0" smtClean="0">
                <a:solidFill>
                  <a:srgbClr val="FF0000"/>
                </a:solidFill>
                <a:latin typeface="Consolas" pitchFamily="49" charset="0"/>
                <a:cs typeface="Consolas" pitchFamily="49" charset="0"/>
              </a:rPr>
              <a:t>()  </a:t>
            </a:r>
            <a:r>
              <a:rPr lang="en-US" altLang="en-US" sz="1300" dirty="0" smtClean="0">
                <a:latin typeface="Consolas" pitchFamily="49" charset="0"/>
                <a:cs typeface="Consolas" pitchFamily="49" charset="0"/>
              </a:rPr>
              <a:t>&lt;&lt; </a:t>
            </a:r>
            <a:r>
              <a:rPr lang="en-US" altLang="en-US" sz="1300" dirty="0" err="1" smtClean="0">
                <a:latin typeface="Consolas" pitchFamily="49" charset="0"/>
                <a:cs typeface="Consolas" pitchFamily="49" charset="0"/>
              </a:rPr>
              <a:t>endl</a:t>
            </a:r>
            <a:r>
              <a:rPr lang="en-US" altLang="en-US" sz="1300" dirty="0" smtClean="0">
                <a:latin typeface="Consolas" pitchFamily="49" charset="0"/>
                <a:cs typeface="Consolas" pitchFamily="49" charset="0"/>
              </a:rPr>
              <a:t>;</a:t>
            </a:r>
          </a:p>
          <a:p>
            <a:pPr>
              <a:buFontTx/>
              <a:buNone/>
            </a:pPr>
            <a:endParaRPr lang="en-US" altLang="en-US" sz="1300" dirty="0" smtClean="0">
              <a:latin typeface="Consolas" pitchFamily="49" charset="0"/>
              <a:cs typeface="Consolas" pitchFamily="49" charset="0"/>
            </a:endParaRPr>
          </a:p>
          <a:p>
            <a:pPr>
              <a:buFontTx/>
              <a:buNone/>
            </a:pPr>
            <a:r>
              <a:rPr lang="en-US" altLang="en-US" sz="1300" dirty="0" smtClean="0">
                <a:latin typeface="Consolas" pitchFamily="49" charset="0"/>
                <a:cs typeface="Consolas" pitchFamily="49" charset="0"/>
              </a:rPr>
              <a:t>    v[0] = 42;</a:t>
            </a:r>
          </a:p>
          <a:p>
            <a:pPr>
              <a:buFontTx/>
              <a:buNone/>
            </a:pPr>
            <a:r>
              <a:rPr lang="en-US" altLang="en-US" sz="1300" dirty="0" smtClean="0">
                <a:latin typeface="Consolas" pitchFamily="49" charset="0"/>
                <a:cs typeface="Consolas" pitchFamily="49" charset="0"/>
              </a:rPr>
              <a:t>    v[9] = 91;</a:t>
            </a:r>
          </a:p>
          <a:p>
            <a:pPr>
              <a:buFontTx/>
              <a:buNone/>
            </a:pPr>
            <a:endParaRPr lang="en-US" altLang="en-US" sz="1300" dirty="0" smtClean="0">
              <a:latin typeface="Consolas" pitchFamily="49" charset="0"/>
              <a:cs typeface="Consolas" pitchFamily="49" charset="0"/>
            </a:endParaRPr>
          </a:p>
          <a:p>
            <a:pPr>
              <a:buFontTx/>
              <a:buNone/>
            </a:pPr>
            <a:r>
              <a:rPr lang="en-US" altLang="en-US" sz="1300" dirty="0" smtClean="0">
                <a:latin typeface="Consolas" pitchFamily="49" charset="0"/>
                <a:cs typeface="Consolas" pitchFamily="49" charset="0"/>
              </a:rPr>
              <a:t>    for ( </a:t>
            </a:r>
            <a:r>
              <a:rPr lang="en-US" altLang="en-US" sz="1300" dirty="0" err="1" smtClean="0">
                <a:latin typeface="Consolas" pitchFamily="49" charset="0"/>
                <a:cs typeface="Consolas" pitchFamily="49" charset="0"/>
              </a:rPr>
              <a:t>int</a:t>
            </a:r>
            <a:r>
              <a:rPr lang="en-US" altLang="en-US" sz="1300" dirty="0" smtClean="0">
                <a:latin typeface="Consolas" pitchFamily="49" charset="0"/>
                <a:cs typeface="Consolas" pitchFamily="49" charset="0"/>
              </a:rPr>
              <a:t> k = 0; k &lt; 10; ++k ) {</a:t>
            </a:r>
          </a:p>
          <a:p>
            <a:pPr>
              <a:buFontTx/>
              <a:buNone/>
            </a:pPr>
            <a:r>
              <a:rPr lang="en-US" altLang="en-US" sz="1300" dirty="0" smtClean="0">
                <a:latin typeface="Consolas" pitchFamily="49" charset="0"/>
                <a:cs typeface="Consolas" pitchFamily="49" charset="0"/>
              </a:rPr>
              <a:t>        cout &lt;&lt; "</a:t>
            </a:r>
            <a:r>
              <a:rPr lang="en-US" altLang="en-US" sz="1300" dirty="0" smtClean="0">
                <a:solidFill>
                  <a:srgbClr val="00B0F0"/>
                </a:solidFill>
                <a:latin typeface="Consolas" pitchFamily="49" charset="0"/>
                <a:cs typeface="Consolas" pitchFamily="49" charset="0"/>
              </a:rPr>
              <a:t>v[</a:t>
            </a:r>
            <a:r>
              <a:rPr lang="en-US" altLang="en-US" sz="1300" dirty="0" smtClean="0">
                <a:latin typeface="Consolas" pitchFamily="49" charset="0"/>
                <a:cs typeface="Consolas" pitchFamily="49" charset="0"/>
              </a:rPr>
              <a:t>" &lt;&lt; </a:t>
            </a:r>
            <a:r>
              <a:rPr lang="en-US" altLang="en-US" sz="1300" dirty="0" smtClean="0">
                <a:solidFill>
                  <a:srgbClr val="00B0F0"/>
                </a:solidFill>
                <a:latin typeface="Consolas" pitchFamily="49" charset="0"/>
                <a:cs typeface="Consolas" pitchFamily="49" charset="0"/>
              </a:rPr>
              <a:t>k</a:t>
            </a:r>
            <a:r>
              <a:rPr lang="en-US" altLang="en-US" sz="1300" dirty="0" smtClean="0">
                <a:latin typeface="Consolas" pitchFamily="49" charset="0"/>
                <a:cs typeface="Consolas" pitchFamily="49" charset="0"/>
              </a:rPr>
              <a:t> &lt;&lt; "</a:t>
            </a:r>
            <a:r>
              <a:rPr lang="en-US" altLang="en-US" sz="1300" dirty="0" smtClean="0">
                <a:solidFill>
                  <a:srgbClr val="00B0F0"/>
                </a:solidFill>
                <a:latin typeface="Consolas" pitchFamily="49" charset="0"/>
                <a:cs typeface="Consolas" pitchFamily="49" charset="0"/>
              </a:rPr>
              <a:t>] =</a:t>
            </a:r>
            <a:r>
              <a:rPr lang="en-US" altLang="en-US" sz="1300" dirty="0" smtClean="0">
                <a:latin typeface="Consolas" pitchFamily="49" charset="0"/>
                <a:cs typeface="Consolas" pitchFamily="49" charset="0"/>
              </a:rPr>
              <a:t> " &lt;&lt; </a:t>
            </a:r>
            <a:r>
              <a:rPr lang="en-US" altLang="en-US" sz="1300" dirty="0" smtClean="0">
                <a:solidFill>
                  <a:srgbClr val="00B0F0"/>
                </a:solidFill>
                <a:latin typeface="Consolas" pitchFamily="49" charset="0"/>
                <a:cs typeface="Consolas" pitchFamily="49" charset="0"/>
              </a:rPr>
              <a:t>v[k]</a:t>
            </a:r>
            <a:r>
              <a:rPr lang="en-US" altLang="en-US" sz="1300" dirty="0" smtClean="0">
                <a:latin typeface="Consolas" pitchFamily="49" charset="0"/>
                <a:cs typeface="Consolas" pitchFamily="49" charset="0"/>
              </a:rPr>
              <a:t> &lt;&lt; </a:t>
            </a:r>
            <a:r>
              <a:rPr lang="en-US" altLang="en-US" sz="1300" dirty="0" err="1" smtClean="0">
                <a:latin typeface="Consolas" pitchFamily="49" charset="0"/>
                <a:cs typeface="Consolas" pitchFamily="49" charset="0"/>
              </a:rPr>
              <a:t>endl</a:t>
            </a:r>
            <a:r>
              <a:rPr lang="en-US" altLang="en-US" sz="1300" dirty="0" smtClean="0">
                <a:latin typeface="Consolas" pitchFamily="49" charset="0"/>
                <a:cs typeface="Consolas" pitchFamily="49" charset="0"/>
              </a:rPr>
              <a:t>;</a:t>
            </a:r>
          </a:p>
          <a:p>
            <a:pPr>
              <a:buFontTx/>
              <a:buNone/>
            </a:pPr>
            <a:r>
              <a:rPr lang="en-US" altLang="en-US" sz="1300" dirty="0" smtClean="0">
                <a:latin typeface="Consolas" pitchFamily="49" charset="0"/>
                <a:cs typeface="Consolas" pitchFamily="49" charset="0"/>
              </a:rPr>
              <a:t>    }</a:t>
            </a:r>
          </a:p>
          <a:p>
            <a:pPr>
              <a:buFontTx/>
              <a:buNone/>
            </a:pPr>
            <a:endParaRPr lang="en-US" altLang="en-US" sz="1300" dirty="0" smtClean="0">
              <a:latin typeface="Consolas" pitchFamily="49" charset="0"/>
              <a:cs typeface="Consolas" pitchFamily="49" charset="0"/>
            </a:endParaRPr>
          </a:p>
          <a:p>
            <a:pPr>
              <a:buFontTx/>
              <a:buNone/>
            </a:pPr>
            <a:r>
              <a:rPr lang="en-US" altLang="en-US" sz="1300" dirty="0" smtClean="0">
                <a:latin typeface="Consolas" pitchFamily="49" charset="0"/>
                <a:cs typeface="Consolas" pitchFamily="49" charset="0"/>
              </a:rPr>
              <a:t>    return 0;</a:t>
            </a:r>
          </a:p>
          <a:p>
            <a:pPr>
              <a:buFontTx/>
              <a:buNone/>
            </a:pPr>
            <a:r>
              <a:rPr lang="en-US" altLang="en-US" sz="1300" dirty="0" smtClean="0">
                <a:latin typeface="Consolas" pitchFamily="49" charset="0"/>
                <a:cs typeface="Consolas" pitchFamily="49" charset="0"/>
              </a:rPr>
              <a:t>}</a:t>
            </a:r>
          </a:p>
        </p:txBody>
      </p:sp>
      <p:sp>
        <p:nvSpPr>
          <p:cNvPr id="5" name="TextBox 4"/>
          <p:cNvSpPr txBox="1"/>
          <p:nvPr/>
        </p:nvSpPr>
        <p:spPr>
          <a:xfrm>
            <a:off x="6300192" y="3356992"/>
            <a:ext cx="2470548" cy="3323987"/>
          </a:xfrm>
          <a:prstGeom prst="rect">
            <a:avLst/>
          </a:prstGeom>
          <a:noFill/>
        </p:spPr>
        <p:txBody>
          <a:bodyPr wrap="none">
            <a:spAutoFit/>
          </a:bodyPr>
          <a:lstStyle/>
          <a:p>
            <a:pPr>
              <a:defRPr/>
            </a:pPr>
            <a:r>
              <a:rPr lang="en-CA" sz="1400" dirty="0" smtClean="0">
                <a:solidFill>
                  <a:schemeClr val="bg1">
                    <a:lumMod val="50000"/>
                  </a:schemeClr>
                </a:solidFill>
                <a:latin typeface="Consolas" pitchFamily="49" charset="0"/>
                <a:cs typeface="Consolas" pitchFamily="49" charset="0"/>
              </a:rPr>
              <a:t>$ </a:t>
            </a:r>
            <a:r>
              <a:rPr lang="en-CA" sz="1400" dirty="0">
                <a:latin typeface="Consolas" pitchFamily="49" charset="0"/>
                <a:cs typeface="Consolas" pitchFamily="49" charset="0"/>
              </a:rPr>
              <a:t>g++ vec.cpp</a:t>
            </a:r>
          </a:p>
          <a:p>
            <a:pPr>
              <a:defRPr/>
            </a:pPr>
            <a:r>
              <a:rPr lang="en-CA" sz="1400" dirty="0" smtClean="0">
                <a:solidFill>
                  <a:schemeClr val="bg1">
                    <a:lumMod val="50000"/>
                  </a:schemeClr>
                </a:solidFill>
                <a:latin typeface="Consolas" pitchFamily="49" charset="0"/>
                <a:cs typeface="Consolas" pitchFamily="49" charset="0"/>
              </a:rPr>
              <a:t>$ </a:t>
            </a:r>
            <a:r>
              <a:rPr lang="en-CA" sz="1400" dirty="0">
                <a:latin typeface="Consolas" pitchFamily="49" charset="0"/>
                <a:cs typeface="Consolas" pitchFamily="49" charset="0"/>
              </a:rPr>
              <a:t>./</a:t>
            </a:r>
            <a:r>
              <a:rPr lang="en-CA" sz="1400" dirty="0" err="1">
                <a:latin typeface="Consolas" pitchFamily="49" charset="0"/>
                <a:cs typeface="Consolas" pitchFamily="49" charset="0"/>
              </a:rPr>
              <a:t>a.out</a:t>
            </a:r>
            <a:r>
              <a:rPr lang="en-CA" sz="1400" dirty="0">
                <a:latin typeface="Consolas" pitchFamily="49" charset="0"/>
                <a:cs typeface="Consolas" pitchFamily="49" charset="0"/>
              </a:rPr>
              <a:t> </a:t>
            </a:r>
          </a:p>
          <a:p>
            <a:pPr>
              <a:defRPr/>
            </a:pPr>
            <a:r>
              <a:rPr lang="en-CA" sz="1400" dirty="0">
                <a:solidFill>
                  <a:srgbClr val="FF0000"/>
                </a:solidFill>
                <a:latin typeface="Consolas" pitchFamily="49" charset="0"/>
                <a:cs typeface="Consolas" pitchFamily="49" charset="0"/>
              </a:rPr>
              <a:t>Is the vector empty?  0</a:t>
            </a:r>
          </a:p>
          <a:p>
            <a:pPr>
              <a:defRPr/>
            </a:pPr>
            <a:r>
              <a:rPr lang="en-CA" sz="1400" dirty="0">
                <a:solidFill>
                  <a:srgbClr val="FF0000"/>
                </a:solidFill>
                <a:latin typeface="Consolas" pitchFamily="49" charset="0"/>
                <a:cs typeface="Consolas" pitchFamily="49" charset="0"/>
              </a:rPr>
              <a:t>Size of vector:  10</a:t>
            </a:r>
          </a:p>
          <a:p>
            <a:pPr>
              <a:defRPr/>
            </a:pPr>
            <a:r>
              <a:rPr lang="en-CA" sz="1400" dirty="0">
                <a:solidFill>
                  <a:srgbClr val="00B0F0"/>
                </a:solidFill>
                <a:latin typeface="Consolas" pitchFamily="49" charset="0"/>
                <a:cs typeface="Consolas" pitchFamily="49" charset="0"/>
              </a:rPr>
              <a:t>v[0] = 42</a:t>
            </a:r>
          </a:p>
          <a:p>
            <a:pPr>
              <a:defRPr/>
            </a:pPr>
            <a:r>
              <a:rPr lang="en-CA" sz="1400" dirty="0">
                <a:solidFill>
                  <a:srgbClr val="00B0F0"/>
                </a:solidFill>
                <a:latin typeface="Consolas" pitchFamily="49" charset="0"/>
                <a:cs typeface="Consolas" pitchFamily="49" charset="0"/>
              </a:rPr>
              <a:t>v[1] = 0</a:t>
            </a:r>
          </a:p>
          <a:p>
            <a:pPr>
              <a:defRPr/>
            </a:pPr>
            <a:r>
              <a:rPr lang="en-CA" sz="1400" dirty="0">
                <a:solidFill>
                  <a:srgbClr val="00B0F0"/>
                </a:solidFill>
                <a:latin typeface="Consolas" pitchFamily="49" charset="0"/>
                <a:cs typeface="Consolas" pitchFamily="49" charset="0"/>
              </a:rPr>
              <a:t>v[2] = 0</a:t>
            </a:r>
          </a:p>
          <a:p>
            <a:pPr>
              <a:defRPr/>
            </a:pPr>
            <a:r>
              <a:rPr lang="en-CA" sz="1400" dirty="0">
                <a:solidFill>
                  <a:srgbClr val="00B0F0"/>
                </a:solidFill>
                <a:latin typeface="Consolas" pitchFamily="49" charset="0"/>
                <a:cs typeface="Consolas" pitchFamily="49" charset="0"/>
              </a:rPr>
              <a:t>v[3] = 0</a:t>
            </a:r>
          </a:p>
          <a:p>
            <a:pPr>
              <a:defRPr/>
            </a:pPr>
            <a:r>
              <a:rPr lang="en-CA" sz="1400" dirty="0">
                <a:solidFill>
                  <a:srgbClr val="00B0F0"/>
                </a:solidFill>
                <a:latin typeface="Consolas" pitchFamily="49" charset="0"/>
                <a:cs typeface="Consolas" pitchFamily="49" charset="0"/>
              </a:rPr>
              <a:t>v[4] = 0</a:t>
            </a:r>
          </a:p>
          <a:p>
            <a:pPr>
              <a:defRPr/>
            </a:pPr>
            <a:r>
              <a:rPr lang="en-CA" sz="1400" dirty="0">
                <a:solidFill>
                  <a:srgbClr val="00B0F0"/>
                </a:solidFill>
                <a:latin typeface="Consolas" pitchFamily="49" charset="0"/>
                <a:cs typeface="Consolas" pitchFamily="49" charset="0"/>
              </a:rPr>
              <a:t>v[5] = 0</a:t>
            </a:r>
          </a:p>
          <a:p>
            <a:pPr>
              <a:defRPr/>
            </a:pPr>
            <a:r>
              <a:rPr lang="en-CA" sz="1400" dirty="0">
                <a:solidFill>
                  <a:srgbClr val="00B0F0"/>
                </a:solidFill>
                <a:latin typeface="Consolas" pitchFamily="49" charset="0"/>
                <a:cs typeface="Consolas" pitchFamily="49" charset="0"/>
              </a:rPr>
              <a:t>v[6] = 0</a:t>
            </a:r>
          </a:p>
          <a:p>
            <a:pPr>
              <a:defRPr/>
            </a:pPr>
            <a:r>
              <a:rPr lang="en-CA" sz="1400" dirty="0">
                <a:solidFill>
                  <a:srgbClr val="00B0F0"/>
                </a:solidFill>
                <a:latin typeface="Consolas" pitchFamily="49" charset="0"/>
                <a:cs typeface="Consolas" pitchFamily="49" charset="0"/>
              </a:rPr>
              <a:t>v[7] = 0</a:t>
            </a:r>
          </a:p>
          <a:p>
            <a:pPr>
              <a:defRPr/>
            </a:pPr>
            <a:r>
              <a:rPr lang="en-CA" sz="1400" dirty="0">
                <a:solidFill>
                  <a:srgbClr val="00B0F0"/>
                </a:solidFill>
                <a:latin typeface="Consolas" pitchFamily="49" charset="0"/>
                <a:cs typeface="Consolas" pitchFamily="49" charset="0"/>
              </a:rPr>
              <a:t>v[8] = 0</a:t>
            </a:r>
          </a:p>
          <a:p>
            <a:pPr>
              <a:defRPr/>
            </a:pPr>
            <a:r>
              <a:rPr lang="en-CA" sz="1400" dirty="0">
                <a:solidFill>
                  <a:srgbClr val="00B0F0"/>
                </a:solidFill>
                <a:latin typeface="Consolas" pitchFamily="49" charset="0"/>
                <a:cs typeface="Consolas" pitchFamily="49" charset="0"/>
              </a:rPr>
              <a:t>v[9] = 91</a:t>
            </a:r>
          </a:p>
          <a:p>
            <a:pPr>
              <a:defRPr/>
            </a:pPr>
            <a:r>
              <a:rPr lang="en-CA" sz="1400" dirty="0" smtClean="0">
                <a:solidFill>
                  <a:schemeClr val="bg1">
                    <a:lumMod val="50000"/>
                  </a:schemeClr>
                </a:solidFill>
                <a:latin typeface="Consolas" pitchFamily="49" charset="0"/>
                <a:cs typeface="Consolas" pitchFamily="49" charset="0"/>
              </a:rPr>
              <a:t>$ </a:t>
            </a:r>
            <a:endParaRPr lang="en-CA" sz="1400" dirty="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4120716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latin typeface="Arial" charset="0"/>
                <a:cs typeface="Arial" charset="0"/>
              </a:rPr>
              <a:t>References</a:t>
            </a:r>
          </a:p>
        </p:txBody>
      </p:sp>
      <p:sp>
        <p:nvSpPr>
          <p:cNvPr id="35843" name="Rectangle 3"/>
          <p:cNvSpPr>
            <a:spLocks noGrp="1" noChangeArrowheads="1"/>
          </p:cNvSpPr>
          <p:nvPr>
            <p:ph type="body" idx="1"/>
          </p:nvPr>
        </p:nvSpPr>
        <p:spPr/>
        <p:txBody>
          <a:bodyPr/>
          <a:lstStyle/>
          <a:p>
            <a:pPr marL="533400" indent="-533400">
              <a:buFontTx/>
              <a:buNone/>
            </a:pPr>
            <a:r>
              <a:rPr lang="en-US" altLang="en-US" sz="1800" smtClean="0">
                <a:latin typeface="Arial" charset="0"/>
                <a:cs typeface="Arial" charset="0"/>
              </a:rPr>
              <a:t>[1]	Donald E. Knuth, </a:t>
            </a:r>
            <a:r>
              <a:rPr lang="en-US" altLang="en-US" sz="1800" i="1" smtClean="0">
                <a:latin typeface="Arial" charset="0"/>
                <a:cs typeface="Arial" charset="0"/>
              </a:rPr>
              <a:t>The Art of Computer Programming, Volume 1:  Fundamental Algorithms</a:t>
            </a:r>
            <a:r>
              <a:rPr lang="en-US" altLang="en-US" sz="1800" smtClean="0">
                <a:latin typeface="Arial" charset="0"/>
                <a:cs typeface="Arial" charset="0"/>
              </a:rPr>
              <a:t>, 3</a:t>
            </a:r>
            <a:r>
              <a:rPr lang="en-US" altLang="en-US" sz="1800" baseline="30000" smtClean="0">
                <a:latin typeface="Arial" charset="0"/>
                <a:cs typeface="Arial" charset="0"/>
              </a:rPr>
              <a:t>rd</a:t>
            </a:r>
            <a:r>
              <a:rPr lang="en-US" altLang="en-US" sz="1800" smtClean="0">
                <a:latin typeface="Arial" charset="0"/>
                <a:cs typeface="Arial" charset="0"/>
              </a:rPr>
              <a:t> Ed., Addison Wesley, 1997, §2.2.1, p.238.</a:t>
            </a:r>
          </a:p>
          <a:p>
            <a:pPr marL="533400" indent="-533400">
              <a:buFontTx/>
              <a:buNone/>
            </a:pPr>
            <a:r>
              <a:rPr lang="en-US" altLang="en-US" sz="1800" smtClean="0">
                <a:latin typeface="Arial" charset="0"/>
                <a:cs typeface="Arial" charset="0"/>
              </a:rPr>
              <a:t>[2]	Weiss, Data Structures and Algorithm Analysis in C++, 3</a:t>
            </a:r>
            <a:r>
              <a:rPr lang="en-US" altLang="en-US" sz="1800" baseline="30000" smtClean="0">
                <a:latin typeface="Arial" charset="0"/>
                <a:cs typeface="Arial" charset="0"/>
              </a:rPr>
              <a:t>rd</a:t>
            </a:r>
            <a:r>
              <a:rPr lang="en-US" altLang="en-US" sz="1800" smtClean="0">
                <a:latin typeface="Arial" charset="0"/>
                <a:cs typeface="Arial" charset="0"/>
              </a:rPr>
              <a:t> Ed., Addison Wesley, §3.3.1, p.75.</a:t>
            </a:r>
          </a:p>
          <a:p>
            <a:pPr marL="533400" indent="-533400"/>
            <a:endParaRPr lang="en-US" altLang="en-US" smtClean="0">
              <a:latin typeface="Arial" charset="0"/>
              <a:cs typeface="Arial" charset="0"/>
            </a:endParaRPr>
          </a:p>
          <a:p>
            <a:pPr marL="533400" indent="-533400">
              <a:buFontTx/>
              <a:buNone/>
            </a:pPr>
            <a:endParaRPr lang="en-US" altLang="en-US" smtClean="0">
              <a:latin typeface="Arial" charset="0"/>
              <a:cs typeface="Arial" charset="0"/>
            </a:endParaRPr>
          </a:p>
        </p:txBody>
      </p:sp>
    </p:spTree>
    <p:extLst>
      <p:ext uri="{BB962C8B-B14F-4D97-AF65-F5344CB8AC3E}">
        <p14:creationId xmlns:p14="http://schemas.microsoft.com/office/powerpoint/2010/main" val="3471870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t>Doubly linked list</a:t>
            </a:r>
          </a:p>
          <a:p>
            <a:r>
              <a:rPr lang="en-US" altLang="zh-CN" dirty="0" smtClean="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US" altLang="en-US" dirty="0" smtClean="0"/>
              <a:t>Outline</a:t>
            </a:r>
          </a:p>
        </p:txBody>
      </p:sp>
      <p:sp>
        <p:nvSpPr>
          <p:cNvPr id="3075" name="Rectangle 3"/>
          <p:cNvSpPr>
            <a:spLocks noGrp="1" noChangeArrowheads="1"/>
          </p:cNvSpPr>
          <p:nvPr>
            <p:ph type="body" idx="1"/>
          </p:nvPr>
        </p:nvSpPr>
        <p:spPr/>
        <p:txBody>
          <a:bodyPr/>
          <a:lstStyle/>
          <a:p>
            <a:pPr marL="354013" indent="-354013" eaLnBrk="1" hangingPunct="1">
              <a:buNone/>
            </a:pPr>
            <a:r>
              <a:rPr lang="en-US" altLang="en-US" dirty="0" smtClean="0"/>
              <a:t>	In this presentation, we will cover:</a:t>
            </a:r>
          </a:p>
          <a:p>
            <a:pPr lvl="1" eaLnBrk="1" hangingPunct="1"/>
            <a:r>
              <a:rPr lang="en-US" altLang="en-US" dirty="0" smtClean="0"/>
              <a:t>The costs of node-based storage</a:t>
            </a:r>
          </a:p>
          <a:p>
            <a:pPr lvl="1" eaLnBrk="1" hangingPunct="1"/>
            <a:r>
              <a:rPr lang="en-US" altLang="en-US" dirty="0" smtClean="0"/>
              <a:t>Using an array for node-based storage</a:t>
            </a:r>
          </a:p>
          <a:p>
            <a:pPr lvl="1" eaLnBrk="1" hangingPunct="1"/>
            <a:r>
              <a:rPr lang="en-US" altLang="en-US" dirty="0" smtClean="0"/>
              <a:t>Having multiple linked lists within a single structure</a:t>
            </a:r>
          </a:p>
          <a:p>
            <a:pPr lvl="1" eaLnBrk="1" hangingPunct="1"/>
            <a:r>
              <a:rPr lang="en-US" altLang="en-US" dirty="0" smtClean="0"/>
              <a:t>Reallocation of memory</a:t>
            </a:r>
          </a:p>
        </p:txBody>
      </p:sp>
    </p:spTree>
    <p:extLst>
      <p:ext uri="{BB962C8B-B14F-4D97-AF65-F5344CB8AC3E}">
        <p14:creationId xmlns:p14="http://schemas.microsoft.com/office/powerpoint/2010/main" val="3907366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issue</a:t>
            </a:r>
            <a:endParaRPr lang="en-CA" dirty="0"/>
          </a:p>
        </p:txBody>
      </p:sp>
      <p:sp>
        <p:nvSpPr>
          <p:cNvPr id="3" name="Content Placeholder 2"/>
          <p:cNvSpPr>
            <a:spLocks noGrp="1"/>
          </p:cNvSpPr>
          <p:nvPr>
            <p:ph idx="1"/>
          </p:nvPr>
        </p:nvSpPr>
        <p:spPr/>
        <p:txBody>
          <a:bodyPr/>
          <a:lstStyle/>
          <a:p>
            <a:pPr marL="360363" indent="-360363">
              <a:buNone/>
            </a:pPr>
            <a:r>
              <a:rPr lang="en-CA" dirty="0" smtClean="0"/>
              <a:t>	A significant issue with linked lists: node-based data structures require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calls to </a:t>
            </a:r>
            <a:r>
              <a:rPr lang="en-CA" dirty="0" smtClean="0">
                <a:latin typeface="Courier New" panose="02070309020205020404" pitchFamily="49" charset="0"/>
                <a:cs typeface="Courier New" panose="02070309020205020404" pitchFamily="49" charset="0"/>
              </a:rPr>
              <a:t>new</a:t>
            </a:r>
          </a:p>
          <a:p>
            <a:pPr lvl="1"/>
            <a:r>
              <a:rPr lang="en-CA" dirty="0" smtClean="0"/>
              <a:t>Each </a:t>
            </a:r>
            <a:r>
              <a:rPr lang="en-CA" altLang="zh-CN" dirty="0">
                <a:latin typeface="Courier New" panose="02070309020205020404" pitchFamily="49" charset="0"/>
                <a:cs typeface="Courier New" panose="02070309020205020404" pitchFamily="49" charset="0"/>
              </a:rPr>
              <a:t>new</a:t>
            </a:r>
            <a:r>
              <a:rPr lang="en-CA" dirty="0" smtClean="0"/>
              <a:t> operation requires a call to the operating system requesting a memory allocation</a:t>
            </a:r>
            <a:endParaRPr lang="en-CA" dirty="0"/>
          </a:p>
        </p:txBody>
      </p:sp>
    </p:spTree>
    <p:extLst>
      <p:ext uri="{BB962C8B-B14F-4D97-AF65-F5344CB8AC3E}">
        <p14:creationId xmlns:p14="http://schemas.microsoft.com/office/powerpoint/2010/main" val="322843201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array?</a:t>
            </a:r>
            <a:endParaRPr lang="en-CA" dirty="0"/>
          </a:p>
        </p:txBody>
      </p:sp>
      <p:sp>
        <p:nvSpPr>
          <p:cNvPr id="3" name="Content Placeholder 2"/>
          <p:cNvSpPr>
            <a:spLocks noGrp="1"/>
          </p:cNvSpPr>
          <p:nvPr>
            <p:ph idx="1"/>
          </p:nvPr>
        </p:nvSpPr>
        <p:spPr/>
        <p:txBody>
          <a:bodyPr/>
          <a:lstStyle/>
          <a:p>
            <a:pPr marL="360363" indent="-360363">
              <a:buNone/>
            </a:pPr>
            <a:r>
              <a:rPr lang="en-CA" dirty="0" smtClean="0"/>
              <a:t>	Suppose we store this linked list in an array?</a:t>
            </a:r>
          </a:p>
          <a:p>
            <a:pPr marL="360363" indent="-360363">
              <a:buNone/>
            </a:pPr>
            <a:endParaRPr lang="en-CA" dirty="0" smtClean="0"/>
          </a:p>
          <a:p>
            <a:pPr marL="360363" indent="-360363">
              <a:buNone/>
            </a:pPr>
            <a:endParaRPr lang="en-CA" dirty="0"/>
          </a:p>
          <a:p>
            <a:pPr marL="360363" indent="-360363">
              <a:buNone/>
            </a:pPr>
            <a:endParaRPr lang="en-CA" dirty="0" smtClean="0"/>
          </a:p>
          <a:p>
            <a:pPr marL="360363" indent="-360363">
              <a:buNone/>
            </a:pPr>
            <a:endParaRPr lang="en-CA" dirty="0" smtClean="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graphicFrame>
        <p:nvGraphicFramePr>
          <p:cNvPr id="7" name="Table 6"/>
          <p:cNvGraphicFramePr>
            <a:graphicFrameLocks noGrp="1"/>
          </p:cNvGraphicFramePr>
          <p:nvPr>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-1</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5251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array?</a:t>
            </a:r>
            <a:endParaRPr lang="en-CA" dirty="0"/>
          </a:p>
        </p:txBody>
      </p:sp>
      <p:sp>
        <p:nvSpPr>
          <p:cNvPr id="3" name="Content Placeholder 2"/>
          <p:cNvSpPr>
            <a:spLocks noGrp="1"/>
          </p:cNvSpPr>
          <p:nvPr>
            <p:ph idx="1"/>
          </p:nvPr>
        </p:nvSpPr>
        <p:spPr/>
        <p:txBody>
          <a:bodyPr/>
          <a:lstStyle/>
          <a:p>
            <a:pPr marL="360363" indent="-360363">
              <a:buNone/>
            </a:pPr>
            <a:r>
              <a:rPr lang="en-CA" dirty="0" smtClean="0"/>
              <a:t>	Rather than using, </a:t>
            </a:r>
            <a:r>
              <a:rPr lang="en-CA" dirty="0" smtClean="0">
                <a:latin typeface="Consolas" panose="020B0609020204030204" pitchFamily="49" charset="0"/>
                <a:cs typeface="Consolas" panose="020B0609020204030204" pitchFamily="49" charset="0"/>
              </a:rPr>
              <a:t>-1</a:t>
            </a:r>
            <a:r>
              <a:rPr lang="en-CA" dirty="0" smtClean="0"/>
              <a:t>, use a constant assigned that value</a:t>
            </a:r>
          </a:p>
          <a:p>
            <a:pPr lvl="1"/>
            <a:r>
              <a:rPr lang="en-CA" dirty="0" smtClean="0"/>
              <a:t>This makes reading your code easier </a:t>
            </a:r>
          </a:p>
          <a:p>
            <a:pPr marL="360363" indent="-360363">
              <a:buNone/>
            </a:pPr>
            <a:endParaRPr lang="en-CA" dirty="0" smtClean="0"/>
          </a:p>
          <a:p>
            <a:pPr marL="360363" indent="-360363">
              <a:buNone/>
            </a:pPr>
            <a:endParaRPr lang="en-CA" dirty="0"/>
          </a:p>
          <a:p>
            <a:pPr marL="360363" indent="-360363">
              <a:buNone/>
            </a:pPr>
            <a:endParaRPr lang="en-CA" dirty="0" smtClean="0"/>
          </a:p>
          <a:p>
            <a:pPr marL="360363" indent="-360363">
              <a:buNone/>
            </a:pPr>
            <a:endParaRPr lang="en-CA" dirty="0" smtClean="0"/>
          </a:p>
          <a:p>
            <a:pPr marL="360363" indent="-360363">
              <a:buNone/>
            </a:pPr>
            <a:endParaRPr lang="en-CA" dirty="0"/>
          </a:p>
        </p:txBody>
      </p:sp>
      <p:graphicFrame>
        <p:nvGraphicFramePr>
          <p:cNvPr id="4" name="Table 3"/>
          <p:cNvGraphicFramePr>
            <a:graphicFrameLocks noGrp="1"/>
          </p:cNvGraphicFramePr>
          <p:nvPr>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spTree>
    <p:extLst>
      <p:ext uri="{BB962C8B-B14F-4D97-AF65-F5344CB8AC3E}">
        <p14:creationId xmlns:p14="http://schemas.microsoft.com/office/powerpoint/2010/main" val="78858224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To achieve this, we must create an array of objects that:</a:t>
            </a:r>
          </a:p>
          <a:p>
            <a:pPr lvl="1"/>
            <a:r>
              <a:rPr lang="en-CA" dirty="0" smtClean="0"/>
              <a:t>Store the value</a:t>
            </a:r>
          </a:p>
          <a:p>
            <a:pPr lvl="1"/>
            <a:r>
              <a:rPr lang="en-CA" dirty="0" smtClean="0"/>
              <a:t>Store the array index where the next entry is stored</a:t>
            </a:r>
          </a:p>
          <a:p>
            <a:pPr marL="360363" indent="-360363">
              <a:buNone/>
            </a:pPr>
            <a:endParaRPr lang="en-CA" sz="2400" dirty="0"/>
          </a:p>
          <a:p>
            <a:pPr marL="1160463" lvl="2" indent="-360363">
              <a:buNone/>
            </a:pPr>
            <a:r>
              <a:rPr lang="en-CA" sz="1400" dirty="0" smtClean="0">
                <a:latin typeface="Consolas" panose="020B0609020204030204" pitchFamily="49" charset="0"/>
                <a:cs typeface="Consolas" panose="020B0609020204030204" pitchFamily="49" charset="0"/>
              </a:rPr>
              <a:t>		template &lt;typename Type&gt;</a:t>
            </a:r>
          </a:p>
          <a:p>
            <a:pPr marL="1160463" lvl="2" indent="-360363">
              <a:buNone/>
            </a:pPr>
            <a:r>
              <a:rPr lang="en-CA" sz="1400" dirty="0" smtClean="0">
                <a:latin typeface="Consolas" panose="020B0609020204030204" pitchFamily="49" charset="0"/>
                <a:cs typeface="Consolas" panose="020B0609020204030204" pitchFamily="49" charset="0"/>
              </a:rPr>
              <a:t>		class </a:t>
            </a:r>
            <a:r>
              <a:rPr lang="en-CA" sz="1400" dirty="0" err="1" smtClean="0">
                <a:latin typeface="Consolas" panose="020B0609020204030204" pitchFamily="49" charset="0"/>
                <a:cs typeface="Consolas" panose="020B0609020204030204" pitchFamily="49" charset="0"/>
              </a:rPr>
              <a:t>Single_node</a:t>
            </a:r>
            <a:r>
              <a:rPr lang="en-CA" sz="1400" dirty="0" smtClean="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next_node</a:t>
            </a:r>
            <a:r>
              <a:rPr lang="en-CA" sz="1400" dirty="0" smtClean="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Type retrieve() </a:t>
            </a: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next() </a:t>
            </a: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a:t>
            </a:r>
          </a:p>
          <a:p>
            <a:pPr marL="1160463" lvl="2" indent="-360363">
              <a:buNone/>
            </a:pPr>
            <a:r>
              <a:rPr lang="en-CA" sz="1400" dirty="0" smtClean="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normAutofit lnSpcReduction="10000"/>
          </a:bodyPr>
          <a:lstStyle/>
          <a:p>
            <a:pPr marL="360363" indent="-360363">
              <a:buNone/>
            </a:pPr>
            <a:r>
              <a:rPr lang="en-CA" dirty="0" smtClean="0"/>
              <a:t>	Now, memory allocation is done once in the constructor:</a:t>
            </a:r>
          </a:p>
          <a:p>
            <a:pPr marL="457200" lvl="1" indent="0">
              <a:buNone/>
            </a:pPr>
            <a:endParaRPr lang="en-CA" sz="1200" dirty="0" smtClean="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smtClean="0">
                <a:latin typeface="Consolas" panose="020B0609020204030204" pitchFamily="49" charset="0"/>
                <a:cs typeface="Consolas" panose="020B0609020204030204" pitchFamily="49" charset="0"/>
              </a:rPr>
              <a:t>class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Single_node</a:t>
            </a:r>
            <a:r>
              <a:rPr lang="en-CA" sz="1400" dirty="0" smtClean="0">
                <a:solidFill>
                  <a:srgbClr val="FF0000"/>
                </a:solidFill>
                <a:latin typeface="Consolas" panose="020B0609020204030204" pitchFamily="49" charset="0"/>
                <a:cs typeface="Consolas" panose="020B0609020204030204" pitchFamily="49" charset="0"/>
              </a:rPr>
              <a:t>&lt;Type&gt;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NULL;</a:t>
            </a:r>
            <a:endParaRPr lang="en-CA" sz="1400" dirty="0">
              <a:latin typeface="Consolas" panose="020B0609020204030204" pitchFamily="49" charset="0"/>
              <a:cs typeface="Consolas" panose="020B0609020204030204" pitchFamily="49" charset="0"/>
            </a:endParaRPr>
          </a:p>
          <a:p>
            <a:pPr marL="457200" lvl="1" indent="0">
              <a:buNone/>
            </a:pPr>
            <a:r>
              <a:rPr lang="en-CA" sz="1400" dirty="0" smtClean="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 member functions</a:t>
            </a:r>
          </a:p>
          <a:p>
            <a:pPr marL="457200" lvl="1" indent="0">
              <a:buNone/>
            </a:pPr>
            <a:r>
              <a:rPr lang="en-CA" sz="1400" dirty="0" smtClean="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smtClean="0">
                <a:latin typeface="Consolas" panose="020B0609020204030204" pitchFamily="49" charset="0"/>
                <a:cs typeface="Consolas" panose="020B0609020204030204" pitchFamily="49" charset="0"/>
              </a:rPr>
              <a:t>template </a:t>
            </a:r>
            <a:r>
              <a:rPr lang="en-CA" sz="1400" dirty="0">
                <a:latin typeface="Consolas" panose="020B0609020204030204" pitchFamily="49" charset="0"/>
                <a:cs typeface="Consolas" panose="020B0609020204030204" pitchFamily="49" charset="0"/>
              </a:rPr>
              <a:t>&lt;typename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n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r>
              <a:rPr lang="en-CA" sz="1400" dirty="0" smtClean="0">
                <a:latin typeface="Consolas" panose="020B0609020204030204" pitchFamily="49" charset="0"/>
                <a:cs typeface="Consolas" panose="020B0609020204030204" pitchFamily="49" charset="0"/>
              </a:rPr>
              <a:t>),</a:t>
            </a:r>
          </a:p>
          <a:p>
            <a:r>
              <a:rPr lang="en-CA" sz="1400" dirty="0" err="1" smtClean="0">
                <a:latin typeface="Consolas" panose="020B0609020204030204" pitchFamily="49" charset="0"/>
                <a:cs typeface="Consolas" panose="020B0609020204030204" pitchFamily="49" charset="0"/>
              </a:rPr>
              <a:t>node_pool</a:t>
            </a:r>
            <a:r>
              <a:rPr lang="en-CA" sz="1400" dirty="0" smtClean="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a:t>
            </a:r>
            <a:r>
              <a:rPr lang="en-CA" sz="1400" dirty="0" smtClean="0">
                <a:solidFill>
                  <a:srgbClr val="FF0000"/>
                </a:solidFill>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 Empty constructor</a:t>
            </a:r>
            <a:endParaRPr lang="en-CA" sz="1400" dirty="0">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sz="1800" dirty="0" smtClean="0"/>
              <a:t>	Problem:  when inserting a new element… </a:t>
            </a:r>
          </a:p>
          <a:p>
            <a:pPr marL="360363" indent="-360363">
              <a:buNone/>
            </a:pPr>
            <a:r>
              <a:rPr lang="en-CA" sz="1800" dirty="0"/>
              <a:t>	</a:t>
            </a:r>
            <a:r>
              <a:rPr lang="en-CA" sz="1800" dirty="0" smtClean="0"/>
              <a:t>		how do you know which cell to use?</a:t>
            </a:r>
          </a:p>
          <a:p>
            <a:pPr lvl="1"/>
            <a:r>
              <a:rPr lang="en-CA" dirty="0" smtClean="0"/>
              <a:t>Solution: keep a container (a stack) of the indices of unused nodes</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1" dirty="0" smtClean="0">
                          <a:solidFill>
                            <a:srgbClr val="FF0000"/>
                          </a:solidFill>
                          <a:latin typeface="Consolas" panose="020B0609020204030204" pitchFamily="49" charset="0"/>
                          <a:cs typeface="Consolas" panose="020B0609020204030204" pitchFamily="49" charset="0"/>
                        </a:rPr>
                        <a:t>1</a:t>
                      </a:r>
                      <a:endParaRPr lang="en-CA" sz="1600" b="1"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1" dirty="0" smtClean="0">
                          <a:solidFill>
                            <a:srgbClr val="FF0000"/>
                          </a:solidFill>
                          <a:latin typeface="Consolas" panose="020B0609020204030204" pitchFamily="49" charset="0"/>
                          <a:cs typeface="Consolas" panose="020B0609020204030204" pitchFamily="49" charset="0"/>
                        </a:rPr>
                        <a:t>4</a:t>
                      </a:r>
                      <a:endParaRPr lang="en-CA" sz="1600" b="1"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1" dirty="0" smtClean="0">
                          <a:solidFill>
                            <a:srgbClr val="FF0000"/>
                          </a:solidFill>
                          <a:latin typeface="Consolas" panose="020B0609020204030204" pitchFamily="49" charset="0"/>
                          <a:cs typeface="Consolas" panose="020B0609020204030204" pitchFamily="49" charset="0"/>
                        </a:rPr>
                        <a:t>7</a:t>
                      </a:r>
                      <a:endParaRPr lang="en-CA" sz="1600" b="1"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graphicFrame>
        <p:nvGraphicFramePr>
          <p:cNvPr id="8" name="Table 7"/>
          <p:cNvGraphicFramePr>
            <a:graphicFrameLocks noGrp="1"/>
          </p:cNvGraphicFramePr>
          <p:nvPr>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1" dirty="0" smtClean="0">
                          <a:solidFill>
                            <a:srgbClr val="FF0000"/>
                          </a:solidFill>
                          <a:latin typeface="Consolas" panose="020B0609020204030204" pitchFamily="49" charset="0"/>
                          <a:cs typeface="Consolas" panose="020B0609020204030204" pitchFamily="49" charset="0"/>
                        </a:rPr>
                        <a:t>7</a:t>
                      </a:r>
                      <a:endParaRPr lang="en-CA" sz="2000" b="1"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smtClean="0">
                          <a:solidFill>
                            <a:srgbClr val="FF0000"/>
                          </a:solidFill>
                          <a:latin typeface="Consolas" panose="020B0609020204030204" pitchFamily="49" charset="0"/>
                          <a:cs typeface="Consolas" panose="020B0609020204030204" pitchFamily="49" charset="0"/>
                        </a:rPr>
                        <a:t>1</a:t>
                      </a:r>
                      <a:endParaRPr lang="en-CA" sz="2000" b="1"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smtClean="0">
                          <a:solidFill>
                            <a:srgbClr val="FF0000"/>
                          </a:solidFill>
                          <a:latin typeface="Consolas" panose="020B0609020204030204" pitchFamily="49" charset="0"/>
                          <a:cs typeface="Consolas" panose="020B0609020204030204" pitchFamily="49" charset="0"/>
                        </a:rPr>
                        <a:t>4</a:t>
                      </a:r>
                      <a:endParaRPr lang="en-CA" sz="2000" b="1"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3;</a:t>
            </a:r>
            <a:endParaRPr lang="en-CA" sz="1600" dirty="0">
              <a:latin typeface="Consolas" panose="020B0609020204030204" pitchFamily="49" charset="0"/>
              <a:cs typeface="Consolas" panose="020B0609020204030204" pitchFamily="49" charset="0"/>
            </a:endParaRP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Arial" charset="0"/>
                <a:cs typeface="Arial" charset="0"/>
              </a:rPr>
              <a:t>Linked List Class</a:t>
            </a:r>
          </a:p>
        </p:txBody>
      </p:sp>
      <p:sp>
        <p:nvSpPr>
          <p:cNvPr id="1126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linked list class requires member variable:  a pointer to a node</a:t>
            </a:r>
            <a:endParaRPr lang="en-US" sz="2800" b="1" dirty="0" smtClean="0">
              <a:latin typeface="Courier New" pitchFamily="49" charset="0"/>
              <a:cs typeface="Arial" charset="0"/>
            </a:endParaRPr>
          </a:p>
          <a:p>
            <a:pPr lvl="2" eaLnBrk="1" hangingPunct="1">
              <a:buFontTx/>
              <a:buNone/>
            </a:pPr>
            <a:r>
              <a:rPr lang="en-US" dirty="0" smtClean="0">
                <a:latin typeface="Consolas" pitchFamily="49" charset="0"/>
                <a:cs typeface="Consolas" pitchFamily="49" charset="0"/>
              </a:rPr>
              <a:t>class List {</a:t>
            </a:r>
          </a:p>
          <a:p>
            <a:pPr lvl="2" eaLnBrk="1" hangingPunct="1">
              <a:buFontTx/>
              <a:buNone/>
            </a:pPr>
            <a:r>
              <a:rPr lang="en-US" dirty="0" smtClean="0">
                <a:latin typeface="Consolas" pitchFamily="49" charset="0"/>
                <a:cs typeface="Consolas" pitchFamily="49" charset="0"/>
              </a:rPr>
              <a:t>    private:</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 ...</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The stack would be initialized with all the entries</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7</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8;</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04831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When pushing onto the list, the entry at the top of the stack is used</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7</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8;</a:t>
            </a:r>
            <a:endParaRPr lang="en-CA" sz="1600" dirty="0">
              <a:latin typeface="Consolas" panose="020B0609020204030204" pitchFamily="49" charset="0"/>
              <a:cs typeface="Consolas" panose="020B0609020204030204" pitchFamily="49" charset="0"/>
            </a:endParaRP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Now, </a:t>
            </a:r>
            <a:r>
              <a:rPr lang="en-CA" dirty="0" err="1" smtClean="0">
                <a:latin typeface="Consolas" panose="020B0609020204030204" pitchFamily="49" charset="0"/>
                <a:cs typeface="Consolas" panose="020B0609020204030204" pitchFamily="49" charset="0"/>
              </a:rPr>
              <a:t>push_front</a:t>
            </a:r>
            <a:r>
              <a:rPr lang="en-CA" dirty="0" smtClean="0">
                <a:latin typeface="Consolas" panose="020B0609020204030204" pitchFamily="49" charset="0"/>
                <a:cs typeface="Consolas" panose="020B0609020204030204" pitchFamily="49" charset="0"/>
              </a:rPr>
              <a:t>( 'O' )</a:t>
            </a:r>
            <a:r>
              <a:rPr lang="en-CA" dirty="0" smtClean="0"/>
              <a:t> would result in</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7;</a:t>
            </a:r>
            <a:endParaRPr lang="en-CA" sz="1600" dirty="0">
              <a:latin typeface="Consolas" panose="020B0609020204030204" pitchFamily="49" charset="0"/>
              <a:cs typeface="Consolas" panose="020B0609020204030204" pitchFamily="49" charset="0"/>
            </a:endParaRP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Suppose we call </a:t>
            </a:r>
            <a:r>
              <a:rPr lang="en-CA" dirty="0" err="1" smtClean="0">
                <a:latin typeface="Consolas" panose="020B0609020204030204" pitchFamily="49" charset="0"/>
                <a:cs typeface="Consolas" panose="020B0609020204030204" pitchFamily="49" charset="0"/>
              </a:rPr>
              <a:t>push_front</a:t>
            </a:r>
            <a:r>
              <a:rPr lang="en-CA" dirty="0" smtClean="0">
                <a:latin typeface="Consolas" panose="020B0609020204030204" pitchFamily="49" charset="0"/>
                <a:cs typeface="Consolas" panose="020B0609020204030204" pitchFamily="49" charset="0"/>
              </a:rPr>
              <a:t>( 'N' )</a:t>
            </a:r>
            <a:endParaRPr lang="en-CA" dirty="0" smtClean="0"/>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7;</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919723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smtClean="0"/>
              <a:t>The next node is at index 6</a:t>
            </a:r>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N</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7</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6</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6;</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582395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N</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6;</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30439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'R' </a:t>
            </a:r>
            <a:r>
              <a:rPr lang="en-CA" dirty="0">
                <a:latin typeface="Consolas" panose="020B0609020204030204" pitchFamily="49" charset="0"/>
                <a:cs typeface="Consolas" panose="020B0609020204030204" pitchFamily="49" charset="0"/>
              </a:rPr>
              <a:t>)</a:t>
            </a:r>
            <a:endParaRPr lang="en-CA" dirty="0"/>
          </a:p>
          <a:p>
            <a:pPr lvl="1"/>
            <a:r>
              <a:rPr lang="en-CA" dirty="0" smtClean="0"/>
              <a:t>The next node is at index 5</a:t>
            </a:r>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R</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N</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7</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5</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5</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990165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a:t>
            </a:r>
            <a:r>
              <a:rPr lang="en-CA" dirty="0" smtClean="0"/>
              <a:t>Finally, suppose we </a:t>
            </a:r>
            <a:r>
              <a:rPr lang="en-CA" dirty="0"/>
              <a:t>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N</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O</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5</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5;</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790788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a:t>
            </a:r>
            <a:r>
              <a:rPr lang="en-CA" dirty="0" smtClean="0"/>
              <a:t>Finally, suppose we </a:t>
            </a:r>
            <a:r>
              <a:rPr lang="en-CA" dirty="0"/>
              <a:t>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a:p>
            <a:pPr lvl="1"/>
            <a:r>
              <a:rPr lang="en-CA" dirty="0" smtClean="0"/>
              <a:t>The popped node is placed back into the stack</a:t>
            </a:r>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N</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O</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7</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gridCol w="381046"/>
                <a:gridCol w="381046"/>
                <a:gridCol w="381046"/>
                <a:gridCol w="381046"/>
                <a:gridCol w="381046"/>
                <a:gridCol w="381046"/>
                <a:gridCol w="381046"/>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rgbClr val="FF0000"/>
                          </a:solidFill>
                          <a:latin typeface="Consolas" panose="020B0609020204030204" pitchFamily="49" charset="0"/>
                          <a:cs typeface="Consolas" panose="020B0609020204030204" pitchFamily="49" charset="0"/>
                        </a:rPr>
                        <a:t>6</a:t>
                      </a:r>
                      <a:endParaRPr lang="en-CA" sz="2000" b="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6</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390501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better solution</a:t>
            </a:r>
            <a:endParaRPr lang="en-CA" dirty="0"/>
          </a:p>
        </p:txBody>
      </p:sp>
      <p:sp>
        <p:nvSpPr>
          <p:cNvPr id="3" name="Content Placeholder 2"/>
          <p:cNvSpPr>
            <a:spLocks noGrp="1"/>
          </p:cNvSpPr>
          <p:nvPr>
            <p:ph idx="1"/>
          </p:nvPr>
        </p:nvSpPr>
        <p:spPr/>
        <p:txBody>
          <a:bodyPr/>
          <a:lstStyle/>
          <a:p>
            <a:pPr marL="360363" indent="-360363">
              <a:buNone/>
            </a:pPr>
            <a:r>
              <a:rPr lang="en-CA" dirty="0"/>
              <a:t>	</a:t>
            </a:r>
            <a:r>
              <a:rPr lang="en-CA" dirty="0" smtClean="0"/>
              <a:t>Problem:</a:t>
            </a:r>
          </a:p>
          <a:p>
            <a:pPr lvl="1"/>
            <a:r>
              <a:rPr lang="en-CA" dirty="0" smtClean="0"/>
              <a:t>Our solution requires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additional memory</a:t>
            </a:r>
          </a:p>
          <a:p>
            <a:pPr lvl="1"/>
            <a:r>
              <a:rPr lang="en-CA" dirty="0" smtClean="0"/>
              <a:t>In our initial example, the unused nodes are 1, 4 and 7</a:t>
            </a:r>
          </a:p>
          <a:p>
            <a:pPr lvl="1"/>
            <a:r>
              <a:rPr lang="en-CA" dirty="0" smtClean="0"/>
              <a:t>How about using these to define a second stack-as-linked-list?</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Let us look at the internal representation of a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Suppose we want a linked list to store the values</a:t>
            </a:r>
          </a:p>
          <a:p>
            <a:pPr algn="ctr" eaLnBrk="1" hangingPunct="1">
              <a:buFontTx/>
              <a:buNone/>
            </a:pPr>
            <a:r>
              <a:rPr lang="en-US" dirty="0" smtClean="0">
                <a:latin typeface="Arial" charset="0"/>
                <a:cs typeface="Arial" charset="0"/>
              </a:rPr>
              <a:t>	</a:t>
            </a:r>
            <a:r>
              <a:rPr lang="en-US" b="1" dirty="0" smtClean="0">
                <a:solidFill>
                  <a:srgbClr val="FF0000"/>
                </a:solidFill>
                <a:latin typeface="Courier New" pitchFamily="49" charset="0"/>
                <a:cs typeface="Arial" charset="0"/>
              </a:rPr>
              <a:t>42</a:t>
            </a:r>
            <a:r>
              <a:rPr lang="en-US" b="1" dirty="0" smtClean="0">
                <a:latin typeface="Courier New" pitchFamily="49" charset="0"/>
                <a:cs typeface="Arial" charset="0"/>
              </a:rPr>
              <a:t>  </a:t>
            </a:r>
            <a:r>
              <a:rPr lang="en-US" b="1" dirty="0" smtClean="0">
                <a:solidFill>
                  <a:srgbClr val="33CC33"/>
                </a:solidFill>
                <a:latin typeface="Courier New" pitchFamily="49" charset="0"/>
                <a:cs typeface="Arial" charset="0"/>
              </a:rPr>
              <a:t>95</a:t>
            </a:r>
            <a:r>
              <a:rPr lang="en-US" b="1" dirty="0" smtClean="0">
                <a:latin typeface="Courier New" pitchFamily="49" charset="0"/>
                <a:cs typeface="Arial" charset="0"/>
              </a:rPr>
              <a:t>  </a:t>
            </a:r>
            <a:r>
              <a:rPr lang="en-US" b="1" dirty="0" smtClean="0">
                <a:solidFill>
                  <a:schemeClr val="hlink"/>
                </a:solidFill>
                <a:latin typeface="Courier New" pitchFamily="49" charset="0"/>
                <a:cs typeface="Arial" charset="0"/>
              </a:rPr>
              <a:t>70</a:t>
            </a:r>
            <a:r>
              <a:rPr lang="en-US" b="1" dirty="0" smtClean="0">
                <a:latin typeface="Courier New" pitchFamily="49" charset="0"/>
                <a:cs typeface="Arial" charset="0"/>
              </a:rPr>
              <a:t>  </a:t>
            </a:r>
            <a:r>
              <a:rPr lang="en-US" b="1" dirty="0" smtClean="0">
                <a:solidFill>
                  <a:srgbClr val="FF33CC"/>
                </a:solidFill>
                <a:latin typeface="Courier New" pitchFamily="49" charset="0"/>
                <a:cs typeface="Arial" charset="0"/>
              </a:rPr>
              <a:t>81</a:t>
            </a:r>
          </a:p>
          <a:p>
            <a:pPr eaLnBrk="1" hangingPunct="1">
              <a:buFontTx/>
              <a:buNone/>
            </a:pPr>
            <a:r>
              <a:rPr lang="en-US" dirty="0" smtClean="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a:t>
            </a:r>
            <a:r>
              <a:rPr lang="en-CA" dirty="0" smtClean="0"/>
              <a:t>Problem:</a:t>
            </a:r>
          </a:p>
          <a:p>
            <a:pPr lvl="1"/>
            <a:r>
              <a:rPr lang="en-CA" dirty="0" smtClean="0"/>
              <a:t>Our solution requires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additional memory</a:t>
            </a:r>
          </a:p>
          <a:p>
            <a:pPr lvl="1"/>
            <a:r>
              <a:rPr lang="en-CA" dirty="0" smtClean="0"/>
              <a:t>In our initial example, the unused nodes are 1, 4 and 7</a:t>
            </a:r>
          </a:p>
          <a:p>
            <a:pPr lvl="1"/>
            <a:r>
              <a:rPr lang="en-CA" dirty="0"/>
              <a:t>How about using these to define a second stack-as-linked-list</a:t>
            </a:r>
            <a:r>
              <a:rPr lang="en-CA" dirty="0" smtClean="0"/>
              <a:t>?</a:t>
            </a:r>
          </a:p>
          <a:p>
            <a:pPr lvl="1"/>
            <a:endParaRPr lang="en-CA" dirty="0"/>
          </a:p>
          <a:p>
            <a:pPr lvl="1"/>
            <a:endParaRPr lang="en-CA" dirty="0" smtClean="0"/>
          </a:p>
          <a:p>
            <a:pPr lvl="1"/>
            <a:endParaRPr lang="en-CA" dirty="0"/>
          </a:p>
          <a:p>
            <a:pPr lvl="1"/>
            <a:endParaRPr lang="en-CA" dirty="0" smtClean="0"/>
          </a:p>
          <a:p>
            <a:pPr lvl="1"/>
            <a:endParaRPr lang="en-CA" dirty="0"/>
          </a:p>
          <a:p>
            <a:pPr lvl="1"/>
            <a:endParaRPr lang="en-CA" dirty="0" smtClean="0"/>
          </a:p>
          <a:p>
            <a:pPr lvl="1"/>
            <a:endParaRPr lang="en-CA" dirty="0"/>
          </a:p>
          <a:p>
            <a:pPr lvl="1"/>
            <a:endParaRPr lang="en-CA" dirty="0" smtClean="0"/>
          </a:p>
          <a:p>
            <a:pPr lvl="1"/>
            <a:r>
              <a:rPr lang="en-CA" dirty="0" smtClean="0"/>
              <a:t>We only need a head pointer for the stack-as-linked-list</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0</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FF0000"/>
                          </a:solidFill>
                          <a:latin typeface="Consolas" panose="020B0609020204030204" pitchFamily="49" charset="0"/>
                          <a:cs typeface="Consolas" panose="020B0609020204030204" pitchFamily="49" charset="0"/>
                        </a:rPr>
                        <a:t>1</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2</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3</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FF0000"/>
                          </a:solidFill>
                          <a:latin typeface="Consolas" panose="020B0609020204030204" pitchFamily="49" charset="0"/>
                          <a:cs typeface="Consolas" panose="020B0609020204030204" pitchFamily="49" charset="0"/>
                        </a:rPr>
                        <a:t>4</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5</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6</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FF0000"/>
                          </a:solidFill>
                          <a:latin typeface="Consolas" panose="020B0609020204030204" pitchFamily="49" charset="0"/>
                          <a:cs typeface="Consolas" panose="020B0609020204030204" pitchFamily="49" charset="0"/>
                        </a:rPr>
                        <a:t>7</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A</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E</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P</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S</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C</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6</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4</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lumMod val="50000"/>
                              <a:lumOff val="50000"/>
                            </a:schemeClr>
                          </a:solidFill>
                          <a:latin typeface="Consolas" panose="020B0609020204030204" pitchFamily="49" charset="0"/>
                          <a:cs typeface="Consolas" panose="020B0609020204030204" pitchFamily="49" charset="0"/>
                        </a:rPr>
                        <a:t>NULLPTR</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0</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7</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3</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2</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FF0000"/>
                </a:solidFill>
                <a:latin typeface="Consolas" panose="020B0609020204030204" pitchFamily="49" charset="0"/>
                <a:cs typeface="Consolas" panose="020B0609020204030204" pitchFamily="49" charset="0"/>
              </a:rPr>
              <a:t>stack_top</a:t>
            </a:r>
            <a:r>
              <a:rPr lang="en-CA" sz="1600" dirty="0" smtClean="0">
                <a:solidFill>
                  <a:srgbClr val="FF0000"/>
                </a:solidFill>
                <a:latin typeface="Consolas" panose="020B0609020204030204" pitchFamily="49" charset="0"/>
                <a:cs typeface="Consolas" panose="020B0609020204030204" pitchFamily="49" charset="0"/>
              </a:rPr>
              <a:t> = 1;</a:t>
            </a:r>
            <a:endParaRPr lang="en-CA" sz="1600" dirty="0">
              <a:solidFill>
                <a:srgbClr val="FF0000"/>
              </a:solidFill>
              <a:latin typeface="Consolas" panose="020B0609020204030204" pitchFamily="49" charset="0"/>
              <a:cs typeface="Consolas" panose="020B0609020204030204" pitchFamily="49" charset="0"/>
            </a:endParaRP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1;</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0757453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a:p>
            <a:pPr lvl="1"/>
            <a:r>
              <a:rPr lang="en-CA" dirty="0" smtClean="0"/>
              <a:t>The extra node is placed onto the stack</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S</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1</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3</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solidFill>
                  <a:srgbClr val="7030A0"/>
                </a:solidFill>
                <a:latin typeface="Consolas" panose="020B0609020204030204" pitchFamily="49" charset="0"/>
                <a:cs typeface="Consolas" panose="020B0609020204030204" pitchFamily="49" charset="0"/>
              </a:rPr>
              <a:t>;</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8775838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now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S</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5;</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069888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now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'D' )</a:t>
            </a:r>
            <a:endParaRPr lang="en-CA" dirty="0"/>
          </a:p>
          <a:p>
            <a:pPr lvl="1"/>
            <a:r>
              <a:rPr lang="en-CA" dirty="0" smtClean="0"/>
              <a:t>We pop the node off of the top of the stack</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D</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5</a:t>
                      </a:r>
                      <a:endParaRPr lang="en-CA" sz="20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1</a:t>
            </a:r>
            <a:r>
              <a:rPr lang="en-CA" sz="1600" dirty="0" smtClean="0">
                <a:solidFill>
                  <a:srgbClr val="7030A0"/>
                </a:solidFill>
                <a:latin typeface="Consolas" panose="020B0609020204030204" pitchFamily="49" charset="0"/>
                <a:cs typeface="Consolas" panose="020B0609020204030204" pitchFamily="49" charset="0"/>
              </a:rPr>
              <a:t>;</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109889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finally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r>
              <a:rPr lang="en-CA" dirty="0" smtClean="0"/>
              <a:t> again</a:t>
            </a:r>
            <a:endParaRPr lang="en-CA" dirty="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1;</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905963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finally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r>
              <a:rPr lang="en-CA" dirty="0" smtClean="0"/>
              <a:t> again</a:t>
            </a:r>
            <a:endParaRPr lang="en-CA" dirty="0"/>
          </a:p>
          <a:p>
            <a:pPr lvl="1"/>
            <a:r>
              <a:rPr lang="en-CA" dirty="0" smtClean="0"/>
              <a:t>The node containing </a:t>
            </a:r>
            <a:r>
              <a:rPr lang="en-CA" dirty="0" smtClean="0">
                <a:latin typeface="Consolas" panose="020B0609020204030204" pitchFamily="49" charset="0"/>
                <a:cs typeface="Consolas" panose="020B0609020204030204" pitchFamily="49" charset="0"/>
              </a:rPr>
              <a:t>'P'</a:t>
            </a:r>
            <a:r>
              <a:rPr lang="en-CA" dirty="0" smtClean="0"/>
              <a:t> is pushed back onto the stack</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P</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1</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0</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3</a:t>
            </a:r>
            <a:r>
              <a:rPr lang="en-CA" sz="1600" dirty="0" smtClean="0">
                <a:solidFill>
                  <a:srgbClr val="7030A0"/>
                </a:solidFill>
                <a:latin typeface="Consolas" panose="020B0609020204030204" pitchFamily="49" charset="0"/>
                <a:cs typeface="Consolas" panose="020B0609020204030204" pitchFamily="49" charset="0"/>
              </a:rPr>
              <a:t>;</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1460200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smtClean="0"/>
              <a:t>	In this case, our data structure would be initialized to:</a:t>
            </a:r>
          </a:p>
          <a:p>
            <a:pPr lvl="1"/>
            <a:endParaRPr lang="en-CA" dirty="0" smtClean="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solidFill>
                            <a:srgbClr val="7030A0"/>
                          </a:solidFill>
                          <a:latin typeface="Consolas" panose="020B0609020204030204" pitchFamily="49" charset="0"/>
                          <a:cs typeface="Consolas" panose="020B0609020204030204" pitchFamily="49" charset="0"/>
                        </a:rPr>
                        <a:t>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2</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5</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NULLPTR</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0;</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60631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smtClean="0"/>
              <a:t>	Our class would look something like:</a:t>
            </a:r>
          </a:p>
          <a:p>
            <a:pPr marL="457200" lvl="1" indent="0">
              <a:buNone/>
            </a:pPr>
            <a:endParaRPr lang="en-CA" sz="1200" dirty="0" smtClean="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smtClean="0">
                <a:latin typeface="Consolas" panose="020B0609020204030204" pitchFamily="49" charset="0"/>
                <a:cs typeface="Consolas" panose="020B0609020204030204" pitchFamily="49" charset="0"/>
              </a:rPr>
              <a:t>class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private:</a:t>
            </a:r>
          </a:p>
          <a:p>
            <a:pPr marL="57150" indent="0">
              <a:buNone/>
            </a:pPr>
            <a:r>
              <a:rPr lang="en-CA" sz="1400" dirty="0" smtClean="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a:t>
            </a:r>
          </a:p>
          <a:p>
            <a:pPr marL="57150" indent="0">
              <a:buNone/>
            </a:pPr>
            <a:r>
              <a:rPr lang="en-CA" sz="1400" dirty="0" smtClean="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Single_node</a:t>
            </a:r>
            <a:r>
              <a:rPr lang="en-CA" sz="1400" dirty="0" smtClean="0">
                <a:solidFill>
                  <a:srgbClr val="FF0000"/>
                </a:solidFill>
                <a:latin typeface="Consolas" panose="020B0609020204030204" pitchFamily="49" charset="0"/>
                <a:cs typeface="Consolas" panose="020B0609020204030204" pitchFamily="49" charset="0"/>
              </a:rPr>
              <a:t>&lt;Type&gt;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NULL;</a:t>
            </a:r>
            <a:endParaRPr lang="en-CA" sz="1400" dirty="0">
              <a:latin typeface="Consolas" panose="020B0609020204030204" pitchFamily="49" charset="0"/>
              <a:cs typeface="Consolas" panose="020B0609020204030204" pitchFamily="49" charset="0"/>
            </a:endParaRPr>
          </a:p>
          <a:p>
            <a:pPr marL="57150" indent="0">
              <a:buNone/>
            </a:pPr>
            <a:r>
              <a:rPr lang="en-CA" sz="1400" dirty="0" smtClean="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 member functions</a:t>
            </a:r>
          </a:p>
          <a:p>
            <a:pPr marL="57150" indent="0">
              <a:buNone/>
            </a:pPr>
            <a:r>
              <a:rPr lang="en-CA" sz="1400" dirty="0" smtClean="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smtClean="0">
                <a:latin typeface="Consolas" panose="020B0609020204030204" pitchFamily="49" charset="0"/>
                <a:cs typeface="Consolas" panose="020B0609020204030204" pitchFamily="49" charset="0"/>
              </a:rPr>
              <a:t>template </a:t>
            </a:r>
            <a:r>
              <a:rPr lang="en-CA" sz="1400" dirty="0">
                <a:latin typeface="Consolas" panose="020B0609020204030204" pitchFamily="49" charset="0"/>
                <a:cs typeface="Consolas" panose="020B0609020204030204" pitchFamily="49" charset="0"/>
              </a:rPr>
              <a:t>&lt;typename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n </a:t>
            </a:r>
            <a:r>
              <a:rPr lang="en-CA" sz="1400" dirty="0">
                <a:solidFill>
                  <a:srgbClr val="FF0000"/>
                </a:solidFill>
                <a:latin typeface="Consolas" panose="020B0609020204030204" pitchFamily="49" charset="0"/>
                <a:cs typeface="Consolas" panose="020B0609020204030204" pitchFamily="49" charset="0"/>
              </a:rPr>
              <a:t>)</a:t>
            </a:r>
            <a:r>
              <a:rPr lang="en-CA" sz="1400" dirty="0">
                <a:latin typeface="Consolas" panose="020B0609020204030204" pitchFamily="49" charset="0"/>
                <a:cs typeface="Consolas" panose="020B0609020204030204" pitchFamily="49" charset="0"/>
              </a:rPr>
              <a:t>,</a:t>
            </a:r>
          </a:p>
          <a:p>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a:t>
            </a:r>
            <a:r>
              <a:rPr lang="en-CA" sz="1400" dirty="0" smtClean="0">
                <a:solidFill>
                  <a:srgbClr val="FF0000"/>
                </a:solidFill>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a:t>
            </a:r>
            <a:r>
              <a:rPr lang="en-CA" sz="1400" dirty="0" smtClean="0">
                <a:solidFill>
                  <a:srgbClr val="FF0000"/>
                </a:solidFill>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smtClean="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for ( </a:t>
            </a:r>
            <a:r>
              <a:rPr lang="en-CA" sz="1400" dirty="0" err="1" smtClean="0">
                <a:solidFill>
                  <a:srgbClr val="FF0000"/>
                </a:solidFill>
                <a:latin typeface="Consolas" panose="020B0609020204030204" pitchFamily="49" charset="0"/>
                <a:cs typeface="Consolas" panose="020B0609020204030204" pitchFamily="49" charset="0"/>
              </a:rPr>
              <a:t>int</a:t>
            </a:r>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 1;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&lt; n;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- 1].next =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[n - 1] = NULLPTR;</a:t>
            </a:r>
            <a:r>
              <a:rPr lang="en-CA" sz="1400" dirty="0" smtClean="0">
                <a:latin typeface="Consolas" panose="020B0609020204030204" pitchFamily="49" charset="0"/>
                <a:cs typeface="Consolas" panose="020B0609020204030204" pitchFamily="49" charset="0"/>
              </a:rPr>
              <a:t> </a:t>
            </a:r>
            <a:endParaRPr lang="en-CA" sz="1400" dirty="0">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a:t>
            </a:r>
            <a:endParaRPr lang="en-CA" dirty="0"/>
          </a:p>
        </p:txBody>
      </p:sp>
      <p:sp>
        <p:nvSpPr>
          <p:cNvPr id="3" name="Content Placeholder 2"/>
          <p:cNvSpPr>
            <a:spLocks noGrp="1"/>
          </p:cNvSpPr>
          <p:nvPr>
            <p:ph idx="1"/>
          </p:nvPr>
        </p:nvSpPr>
        <p:spPr/>
        <p:txBody>
          <a:bodyPr/>
          <a:lstStyle/>
          <a:p>
            <a:pPr marL="360363" indent="-360363">
              <a:buNone/>
            </a:pPr>
            <a:r>
              <a:rPr lang="en-CA" dirty="0" smtClean="0"/>
              <a:t>	This solution:</a:t>
            </a:r>
          </a:p>
          <a:p>
            <a:pPr lvl="1"/>
            <a:r>
              <a:rPr lang="en-CA" dirty="0" smtClean="0"/>
              <a:t>Requires only three more member variable than our linked list class</a:t>
            </a:r>
          </a:p>
          <a:p>
            <a:pPr lvl="1"/>
            <a:r>
              <a:rPr lang="en-CA" dirty="0" smtClean="0"/>
              <a:t>It still requires </a:t>
            </a:r>
            <a:r>
              <a:rPr lang="en-CA" dirty="0" smtClean="0">
                <a:latin typeface="Times New Roman" panose="02020603050405020304" pitchFamily="18" charset="0"/>
                <a:cs typeface="Times New Roman" panose="02020603050405020304" pitchFamily="18" charset="0"/>
              </a:rPr>
              <a:t>O(</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additional memory over an array</a:t>
            </a:r>
          </a:p>
          <a:p>
            <a:pPr lvl="1"/>
            <a:r>
              <a:rPr lang="en-CA" dirty="0" smtClean="0"/>
              <a:t>All the run-times are identical to that of a linked list</a:t>
            </a:r>
          </a:p>
          <a:p>
            <a:pPr lvl="1"/>
            <a:r>
              <a:rPr lang="en-CA" dirty="0" smtClean="0"/>
              <a:t>Only one call to </a:t>
            </a:r>
            <a:r>
              <a:rPr lang="en-CA" dirty="0" smtClean="0">
                <a:latin typeface="Consolas" panose="020B0609020204030204" pitchFamily="49" charset="0"/>
                <a:cs typeface="Consolas" panose="020B0609020204030204" pitchFamily="49" charset="0"/>
              </a:rPr>
              <a:t>new</a:t>
            </a:r>
            <a:r>
              <a:rPr lang="en-CA" dirty="0" smtClean="0"/>
              <a:t>, as opposed to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endParaRPr lang="en-CA" dirty="0" smtClean="0"/>
          </a:p>
          <a:p>
            <a:pPr lvl="1"/>
            <a:r>
              <a:rPr lang="en-CA" dirty="0" smtClean="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t>
            </a:r>
            <a:r>
              <a:rPr lang="en-CA" dirty="0" smtClean="0"/>
              <a:t>wasted memory</a:t>
            </a:r>
          </a:p>
          <a:p>
            <a:pPr lvl="1"/>
            <a:endParaRPr lang="en-CA" dirty="0" smtClean="0"/>
          </a:p>
          <a:p>
            <a:pPr marL="355600" indent="-355600">
              <a:buNone/>
            </a:pPr>
            <a:r>
              <a:rPr lang="en-CA" dirty="0" smtClean="0"/>
              <a:t>	Question:  What happens if we run out of memory?</a:t>
            </a:r>
            <a:endParaRPr lang="en-CA" dirty="0"/>
          </a:p>
          <a:p>
            <a:pPr lvl="1"/>
            <a:endParaRPr lang="en-CA" dirty="0" smtClean="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a:t>
            </a:r>
            <a:r>
              <a:rPr lang="en-US" altLang="zh-CN" dirty="0" smtClean="0">
                <a:latin typeface="Arial" charset="0"/>
                <a:cs typeface="Arial" charset="0"/>
              </a:rPr>
              <a:t>memory:</a:t>
            </a:r>
            <a:endParaRPr lang="en-US" dirty="0" smtClean="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smtClean="0">
                <a:solidFill>
                  <a:srgbClr val="FF0000"/>
                </a:solidFill>
              </a:rPr>
              <a:t>Linked List Object</a:t>
            </a:r>
            <a:endParaRPr lang="en-CA" dirty="0">
              <a:solidFill>
                <a:srgbClr val="FF0000"/>
              </a:solidFill>
            </a:endParaRP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Suppose we start with a capacity </a:t>
            </a:r>
            <a:r>
              <a:rPr lang="en-US" altLang="en-US" i="1" dirty="0" smtClean="0">
                <a:latin typeface="Times New Roman" panose="02020603050405020304" pitchFamily="18" charset="0"/>
                <a:cs typeface="Times New Roman" panose="02020603050405020304" pitchFamily="18" charset="0"/>
              </a:rPr>
              <a:t>N</a:t>
            </a:r>
            <a:r>
              <a:rPr lang="en-US" altLang="en-US" dirty="0" smtClean="0"/>
              <a:t> but after a while, all the entries have been allocated</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dirty="0" smtClean="0"/>
              <a:t>We can double the size of the array and copy the entries over</a:t>
            </a:r>
          </a:p>
        </p:txBody>
      </p:sp>
      <p:graphicFrame>
        <p:nvGraphicFramePr>
          <p:cNvPr id="4" name="Table 3"/>
          <p:cNvGraphicFramePr>
            <a:graphicFrameLocks noGrp="1"/>
          </p:cNvGraphicFramePr>
          <p:nvPr>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7030A0"/>
                </a:solidFill>
                <a:latin typeface="Consolas" panose="020B0609020204030204" pitchFamily="49" charset="0"/>
                <a:cs typeface="Consolas" panose="020B0609020204030204" pitchFamily="49" charset="0"/>
              </a:rPr>
              <a:t>NULLPTR;</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Suppose we start with a capacity </a:t>
            </a:r>
            <a:r>
              <a:rPr lang="en-US" altLang="en-US" i="1" dirty="0" smtClean="0">
                <a:latin typeface="Times New Roman" panose="02020603050405020304" pitchFamily="18" charset="0"/>
                <a:cs typeface="Times New Roman" panose="02020603050405020304" pitchFamily="18" charset="0"/>
              </a:rPr>
              <a:t>N</a:t>
            </a:r>
            <a:r>
              <a:rPr lang="en-US" altLang="en-US" dirty="0" smtClean="0"/>
              <a:t> but after a while, all the entries have been allocated</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dirty="0" smtClean="0"/>
              <a:t>We can double the size of the array and copy the entries over</a:t>
            </a:r>
          </a:p>
          <a:p>
            <a:pPr lvl="1" eaLnBrk="1" hangingPunct="1"/>
            <a:r>
              <a:rPr lang="en-US" altLang="en-US" dirty="0" smtClean="0"/>
              <a:t>Only the stack needs to be updated and the old array deleted</a:t>
            </a:r>
          </a:p>
        </p:txBody>
      </p:sp>
      <p:graphicFrame>
        <p:nvGraphicFramePr>
          <p:cNvPr id="4" name="Table 3"/>
          <p:cNvGraphicFramePr>
            <a:graphicFrameLocks noGrp="1"/>
          </p:cNvGraphicFramePr>
          <p:nvPr>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a:t>
            </a:r>
            <a:r>
              <a:rPr lang="en-CA" sz="1400" dirty="0" smtClean="0">
                <a:solidFill>
                  <a:srgbClr val="FF0000"/>
                </a:solidFill>
                <a:latin typeface="Consolas" panose="020B0609020204030204" pitchFamily="49" charset="0"/>
                <a:cs typeface="Consolas" panose="020B0609020204030204" pitchFamily="49" charset="0"/>
              </a:rPr>
              <a:t>16</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8</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graphicFrame>
        <p:nvGraphicFramePr>
          <p:cNvPr id="6" name="Table 5"/>
          <p:cNvGraphicFramePr>
            <a:graphicFrameLocks noGrp="1"/>
          </p:cNvGraphicFramePr>
          <p:nvPr>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gridCol w="561446"/>
                <a:gridCol w="561446"/>
                <a:gridCol w="561446"/>
                <a:gridCol w="561446"/>
                <a:gridCol w="561446"/>
                <a:gridCol w="561446"/>
                <a:gridCol w="561446"/>
                <a:gridCol w="561446"/>
                <a:gridCol w="561446"/>
                <a:gridCol w="561446"/>
                <a:gridCol w="561446"/>
                <a:gridCol w="561446"/>
                <a:gridCol w="561446"/>
                <a:gridCol w="561446"/>
                <a:gridCol w="561446"/>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10</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Now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'E' )</a:t>
            </a:r>
            <a:r>
              <a:rPr lang="en-CA" dirty="0" smtClean="0"/>
              <a:t> would use the next location</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gridCol w="561446"/>
                <a:gridCol w="561446"/>
                <a:gridCol w="561446"/>
                <a:gridCol w="561446"/>
                <a:gridCol w="561446"/>
                <a:gridCol w="561446"/>
                <a:gridCol w="561446"/>
                <a:gridCol w="561446"/>
                <a:gridCol w="561446"/>
                <a:gridCol w="561446"/>
                <a:gridCol w="561446"/>
                <a:gridCol w="561446"/>
                <a:gridCol w="561446"/>
                <a:gridCol w="561446"/>
                <a:gridCol w="561446"/>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10</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8</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68672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Now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'E' )</a:t>
            </a:r>
            <a:r>
              <a:rPr lang="en-CA" dirty="0" smtClean="0"/>
              <a:t> would use the next location</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gridCol w="561446"/>
                <a:gridCol w="561446"/>
                <a:gridCol w="561446"/>
                <a:gridCol w="561446"/>
                <a:gridCol w="561446"/>
                <a:gridCol w="561446"/>
                <a:gridCol w="561446"/>
                <a:gridCol w="561446"/>
                <a:gridCol w="561446"/>
                <a:gridCol w="561446"/>
                <a:gridCol w="561446"/>
                <a:gridCol w="561446"/>
                <a:gridCol w="561446"/>
                <a:gridCol w="561446"/>
                <a:gridCol w="561446"/>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8</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E</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8</a:t>
                      </a:r>
                      <a:endParaRPr lang="en-CA" sz="20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10</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8</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a:t>
            </a:r>
            <a:r>
              <a:rPr lang="en-CA" sz="1400" dirty="0" smtClean="0">
                <a:solidFill>
                  <a:srgbClr val="FF0000"/>
                </a:solidFill>
                <a:latin typeface="Consolas" panose="020B0609020204030204" pitchFamily="49" charset="0"/>
                <a:cs typeface="Consolas" panose="020B0609020204030204" pitchFamily="49" charset="0"/>
              </a:rPr>
              <a:t>9</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9</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8155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a:t>
            </a:r>
            <a:r>
              <a:rPr lang="en-CA" altLang="en-US" dirty="0" smtClean="0"/>
              <a:t>If at some point, we decide it is desirable to reduce the memory allocated, it might be easier to just insert the entries into a newer and smaller table</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gridCol w="561446"/>
                <a:gridCol w="561446"/>
                <a:gridCol w="561446"/>
                <a:gridCol w="561446"/>
                <a:gridCol w="561446"/>
                <a:gridCol w="561446"/>
                <a:gridCol w="561446"/>
                <a:gridCol w="561446"/>
                <a:gridCol w="561446"/>
                <a:gridCol w="561446"/>
                <a:gridCol w="561446"/>
                <a:gridCol w="561446"/>
                <a:gridCol w="561446"/>
                <a:gridCol w="561446"/>
                <a:gridCol w="561446"/>
              </a:tblGrid>
              <a:tr h="174749">
                <a:tc>
                  <a:txBody>
                    <a:bodyPr/>
                    <a:lstStyle/>
                    <a:p>
                      <a:r>
                        <a:rPr lang="en-CA" sz="1600" dirty="0" smtClean="0">
                          <a:solidFill>
                            <a:srgbClr val="7030A0"/>
                          </a:solidFill>
                          <a:latin typeface="Consolas" panose="020B0609020204030204" pitchFamily="49" charset="0"/>
                          <a:cs typeface="Consolas" panose="020B0609020204030204" pitchFamily="49" charset="0"/>
                        </a:rPr>
                        <a:t>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0</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8</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5;</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4;</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7030A0"/>
                </a:solidFill>
                <a:latin typeface="Consolas" panose="020B0609020204030204" pitchFamily="49" charset="0"/>
                <a:cs typeface="Consolas" panose="020B0609020204030204" pitchFamily="49" charset="0"/>
              </a:rPr>
              <a:t>7;</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681129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a:t>
            </a:r>
            <a:r>
              <a:rPr lang="en-CA" altLang="en-US" dirty="0" smtClean="0"/>
              <a:t>If at some point, we decide it is desirable to reduce the memory allocated, it might be easier to just insert the entries into a newer and smaller table</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gridCol w="561446"/>
                <a:gridCol w="561446"/>
                <a:gridCol w="561446"/>
                <a:gridCol w="561446"/>
                <a:gridCol w="561446"/>
                <a:gridCol w="561446"/>
                <a:gridCol w="561446"/>
                <a:gridCol w="561446"/>
                <a:gridCol w="561446"/>
                <a:gridCol w="561446"/>
                <a:gridCol w="561446"/>
                <a:gridCol w="561446"/>
                <a:gridCol w="561446"/>
                <a:gridCol w="561446"/>
                <a:gridCol w="561446"/>
              </a:tblGrid>
              <a:tr h="174749">
                <a:tc>
                  <a:txBody>
                    <a:bodyPr/>
                    <a:lstStyle/>
                    <a:p>
                      <a:r>
                        <a:rPr lang="en-CA" sz="1600" dirty="0" smtClean="0">
                          <a:solidFill>
                            <a:srgbClr val="7030A0"/>
                          </a:solidFill>
                          <a:latin typeface="Consolas" panose="020B0609020204030204" pitchFamily="49" charset="0"/>
                          <a:cs typeface="Consolas" panose="020B0609020204030204" pitchFamily="49" charset="0"/>
                        </a:rPr>
                        <a:t>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0</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8</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5;</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4;</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7030A0"/>
                </a:solidFill>
                <a:latin typeface="Consolas" panose="020B0609020204030204" pitchFamily="49" charset="0"/>
                <a:cs typeface="Consolas" panose="020B0609020204030204" pitchFamily="49" charset="0"/>
              </a:rPr>
              <a:t>7;</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262217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a:t>
            </a:r>
            <a:r>
              <a:rPr lang="en-CA" altLang="en-US" dirty="0" smtClean="0"/>
              <a:t>If at some point, we decide it is desirable to reduce the memory allocated, it might be easier to just insert the entries into a newer, and smaller table</a:t>
            </a:r>
          </a:p>
          <a:p>
            <a:pPr lvl="1" eaLnBrk="1" hangingPunct="1"/>
            <a:r>
              <a:rPr lang="en-CA" altLang="en-US" dirty="0" smtClean="0"/>
              <a:t>Now, delete the old array and update the member variables</a:t>
            </a:r>
          </a:p>
          <a:p>
            <a:pPr lvl="1" eaLnBrk="1" hangingPunct="1"/>
            <a:endParaRPr lang="en-US" altLang="en-US" dirty="0" smtClean="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gridCol w="863645"/>
                <a:gridCol w="863645"/>
                <a:gridCol w="863645"/>
                <a:gridCol w="863645"/>
                <a:gridCol w="863645"/>
                <a:gridCol w="863645"/>
                <a:gridCol w="863645"/>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0</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3</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4;</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a:t>
            </a:r>
            <a:r>
              <a:rPr lang="en-CA" sz="1400" dirty="0" smtClean="0">
                <a:solidFill>
                  <a:srgbClr val="FF0000"/>
                </a:solidFill>
                <a:latin typeface="Consolas" panose="020B0609020204030204" pitchFamily="49" charset="0"/>
                <a:cs typeface="Consolas" panose="020B0609020204030204" pitchFamily="49" charset="0"/>
              </a:rPr>
              <a:t>8</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4</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105006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Summary</a:t>
            </a:r>
          </a:p>
        </p:txBody>
      </p:sp>
      <p:sp>
        <p:nvSpPr>
          <p:cNvPr id="13315" name="Rectangle 3"/>
          <p:cNvSpPr>
            <a:spLocks noGrp="1" noChangeArrowheads="1"/>
          </p:cNvSpPr>
          <p:nvPr>
            <p:ph type="body" idx="1"/>
          </p:nvPr>
        </p:nvSpPr>
        <p:spPr/>
        <p:txBody>
          <a:bodyPr/>
          <a:lstStyle/>
          <a:p>
            <a:pPr marL="354013" indent="-354013" eaLnBrk="1" hangingPunct="1">
              <a:buNone/>
            </a:pPr>
            <a:r>
              <a:rPr lang="en-US" altLang="en-US" dirty="0" smtClean="0"/>
              <a:t>	</a:t>
            </a:r>
            <a:r>
              <a:rPr lang="en-US" altLang="en-US" dirty="0"/>
              <a:t>In this presentation, </a:t>
            </a:r>
            <a:r>
              <a:rPr lang="en-US" altLang="en-US" dirty="0" smtClean="0"/>
              <a:t>we covered</a:t>
            </a:r>
            <a:endParaRPr lang="en-US" altLang="en-US" dirty="0"/>
          </a:p>
          <a:p>
            <a:pPr lvl="1" eaLnBrk="1" hangingPunct="1"/>
            <a:r>
              <a:rPr lang="en-US" altLang="en-US" dirty="0" smtClean="0"/>
              <a:t>Dealing with node-based allocation with arrays</a:t>
            </a:r>
            <a:endParaRPr lang="en-US" altLang="en-US" dirty="0"/>
          </a:p>
          <a:p>
            <a:pPr lvl="1" eaLnBrk="1" hangingPunct="1"/>
            <a:r>
              <a:rPr lang="en-US" altLang="en-US" dirty="0" smtClean="0"/>
              <a:t>Internally, it is still a linked list, only the nodes are contiguous in memory</a:t>
            </a:r>
            <a:endParaRPr lang="en-US" altLang="en-US" dirty="0"/>
          </a:p>
          <a:p>
            <a:pPr lvl="1" eaLnBrk="1" hangingPunct="1"/>
            <a:r>
              <a:rPr lang="en-US" altLang="en-US" dirty="0" smtClean="0"/>
              <a:t>It is no longer necessary to call the operating system for each new node</a:t>
            </a:r>
            <a:endParaRPr lang="en-US" altLang="en-US" dirty="0"/>
          </a:p>
          <a:p>
            <a:pPr lvl="1" eaLnBrk="1" hangingPunct="1"/>
            <a:r>
              <a:rPr lang="en-US" altLang="en-US" dirty="0" smtClean="0"/>
              <a:t>Doubling the memory used is straight-forward</a:t>
            </a:r>
          </a:p>
          <a:p>
            <a:pPr lvl="1" eaLnBrk="1" hangingPunct="1"/>
            <a:r>
              <a:rPr lang="en-US" altLang="en-US" dirty="0" smtClean="0"/>
              <a:t>To halve the memory used, we just follow the linked list</a:t>
            </a:r>
          </a:p>
          <a:p>
            <a:pPr lvl="1" eaLnBrk="1" hangingPunct="1"/>
            <a:endParaRPr lang="en-US" altLang="en-US" dirty="0"/>
          </a:p>
          <a:p>
            <a:pPr marL="355600" indent="-355600" eaLnBrk="1" hangingPunct="1">
              <a:buNone/>
            </a:pPr>
            <a:r>
              <a:rPr lang="en-US" altLang="en-US" dirty="0" smtClean="0"/>
              <a:t>	All of this will transfer seamlessly </a:t>
            </a:r>
            <a:endParaRPr lang="en-US" altLang="en-US" dirty="0"/>
          </a:p>
        </p:txBody>
      </p:sp>
    </p:spTree>
    <p:extLst>
      <p:ext uri="{BB962C8B-B14F-4D97-AF65-F5344CB8AC3E}">
        <p14:creationId xmlns:p14="http://schemas.microsoft.com/office/powerpoint/2010/main" val="168828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http://en.wikipedia.org/wiki/Search_algorithm</a:t>
            </a:r>
            <a:endParaRPr lang="en-US" sz="1400" dirty="0" smtClean="0">
              <a:latin typeface="Arial" charset="0"/>
              <a:cs typeface="Arial" charset="0"/>
            </a:endParaRP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3306189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t>Doubly linked list</a:t>
            </a:r>
          </a:p>
          <a:p>
            <a:r>
              <a:rPr lang="en-US" altLang="zh-CN" dirty="0" smtClean="0"/>
              <a:t>Node-based storage with arrays</a:t>
            </a:r>
          </a:p>
          <a:p>
            <a:r>
              <a:rPr lang="en-US" altLang="zh-CN" dirty="0" smtClean="0">
                <a:solidFill>
                  <a:srgbClr val="FF0000"/>
                </a:solidFill>
              </a:rPr>
              <a:t>Application</a:t>
            </a:r>
          </a:p>
          <a:p>
            <a:endParaRPr lang="zh-CN" altLang="en-US" dirty="0"/>
          </a:p>
        </p:txBody>
      </p:sp>
    </p:spTree>
    <p:extLst>
      <p:ext uri="{BB962C8B-B14F-4D97-AF65-F5344CB8AC3E}">
        <p14:creationId xmlns:p14="http://schemas.microsoft.com/office/powerpoint/2010/main" val="3573936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a:t>
            </a:r>
            <a:r>
              <a:rPr lang="en-US" b="1" dirty="0" err="1" smtClean="0">
                <a:latin typeface="Consolas" pitchFamily="49" charset="0"/>
                <a:cs typeface="Consolas" pitchFamily="49" charset="0"/>
              </a:rPr>
              <a:t>next_node</a:t>
            </a:r>
            <a:r>
              <a:rPr lang="en-US" dirty="0" smtClean="0">
                <a:latin typeface="Arial" charset="0"/>
                <a:cs typeface="Arial" charset="0"/>
              </a:rPr>
              <a:t> pointers store the addresses</a:t>
            </a:r>
            <a:br>
              <a:rPr lang="en-US" dirty="0" smtClean="0">
                <a:latin typeface="Arial" charset="0"/>
                <a:cs typeface="Arial" charset="0"/>
              </a:rPr>
            </a:br>
            <a:r>
              <a:rPr lang="en-US" dirty="0" smtClean="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zh-CN" dirty="0" smtClean="0"/>
              <a:t>Polynomial</a:t>
            </a:r>
            <a:endParaRPr lang="en-US" altLang="zh-CN" dirty="0"/>
          </a:p>
        </p:txBody>
      </p:sp>
      <p:sp>
        <p:nvSpPr>
          <p:cNvPr id="257027" name="Rectangle 3"/>
          <p:cNvSpPr>
            <a:spLocks noGrp="1" noChangeArrowheads="1"/>
          </p:cNvSpPr>
          <p:nvPr>
            <p:ph type="body" idx="1"/>
          </p:nvPr>
        </p:nvSpPr>
        <p:spPr/>
        <p:txBody>
          <a:bodyPr/>
          <a:lstStyle/>
          <a:p>
            <a:r>
              <a:rPr lang="en-US" altLang="zh-CN" dirty="0" smtClean="0"/>
              <a:t>Possible linked list implementation</a:t>
            </a:r>
          </a:p>
          <a:p>
            <a:pPr lvl="1"/>
            <a:r>
              <a:rPr lang="en-US" altLang="zh-CN" dirty="0" smtClean="0"/>
              <a:t>A</a:t>
            </a:r>
            <a:r>
              <a:rPr lang="en-US" altLang="zh-CN" baseline="-25000" dirty="0" smtClean="0"/>
              <a:t>i</a:t>
            </a:r>
            <a:r>
              <a:rPr lang="en-US" altLang="zh-CN" dirty="0" smtClean="0"/>
              <a:t> is the coefficient of the x</a:t>
            </a:r>
            <a:r>
              <a:rPr lang="en-US" altLang="zh-CN" baseline="30000" dirty="0" smtClean="0"/>
              <a:t>i-1</a:t>
            </a:r>
            <a:r>
              <a:rPr lang="en-US" altLang="zh-CN" dirty="0" smtClean="0"/>
              <a:t> term</a:t>
            </a:r>
            <a:endParaRPr lang="en-US" altLang="zh-CN" dirty="0"/>
          </a:p>
        </p:txBody>
      </p:sp>
      <p:sp>
        <p:nvSpPr>
          <p:cNvPr id="257029" name="Text Box 5"/>
          <p:cNvSpPr txBox="1">
            <a:spLocks noChangeArrowheads="1"/>
          </p:cNvSpPr>
          <p:nvPr/>
        </p:nvSpPr>
        <p:spPr bwMode="auto">
          <a:xfrm>
            <a:off x="1600200" y="2697234"/>
            <a:ext cx="169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ea typeface="宋体" panose="02010600030101010101" pitchFamily="2" charset="-122"/>
              </a:rPr>
              <a:t>5 + 2x + 3x</a:t>
            </a:r>
            <a:r>
              <a:rPr lang="en-US" altLang="zh-CN" baseline="30000" dirty="0">
                <a:ea typeface="宋体" panose="02010600030101010101" pitchFamily="2" charset="-122"/>
              </a:rPr>
              <a:t>2</a:t>
            </a:r>
            <a:endParaRPr lang="en-US" altLang="zh-CN" dirty="0">
              <a:ea typeface="宋体" panose="02010600030101010101" pitchFamily="2" charset="-122"/>
            </a:endParaRPr>
          </a:p>
        </p:txBody>
      </p:sp>
      <p:sp>
        <p:nvSpPr>
          <p:cNvPr id="257030" name="Rectangle 6"/>
          <p:cNvSpPr>
            <a:spLocks noChangeArrowheads="1"/>
          </p:cNvSpPr>
          <p:nvPr/>
        </p:nvSpPr>
        <p:spPr bwMode="auto">
          <a:xfrm>
            <a:off x="5273675" y="2683938"/>
            <a:ext cx="18430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Courier New" panose="02070309020205020404" pitchFamily="49" charset="0"/>
                <a:ea typeface="宋体" panose="02010600030101010101" pitchFamily="2" charset="-122"/>
              </a:rPr>
              <a:t>( 5 2 3 )</a:t>
            </a:r>
          </a:p>
        </p:txBody>
      </p:sp>
      <p:sp>
        <p:nvSpPr>
          <p:cNvPr id="257032" name="Text Box 8"/>
          <p:cNvSpPr txBox="1">
            <a:spLocks noChangeArrowheads="1"/>
          </p:cNvSpPr>
          <p:nvPr/>
        </p:nvSpPr>
        <p:spPr bwMode="auto">
          <a:xfrm>
            <a:off x="1600200" y="3308425"/>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ea typeface="宋体" panose="02010600030101010101" pitchFamily="2" charset="-122"/>
              </a:rPr>
              <a:t>7 + 8x</a:t>
            </a:r>
          </a:p>
        </p:txBody>
      </p:sp>
      <p:sp>
        <p:nvSpPr>
          <p:cNvPr id="257033" name="Rectangle 9"/>
          <p:cNvSpPr>
            <a:spLocks noChangeArrowheads="1"/>
          </p:cNvSpPr>
          <p:nvPr/>
        </p:nvSpPr>
        <p:spPr bwMode="auto">
          <a:xfrm>
            <a:off x="5273675" y="3293541"/>
            <a:ext cx="14747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Courier New" panose="02070309020205020404" pitchFamily="49" charset="0"/>
                <a:ea typeface="宋体" panose="02010600030101010101" pitchFamily="2" charset="-122"/>
              </a:rPr>
              <a:t>( 7 8 )</a:t>
            </a:r>
          </a:p>
        </p:txBody>
      </p:sp>
      <p:sp>
        <p:nvSpPr>
          <p:cNvPr id="257035" name="Text Box 11"/>
          <p:cNvSpPr txBox="1">
            <a:spLocks noChangeArrowheads="1"/>
          </p:cNvSpPr>
          <p:nvPr/>
        </p:nvSpPr>
        <p:spPr bwMode="auto">
          <a:xfrm>
            <a:off x="1600200" y="3918025"/>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ea typeface="宋体" panose="02010600030101010101" pitchFamily="2" charset="-122"/>
              </a:rPr>
              <a:t>3 + x</a:t>
            </a:r>
            <a:r>
              <a:rPr lang="en-US" altLang="zh-CN" baseline="30000">
                <a:ea typeface="宋体" panose="02010600030101010101" pitchFamily="2" charset="-122"/>
              </a:rPr>
              <a:t>2</a:t>
            </a:r>
            <a:endParaRPr lang="en-US" altLang="zh-CN">
              <a:ea typeface="宋体" panose="02010600030101010101" pitchFamily="2" charset="-122"/>
            </a:endParaRPr>
          </a:p>
        </p:txBody>
      </p:sp>
      <p:sp>
        <p:nvSpPr>
          <p:cNvPr id="257036" name="Rectangle 12"/>
          <p:cNvSpPr>
            <a:spLocks noChangeArrowheads="1"/>
          </p:cNvSpPr>
          <p:nvPr/>
        </p:nvSpPr>
        <p:spPr bwMode="auto">
          <a:xfrm>
            <a:off x="5273675" y="3903141"/>
            <a:ext cx="18430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Courier New" panose="02070309020205020404" pitchFamily="49" charset="0"/>
                <a:ea typeface="宋体" panose="02010600030101010101" pitchFamily="2" charset="-122"/>
              </a:rPr>
              <a:t>( 3 0 2 )</a:t>
            </a:r>
          </a:p>
        </p:txBody>
      </p:sp>
      <p:sp>
        <p:nvSpPr>
          <p:cNvPr id="257037" name="Text Box 13"/>
          <p:cNvSpPr txBox="1">
            <a:spLocks noChangeArrowheads="1"/>
          </p:cNvSpPr>
          <p:nvPr/>
        </p:nvSpPr>
        <p:spPr bwMode="auto">
          <a:xfrm>
            <a:off x="3581400" y="4891162"/>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69686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7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0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70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7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p:bldP spid="257033" grpId="0"/>
      <p:bldP spid="257036" grpId="0"/>
      <p:bldP spid="257037"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152400"/>
            <a:ext cx="7772400" cy="1143000"/>
          </a:xfrm>
        </p:spPr>
        <p:txBody>
          <a:bodyPr/>
          <a:lstStyle/>
          <a:p>
            <a:r>
              <a:rPr lang="en-US" altLang="zh-CN">
                <a:ea typeface="宋体" panose="02010600030101010101" pitchFamily="2" charset="-122"/>
              </a:rPr>
              <a:t>4 + 3x</a:t>
            </a:r>
            <a:r>
              <a:rPr lang="en-US" altLang="zh-CN" baseline="30000">
                <a:ea typeface="宋体" panose="02010600030101010101" pitchFamily="2" charset="-122"/>
              </a:rPr>
              <a:t>2001</a:t>
            </a:r>
            <a:endParaRPr lang="en-US" altLang="zh-CN">
              <a:ea typeface="宋体" panose="02010600030101010101" pitchFamily="2" charset="-122"/>
            </a:endParaRPr>
          </a:p>
        </p:txBody>
      </p:sp>
      <p:sp>
        <p:nvSpPr>
          <p:cNvPr id="259075" name="Rectangle 3"/>
          <p:cNvSpPr>
            <a:spLocks noChangeArrowheads="1"/>
          </p:cNvSpPr>
          <p:nvPr/>
        </p:nvSpPr>
        <p:spPr bwMode="auto">
          <a:xfrm>
            <a:off x="152400" y="1124744"/>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111755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CN" dirty="0" smtClean="0"/>
              <a:t>Sparse Vector Data Structure:</a:t>
            </a:r>
            <a:endParaRPr lang="en-US" altLang="zh-CN" dirty="0"/>
          </a:p>
        </p:txBody>
      </p:sp>
      <p:grpSp>
        <p:nvGrpSpPr>
          <p:cNvPr id="261123" name="Group 3"/>
          <p:cNvGrpSpPr>
            <a:grpSpLocks/>
          </p:cNvGrpSpPr>
          <p:nvPr/>
        </p:nvGrpSpPr>
        <p:grpSpPr bwMode="auto">
          <a:xfrm>
            <a:off x="2667000" y="3276600"/>
            <a:ext cx="3276600" cy="623888"/>
            <a:chOff x="3696" y="1584"/>
            <a:chExt cx="1008" cy="192"/>
          </a:xfrm>
        </p:grpSpPr>
        <p:sp>
          <p:nvSpPr>
            <p:cNvPr id="261124" name="Rectangle 4"/>
            <p:cNvSpPr>
              <a:spLocks noChangeArrowheads="1"/>
            </p:cNvSpPr>
            <p:nvPr/>
          </p:nvSpPr>
          <p:spPr bwMode="auto">
            <a:xfrm>
              <a:off x="3696"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ea typeface="宋体" panose="02010600030101010101" pitchFamily="2" charset="-122"/>
                </a:rPr>
                <a:t>4</a:t>
              </a:r>
            </a:p>
            <a:p>
              <a:pPr algn="ctr" eaLnBrk="0" hangingPunct="0"/>
              <a:r>
                <a:rPr lang="en-US" altLang="zh-CN" sz="1800">
                  <a:ea typeface="宋体" panose="02010600030101010101" pitchFamily="2" charset="-122"/>
                </a:rPr>
                <a:t>0</a:t>
              </a:r>
            </a:p>
          </p:txBody>
        </p:sp>
        <p:sp>
          <p:nvSpPr>
            <p:cNvPr id="261125" name="Rectangle 5"/>
            <p:cNvSpPr>
              <a:spLocks noChangeArrowheads="1"/>
            </p:cNvSpPr>
            <p:nvPr/>
          </p:nvSpPr>
          <p:spPr bwMode="auto">
            <a:xfrm>
              <a:off x="3888"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6" name="Rectangle 6"/>
            <p:cNvSpPr>
              <a:spLocks noChangeArrowheads="1"/>
            </p:cNvSpPr>
            <p:nvPr/>
          </p:nvSpPr>
          <p:spPr bwMode="auto">
            <a:xfrm>
              <a:off x="3792" y="158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7" name="Rectangle 7"/>
            <p:cNvSpPr>
              <a:spLocks noChangeArrowheads="1"/>
            </p:cNvSpPr>
            <p:nvPr/>
          </p:nvSpPr>
          <p:spPr bwMode="auto">
            <a:xfrm>
              <a:off x="4320"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ea typeface="宋体" panose="02010600030101010101" pitchFamily="2" charset="-122"/>
                </a:rPr>
                <a:t>3</a:t>
              </a:r>
            </a:p>
            <a:p>
              <a:pPr algn="ctr" eaLnBrk="0" hangingPunct="0"/>
              <a:r>
                <a:rPr lang="en-US" altLang="zh-CN" sz="1800">
                  <a:ea typeface="宋体" panose="02010600030101010101" pitchFamily="2" charset="-122"/>
                </a:rPr>
                <a:t>2001</a:t>
              </a:r>
            </a:p>
          </p:txBody>
        </p:sp>
        <p:sp>
          <p:nvSpPr>
            <p:cNvPr id="261128" name="Rectangle 8"/>
            <p:cNvSpPr>
              <a:spLocks noChangeArrowheads="1"/>
            </p:cNvSpPr>
            <p:nvPr/>
          </p:nvSpPr>
          <p:spPr bwMode="auto">
            <a:xfrm>
              <a:off x="4512"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9" name="Rectangle 9"/>
            <p:cNvSpPr>
              <a:spLocks noChangeArrowheads="1"/>
            </p:cNvSpPr>
            <p:nvPr/>
          </p:nvSpPr>
          <p:spPr bwMode="auto">
            <a:xfrm>
              <a:off x="4416" y="158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1130" name="AutoShape 10"/>
            <p:cNvCxnSpPr>
              <a:cxnSpLocks noChangeShapeType="1"/>
              <a:stCxn id="261126" idx="3"/>
              <a:endCxn id="261127" idx="1"/>
            </p:cNvCxnSpPr>
            <p:nvPr/>
          </p:nvCxnSpPr>
          <p:spPr bwMode="auto">
            <a:xfrm>
              <a:off x="3984" y="1680"/>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1131" name="Line 11"/>
            <p:cNvSpPr>
              <a:spLocks noChangeShapeType="1"/>
            </p:cNvSpPr>
            <p:nvPr/>
          </p:nvSpPr>
          <p:spPr bwMode="auto">
            <a:xfrm>
              <a:off x="4512" y="15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1132" name="Rectangle 12"/>
          <p:cNvSpPr>
            <a:spLocks noChangeArrowheads="1"/>
          </p:cNvSpPr>
          <p:nvPr/>
        </p:nvSpPr>
        <p:spPr bwMode="auto">
          <a:xfrm>
            <a:off x="1319788" y="2233136"/>
            <a:ext cx="3318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latin typeface="Courier New" panose="02070309020205020404" pitchFamily="49" charset="0"/>
                <a:ea typeface="宋体" panose="02010600030101010101" pitchFamily="2" charset="-122"/>
              </a:rPr>
              <a:t>(&lt;4 0&gt;  &lt;2001 3&gt;)</a:t>
            </a:r>
          </a:p>
        </p:txBody>
      </p:sp>
      <p:sp>
        <p:nvSpPr>
          <p:cNvPr id="6" name="Rectangle 5"/>
          <p:cNvSpPr/>
          <p:nvPr/>
        </p:nvSpPr>
        <p:spPr>
          <a:xfrm>
            <a:off x="1403648" y="1537772"/>
            <a:ext cx="1486304" cy="461665"/>
          </a:xfrm>
          <a:prstGeom prst="rect">
            <a:avLst/>
          </a:prstGeom>
        </p:spPr>
        <p:txBody>
          <a:bodyPr wrap="none">
            <a:spAutoFit/>
          </a:bodyPr>
          <a:lstStyle/>
          <a:p>
            <a:r>
              <a:rPr lang="en-US" altLang="zh-CN" sz="2400" dirty="0"/>
              <a:t>4 + 3x</a:t>
            </a:r>
            <a:r>
              <a:rPr lang="en-US" altLang="zh-CN" sz="2400" baseline="30000" dirty="0"/>
              <a:t>2001</a:t>
            </a:r>
            <a:endParaRPr lang="zh-CN" altLang="en-US" sz="2400" dirty="0"/>
          </a:p>
        </p:txBody>
      </p:sp>
    </p:spTree>
    <p:extLst>
      <p:ext uri="{BB962C8B-B14F-4D97-AF65-F5344CB8AC3E}">
        <p14:creationId xmlns:p14="http://schemas.microsoft.com/office/powerpoint/2010/main" val="129586109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p:sp>
        <p:nvSpPr>
          <p:cNvPr id="263172"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3173"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4"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5"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3176"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7"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78" name="AutoShape 10"/>
          <p:cNvCxnSpPr>
            <a:cxnSpLocks noChangeShapeType="1"/>
            <a:stCxn id="263174" idx="3"/>
            <a:endCxn id="263175"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179"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0"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a:solidFill>
                  <a:schemeClr val="accent2"/>
                </a:solidFill>
                <a:ea typeface="宋体" panose="02010600030101010101" pitchFamily="2" charset="-122"/>
              </a:rPr>
              <a:t>1</a:t>
            </a:r>
            <a:r>
              <a:rPr lang="en-US" altLang="zh-CN" baseline="30000" dirty="0" smtClean="0">
                <a:solidFill>
                  <a:schemeClr val="accent2"/>
                </a:solidFill>
                <a:ea typeface="宋体" panose="02010600030101010101" pitchFamily="2" charset="-122"/>
              </a:rPr>
              <a:t>00</a:t>
            </a:r>
            <a:endParaRPr lang="en-US" altLang="zh-CN" baseline="30000" dirty="0">
              <a:solidFill>
                <a:schemeClr val="accent2"/>
              </a:solidFill>
              <a:ea typeface="宋体" panose="02010600030101010101" pitchFamily="2" charset="-122"/>
            </a:endParaRPr>
          </a:p>
        </p:txBody>
      </p:sp>
      <p:sp>
        <p:nvSpPr>
          <p:cNvPr id="263181"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3182"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3"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84" name="AutoShape 16"/>
          <p:cNvCxnSpPr>
            <a:cxnSpLocks noChangeShapeType="1"/>
            <a:stCxn id="263183"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185"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3186"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87"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3188"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9"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0"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3191"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2"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93" name="AutoShape 25"/>
          <p:cNvCxnSpPr>
            <a:cxnSpLocks noChangeShapeType="1"/>
            <a:stCxn id="263189" idx="3"/>
            <a:endCxn id="263190"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194"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5"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a:solidFill>
                  <a:srgbClr val="FF0000"/>
                </a:solidFill>
                <a:ea typeface="宋体" panose="02010600030101010101" pitchFamily="2" charset="-122"/>
              </a:rPr>
              <a:t>6</a:t>
            </a:r>
            <a:r>
              <a:rPr lang="en-US" altLang="zh-CN" baseline="30000" dirty="0" smtClean="0">
                <a:solidFill>
                  <a:srgbClr val="FF0000"/>
                </a:solidFill>
                <a:ea typeface="宋体" panose="02010600030101010101" pitchFamily="2" charset="-122"/>
              </a:rPr>
              <a:t>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3196"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3197"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8"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99" name="AutoShape 31"/>
          <p:cNvCxnSpPr>
            <a:cxnSpLocks noChangeShapeType="1"/>
            <a:stCxn id="263198"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200"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3201"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1132966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smtClean="0">
                <a:solidFill>
                  <a:srgbClr val="FF0000"/>
                </a:solidFill>
                <a:ea typeface="宋体" panose="02010600030101010101" pitchFamily="2" charset="-122"/>
              </a:rPr>
              <a:t>60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Down Arrow 5"/>
          <p:cNvSpPr/>
          <p:nvPr/>
        </p:nvSpPr>
        <p:spPr>
          <a:xfrm>
            <a:off x="2623122"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Down Arrow 57"/>
          <p:cNvSpPr/>
          <p:nvPr/>
        </p:nvSpPr>
        <p:spPr>
          <a:xfrm>
            <a:off x="2797747" y="3991805"/>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727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43"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smtClean="0">
                <a:solidFill>
                  <a:srgbClr val="FF0000"/>
                </a:solidFill>
                <a:ea typeface="宋体" panose="02010600030101010101" pitchFamily="2" charset="-122"/>
              </a:rPr>
              <a:t>60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Group 2"/>
          <p:cNvGrpSpPr/>
          <p:nvPr/>
        </p:nvGrpSpPr>
        <p:grpSpPr>
          <a:xfrm>
            <a:off x="3101975" y="5478463"/>
            <a:ext cx="1247775" cy="623887"/>
            <a:chOff x="3101975" y="5478463"/>
            <a:chExt cx="1247775" cy="623887"/>
          </a:xfrm>
        </p:grpSpPr>
        <p:sp>
          <p:nvSpPr>
            <p:cNvPr id="264234" name="Rectangle 42"/>
            <p:cNvSpPr>
              <a:spLocks noChangeArrowheads="1"/>
            </p:cNvSpPr>
            <p:nvPr/>
          </p:nvSpPr>
          <p:spPr bwMode="auto">
            <a:xfrm>
              <a:off x="31019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10</a:t>
              </a:r>
              <a:endParaRPr lang="en-US" altLang="zh-CN" sz="1800" dirty="0">
                <a:solidFill>
                  <a:srgbClr val="339933"/>
                </a:solidFill>
                <a:ea typeface="宋体" panose="02010600030101010101" pitchFamily="2" charset="-122"/>
              </a:endParaRPr>
            </a:p>
            <a:p>
              <a:pPr algn="ctr" eaLnBrk="0" hangingPunct="0"/>
              <a:r>
                <a:rPr lang="en-US" altLang="zh-CN" sz="1800" dirty="0">
                  <a:solidFill>
                    <a:srgbClr val="339933"/>
                  </a:solidFill>
                  <a:ea typeface="宋体" panose="02010600030101010101" pitchFamily="2" charset="-122"/>
                </a:rPr>
                <a:t>50</a:t>
              </a:r>
            </a:p>
          </p:txBody>
        </p:sp>
        <p:sp>
          <p:nvSpPr>
            <p:cNvPr id="264235" name="Rectangle 43"/>
            <p:cNvSpPr>
              <a:spLocks noChangeArrowheads="1"/>
            </p:cNvSpPr>
            <p:nvPr/>
          </p:nvSpPr>
          <p:spPr bwMode="auto">
            <a:xfrm>
              <a:off x="37258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6" name="Rectangle 44"/>
            <p:cNvSpPr>
              <a:spLocks noChangeArrowheads="1"/>
            </p:cNvSpPr>
            <p:nvPr/>
          </p:nvSpPr>
          <p:spPr bwMode="auto">
            <a:xfrm>
              <a:off x="34147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41" name="AutoShape 49"/>
          <p:cNvCxnSpPr>
            <a:cxnSpLocks noChangeShapeType="1"/>
            <a:stCxn id="264240" idx="3"/>
          </p:cNvCxnSpPr>
          <p:nvPr/>
        </p:nvCxnSpPr>
        <p:spPr bwMode="auto">
          <a:xfrm>
            <a:off x="20574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Down Arrow 58"/>
          <p:cNvSpPr/>
          <p:nvPr/>
        </p:nvSpPr>
        <p:spPr>
          <a:xfrm>
            <a:off x="4626547"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Down Arrow 60"/>
          <p:cNvSpPr/>
          <p:nvPr/>
        </p:nvSpPr>
        <p:spPr>
          <a:xfrm>
            <a:off x="4801172" y="3996180"/>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30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dirty="0">
                <a:ea typeface="宋体" panose="02010600030101010101" pitchFamily="2" charset="-122"/>
              </a:rPr>
              <a:t>Addition of Two Polynomials</a:t>
            </a:r>
          </a:p>
        </p:txBody>
      </p:sp>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smtClean="0">
                <a:solidFill>
                  <a:srgbClr val="FF0000"/>
                </a:solidFill>
                <a:ea typeface="宋体" panose="02010600030101010101" pitchFamily="2" charset="-122"/>
              </a:rPr>
              <a:t>60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Group 3"/>
          <p:cNvGrpSpPr/>
          <p:nvPr/>
        </p:nvGrpSpPr>
        <p:grpSpPr>
          <a:xfrm>
            <a:off x="5105400" y="5486400"/>
            <a:ext cx="1247775" cy="623888"/>
            <a:chOff x="5105400" y="5486400"/>
            <a:chExt cx="1247775" cy="623888"/>
          </a:xfrm>
        </p:grpSpPr>
        <p:sp>
          <p:nvSpPr>
            <p:cNvPr id="264226" name="Rectangle 34"/>
            <p:cNvSpPr>
              <a:spLocks noChangeArrowheads="1"/>
            </p:cNvSpPr>
            <p:nvPr/>
          </p:nvSpPr>
          <p:spPr bwMode="auto">
            <a:xfrm>
              <a:off x="5105400" y="5486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30</a:t>
              </a:r>
              <a:endParaRPr lang="en-US" altLang="zh-CN" sz="1800" dirty="0">
                <a:solidFill>
                  <a:srgbClr val="339933"/>
                </a:solidFill>
                <a:ea typeface="宋体" panose="02010600030101010101" pitchFamily="2" charset="-122"/>
              </a:endParaRPr>
            </a:p>
            <a:p>
              <a:pPr algn="ctr" eaLnBrk="0" hangingPunct="0"/>
              <a:r>
                <a:rPr lang="en-US" altLang="zh-CN" sz="1800" dirty="0" smtClean="0">
                  <a:solidFill>
                    <a:srgbClr val="339933"/>
                  </a:solidFill>
                  <a:ea typeface="宋体" panose="02010600030101010101" pitchFamily="2" charset="-122"/>
                </a:rPr>
                <a:t>60</a:t>
              </a:r>
              <a:endParaRPr lang="en-US" altLang="zh-CN" sz="1800" dirty="0">
                <a:solidFill>
                  <a:srgbClr val="339933"/>
                </a:solidFill>
                <a:ea typeface="宋体" panose="02010600030101010101" pitchFamily="2" charset="-122"/>
              </a:endParaRPr>
            </a:p>
          </p:txBody>
        </p:sp>
        <p:sp>
          <p:nvSpPr>
            <p:cNvPr id="264227" name="Rectangle 35"/>
            <p:cNvSpPr>
              <a:spLocks noChangeArrowheads="1"/>
            </p:cNvSpPr>
            <p:nvPr/>
          </p:nvSpPr>
          <p:spPr bwMode="auto">
            <a:xfrm>
              <a:off x="5729288" y="5486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8" name="Rectangle 36"/>
            <p:cNvSpPr>
              <a:spLocks noChangeArrowheads="1"/>
            </p:cNvSpPr>
            <p:nvPr/>
          </p:nvSpPr>
          <p:spPr bwMode="auto">
            <a:xfrm>
              <a:off x="5418138" y="5486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Group 2"/>
          <p:cNvGrpSpPr/>
          <p:nvPr/>
        </p:nvGrpSpPr>
        <p:grpSpPr>
          <a:xfrm>
            <a:off x="3101975" y="5478463"/>
            <a:ext cx="1247775" cy="623887"/>
            <a:chOff x="3101975" y="5478463"/>
            <a:chExt cx="1247775" cy="623887"/>
          </a:xfrm>
        </p:grpSpPr>
        <p:sp>
          <p:nvSpPr>
            <p:cNvPr id="264234" name="Rectangle 42"/>
            <p:cNvSpPr>
              <a:spLocks noChangeArrowheads="1"/>
            </p:cNvSpPr>
            <p:nvPr/>
          </p:nvSpPr>
          <p:spPr bwMode="auto">
            <a:xfrm>
              <a:off x="31019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10</a:t>
              </a:r>
              <a:endParaRPr lang="en-US" altLang="zh-CN" sz="1800" dirty="0">
                <a:solidFill>
                  <a:srgbClr val="339933"/>
                </a:solidFill>
                <a:ea typeface="宋体" panose="02010600030101010101" pitchFamily="2" charset="-122"/>
              </a:endParaRPr>
            </a:p>
            <a:p>
              <a:pPr algn="ctr" eaLnBrk="0" hangingPunct="0"/>
              <a:r>
                <a:rPr lang="en-US" altLang="zh-CN" sz="1800" dirty="0">
                  <a:solidFill>
                    <a:srgbClr val="339933"/>
                  </a:solidFill>
                  <a:ea typeface="宋体" panose="02010600030101010101" pitchFamily="2" charset="-122"/>
                </a:rPr>
                <a:t>50</a:t>
              </a:r>
            </a:p>
          </p:txBody>
        </p:sp>
        <p:sp>
          <p:nvSpPr>
            <p:cNvPr id="264235" name="Rectangle 43"/>
            <p:cNvSpPr>
              <a:spLocks noChangeArrowheads="1"/>
            </p:cNvSpPr>
            <p:nvPr/>
          </p:nvSpPr>
          <p:spPr bwMode="auto">
            <a:xfrm>
              <a:off x="37258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6" name="Rectangle 44"/>
            <p:cNvSpPr>
              <a:spLocks noChangeArrowheads="1"/>
            </p:cNvSpPr>
            <p:nvPr/>
          </p:nvSpPr>
          <p:spPr bwMode="auto">
            <a:xfrm>
              <a:off x="34147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37" name="AutoShape 45"/>
          <p:cNvCxnSpPr>
            <a:cxnSpLocks noChangeShapeType="1"/>
            <a:stCxn id="264236" idx="3"/>
          </p:cNvCxnSpPr>
          <p:nvPr/>
        </p:nvCxnSpPr>
        <p:spPr bwMode="auto">
          <a:xfrm>
            <a:off x="40386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41" name="AutoShape 49"/>
          <p:cNvCxnSpPr>
            <a:cxnSpLocks noChangeShapeType="1"/>
            <a:stCxn id="264240" idx="3"/>
          </p:cNvCxnSpPr>
          <p:nvPr/>
        </p:nvCxnSpPr>
        <p:spPr bwMode="auto">
          <a:xfrm>
            <a:off x="20574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Down Arrow 59"/>
          <p:cNvSpPr/>
          <p:nvPr/>
        </p:nvSpPr>
        <p:spPr>
          <a:xfrm>
            <a:off x="6665102"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Down Arrow 60"/>
          <p:cNvSpPr/>
          <p:nvPr/>
        </p:nvSpPr>
        <p:spPr>
          <a:xfrm>
            <a:off x="4801172" y="3996180"/>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13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264195" name="Rectangle 3"/>
              <p:cNvSpPr>
                <a:spLocks noGrp="1" noChangeArrowheads="1"/>
              </p:cNvSpPr>
              <p:nvPr>
                <p:ph type="body" idx="1"/>
              </p:nvPr>
            </p:nvSpPr>
            <p:spPr>
              <a:xfrm>
                <a:off x="914400" y="1676400"/>
                <a:ext cx="7772400" cy="762000"/>
              </a:xfrm>
            </p:spPr>
            <p:txBody>
              <a:bodyPr/>
              <a:lstStyle/>
              <a:p>
                <a:r>
                  <a:rPr lang="en-US" altLang="zh-CN" dirty="0" smtClean="0">
                    <a:ea typeface="宋体" panose="02010600030101010101" pitchFamily="2" charset="-122"/>
                  </a:rPr>
                  <a:t>One pass down each list:  </a:t>
                </a:r>
                <a14:m>
                  <m:oMath xmlns:m="http://schemas.openxmlformats.org/officeDocument/2006/math">
                    <m:r>
                      <m:rPr>
                        <m:sty m:val="p"/>
                      </m:rPr>
                      <a:rPr lang="en-US" altLang="zh-CN" b="0" i="0" dirty="0" smtClean="0">
                        <a:latin typeface="Cambria Math" panose="02040503050406030204" pitchFamily="18" charset="0"/>
                        <a:ea typeface="宋体" panose="02010600030101010101" pitchFamily="2" charset="-122"/>
                        <a:sym typeface="Symbol" panose="05050102010706020507" pitchFamily="18" charset="2"/>
                      </a:rPr>
                      <m:t>Θ</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𝑛</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𝑚</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m:t>
                    </m:r>
                  </m:oMath>
                </a14:m>
                <a:endParaRPr lang="en-US" altLang="zh-CN" dirty="0">
                  <a:ea typeface="宋体" panose="02010600030101010101" pitchFamily="2" charset="-122"/>
                </a:endParaRPr>
              </a:p>
            </p:txBody>
          </p:sp>
        </mc:Choice>
        <mc:Fallback xmlns="">
          <p:sp>
            <p:nvSpPr>
              <p:cNvPr id="264195" name="Rectangle 3"/>
              <p:cNvSpPr>
                <a:spLocks noGrp="1" noRot="1" noChangeAspect="1" noMove="1" noResize="1" noEditPoints="1" noAdjustHandles="1" noChangeArrowheads="1" noChangeShapeType="1" noTextEdit="1"/>
              </p:cNvSpPr>
              <p:nvPr>
                <p:ph type="body" idx="1"/>
              </p:nvPr>
            </p:nvSpPr>
            <p:spPr>
              <a:xfrm>
                <a:off x="914400" y="1676400"/>
                <a:ext cx="7772400" cy="762000"/>
              </a:xfrm>
              <a:blipFill rotWithShape="0">
                <a:blip r:embed="rId2"/>
                <a:stretch>
                  <a:fillRect l="-706" t="-3200"/>
                </a:stretch>
              </a:blipFill>
            </p:spPr>
            <p:txBody>
              <a:bodyPr/>
              <a:lstStyle/>
              <a:p>
                <a:r>
                  <a:rPr lang="zh-CN" altLang="en-US">
                    <a:noFill/>
                  </a:rPr>
                  <a:t> </a:t>
                </a:r>
              </a:p>
            </p:txBody>
          </p:sp>
        </mc:Fallback>
      </mc:AlternateContent>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a:solidFill>
                  <a:srgbClr val="FF0000"/>
                </a:solidFill>
                <a:ea typeface="宋体" panose="02010600030101010101" pitchFamily="2" charset="-122"/>
              </a:rPr>
              <a:t>6</a:t>
            </a:r>
            <a:r>
              <a:rPr lang="en-US" altLang="zh-CN" baseline="30000" dirty="0" smtClean="0">
                <a:solidFill>
                  <a:srgbClr val="FF0000"/>
                </a:solidFill>
                <a:ea typeface="宋体" panose="02010600030101010101" pitchFamily="2" charset="-122"/>
              </a:rPr>
              <a:t>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Group 3"/>
          <p:cNvGrpSpPr/>
          <p:nvPr/>
        </p:nvGrpSpPr>
        <p:grpSpPr>
          <a:xfrm>
            <a:off x="5105400" y="5486400"/>
            <a:ext cx="1247775" cy="623888"/>
            <a:chOff x="5105400" y="5486400"/>
            <a:chExt cx="1247775" cy="623888"/>
          </a:xfrm>
        </p:grpSpPr>
        <p:sp>
          <p:nvSpPr>
            <p:cNvPr id="264226" name="Rectangle 34"/>
            <p:cNvSpPr>
              <a:spLocks noChangeArrowheads="1"/>
            </p:cNvSpPr>
            <p:nvPr/>
          </p:nvSpPr>
          <p:spPr bwMode="auto">
            <a:xfrm>
              <a:off x="5105400" y="5486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30</a:t>
              </a:r>
              <a:endParaRPr lang="en-US" altLang="zh-CN" sz="1800" dirty="0">
                <a:solidFill>
                  <a:srgbClr val="339933"/>
                </a:solidFill>
                <a:ea typeface="宋体" panose="02010600030101010101" pitchFamily="2" charset="-122"/>
              </a:endParaRPr>
            </a:p>
            <a:p>
              <a:pPr algn="ctr" eaLnBrk="0" hangingPunct="0"/>
              <a:r>
                <a:rPr lang="en-US" altLang="zh-CN" sz="1800" dirty="0" smtClean="0">
                  <a:solidFill>
                    <a:srgbClr val="339933"/>
                  </a:solidFill>
                  <a:ea typeface="宋体" panose="02010600030101010101" pitchFamily="2" charset="-122"/>
                </a:rPr>
                <a:t>60</a:t>
              </a:r>
              <a:endParaRPr lang="en-US" altLang="zh-CN" sz="1800" dirty="0">
                <a:solidFill>
                  <a:srgbClr val="339933"/>
                </a:solidFill>
                <a:ea typeface="宋体" panose="02010600030101010101" pitchFamily="2" charset="-122"/>
              </a:endParaRPr>
            </a:p>
          </p:txBody>
        </p:sp>
        <p:sp>
          <p:nvSpPr>
            <p:cNvPr id="264227" name="Rectangle 35"/>
            <p:cNvSpPr>
              <a:spLocks noChangeArrowheads="1"/>
            </p:cNvSpPr>
            <p:nvPr/>
          </p:nvSpPr>
          <p:spPr bwMode="auto">
            <a:xfrm>
              <a:off x="5729288" y="5486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8" name="Rectangle 36"/>
            <p:cNvSpPr>
              <a:spLocks noChangeArrowheads="1"/>
            </p:cNvSpPr>
            <p:nvPr/>
          </p:nvSpPr>
          <p:spPr bwMode="auto">
            <a:xfrm>
              <a:off x="5418138" y="5486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32" name="AutoShape 40"/>
          <p:cNvCxnSpPr>
            <a:cxnSpLocks noChangeShapeType="1"/>
            <a:stCxn id="264228" idx="3"/>
            <a:endCxn id="264229" idx="1"/>
          </p:cNvCxnSpPr>
          <p:nvPr/>
        </p:nvCxnSpPr>
        <p:spPr bwMode="auto">
          <a:xfrm>
            <a:off x="6042025" y="5799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7134225" y="5486400"/>
            <a:ext cx="1247775" cy="623888"/>
            <a:chOff x="7134225" y="5486400"/>
            <a:chExt cx="1247775" cy="623888"/>
          </a:xfrm>
        </p:grpSpPr>
        <p:sp>
          <p:nvSpPr>
            <p:cNvPr id="264229" name="Rectangle 37"/>
            <p:cNvSpPr>
              <a:spLocks noChangeArrowheads="1"/>
            </p:cNvSpPr>
            <p:nvPr/>
          </p:nvSpPr>
          <p:spPr bwMode="auto">
            <a:xfrm>
              <a:off x="7134225" y="5486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7</a:t>
              </a:r>
              <a:endParaRPr lang="en-US" altLang="zh-CN" sz="1800" dirty="0">
                <a:solidFill>
                  <a:srgbClr val="339933"/>
                </a:solidFill>
                <a:ea typeface="宋体" panose="02010600030101010101" pitchFamily="2" charset="-122"/>
              </a:endParaRPr>
            </a:p>
            <a:p>
              <a:pPr algn="ctr" eaLnBrk="0" hangingPunct="0"/>
              <a:r>
                <a:rPr lang="en-US" altLang="zh-CN" sz="1800" dirty="0" smtClean="0">
                  <a:solidFill>
                    <a:srgbClr val="339933"/>
                  </a:solidFill>
                  <a:ea typeface="宋体" panose="02010600030101010101" pitchFamily="2" charset="-122"/>
                </a:rPr>
                <a:t>100</a:t>
              </a:r>
              <a:endParaRPr lang="en-US" altLang="zh-CN" sz="1800" dirty="0">
                <a:solidFill>
                  <a:srgbClr val="339933"/>
                </a:solidFill>
                <a:ea typeface="宋体" panose="02010600030101010101" pitchFamily="2" charset="-122"/>
              </a:endParaRPr>
            </a:p>
          </p:txBody>
        </p:sp>
        <p:sp>
          <p:nvSpPr>
            <p:cNvPr id="264230" name="Rectangle 38"/>
            <p:cNvSpPr>
              <a:spLocks noChangeArrowheads="1"/>
            </p:cNvSpPr>
            <p:nvPr/>
          </p:nvSpPr>
          <p:spPr bwMode="auto">
            <a:xfrm>
              <a:off x="7758113" y="5486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1" name="Rectangle 39"/>
            <p:cNvSpPr>
              <a:spLocks noChangeArrowheads="1"/>
            </p:cNvSpPr>
            <p:nvPr/>
          </p:nvSpPr>
          <p:spPr bwMode="auto">
            <a:xfrm>
              <a:off x="7445375" y="5486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3" name="Line 41"/>
            <p:cNvSpPr>
              <a:spLocks noChangeShapeType="1"/>
            </p:cNvSpPr>
            <p:nvPr/>
          </p:nvSpPr>
          <p:spPr bwMode="auto">
            <a:xfrm>
              <a:off x="7758113" y="5486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Group 2"/>
          <p:cNvGrpSpPr/>
          <p:nvPr/>
        </p:nvGrpSpPr>
        <p:grpSpPr>
          <a:xfrm>
            <a:off x="3101975" y="5478463"/>
            <a:ext cx="1247775" cy="623887"/>
            <a:chOff x="3101975" y="5478463"/>
            <a:chExt cx="1247775" cy="623887"/>
          </a:xfrm>
        </p:grpSpPr>
        <p:sp>
          <p:nvSpPr>
            <p:cNvPr id="264234" name="Rectangle 42"/>
            <p:cNvSpPr>
              <a:spLocks noChangeArrowheads="1"/>
            </p:cNvSpPr>
            <p:nvPr/>
          </p:nvSpPr>
          <p:spPr bwMode="auto">
            <a:xfrm>
              <a:off x="31019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10</a:t>
              </a:r>
              <a:endParaRPr lang="en-US" altLang="zh-CN" sz="1800" dirty="0">
                <a:solidFill>
                  <a:srgbClr val="339933"/>
                </a:solidFill>
                <a:ea typeface="宋体" panose="02010600030101010101" pitchFamily="2" charset="-122"/>
              </a:endParaRPr>
            </a:p>
            <a:p>
              <a:pPr algn="ctr" eaLnBrk="0" hangingPunct="0"/>
              <a:r>
                <a:rPr lang="en-US" altLang="zh-CN" sz="1800" dirty="0">
                  <a:solidFill>
                    <a:srgbClr val="339933"/>
                  </a:solidFill>
                  <a:ea typeface="宋体" panose="02010600030101010101" pitchFamily="2" charset="-122"/>
                </a:rPr>
                <a:t>50</a:t>
              </a:r>
            </a:p>
          </p:txBody>
        </p:sp>
        <p:sp>
          <p:nvSpPr>
            <p:cNvPr id="264235" name="Rectangle 43"/>
            <p:cNvSpPr>
              <a:spLocks noChangeArrowheads="1"/>
            </p:cNvSpPr>
            <p:nvPr/>
          </p:nvSpPr>
          <p:spPr bwMode="auto">
            <a:xfrm>
              <a:off x="37258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6" name="Rectangle 44"/>
            <p:cNvSpPr>
              <a:spLocks noChangeArrowheads="1"/>
            </p:cNvSpPr>
            <p:nvPr/>
          </p:nvSpPr>
          <p:spPr bwMode="auto">
            <a:xfrm>
              <a:off x="34147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37" name="AutoShape 45"/>
          <p:cNvCxnSpPr>
            <a:cxnSpLocks noChangeShapeType="1"/>
            <a:stCxn id="264236" idx="3"/>
          </p:cNvCxnSpPr>
          <p:nvPr/>
        </p:nvCxnSpPr>
        <p:spPr bwMode="auto">
          <a:xfrm>
            <a:off x="40386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41" name="AutoShape 49"/>
          <p:cNvCxnSpPr>
            <a:cxnSpLocks noChangeShapeType="1"/>
            <a:stCxn id="264240" idx="3"/>
          </p:cNvCxnSpPr>
          <p:nvPr/>
        </p:nvCxnSpPr>
        <p:spPr bwMode="auto">
          <a:xfrm>
            <a:off x="20574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Down Arrow 59"/>
          <p:cNvSpPr/>
          <p:nvPr/>
        </p:nvSpPr>
        <p:spPr>
          <a:xfrm>
            <a:off x="6665102"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Down Arrow 61"/>
          <p:cNvSpPr/>
          <p:nvPr/>
        </p:nvSpPr>
        <p:spPr>
          <a:xfrm>
            <a:off x="6829203" y="3996180"/>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510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extLst>
              <p:ext uri="{D42A27DB-BD31-4B8C-83A1-F6EECF244321}">
                <p14:modId xmlns:p14="http://schemas.microsoft.com/office/powerpoint/2010/main" val="398535770"/>
              </p:ext>
            </p:extLst>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spid="_x0000_s1046" name="Worksheet" r:id="rId3" imgW="3667132" imgH="981075" progId="Excel.Sheet.12">
                  <p:embed/>
                </p:oleObj>
              </mc:Choice>
              <mc:Fallback>
                <p:oleObj name="Worksheet" r:id="rId3" imgW="3667132" imgH="981075" progId="Excel.Sheet.12">
                  <p:embed/>
                  <p:pic>
                    <p:nvPicPr>
                      <p:cNvPr id="0" name=""/>
                      <p:cNvPicPr>
                        <a:picLocks noChangeAspect="1" noChangeArrowheads="1"/>
                      </p:cNvPicPr>
                      <p:nvPr/>
                    </p:nvPicPr>
                    <p:blipFill>
                      <a:blip r:embed="rId4"/>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1</a:t>
            </a:r>
          </a:p>
          <a:p>
            <a:pPr algn="ctr" eaLnBrk="0" hangingPunct="0"/>
            <a:r>
              <a:rPr lang="en-US" altLang="zh-CN" dirty="0" smtClean="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3</a:t>
            </a:r>
          </a:p>
          <a:p>
            <a:pPr algn="ctr" eaLnBrk="0" hangingPunct="0"/>
            <a:r>
              <a:rPr lang="en-US" altLang="zh-CN" sz="1800" dirty="0" smtClean="0">
                <a:solidFill>
                  <a:srgbClr val="FF0000"/>
                </a:solidFill>
                <a:ea typeface="宋体" panose="02010600030101010101" pitchFamily="2" charset="-122"/>
              </a:rPr>
              <a:t>33</a:t>
            </a:r>
            <a:endParaRPr lang="en-US" altLang="zh-CN" sz="1800" dirty="0">
              <a:solidFill>
                <a:srgbClr val="FF0000"/>
              </a:solidFill>
              <a:ea typeface="宋体" panose="02010600030101010101" pitchFamily="2" charset="-122"/>
            </a:endParaRP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4</a:t>
            </a:r>
          </a:p>
          <a:p>
            <a:pPr algn="ctr" eaLnBrk="0" hangingPunct="0"/>
            <a:r>
              <a:rPr lang="en-US" altLang="zh-CN" sz="1800" dirty="0" smtClean="0">
                <a:solidFill>
                  <a:srgbClr val="FF0000"/>
                </a:solidFill>
                <a:ea typeface="宋体" panose="02010600030101010101" pitchFamily="2" charset="-122"/>
              </a:rPr>
              <a:t>99</a:t>
            </a:r>
            <a:endParaRPr lang="en-US" altLang="zh-CN" sz="1800" dirty="0">
              <a:solidFill>
                <a:srgbClr val="FF0000"/>
              </a:solidFill>
              <a:ea typeface="宋体" panose="02010600030101010101" pitchFamily="2" charset="-122"/>
            </a:endParaRP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6</a:t>
            </a:r>
          </a:p>
          <a:p>
            <a:pPr algn="ctr" eaLnBrk="0" hangingPunct="0"/>
            <a:r>
              <a:rPr lang="en-US" altLang="zh-CN" sz="1800" dirty="0" smtClean="0">
                <a:solidFill>
                  <a:srgbClr val="FF0000"/>
                </a:solidFill>
                <a:ea typeface="宋体" panose="02010600030101010101" pitchFamily="2" charset="-122"/>
              </a:rPr>
              <a:t>27</a:t>
            </a:r>
            <a:endParaRPr lang="en-US" altLang="zh-CN" sz="1800" dirty="0">
              <a:solidFill>
                <a:srgbClr val="FF0000"/>
              </a:solidFill>
              <a:ea typeface="宋体" panose="02010600030101010101" pitchFamily="2" charset="-122"/>
            </a:endParaRP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rgbClr val="FF0000"/>
                </a:solidFill>
                <a:ea typeface="宋体" panose="02010600030101010101" pitchFamily="2" charset="-122"/>
              </a:rPr>
              <a:t>m</a:t>
            </a:r>
            <a:endParaRPr lang="en-US" altLang="zh-CN" dirty="0">
              <a:solidFill>
                <a:srgbClr val="FF0000"/>
              </a:solidFill>
              <a:ea typeface="宋体" panose="02010600030101010101" pitchFamily="2" charset="-122"/>
            </a:endParaRP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86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Summary</a:t>
            </a:r>
            <a:endParaRPr lang="zh-CN" altLang="en-US" dirty="0"/>
          </a:p>
        </p:txBody>
      </p:sp>
      <p:sp>
        <p:nvSpPr>
          <p:cNvPr id="3" name="Content Placeholder 2"/>
          <p:cNvSpPr>
            <a:spLocks noGrp="1"/>
          </p:cNvSpPr>
          <p:nvPr>
            <p:ph idx="1"/>
          </p:nvPr>
        </p:nvSpPr>
        <p:spPr/>
        <p:txBody>
          <a:bodyPr/>
          <a:lstStyle/>
          <a:p>
            <a:r>
              <a:rPr lang="en-US" altLang="zh-CN" dirty="0" smtClean="0"/>
              <a:t>List ADT</a:t>
            </a:r>
          </a:p>
          <a:p>
            <a:pPr lvl="1"/>
            <a:r>
              <a:rPr lang="en-US" altLang="zh-CN" dirty="0" smtClean="0"/>
              <a:t>A sequence of elements (special case: string)</a:t>
            </a:r>
          </a:p>
          <a:p>
            <a:pPr lvl="1"/>
            <a:r>
              <a:rPr lang="en-US" altLang="zh-CN" dirty="0" smtClean="0"/>
              <a:t>Array</a:t>
            </a:r>
          </a:p>
          <a:p>
            <a:r>
              <a:rPr lang="en-US" altLang="zh-CN" dirty="0" smtClean="0"/>
              <a:t>Linked list</a:t>
            </a:r>
          </a:p>
          <a:p>
            <a:pPr lvl="1" eaLnBrk="1" hangingPunct="1"/>
            <a:r>
              <a:rPr lang="en-US" altLang="zh-CN" dirty="0" smtClean="0">
                <a:latin typeface="Arial" charset="0"/>
                <a:cs typeface="Arial" charset="0"/>
              </a:rPr>
              <a:t>Accessors </a:t>
            </a:r>
            <a:r>
              <a:rPr lang="en-US" altLang="zh-CN" dirty="0">
                <a:latin typeface="Arial" charset="0"/>
                <a:cs typeface="Arial" charset="0"/>
              </a:rPr>
              <a:t>and </a:t>
            </a:r>
            <a:r>
              <a:rPr lang="en-US" altLang="zh-CN" dirty="0" err="1">
                <a:latin typeface="Arial" charset="0"/>
                <a:cs typeface="Arial" charset="0"/>
              </a:rPr>
              <a:t>mutators</a:t>
            </a:r>
            <a:endParaRPr lang="en-US" altLang="zh-CN" dirty="0">
              <a:latin typeface="Arial" charset="0"/>
              <a:cs typeface="Arial" charset="0"/>
            </a:endParaRPr>
          </a:p>
          <a:p>
            <a:pPr lvl="1" eaLnBrk="1" hangingPunct="1"/>
            <a:r>
              <a:rPr lang="en-US" altLang="zh-CN" dirty="0" smtClean="0">
                <a:latin typeface="Arial" charset="0"/>
                <a:cs typeface="Arial" charset="0"/>
              </a:rPr>
              <a:t>Stepping </a:t>
            </a:r>
            <a:r>
              <a:rPr lang="en-US" altLang="zh-CN" dirty="0">
                <a:latin typeface="Arial" charset="0"/>
                <a:cs typeface="Arial" charset="0"/>
              </a:rPr>
              <a:t>through a linked list</a:t>
            </a:r>
          </a:p>
          <a:p>
            <a:pPr lvl="1" eaLnBrk="1" hangingPunct="1"/>
            <a:r>
              <a:rPr lang="en-US" altLang="zh-CN" dirty="0" smtClean="0">
                <a:latin typeface="Arial" charset="0"/>
                <a:cs typeface="Arial" charset="0"/>
              </a:rPr>
              <a:t>Copy </a:t>
            </a:r>
            <a:r>
              <a:rPr lang="en-US" altLang="zh-CN" dirty="0">
                <a:latin typeface="Arial" charset="0"/>
                <a:cs typeface="Arial" charset="0"/>
              </a:rPr>
              <a:t>and assignment operator</a:t>
            </a:r>
          </a:p>
          <a:p>
            <a:r>
              <a:rPr lang="en-US" altLang="zh-CN" dirty="0" smtClean="0"/>
              <a:t>Doubly </a:t>
            </a:r>
            <a:r>
              <a:rPr lang="en-US" altLang="zh-CN" dirty="0"/>
              <a:t>linked </a:t>
            </a:r>
            <a:r>
              <a:rPr lang="en-US" altLang="zh-CN" dirty="0" smtClean="0"/>
              <a:t>list</a:t>
            </a:r>
          </a:p>
          <a:p>
            <a:pPr lvl="1"/>
            <a:r>
              <a:rPr lang="en-US" altLang="en-US" dirty="0">
                <a:latin typeface="Arial" charset="0"/>
                <a:cs typeface="Arial" charset="0"/>
              </a:rPr>
              <a:t>Memory usage versus run times</a:t>
            </a:r>
            <a:endParaRPr lang="en-US" altLang="zh-CN" dirty="0"/>
          </a:p>
          <a:p>
            <a:r>
              <a:rPr lang="en-US" altLang="zh-CN" dirty="0" smtClean="0"/>
              <a:t>Node-based storage with arrays</a:t>
            </a:r>
          </a:p>
          <a:p>
            <a:pPr lvl="1"/>
            <a:r>
              <a:rPr lang="en-US" altLang="en-US" dirty="0" smtClean="0"/>
              <a:t>No </a:t>
            </a:r>
            <a:r>
              <a:rPr lang="en-US" altLang="en-US" dirty="0"/>
              <a:t>longer </a:t>
            </a:r>
            <a:r>
              <a:rPr lang="en-US" altLang="en-US" dirty="0" smtClean="0"/>
              <a:t>need to </a:t>
            </a:r>
            <a:r>
              <a:rPr lang="en-US" altLang="en-US" dirty="0"/>
              <a:t>call </a:t>
            </a:r>
            <a:r>
              <a:rPr lang="en-US" altLang="en-US" dirty="0" smtClean="0">
                <a:latin typeface="Courier New" panose="02070309020205020404" pitchFamily="49" charset="0"/>
                <a:cs typeface="Courier New" panose="02070309020205020404" pitchFamily="49" charset="0"/>
              </a:rPr>
              <a:t>new</a:t>
            </a:r>
            <a:r>
              <a:rPr lang="en-US" altLang="en-US" dirty="0" smtClean="0"/>
              <a:t> </a:t>
            </a:r>
            <a:r>
              <a:rPr lang="en-US" altLang="en-US" dirty="0"/>
              <a:t>for each new </a:t>
            </a:r>
            <a:r>
              <a:rPr lang="en-US" altLang="en-US" dirty="0" smtClean="0"/>
              <a:t>node</a:t>
            </a:r>
          </a:p>
          <a:p>
            <a:r>
              <a:rPr lang="en-US" altLang="zh-CN" dirty="0" smtClean="0"/>
              <a:t>Application</a:t>
            </a:r>
          </a:p>
          <a:p>
            <a:pPr lvl="1"/>
            <a:r>
              <a:rPr lang="en-US" altLang="zh-CN" dirty="0" smtClean="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t>Doubly linked list</a:t>
            </a:r>
          </a:p>
          <a:p>
            <a:r>
              <a:rPr lang="en-US" altLang="zh-CN" dirty="0" smtClean="0"/>
              <a:t>Node-based storage with arrays</a:t>
            </a:r>
          </a:p>
          <a:p>
            <a:r>
              <a:rPr lang="en-US" altLang="zh-CN" dirty="0" smtClean="0"/>
              <a:t>Application</a:t>
            </a:r>
          </a:p>
          <a:p>
            <a:endParaRPr lang="zh-CN" altLang="en-US" dirty="0"/>
          </a:p>
        </p:txBody>
      </p:sp>
    </p:spTree>
    <p:extLst>
      <p:ext uri="{BB962C8B-B14F-4D97-AF65-F5344CB8AC3E}">
        <p14:creationId xmlns:p14="http://schemas.microsoft.com/office/powerpoint/2010/main" val="190650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In all our examples, we use new and delete to allocate and deallocate nodes</a:t>
            </a:r>
          </a:p>
          <a:p>
            <a:pPr lvl="1"/>
            <a:r>
              <a:rPr lang="en-CA" dirty="0" smtClean="0"/>
              <a:t>This is exceptionally inefficient</a:t>
            </a:r>
          </a:p>
          <a:p>
            <a:pPr lvl="1"/>
            <a:r>
              <a:rPr lang="en-CA" dirty="0" smtClean="0"/>
              <a:t>It requires the operating system to allocate and deallocate memory with each node</a:t>
            </a:r>
          </a:p>
          <a:p>
            <a:pPr lvl="1"/>
            <a:r>
              <a:rPr lang="en-CA" dirty="0" smtClean="0"/>
              <a:t>Could we pre-allocate memory for a number of nodes and use them?</a:t>
            </a:r>
          </a:p>
          <a:p>
            <a:pPr lvl="1"/>
            <a:r>
              <a:rPr lang="en-CA" dirty="0" smtClean="0"/>
              <a:t>Suggestions?</a:t>
            </a:r>
          </a:p>
          <a:p>
            <a:pPr lvl="1">
              <a:buNone/>
            </a:pPr>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83757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Consider the following strategy:</a:t>
            </a:r>
          </a:p>
          <a:p>
            <a:pPr lvl="1"/>
            <a:r>
              <a:rPr lang="en-CA" dirty="0" smtClean="0"/>
              <a:t>Allocate an array of </a:t>
            </a:r>
            <a:r>
              <a:rPr lang="en-CA" i="1" dirty="0" smtClean="0">
                <a:latin typeface="Times New Roman" pitchFamily="18" charset="0"/>
                <a:cs typeface="Times New Roman" pitchFamily="18" charset="0"/>
              </a:rPr>
              <a:t>N</a:t>
            </a:r>
            <a:r>
              <a:rPr lang="en-CA" dirty="0" smtClean="0"/>
              <a:t> nodes</a:t>
            </a:r>
          </a:p>
          <a:p>
            <a:pPr lvl="1"/>
            <a:r>
              <a:rPr lang="en-CA" dirty="0" smtClean="0"/>
              <a:t>The address of the node is the index in the array</a:t>
            </a:r>
          </a:p>
          <a:p>
            <a:pPr lvl="2"/>
            <a:r>
              <a:rPr lang="en-CA" dirty="0" smtClean="0"/>
              <a:t>Therefore, </a:t>
            </a:r>
            <a:r>
              <a:rPr lang="en-CA" dirty="0" err="1" smtClean="0">
                <a:latin typeface="Consolas" pitchFamily="49" charset="0"/>
                <a:cs typeface="Consolas" pitchFamily="49" charset="0"/>
              </a:rPr>
              <a:t>next_node</a:t>
            </a:r>
            <a:r>
              <a:rPr lang="en-CA" dirty="0" smtClean="0"/>
              <a:t> is an integer</a:t>
            </a:r>
          </a:p>
          <a:p>
            <a:pPr lvl="1"/>
            <a:r>
              <a:rPr lang="en-CA" dirty="0" smtClean="0"/>
              <a:t>Each time we require a new node, use one of these</a:t>
            </a:r>
          </a:p>
          <a:p>
            <a:pPr lvl="1"/>
            <a:r>
              <a:rPr lang="en-CA" dirty="0" smtClean="0"/>
              <a:t>If all the nodes in the block are used, we double the size of the array of the allocated nodes and move the objects over</a:t>
            </a:r>
          </a:p>
          <a:p>
            <a:pPr lvl="1"/>
            <a:endParaRPr lang="en-CA" dirty="0" smtClean="0"/>
          </a:p>
          <a:p>
            <a:pPr>
              <a:buNone/>
            </a:pPr>
            <a:r>
              <a:rPr lang="en-CA" dirty="0" smtClean="0"/>
              <a:t>	To track which nodes are being used, we could use a stack</a:t>
            </a:r>
          </a:p>
          <a:p>
            <a:pPr lvl="1"/>
            <a:r>
              <a:rPr lang="en-CA" dirty="0" smtClean="0"/>
              <a:t>Initially, the stack would contain the values from </a:t>
            </a:r>
            <a:r>
              <a:rPr lang="en-CA" dirty="0" smtClean="0">
                <a:latin typeface="Times New Roman" pitchFamily="18" charset="0"/>
                <a:cs typeface="Times New Roman" pitchFamily="18" charset="0"/>
              </a:rPr>
              <a:t>0</a:t>
            </a:r>
            <a:r>
              <a:rPr lang="en-CA" dirty="0" smtClean="0"/>
              <a:t> to </a:t>
            </a:r>
            <a:r>
              <a:rPr lang="en-CA" i="1" dirty="0" smtClean="0">
                <a:latin typeface="Times New Roman" pitchFamily="18" charset="0"/>
                <a:cs typeface="Times New Roman" pitchFamily="18" charset="0"/>
              </a:rPr>
              <a:t>N</a:t>
            </a:r>
            <a:r>
              <a:rPr lang="en-CA" dirty="0" smtClean="0">
                <a:latin typeface="Times New Roman" pitchFamily="18" charset="0"/>
                <a:cs typeface="Times New Roman" pitchFamily="18" charset="0"/>
              </a:rPr>
              <a:t> – 1 </a:t>
            </a:r>
          </a:p>
          <a:p>
            <a:pPr lvl="1"/>
            <a:r>
              <a:rPr lang="en-CA" dirty="0" smtClean="0"/>
              <a:t>If we need an unused entry in the array, pop the next index from the top of the stack</a:t>
            </a:r>
          </a:p>
          <a:p>
            <a:pPr lvl="1"/>
            <a:r>
              <a:rPr lang="en-CA" dirty="0" smtClean="0"/>
              <a:t>If we no longer are using a node, push its index onto the stack</a:t>
            </a:r>
          </a:p>
        </p:txBody>
      </p:sp>
    </p:spTree>
    <p:extLst>
      <p:ext uri="{BB962C8B-B14F-4D97-AF65-F5344CB8AC3E}">
        <p14:creationId xmlns:p14="http://schemas.microsoft.com/office/powerpoint/2010/main" val="3417428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We would use -1 to represent the end of the list</a:t>
            </a:r>
          </a:p>
          <a:p>
            <a:pPr lvl="1"/>
            <a:r>
              <a:rPr lang="en-CA" dirty="0" smtClean="0"/>
              <a:t>More intelligently, we would define a constant:</a:t>
            </a:r>
          </a:p>
          <a:p>
            <a:pPr lvl="1">
              <a:buNone/>
            </a:pPr>
            <a:r>
              <a:rPr lang="en-CA" dirty="0" smtClean="0"/>
              <a:t>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const NULL = -1;</a:t>
            </a:r>
            <a:endParaRPr lang="en-CA" dirty="0">
              <a:latin typeface="Consolas" pitchFamily="49" charset="0"/>
              <a:cs typeface="Consolas" pitchFamily="49" charset="0"/>
            </a:endParaRPr>
          </a:p>
        </p:txBody>
      </p:sp>
      <p:pic>
        <p:nvPicPr>
          <p:cNvPr id="5" name="Picture 2" descr="C:\Users\dwharder\Desktop\z1.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Tree>
    <p:extLst>
      <p:ext uri="{BB962C8B-B14F-4D97-AF65-F5344CB8AC3E}">
        <p14:creationId xmlns:p14="http://schemas.microsoft.com/office/powerpoint/2010/main" val="2263977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3" name="Picture 5" descr="C:\Users\dwharder\Desktop\z2.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After a few calls to </a:t>
            </a:r>
            <a:r>
              <a:rPr lang="en-CA" dirty="0" err="1" smtClean="0">
                <a:latin typeface="Consolas" pitchFamily="49" charset="0"/>
                <a:cs typeface="Consolas" pitchFamily="49" charset="0"/>
              </a:rPr>
              <a:t>push_front</a:t>
            </a:r>
            <a:r>
              <a:rPr lang="en-CA" dirty="0" smtClean="0"/>
              <a:t> and </a:t>
            </a:r>
            <a:r>
              <a:rPr lang="en-CA" dirty="0" smtClean="0">
                <a:latin typeface="Consolas" pitchFamily="49" charset="0"/>
                <a:cs typeface="Consolas" pitchFamily="49" charset="0"/>
              </a:rPr>
              <a:t>erase</a:t>
            </a:r>
            <a:r>
              <a:rPr lang="en-CA" dirty="0" smtClean="0"/>
              <a:t>, we could end up with an allocation as follows:</a:t>
            </a:r>
            <a:endParaRPr lang="en-CA" dirty="0"/>
          </a:p>
        </p:txBody>
      </p:sp>
    </p:spTree>
    <p:extLst>
      <p:ext uri="{BB962C8B-B14F-4D97-AF65-F5344CB8AC3E}">
        <p14:creationId xmlns:p14="http://schemas.microsoft.com/office/powerpoint/2010/main" val="2429693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If we wanted to call </a:t>
            </a:r>
            <a:r>
              <a:rPr lang="en-CA" dirty="0" err="1" smtClean="0">
                <a:latin typeface="Consolas" pitchFamily="49" charset="0"/>
                <a:cs typeface="Consolas" pitchFamily="49" charset="0"/>
              </a:rPr>
              <a:t>pop_front</a:t>
            </a:r>
            <a:r>
              <a:rPr lang="en-CA" dirty="0" smtClean="0"/>
              <a:t>, we would:</a:t>
            </a:r>
          </a:p>
          <a:p>
            <a:pPr lvl="1"/>
            <a:r>
              <a:rPr lang="en-CA" dirty="0" smtClean="0"/>
              <a:t>Push 4 onto the stack</a:t>
            </a:r>
          </a:p>
          <a:p>
            <a:pPr lvl="1"/>
            <a:r>
              <a:rPr lang="en-CA" dirty="0" smtClean="0"/>
              <a:t>Updated </a:t>
            </a:r>
            <a:r>
              <a:rPr lang="en-CA" dirty="0" err="1" smtClean="0">
                <a:latin typeface="Consolas" pitchFamily="49" charset="0"/>
                <a:cs typeface="Consolas" pitchFamily="49" charset="0"/>
              </a:rPr>
              <a:t>list_head</a:t>
            </a:r>
            <a:r>
              <a:rPr lang="en-CA" dirty="0" smtClean="0"/>
              <a:t> to be 7</a:t>
            </a:r>
          </a:p>
          <a:p>
            <a:endParaRPr lang="en-CA" dirty="0"/>
          </a:p>
        </p:txBody>
      </p:sp>
      <p:pic>
        <p:nvPicPr>
          <p:cNvPr id="5" name="Picture 5" descr="C:\Users\dwharder\Desktop\z2.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Tree>
    <p:extLst>
      <p:ext uri="{BB962C8B-B14F-4D97-AF65-F5344CB8AC3E}">
        <p14:creationId xmlns:p14="http://schemas.microsoft.com/office/powerpoint/2010/main" val="4044785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C:\Users\dwharder\Desktop\z4.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If we wanted to call </a:t>
            </a:r>
            <a:r>
              <a:rPr lang="en-CA" dirty="0" err="1" smtClean="0">
                <a:latin typeface="Consolas" pitchFamily="49" charset="0"/>
                <a:cs typeface="Consolas" pitchFamily="49" charset="0"/>
              </a:rPr>
              <a:t>pop_front</a:t>
            </a:r>
            <a:r>
              <a:rPr lang="en-CA" dirty="0" smtClean="0"/>
              <a:t>, we would:</a:t>
            </a:r>
          </a:p>
          <a:p>
            <a:pPr lvl="1"/>
            <a:r>
              <a:rPr lang="en-CA" dirty="0" smtClean="0"/>
              <a:t>Push 4 onto the stack</a:t>
            </a:r>
          </a:p>
          <a:p>
            <a:pPr lvl="1"/>
            <a:r>
              <a:rPr lang="en-CA" dirty="0" smtClean="0"/>
              <a:t>Updated </a:t>
            </a:r>
            <a:r>
              <a:rPr lang="en-CA" dirty="0" err="1" smtClean="0">
                <a:latin typeface="Consolas" pitchFamily="49" charset="0"/>
                <a:cs typeface="Consolas" pitchFamily="49" charset="0"/>
              </a:rPr>
              <a:t>list_head</a:t>
            </a:r>
            <a:r>
              <a:rPr lang="en-CA" dirty="0" smtClean="0"/>
              <a:t> to be 7</a:t>
            </a:r>
          </a:p>
          <a:p>
            <a:pPr>
              <a:buNone/>
            </a:pPr>
            <a:r>
              <a:rPr lang="en-CA" dirty="0" smtClean="0"/>
              <a:t>	The result:</a:t>
            </a:r>
          </a:p>
        </p:txBody>
      </p:sp>
    </p:spTree>
    <p:extLst>
      <p:ext uri="{BB962C8B-B14F-4D97-AF65-F5344CB8AC3E}">
        <p14:creationId xmlns:p14="http://schemas.microsoft.com/office/powerpoint/2010/main" val="1953961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5" descr="C:\Users\dwharder\Desktop\z2.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If we wanted to push 99 onto the front of this list, we would:</a:t>
            </a:r>
          </a:p>
          <a:p>
            <a:pPr lvl="1"/>
            <a:r>
              <a:rPr lang="en-CA" dirty="0" smtClean="0"/>
              <a:t>Get to top of the stack, 6</a:t>
            </a:r>
          </a:p>
          <a:p>
            <a:pPr lvl="1"/>
            <a:r>
              <a:rPr lang="en-CA" dirty="0" smtClean="0"/>
              <a:t>At this location, place 99 and the current value of </a:t>
            </a:r>
            <a:r>
              <a:rPr lang="en-CA" dirty="0" err="1" smtClean="0">
                <a:latin typeface="Consolas" pitchFamily="49" charset="0"/>
                <a:cs typeface="Consolas" pitchFamily="49" charset="0"/>
              </a:rPr>
              <a:t>list_head</a:t>
            </a:r>
            <a:endParaRPr lang="en-CA" dirty="0" smtClean="0">
              <a:latin typeface="Consolas" pitchFamily="49" charset="0"/>
              <a:cs typeface="Consolas" pitchFamily="49" charset="0"/>
            </a:endParaRPr>
          </a:p>
          <a:p>
            <a:pPr lvl="1"/>
            <a:r>
              <a:rPr lang="en-CA" dirty="0" smtClean="0"/>
              <a:t>Update </a:t>
            </a:r>
            <a:r>
              <a:rPr lang="en-CA" dirty="0" err="1" smtClean="0">
                <a:latin typeface="Consolas" pitchFamily="49" charset="0"/>
                <a:cs typeface="Consolas" pitchFamily="49" charset="0"/>
              </a:rPr>
              <a:t>list_head</a:t>
            </a:r>
            <a:r>
              <a:rPr lang="en-CA" dirty="0" smtClean="0">
                <a:latin typeface="Consolas" pitchFamily="49" charset="0"/>
                <a:cs typeface="Consolas" pitchFamily="49" charset="0"/>
              </a:rPr>
              <a:t> = 6</a:t>
            </a:r>
          </a:p>
          <a:p>
            <a:endParaRPr lang="en-CA" dirty="0"/>
          </a:p>
        </p:txBody>
      </p:sp>
    </p:spTree>
    <p:extLst>
      <p:ext uri="{BB962C8B-B14F-4D97-AF65-F5344CB8AC3E}">
        <p14:creationId xmlns:p14="http://schemas.microsoft.com/office/powerpoint/2010/main" val="4045984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This results in:</a:t>
            </a:r>
            <a:endParaRPr lang="en-CA" dirty="0"/>
          </a:p>
        </p:txBody>
      </p:sp>
      <p:pic>
        <p:nvPicPr>
          <p:cNvPr id="4" name="Picture 4" descr="C:\Users\dwharder\Desktop\z3.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Tree>
    <p:extLst>
      <p:ext uri="{BB962C8B-B14F-4D97-AF65-F5344CB8AC3E}">
        <p14:creationId xmlns:p14="http://schemas.microsoft.com/office/powerpoint/2010/main" val="2801141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Efficient Allocation</a:t>
            </a:r>
            <a:endParaRPr lang="en-CA" dirty="0"/>
          </a:p>
        </p:txBody>
      </p:sp>
      <p:sp>
        <p:nvSpPr>
          <p:cNvPr id="3" name="Content Placeholder 2"/>
          <p:cNvSpPr>
            <a:spLocks noGrp="1"/>
          </p:cNvSpPr>
          <p:nvPr>
            <p:ph idx="1"/>
          </p:nvPr>
        </p:nvSpPr>
        <p:spPr/>
        <p:txBody>
          <a:bodyPr/>
          <a:lstStyle/>
          <a:p>
            <a:pPr>
              <a:buNone/>
            </a:pPr>
            <a:r>
              <a:rPr lang="en-CA" dirty="0" smtClean="0"/>
              <a:t>	Originally, we would require </a:t>
            </a:r>
            <a:r>
              <a:rPr lang="en-CA" i="1" dirty="0" smtClean="0">
                <a:latin typeface="Times New Roman" pitchFamily="18" charset="0"/>
                <a:cs typeface="Times New Roman" pitchFamily="18" charset="0"/>
              </a:rPr>
              <a:t>n</a:t>
            </a:r>
            <a:r>
              <a:rPr lang="en-CA" dirty="0" smtClean="0"/>
              <a:t> calls to </a:t>
            </a:r>
            <a:r>
              <a:rPr lang="en-CA" dirty="0" smtClean="0">
                <a:latin typeface="Consolas" pitchFamily="49" charset="0"/>
                <a:cs typeface="Consolas" pitchFamily="49" charset="0"/>
              </a:rPr>
              <a:t>new()</a:t>
            </a:r>
            <a:r>
              <a:rPr lang="en-CA" dirty="0" smtClean="0"/>
              <a:t> to insert </a:t>
            </a:r>
            <a:r>
              <a:rPr lang="en-CA" i="1" dirty="0" smtClean="0">
                <a:latin typeface="Times New Roman" pitchFamily="18" charset="0"/>
                <a:cs typeface="Times New Roman" pitchFamily="18" charset="0"/>
              </a:rPr>
              <a:t>n</a:t>
            </a:r>
            <a:r>
              <a:rPr lang="en-CA" dirty="0" smtClean="0"/>
              <a:t> objects into the linked list</a:t>
            </a:r>
          </a:p>
          <a:p>
            <a:pPr lvl="1"/>
            <a:r>
              <a:rPr lang="en-CA" dirty="0" smtClean="0"/>
              <a:t>This updated allocation strategy requires </a:t>
            </a:r>
            <a:r>
              <a:rPr lang="en-CA" dirty="0" err="1" smtClean="0">
                <a:latin typeface="Times New Roman" pitchFamily="18" charset="0"/>
                <a:cs typeface="Times New Roman" pitchFamily="18" charset="0"/>
              </a:rPr>
              <a:t>lg</a:t>
            </a:r>
            <a:r>
              <a:rPr lang="en-CA" dirty="0" smtClean="0">
                <a:latin typeface="Times New Roman" pitchFamily="18" charset="0"/>
                <a:cs typeface="Times New Roman" pitchFamily="18" charset="0"/>
              </a:rPr>
              <a:t>(</a:t>
            </a:r>
            <a:r>
              <a:rPr lang="en-CA" i="1" dirty="0" smtClean="0">
                <a:latin typeface="Times New Roman" pitchFamily="18" charset="0"/>
                <a:cs typeface="Times New Roman" pitchFamily="18" charset="0"/>
              </a:rPr>
              <a:t>n</a:t>
            </a:r>
            <a:r>
              <a:rPr lang="en-CA" dirty="0" smtClean="0">
                <a:latin typeface="Times New Roman" pitchFamily="18" charset="0"/>
                <a:cs typeface="Times New Roman" pitchFamily="18" charset="0"/>
              </a:rPr>
              <a:t>)</a:t>
            </a:r>
            <a:r>
              <a:rPr lang="en-CA" dirty="0" smtClean="0"/>
              <a:t> calls to new and </a:t>
            </a:r>
            <a:r>
              <a:rPr lang="en-CA" i="1" dirty="0" smtClean="0">
                <a:latin typeface="Times New Roman" pitchFamily="18" charset="0"/>
                <a:cs typeface="Times New Roman" pitchFamily="18" charset="0"/>
              </a:rPr>
              <a:t>n</a:t>
            </a:r>
            <a:r>
              <a:rPr lang="en-CA" dirty="0" smtClean="0"/>
              <a:t> copies</a:t>
            </a:r>
          </a:p>
          <a:p>
            <a:pPr lvl="1"/>
            <a:endParaRPr lang="en-CA" dirty="0"/>
          </a:p>
        </p:txBody>
      </p:sp>
      <p:pic>
        <p:nvPicPr>
          <p:cNvPr id="4" name="Picture 4" descr="C:\Users\dwharder\Desktop\z3.png"/>
          <p:cNvPicPr>
            <a:picLocks noChangeAspect="1" noChangeArrowheads="1"/>
          </p:cNvPicPr>
          <p:nvPr/>
        </p:nvPicPr>
        <p:blipFill>
          <a:blip r:embed="rId2" cstate="print"/>
          <a:srcRect/>
          <a:stretch>
            <a:fillRect/>
          </a:stretch>
        </p:blipFill>
        <p:spPr bwMode="auto">
          <a:xfrm>
            <a:off x="2051720" y="2708920"/>
            <a:ext cx="5507906" cy="3572370"/>
          </a:xfrm>
          <a:prstGeom prst="rect">
            <a:avLst/>
          </a:prstGeom>
          <a:noFill/>
        </p:spPr>
      </p:pic>
    </p:spTree>
    <p:extLst>
      <p:ext uri="{BB962C8B-B14F-4D97-AF65-F5344CB8AC3E}">
        <p14:creationId xmlns:p14="http://schemas.microsoft.com/office/powerpoint/2010/main" val="108577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will clean up the representation as follows:</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do not specify the addresses because they are arbitrary and:</a:t>
            </a:r>
          </a:p>
          <a:p>
            <a:pPr lvl="1" eaLnBrk="1" hangingPunct="1"/>
            <a:r>
              <a:rPr lang="en-US" dirty="0" smtClean="0">
                <a:latin typeface="Arial" charset="0"/>
                <a:cs typeface="Arial" charset="0"/>
              </a:rPr>
              <a:t>The contents of the circle is the element</a:t>
            </a:r>
          </a:p>
          <a:p>
            <a:pPr lvl="1" eaLnBrk="1" hangingPunct="1"/>
            <a:r>
              <a:rPr lang="en-US" dirty="0" smtClean="0">
                <a:latin typeface="Arial" charset="0"/>
                <a:cs typeface="Arial" charset="0"/>
              </a:rPr>
              <a:t>The </a:t>
            </a:r>
            <a:r>
              <a:rPr lang="en-US" dirty="0" err="1" smtClean="0">
                <a:latin typeface="Consolas" pitchFamily="49" charset="0"/>
                <a:cs typeface="Consolas" pitchFamily="49" charset="0"/>
              </a:rPr>
              <a:t>next_node</a:t>
            </a:r>
            <a:r>
              <a:rPr lang="en-US" dirty="0" smtClean="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smtClean="0">
                <a:latin typeface="Courier New" pitchFamily="49" charset="0"/>
                <a:cs typeface="Courier New" pitchFamily="49" charset="0"/>
              </a:rPr>
              <a:t>list_</a:t>
            </a:r>
            <a:endParaRPr lang="en-CA" sz="2000" b="1" dirty="0">
              <a:latin typeface="Courier New" pitchFamily="49" charset="0"/>
              <a:cs typeface="Courier New" pitchFamily="49" charset="0"/>
            </a:endParaRPr>
          </a:p>
        </p:txBody>
      </p:sp>
    </p:spTree>
    <p:extLst>
      <p:ext uri="{BB962C8B-B14F-4D97-AF65-F5344CB8AC3E}">
        <p14:creationId xmlns:p14="http://schemas.microsoft.com/office/powerpoint/2010/main" val="3449443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First, we want to create a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also want to be able to:</a:t>
            </a:r>
          </a:p>
          <a:p>
            <a:pPr lvl="1" eaLnBrk="1" hangingPunct="1"/>
            <a:r>
              <a:rPr lang="en-US" dirty="0" smtClean="0">
                <a:latin typeface="Arial" charset="0"/>
                <a:cs typeface="Arial" charset="0"/>
              </a:rPr>
              <a:t>insert into,</a:t>
            </a:r>
          </a:p>
          <a:p>
            <a:pPr lvl="1" eaLnBrk="1" hangingPunct="1"/>
            <a:r>
              <a:rPr lang="en-US" dirty="0" smtClean="0">
                <a:latin typeface="Arial" charset="0"/>
                <a:cs typeface="Arial" charset="0"/>
              </a:rPr>
              <a:t>access, and</a:t>
            </a:r>
          </a:p>
          <a:p>
            <a:pPr lvl="1" eaLnBrk="1" hangingPunct="1"/>
            <a:r>
              <a:rPr lang="en-US" dirty="0" smtClean="0">
                <a:latin typeface="Arial" charset="0"/>
                <a:cs typeface="Arial" charset="0"/>
              </a:rPr>
              <a:t>erase from</a:t>
            </a:r>
          </a:p>
          <a:p>
            <a:pPr eaLnBrk="1" hangingPunct="1">
              <a:buFontTx/>
              <a:buNone/>
            </a:pPr>
            <a:r>
              <a:rPr lang="en-US" dirty="0" smtClean="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can do them with the following operations:</a:t>
            </a:r>
          </a:p>
          <a:p>
            <a:pPr lvl="1" eaLnBrk="1" hangingPunct="1"/>
            <a:r>
              <a:rPr lang="en-US" dirty="0" smtClean="0">
                <a:latin typeface="Arial" charset="0"/>
                <a:cs typeface="Arial" charset="0"/>
              </a:rPr>
              <a:t>Adding, retrieving, or removing the value at the front of the linked list</a:t>
            </a:r>
          </a:p>
          <a:p>
            <a:pPr lvl="2" eaLnBrk="1" hangingPunct="1">
              <a:buFontTx/>
              <a:buNone/>
            </a:pPr>
            <a:r>
              <a:rPr lang="en-US" sz="1800" dirty="0" smtClean="0">
                <a:latin typeface="Consolas" pitchFamily="49" charset="0"/>
                <a:cs typeface="Consolas" pitchFamily="49" charset="0"/>
              </a:rPr>
              <a:t>void </a:t>
            </a:r>
            <a:r>
              <a:rPr lang="en-US" sz="1800" dirty="0" err="1" smtClean="0">
                <a:latin typeface="Consolas" pitchFamily="49" charset="0"/>
                <a:cs typeface="Consolas" pitchFamily="49" charset="0"/>
              </a:rPr>
              <a:t>push_front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a:t>
            </a:r>
          </a:p>
          <a:p>
            <a:pPr lvl="2" eaLnBrk="1" hangingPunct="1">
              <a:buFontTx/>
              <a:buNone/>
            </a:pP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front() </a:t>
            </a:r>
            <a:r>
              <a:rPr lang="en-US" sz="1800" dirty="0" smtClean="0">
                <a:solidFill>
                  <a:srgbClr val="FF0000"/>
                </a:solidFill>
                <a:latin typeface="Consolas" pitchFamily="49" charset="0"/>
                <a:cs typeface="Consolas" pitchFamily="49" charset="0"/>
              </a:rPr>
              <a:t>const</a:t>
            </a:r>
            <a:r>
              <a:rPr lang="en-US" sz="1800" dirty="0" smtClean="0">
                <a:latin typeface="Consolas" pitchFamily="49" charset="0"/>
                <a:cs typeface="Consolas" pitchFamily="49" charset="0"/>
              </a:rPr>
              <a:t>;</a:t>
            </a:r>
          </a:p>
          <a:p>
            <a:pPr lvl="2" eaLnBrk="1" hangingPunct="1">
              <a:buFontTx/>
              <a:buNone/>
            </a:pPr>
            <a:r>
              <a:rPr lang="en-US" sz="1800" dirty="0" smtClean="0">
                <a:latin typeface="Consolas" pitchFamily="49" charset="0"/>
                <a:cs typeface="Consolas" pitchFamily="49" charset="0"/>
              </a:rPr>
              <a:t>void </a:t>
            </a:r>
            <a:r>
              <a:rPr lang="en-US" sz="1800" dirty="0" err="1" smtClean="0">
                <a:latin typeface="Consolas" pitchFamily="49" charset="0"/>
                <a:cs typeface="Consolas" pitchFamily="49" charset="0"/>
              </a:rPr>
              <a:t>pop_front</a:t>
            </a:r>
            <a:r>
              <a:rPr lang="en-US" sz="1800" dirty="0" smtClean="0">
                <a:latin typeface="Consolas" pitchFamily="49" charset="0"/>
                <a:cs typeface="Consolas" pitchFamily="49" charset="0"/>
              </a:rPr>
              <a: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We may also want to access the head of the linked list</a:t>
            </a:r>
          </a:p>
          <a:p>
            <a:pPr lvl="1" eaLnBrk="1" hangingPunct="1">
              <a:buFontTx/>
              <a:buNone/>
            </a:pPr>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Node *</a:t>
            </a:r>
            <a:r>
              <a:rPr lang="en-US" dirty="0" smtClean="0">
                <a:latin typeface="Consolas" pitchFamily="49" charset="0"/>
                <a:cs typeface="Consolas" pitchFamily="49" charset="0"/>
              </a:rPr>
              <a:t>head() </a:t>
            </a:r>
            <a:r>
              <a:rPr lang="en-US" dirty="0" smtClean="0">
                <a:solidFill>
                  <a:srgbClr val="FF0000"/>
                </a:solidFill>
                <a:latin typeface="Consolas" pitchFamily="49" charset="0"/>
                <a:cs typeface="Consolas" pitchFamily="49" charset="0"/>
              </a:rPr>
              <a:t>const</a:t>
            </a: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036225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All these operations relate to the first node of the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may want to perform operations on an arbitrary node of the linked list, for example:</a:t>
            </a:r>
          </a:p>
          <a:p>
            <a:pPr lvl="1" eaLnBrk="1" hangingPunct="1"/>
            <a:r>
              <a:rPr lang="en-US" dirty="0" smtClean="0">
                <a:latin typeface="Arial" charset="0"/>
                <a:cs typeface="Arial" charset="0"/>
              </a:rPr>
              <a:t>Find the number of instances of an integer in the list:</a:t>
            </a:r>
          </a:p>
          <a:p>
            <a:pPr lvl="1" eaLnBrk="1" hangingPunct="1">
              <a:buFontTx/>
              <a:buNone/>
            </a:pPr>
            <a:r>
              <a:rPr lang="en-US" dirty="0" smtClean="0">
                <a:latin typeface="Arial" charset="0"/>
                <a:cs typeface="Arial" charset="0"/>
              </a:rPr>
              <a:t>		</a:t>
            </a:r>
            <a:r>
              <a:rPr lang="en-US" b="1" dirty="0" err="1" smtClean="0">
                <a:latin typeface="Courier New" pitchFamily="49" charset="0"/>
                <a:cs typeface="Arial" charset="0"/>
              </a:rPr>
              <a:t>int</a:t>
            </a:r>
            <a:r>
              <a:rPr lang="en-US" b="1" dirty="0" smtClean="0">
                <a:latin typeface="Courier New" pitchFamily="49" charset="0"/>
                <a:cs typeface="Arial" charset="0"/>
              </a:rPr>
              <a:t> count( </a:t>
            </a:r>
            <a:r>
              <a:rPr lang="en-US" b="1" dirty="0" err="1" smtClean="0">
                <a:latin typeface="Courier New" pitchFamily="49" charset="0"/>
                <a:cs typeface="Arial" charset="0"/>
              </a:rPr>
              <a:t>int</a:t>
            </a:r>
            <a:r>
              <a:rPr lang="en-US" b="1" dirty="0" smtClean="0">
                <a:latin typeface="Courier New" pitchFamily="49" charset="0"/>
                <a:cs typeface="Arial" charset="0"/>
              </a:rPr>
              <a:t> ) const;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Remove all instances of an integer from the list:</a:t>
            </a:r>
          </a:p>
          <a:p>
            <a:pPr lvl="1" eaLnBrk="1" hangingPunct="1">
              <a:buFontTx/>
              <a:buNone/>
            </a:pPr>
            <a:r>
              <a:rPr lang="en-US" dirty="0" smtClean="0">
                <a:latin typeface="Arial" charset="0"/>
                <a:cs typeface="Arial" charset="0"/>
              </a:rPr>
              <a:t>		</a:t>
            </a:r>
            <a:r>
              <a:rPr lang="en-US" b="1" dirty="0" err="1" smtClean="0">
                <a:latin typeface="Courier New" pitchFamily="49" charset="0"/>
                <a:cs typeface="Arial" charset="0"/>
              </a:rPr>
              <a:t>int</a:t>
            </a:r>
            <a:r>
              <a:rPr lang="en-US" b="1" dirty="0" smtClean="0">
                <a:latin typeface="Courier New" pitchFamily="49" charset="0"/>
                <a:cs typeface="Arial" charset="0"/>
              </a:rPr>
              <a:t> erase( </a:t>
            </a:r>
            <a:r>
              <a:rPr lang="en-US" b="1" dirty="0" err="1" smtClean="0">
                <a:latin typeface="Courier New" pitchFamily="49" charset="0"/>
                <a:cs typeface="Arial" charset="0"/>
              </a:rPr>
              <a:t>int</a:t>
            </a:r>
            <a:r>
              <a:rPr lang="en-US" b="1" dirty="0" smtClean="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Additionally, we may wish to check the state: </a:t>
            </a:r>
          </a:p>
          <a:p>
            <a:pPr lvl="1" eaLnBrk="1" hangingPunct="1"/>
            <a:r>
              <a:rPr lang="en-US" dirty="0" smtClean="0">
                <a:latin typeface="Arial" charset="0"/>
                <a:cs typeface="Arial" charset="0"/>
              </a:rPr>
              <a:t>Is the linked list empty?</a:t>
            </a:r>
            <a:endParaRPr lang="en-US" sz="1600" dirty="0" smtClean="0">
              <a:latin typeface="Arial" charset="0"/>
              <a:cs typeface="Arial" charset="0"/>
            </a:endParaRPr>
          </a:p>
          <a:p>
            <a:pPr lvl="1" eaLnBrk="1" hangingPunct="1">
              <a:buFontTx/>
              <a:buNone/>
            </a:pPr>
            <a:r>
              <a:rPr lang="en-US" sz="1600" dirty="0" smtClean="0">
                <a:latin typeface="Arial" charset="0"/>
                <a:cs typeface="Arial"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empty() const;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How many objects are in the list?</a:t>
            </a:r>
            <a:endParaRPr lang="en-US" sz="1600" dirty="0" smtClean="0">
              <a:latin typeface="Arial" charset="0"/>
              <a:cs typeface="Arial" charset="0"/>
            </a:endParaRPr>
          </a:p>
          <a:p>
            <a:pPr lvl="1" eaLnBrk="1" hangingPunct="1">
              <a:buFontTx/>
              <a:buNone/>
            </a:pPr>
            <a:r>
              <a:rPr lang="en-US" sz="1600" dirty="0" smtClean="0">
                <a:latin typeface="Arial" charset="0"/>
                <a:cs typeface="Arial"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size() const;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list is empty when the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a:t>
            </a:r>
            <a:r>
              <a:rPr lang="en-US" dirty="0" smtClean="0">
                <a:latin typeface="Arial" charset="0"/>
                <a:cs typeface="Arial" charset="0"/>
              </a:rPr>
              <a:t>pointer is set to </a:t>
            </a:r>
            <a:r>
              <a:rPr lang="en-US" dirty="0" err="1" smtClean="0">
                <a:latin typeface="Consolas" pitchFamily="49" charset="0"/>
                <a:cs typeface="Consolas" pitchFamily="49" charset="0"/>
              </a:rPr>
              <a:t>nullptr</a:t>
            </a:r>
            <a:r>
              <a:rPr lang="en-US" dirty="0" smtClean="0">
                <a:latin typeface="Arial" charset="0"/>
                <a:cs typeface="Arial" charset="0"/>
              </a:rPr>
              <a:t> </a:t>
            </a:r>
            <a:endParaRPr lang="en-US" b="1" dirty="0" smtClean="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smtClean="0">
                <a:latin typeface="Arial" charset="0"/>
                <a:cs typeface="Arial" charset="0"/>
              </a:rPr>
              <a:t>	Consider this simple (but incomplete) linked list class:</a:t>
            </a:r>
          </a:p>
          <a:p>
            <a:pPr eaLnBrk="1" hangingPunct="1">
              <a:buFontTx/>
              <a:buNone/>
            </a:pPr>
            <a:r>
              <a:rPr lang="en-US" sz="1400" b="1" dirty="0" smtClean="0">
                <a:latin typeface="Courier New" pitchFamily="49" charset="0"/>
                <a:cs typeface="Arial" charset="0"/>
              </a:rPr>
              <a:t>	</a:t>
            </a:r>
            <a:r>
              <a:rPr lang="en-US" sz="1400" dirty="0" smtClean="0">
                <a:latin typeface="Consolas" pitchFamily="49" charset="0"/>
                <a:cs typeface="Consolas" pitchFamily="49" charset="0"/>
              </a:rPr>
              <a:t>	class List {</a:t>
            </a:r>
          </a:p>
          <a:p>
            <a:pPr eaLnBrk="1" hangingPunct="1">
              <a:buFontTx/>
              <a:buNone/>
            </a:pPr>
            <a:r>
              <a:rPr lang="en-US" sz="1400" dirty="0" smtClean="0">
                <a:latin typeface="Consolas" pitchFamily="49" charset="0"/>
                <a:cs typeface="Consolas" pitchFamily="49" charset="0"/>
              </a:rPr>
              <a:t>		    private:</a:t>
            </a:r>
          </a:p>
          <a:p>
            <a:pPr eaLnBrk="1" hangingPunct="1">
              <a:buFontTx/>
              <a:buNone/>
            </a:pPr>
            <a:r>
              <a:rPr lang="en-US" sz="1400" dirty="0" smtClean="0">
                <a:latin typeface="Consolas" pitchFamily="49" charset="0"/>
                <a:cs typeface="Consolas" pitchFamily="49" charset="0"/>
              </a:rPr>
              <a:t>		        Node *</a:t>
            </a:r>
            <a:r>
              <a:rPr lang="en-US" sz="1400" dirty="0" err="1" smtClean="0">
                <a:latin typeface="Consolas" pitchFamily="49" charset="0"/>
                <a:cs typeface="Consolas" pitchFamily="49" charset="0"/>
              </a:rPr>
              <a:t>list_head</a:t>
            </a:r>
            <a:r>
              <a:rPr lang="en-US" sz="1400" dirty="0" smtClean="0">
                <a:latin typeface="Consolas" pitchFamily="49" charset="0"/>
                <a:cs typeface="Consolas" pitchFamily="49" charset="0"/>
              </a:rPr>
              <a:t>;</a:t>
            </a:r>
          </a:p>
          <a:p>
            <a:pPr eaLnBrk="1" hangingPunct="1">
              <a:buFontTx/>
              <a:buNone/>
            </a:pP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public:</a:t>
            </a:r>
          </a:p>
          <a:p>
            <a:pPr eaLnBrk="1" hangingPunct="1">
              <a:buFontTx/>
              <a:buNone/>
            </a:pPr>
            <a:r>
              <a:rPr lang="en-US" sz="1400" dirty="0" smtClean="0">
                <a:latin typeface="Consolas" pitchFamily="49" charset="0"/>
                <a:cs typeface="Consolas" pitchFamily="49" charset="0"/>
              </a:rPr>
              <a:t>		        List();</a:t>
            </a:r>
          </a:p>
          <a:p>
            <a:pPr eaLnBrk="1" hangingPunct="1">
              <a:buFontTx/>
              <a:buNone/>
            </a:pP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Accessors</a:t>
            </a: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bool</a:t>
            </a:r>
            <a:r>
              <a:rPr lang="en-US" sz="1400" dirty="0" smtClean="0">
                <a:latin typeface="Consolas" pitchFamily="49" charset="0"/>
                <a:cs typeface="Consolas" pitchFamily="49" charset="0"/>
              </a:rPr>
              <a:t> empty() const;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size() const;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front() const;</a:t>
            </a:r>
          </a:p>
          <a:p>
            <a:pPr eaLnBrk="1" hangingPunct="1">
              <a:buFontTx/>
              <a:buNone/>
            </a:pPr>
            <a:r>
              <a:rPr lang="en-US" sz="1400" dirty="0" smtClean="0">
                <a:latin typeface="Consolas" pitchFamily="49" charset="0"/>
                <a:cs typeface="Consolas" pitchFamily="49" charset="0"/>
              </a:rPr>
              <a:t>		        Node *head() const;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count(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 const;</a:t>
            </a:r>
          </a:p>
          <a:p>
            <a:pPr eaLnBrk="1" hangingPunct="1">
              <a:buFontTx/>
              <a:buNone/>
            </a:pP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Mutators</a:t>
            </a: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void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pop_front</a:t>
            </a:r>
            <a:r>
              <a:rPr lang="en-US" sz="1400" dirty="0" smtClean="0">
                <a:latin typeface="Consolas" pitchFamily="49" charset="0"/>
                <a:cs typeface="Consolas" pitchFamily="49" charset="0"/>
              </a:rPr>
              <a: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erase(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p>
          <a:p>
            <a:pPr eaLnBrk="1" hangingPunct="1">
              <a:buFontTx/>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In the constructor, we assign </a:t>
            </a:r>
            <a:r>
              <a:rPr lang="en-US" dirty="0" err="1" smtClean="0">
                <a:latin typeface="Consolas" pitchFamily="49" charset="0"/>
                <a:cs typeface="Consolas" pitchFamily="49" charset="0"/>
              </a:rPr>
              <a:t>list_head</a:t>
            </a:r>
            <a:r>
              <a:rPr lang="en-US" dirty="0" smtClean="0">
                <a:latin typeface="Arial" charset="0"/>
                <a:cs typeface="Arial" charset="0"/>
              </a:rPr>
              <a:t> the value </a:t>
            </a:r>
            <a:r>
              <a:rPr lang="en-US" dirty="0" err="1" smtClean="0">
                <a:latin typeface="Consolas" pitchFamily="49" charset="0"/>
                <a:cs typeface="Consolas" pitchFamily="49" charset="0"/>
              </a:rPr>
              <a:t>nullptr</a:t>
            </a:r>
            <a:endParaRPr lang="en-US" dirty="0" smtClean="0">
              <a:latin typeface="Consolas" pitchFamily="49" charset="0"/>
              <a:cs typeface="Consolas" pitchFamily="49" charset="0"/>
            </a:endParaRPr>
          </a:p>
          <a:p>
            <a:pPr eaLnBrk="1" hangingPunct="1">
              <a:buFontTx/>
              <a:buNone/>
            </a:pPr>
            <a:endParaRPr lang="en-US" b="1" dirty="0" smtClean="0">
              <a:latin typeface="Courier New" pitchFamily="49" charset="0"/>
              <a:cs typeface="Arial" charset="0"/>
            </a:endParaRPr>
          </a:p>
          <a:p>
            <a:pPr eaLnBrk="1" hangingPunct="1">
              <a:buFontTx/>
              <a:buNone/>
            </a:pPr>
            <a:r>
              <a:rPr lang="en-US" dirty="0" smtClean="0">
                <a:latin typeface="Consolas" pitchFamily="49" charset="0"/>
                <a:cs typeface="Consolas" pitchFamily="49" charset="0"/>
              </a:rPr>
              <a:t>		List::List():</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 {</a:t>
            </a:r>
          </a:p>
          <a:p>
            <a:pPr eaLnBrk="1" hangingPunct="1">
              <a:buFontTx/>
              <a:buNone/>
            </a:pPr>
            <a:r>
              <a:rPr lang="en-US" dirty="0" smtClean="0">
                <a:latin typeface="Consolas" pitchFamily="49" charset="0"/>
                <a:cs typeface="Consolas" pitchFamily="49" charset="0"/>
              </a:rPr>
              <a:t>		    // empty constructor</a:t>
            </a:r>
          </a:p>
          <a:p>
            <a:pPr eaLnBrk="1" hangingPunct="1">
              <a:buFontTx/>
              <a:buNone/>
            </a:pPr>
            <a:r>
              <a:rPr lang="en-US" dirty="0" smtClean="0">
                <a:latin typeface="Consolas" pitchFamily="49" charset="0"/>
                <a:cs typeface="Consolas" pitchFamily="49"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will always ensure that when a linked list is empty, the list head is assigned </a:t>
            </a:r>
            <a:r>
              <a:rPr lang="en-US" dirty="0" err="1" smtClean="0">
                <a:latin typeface="Consolas" pitchFamily="49" charset="0"/>
                <a:cs typeface="Consolas" pitchFamily="49" charset="0"/>
              </a:rPr>
              <a:t>nullptr</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smtClean="0">
                <a:latin typeface="Arial" charset="0"/>
                <a:cs typeface="Arial" charset="0"/>
              </a:rPr>
              <a:t>	Starting with the easier member functions:</a:t>
            </a:r>
          </a:p>
          <a:p>
            <a:pPr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List::empty() const {</a:t>
            </a:r>
          </a:p>
          <a:p>
            <a:pPr eaLnBrk="1" hangingPunct="1">
              <a:buFontTx/>
              <a:buNone/>
            </a:pPr>
            <a:r>
              <a:rPr lang="en-US" sz="1600" dirty="0" smtClean="0">
                <a:latin typeface="Consolas" pitchFamily="49" charset="0"/>
                <a:cs typeface="Consolas" pitchFamily="49" charset="0"/>
              </a:rPr>
              <a:t>		    if ( </a:t>
            </a:r>
            <a:r>
              <a:rPr lang="en-US" sz="1600" dirty="0" err="1" smtClean="0">
                <a:latin typeface="Consolas" pitchFamily="49" charset="0"/>
                <a:cs typeface="Consolas" pitchFamily="49" charset="0"/>
              </a:rPr>
              <a:t>list_head</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nullptr</a:t>
            </a:r>
            <a:r>
              <a:rPr lang="en-US" sz="1600" dirty="0" smtClean="0">
                <a:latin typeface="Consolas" pitchFamily="49" charset="0"/>
                <a:cs typeface="Consolas" pitchFamily="49" charset="0"/>
              </a:rPr>
              <a:t> ) {</a:t>
            </a:r>
          </a:p>
          <a:p>
            <a:pPr eaLnBrk="1" hangingPunct="1">
              <a:buFontTx/>
              <a:buNone/>
            </a:pPr>
            <a:r>
              <a:rPr lang="en-US" sz="1600" dirty="0" smtClean="0">
                <a:latin typeface="Consolas" pitchFamily="49" charset="0"/>
                <a:cs typeface="Consolas" pitchFamily="49" charset="0"/>
              </a:rPr>
              <a:t>		        return true;</a:t>
            </a:r>
          </a:p>
          <a:p>
            <a:pPr eaLnBrk="1" hangingPunct="1">
              <a:buFontTx/>
              <a:buNone/>
            </a:pPr>
            <a:r>
              <a:rPr lang="en-US" sz="1600" dirty="0" smtClean="0">
                <a:latin typeface="Consolas" pitchFamily="49" charset="0"/>
                <a:cs typeface="Consolas" pitchFamily="49" charset="0"/>
              </a:rPr>
              <a:t>		    } else {</a:t>
            </a:r>
          </a:p>
          <a:p>
            <a:pPr eaLnBrk="1" hangingPunct="1">
              <a:buFontTx/>
              <a:buNone/>
            </a:pPr>
            <a:r>
              <a:rPr lang="en-US" sz="1600" dirty="0" smtClean="0">
                <a:latin typeface="Consolas" pitchFamily="49" charset="0"/>
                <a:cs typeface="Consolas" pitchFamily="49" charset="0"/>
              </a:rPr>
              <a:t>		        return false;</a:t>
            </a:r>
          </a:p>
          <a:p>
            <a:pPr eaLnBrk="1" hangingPunct="1">
              <a:buFontTx/>
              <a:buNone/>
            </a:pPr>
            <a:r>
              <a:rPr lang="en-US" sz="1600" dirty="0" smtClean="0">
                <a:latin typeface="Consolas" pitchFamily="49" charset="0"/>
                <a:cs typeface="Consolas" pitchFamily="49" charset="0"/>
              </a:rPr>
              <a:t>		    }</a:t>
            </a:r>
          </a:p>
          <a:p>
            <a:pPr eaLnBrk="1" hangingPunct="1">
              <a:buFontTx/>
              <a:buNone/>
            </a:pPr>
            <a:r>
              <a:rPr lang="en-US" sz="1600" dirty="0" smtClean="0">
                <a:latin typeface="Consolas" pitchFamily="49" charset="0"/>
                <a:cs typeface="Consolas" pitchFamily="49" charset="0"/>
              </a:rPr>
              <a:t>		}   </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smtClean="0">
                <a:latin typeface="Arial" charset="0"/>
                <a:cs typeface="Consolas" pitchFamily="49" charset="0"/>
              </a:rPr>
              <a:t>Better yet:</a:t>
            </a:r>
          </a:p>
          <a:p>
            <a:pPr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List::empty() const {</a:t>
            </a:r>
          </a:p>
          <a:p>
            <a:pPr eaLnBrk="1" hangingPunct="1">
              <a:buFontTx/>
              <a:buNone/>
            </a:pPr>
            <a:r>
              <a:rPr lang="en-US" sz="1600" dirty="0" smtClean="0">
                <a:latin typeface="Consolas" pitchFamily="49" charset="0"/>
                <a:cs typeface="Consolas" pitchFamily="49" charset="0"/>
              </a:rPr>
              <a:t>		    return ( </a:t>
            </a:r>
            <a:r>
              <a:rPr lang="en-US" sz="1600" dirty="0" err="1" smtClean="0">
                <a:latin typeface="Consolas" pitchFamily="49" charset="0"/>
                <a:cs typeface="Consolas" pitchFamily="49" charset="0"/>
              </a:rPr>
              <a:t>list_head</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nullptr</a:t>
            </a:r>
            <a:r>
              <a:rPr lang="en-US" sz="1600" dirty="0" smtClean="0">
                <a:latin typeface="Consolas" pitchFamily="49" charset="0"/>
                <a:cs typeface="Consolas" pitchFamily="49" charset="0"/>
              </a:rPr>
              <a:t> );</a:t>
            </a:r>
          </a:p>
          <a:p>
            <a:pPr eaLnBrk="1" hangingPunct="1">
              <a:buFontTx/>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Node *head() const</a:t>
            </a:r>
            <a:endParaRPr lang="en-US" dirty="0" smtClean="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member function </a:t>
            </a:r>
            <a:r>
              <a:rPr lang="en-US" dirty="0" smtClean="0">
                <a:latin typeface="Consolas" pitchFamily="49" charset="0"/>
                <a:cs typeface="Consolas" pitchFamily="49" charset="0"/>
              </a:rPr>
              <a:t>Node *head() const </a:t>
            </a:r>
            <a:r>
              <a:rPr lang="en-US" dirty="0" smtClean="0">
                <a:latin typeface="Arial" charset="0"/>
                <a:cs typeface="Arial" charset="0"/>
              </a:rPr>
              <a:t>is easy enough to implement:</a:t>
            </a:r>
          </a:p>
          <a:p>
            <a:pPr eaLnBrk="1" hangingPunct="1">
              <a:buFontTx/>
              <a:buNone/>
            </a:pPr>
            <a:endParaRPr lang="en-US" b="1" dirty="0" smtClean="0">
              <a:latin typeface="Courier New" pitchFamily="49" charset="0"/>
              <a:cs typeface="Arial" charset="0"/>
            </a:endParaRPr>
          </a:p>
          <a:p>
            <a:pPr eaLnBrk="1" hangingPunct="1">
              <a:buFontTx/>
              <a:buNone/>
            </a:pPr>
            <a:r>
              <a:rPr lang="en-US" sz="1800" dirty="0" smtClean="0">
                <a:latin typeface="Consolas" pitchFamily="49" charset="0"/>
                <a:cs typeface="Consolas" pitchFamily="49" charset="0"/>
              </a:rPr>
              <a:t>		Node *List::head() const {</a:t>
            </a:r>
          </a:p>
          <a:p>
            <a:pPr eaLnBrk="1" hangingPunct="1">
              <a:buFontTx/>
              <a:buNone/>
            </a:pPr>
            <a:r>
              <a:rPr lang="en-US" sz="1800" dirty="0" smtClean="0">
                <a:latin typeface="Consolas" pitchFamily="49" charset="0"/>
                <a:cs typeface="Consolas" pitchFamily="49" charset="0"/>
              </a:rPr>
              <a:t>		    return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a:t>
            </a:r>
          </a:p>
          <a:p>
            <a:pPr eaLnBrk="1" hangingPunct="1">
              <a:buFontTx/>
              <a:buNone/>
            </a:pPr>
            <a:r>
              <a:rPr lang="en-US" sz="1800" dirty="0" smtClean="0">
                <a:latin typeface="Consolas" pitchFamily="49" charset="0"/>
                <a:cs typeface="Consolas" pitchFamily="49" charset="0"/>
              </a:rPr>
              <a:t>		}</a:t>
            </a: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This will always work:  if the list is empty, it will return </a:t>
            </a:r>
            <a:r>
              <a:rPr lang="en-US" dirty="0" err="1" smtClean="0">
                <a:latin typeface="Consolas" pitchFamily="49" charset="0"/>
                <a:cs typeface="Consolas" pitchFamily="49" charset="0"/>
              </a:rPr>
              <a:t>nullptr</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will now look at our first abstract data structure</a:t>
            </a:r>
          </a:p>
          <a:p>
            <a:pPr lvl="1"/>
            <a:r>
              <a:rPr lang="en-US" altLang="en-US" dirty="0" smtClean="0">
                <a:latin typeface="Arial" charset="0"/>
                <a:cs typeface="Arial" charset="0"/>
              </a:rPr>
              <a:t>Relation:  explicit linear ordering</a:t>
            </a:r>
          </a:p>
          <a:p>
            <a:pPr lvl="1"/>
            <a:r>
              <a:rPr lang="en-US" altLang="en-US" dirty="0" smtClean="0">
                <a:latin typeface="Arial" charset="0"/>
                <a:cs typeface="Arial" charset="0"/>
              </a:rPr>
              <a:t>Operations</a:t>
            </a:r>
          </a:p>
          <a:p>
            <a:pPr lvl="1"/>
            <a:r>
              <a:rPr lang="en-US" altLang="en-US" dirty="0" smtClean="0">
                <a:latin typeface="Arial" charset="0"/>
                <a:cs typeface="Arial" charset="0"/>
              </a:rPr>
              <a:t>Implementations of an abstract list with:</a:t>
            </a:r>
          </a:p>
          <a:p>
            <a:pPr lvl="2"/>
            <a:r>
              <a:rPr lang="en-US" altLang="en-US" dirty="0" smtClean="0">
                <a:latin typeface="Arial" charset="0"/>
                <a:cs typeface="Arial" charset="0"/>
              </a:rPr>
              <a:t>Linked lists</a:t>
            </a:r>
          </a:p>
          <a:p>
            <a:pPr lvl="2"/>
            <a:r>
              <a:rPr lang="en-US" altLang="en-US" dirty="0" smtClean="0">
                <a:latin typeface="Arial" charset="0"/>
                <a:cs typeface="Arial" charset="0"/>
              </a:rPr>
              <a:t>Arrays</a:t>
            </a:r>
          </a:p>
          <a:p>
            <a:pPr lvl="1"/>
            <a:r>
              <a:rPr lang="en-US" altLang="en-US" dirty="0" smtClean="0">
                <a:latin typeface="Arial" charset="0"/>
                <a:cs typeface="Arial" charset="0"/>
              </a:rPr>
              <a:t>Memory requirements</a:t>
            </a:r>
          </a:p>
          <a:p>
            <a:pPr lvl="1"/>
            <a:r>
              <a:rPr lang="en-US" altLang="en-US" dirty="0" smtClean="0">
                <a:latin typeface="Arial" charset="0"/>
                <a:cs typeface="Arial" charset="0"/>
              </a:rPr>
              <a:t>Strings as a special case</a:t>
            </a:r>
          </a:p>
          <a:p>
            <a:pPr lvl="1"/>
            <a:r>
              <a:rPr lang="en-US" altLang="en-US" dirty="0" smtClean="0">
                <a:latin typeface="Arial" charset="0"/>
                <a:cs typeface="Arial" charset="0"/>
              </a:rPr>
              <a:t>The STL </a:t>
            </a:r>
            <a:r>
              <a:rPr lang="en-US" altLang="en-US" dirty="0" smtClean="0">
                <a:latin typeface="Consolas" pitchFamily="49" charset="0"/>
                <a:cs typeface="Arial" charset="0"/>
              </a:rPr>
              <a:t>vector</a:t>
            </a:r>
            <a:r>
              <a:rPr lang="en-US" altLang="en-US" dirty="0" smtClean="0">
                <a:latin typeface="Arial" charset="0"/>
                <a:cs typeface="Arial" charset="0"/>
              </a:rPr>
              <a:t> class</a:t>
            </a:r>
          </a:p>
        </p:txBody>
      </p:sp>
    </p:spTree>
    <p:extLst>
      <p:ext uri="{BB962C8B-B14F-4D97-AF65-F5344CB8AC3E}">
        <p14:creationId xmlns:p14="http://schemas.microsoft.com/office/powerpoint/2010/main" val="2398839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get the first element in the linked list, we must access the node to which the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a:t>
            </a:r>
            <a:r>
              <a:rPr lang="en-US" dirty="0" smtClean="0">
                <a:latin typeface="Arial" charset="0"/>
                <a:cs typeface="Arial" charset="0"/>
              </a:rPr>
              <a:t>is pointing</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Because we have a pointer, we must use the </a:t>
            </a:r>
            <a:r>
              <a:rPr lang="en-US" dirty="0" smtClean="0">
                <a:latin typeface="Consolas" pitchFamily="49" charset="0"/>
                <a:cs typeface="Consolas" pitchFamily="49" charset="0"/>
              </a:rPr>
              <a:t>-&gt;</a:t>
            </a:r>
            <a:r>
              <a:rPr lang="en-US" dirty="0" smtClean="0">
                <a:latin typeface="Arial" charset="0"/>
                <a:cs typeface="Arial" charset="0"/>
              </a:rPr>
              <a:t> operator to call the member function:</a:t>
            </a:r>
          </a:p>
          <a:p>
            <a:pPr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List::front() const {</a:t>
            </a:r>
          </a:p>
          <a:p>
            <a:pPr eaLnBrk="1" hangingPunct="1">
              <a:buFontTx/>
              <a:buNone/>
            </a:pPr>
            <a:r>
              <a:rPr lang="en-US" sz="1800" dirty="0" smtClean="0">
                <a:latin typeface="Consolas" pitchFamily="49" charset="0"/>
                <a:cs typeface="Consolas" pitchFamily="49" charset="0"/>
              </a:rPr>
              <a:t>		    return head()-&gt;retrieve();</a:t>
            </a:r>
          </a:p>
          <a:p>
            <a:pPr eaLnBrk="1" hangingPunct="1">
              <a:buFontTx/>
              <a:buNone/>
            </a:pPr>
            <a:r>
              <a:rPr lang="en-US" sz="1800" dirty="0" smtClean="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What if the list is empty?</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If we tried to access a member function of a pointer set to </a:t>
            </a:r>
            <a:r>
              <a:rPr lang="en-US" dirty="0" err="1" smtClean="0">
                <a:latin typeface="Consolas" pitchFamily="49" charset="0"/>
                <a:cs typeface="Consolas" pitchFamily="49" charset="0"/>
              </a:rPr>
              <a:t>nullptr</a:t>
            </a:r>
            <a:r>
              <a:rPr lang="en-US" dirty="0" smtClean="0">
                <a:latin typeface="Arial" charset="0"/>
                <a:cs typeface="Arial" charset="0"/>
              </a:rPr>
              <a:t>, we would access restricted memory and the OS would terminate the running program</a:t>
            </a:r>
            <a:endParaRPr lang="en-US" sz="2800" b="1" dirty="0" smtClean="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Instead, we can use an exception handling mechanism where we thrown an exception</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define a class</a:t>
            </a:r>
          </a:p>
          <a:p>
            <a:pPr eaLnBrk="1" hangingPunct="1">
              <a:buFontTx/>
              <a:buNone/>
            </a:pPr>
            <a:r>
              <a:rPr lang="en-US" dirty="0" smtClean="0">
                <a:latin typeface="Consolas" pitchFamily="49" charset="0"/>
                <a:cs typeface="Consolas" pitchFamily="49" charset="0"/>
              </a:rPr>
              <a:t>		class underflow {</a:t>
            </a:r>
          </a:p>
          <a:p>
            <a:pPr eaLnBrk="1" hangingPunct="1">
              <a:buFontTx/>
              <a:buNone/>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emtpy</a:t>
            </a: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p>
          <a:p>
            <a:pPr eaLnBrk="1" hangingPunct="1">
              <a:buFontTx/>
              <a:buNone/>
            </a:pPr>
            <a:r>
              <a:rPr lang="en-US" dirty="0" smtClean="0">
                <a:latin typeface="Arial" charset="0"/>
                <a:cs typeface="Arial" charset="0"/>
              </a:rPr>
              <a:t>	and then we </a:t>
            </a:r>
            <a:r>
              <a:rPr lang="en-US" i="1" dirty="0" smtClean="0">
                <a:latin typeface="Arial" charset="0"/>
                <a:cs typeface="Arial" charset="0"/>
              </a:rPr>
              <a:t>throw</a:t>
            </a:r>
            <a:r>
              <a:rPr lang="en-US" dirty="0" smtClean="0">
                <a:latin typeface="Arial" charset="0"/>
                <a:cs typeface="Arial" charset="0"/>
              </a:rPr>
              <a:t> an instance of this class:</a:t>
            </a:r>
          </a:p>
          <a:p>
            <a:pPr eaLnBrk="1" hangingPunct="1">
              <a:buFontTx/>
              <a:buNone/>
            </a:pPr>
            <a:r>
              <a:rPr lang="en-US" sz="1800" dirty="0" smtClean="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the full function is</a:t>
            </a:r>
          </a:p>
          <a:p>
            <a:pPr eaLnBrk="1" hangingPunct="1">
              <a:buFontTx/>
              <a:buNone/>
            </a:pPr>
            <a:endParaRPr lang="en-US" sz="900" dirty="0" smtClean="0">
              <a:latin typeface="Consolas" pitchFamily="49" charset="0"/>
              <a:cs typeface="Consolas" pitchFamily="49" charset="0"/>
            </a:endParaRPr>
          </a:p>
          <a:p>
            <a:pPr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List::front() const {</a:t>
            </a:r>
          </a:p>
          <a:p>
            <a:pPr eaLnBrk="1" hangingPunct="1">
              <a:buFontTx/>
              <a:buNone/>
            </a:pPr>
            <a:r>
              <a:rPr lang="en-US" sz="1800" dirty="0" smtClean="0">
                <a:solidFill>
                  <a:srgbClr val="D20000"/>
                </a:solidFill>
                <a:latin typeface="Consolas" pitchFamily="49" charset="0"/>
                <a:cs typeface="Consolas" pitchFamily="49" charset="0"/>
              </a:rPr>
              <a:t>		    if ( empty() ) {</a:t>
            </a:r>
          </a:p>
          <a:p>
            <a:pPr eaLnBrk="1" hangingPunct="1">
              <a:buFontTx/>
              <a:buNone/>
            </a:pPr>
            <a:r>
              <a:rPr lang="en-US" sz="1800" dirty="0" smtClean="0">
                <a:solidFill>
                  <a:srgbClr val="D20000"/>
                </a:solidFill>
                <a:latin typeface="Consolas" pitchFamily="49" charset="0"/>
                <a:cs typeface="Consolas" pitchFamily="49" charset="0"/>
              </a:rPr>
              <a:t>		        throw underflow();</a:t>
            </a:r>
            <a:br>
              <a:rPr lang="en-US" sz="1800" dirty="0" smtClean="0">
                <a:solidFill>
                  <a:srgbClr val="D20000"/>
                </a:solidFill>
                <a:latin typeface="Consolas" pitchFamily="49" charset="0"/>
                <a:cs typeface="Consolas" pitchFamily="49" charset="0"/>
              </a:rPr>
            </a:br>
            <a:r>
              <a:rPr lang="en-US" sz="1800" dirty="0" smtClean="0">
                <a:solidFill>
                  <a:srgbClr val="D20000"/>
                </a:solidFill>
                <a:latin typeface="Consolas" pitchFamily="49" charset="0"/>
                <a:cs typeface="Consolas" pitchFamily="49" charset="0"/>
              </a:rPr>
              <a:t>	    }</a:t>
            </a:r>
          </a:p>
          <a:p>
            <a:pPr eaLnBrk="1" hangingPunct="1">
              <a:buFontTx/>
              <a:buNone/>
            </a:pPr>
            <a:endParaRPr lang="en-US" sz="1800" dirty="0" smtClean="0">
              <a:solidFill>
                <a:srgbClr val="D20000"/>
              </a:solidFill>
              <a:latin typeface="Consolas" pitchFamily="49" charset="0"/>
              <a:cs typeface="Consolas" pitchFamily="49" charset="0"/>
            </a:endParaRPr>
          </a:p>
          <a:p>
            <a:pPr eaLnBrk="1" hangingPunct="1">
              <a:buFontTx/>
              <a:buNone/>
            </a:pPr>
            <a:r>
              <a:rPr lang="en-US" sz="1800" dirty="0" smtClean="0">
                <a:latin typeface="Consolas" pitchFamily="49" charset="0"/>
                <a:cs typeface="Consolas" pitchFamily="49" charset="0"/>
              </a:rPr>
              <a:t>		    return head()-&gt;retrieve();</a:t>
            </a:r>
          </a:p>
          <a:p>
            <a:pPr eaLnBrk="1" hangingPunct="1">
              <a:buFontTx/>
              <a:buNone/>
            </a:pPr>
            <a:r>
              <a:rPr lang="en-US" sz="1800" dirty="0" smtClean="0">
                <a:latin typeface="Consolas" pitchFamily="49" charset="0"/>
                <a:cs typeface="Consolas" pitchFamily="49" charset="0"/>
              </a:rPr>
              <a:t>		}</a:t>
            </a:r>
          </a:p>
          <a:p>
            <a:pPr eaLnBrk="1" hangingPunct="1">
              <a:buFontTx/>
              <a:buNone/>
            </a:pP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Why is </a:t>
            </a:r>
            <a:r>
              <a:rPr lang="en-US" dirty="0" err="1" smtClean="0">
                <a:solidFill>
                  <a:srgbClr val="FF0000"/>
                </a:solidFill>
                <a:latin typeface="Consolas" pitchFamily="49" charset="0"/>
                <a:cs typeface="Consolas" pitchFamily="49" charset="0"/>
              </a:rPr>
              <a:t>emtpy</a:t>
            </a:r>
            <a:r>
              <a:rPr lang="en-US" dirty="0" smtClean="0">
                <a:solidFill>
                  <a:srgbClr val="FF0000"/>
                </a:solidFill>
                <a:latin typeface="Consolas" pitchFamily="49" charset="0"/>
                <a:cs typeface="Consolas" pitchFamily="49" charset="0"/>
              </a:rPr>
              <a:t>()</a:t>
            </a:r>
            <a:r>
              <a:rPr lang="en-US" dirty="0" smtClean="0">
                <a:latin typeface="Arial" charset="0"/>
                <a:cs typeface="Arial" charset="0"/>
              </a:rPr>
              <a:t> better than</a:t>
            </a:r>
          </a:p>
          <a:p>
            <a:pPr eaLnBrk="1" hangingPunct="1">
              <a:buFont typeface="Arial" charset="0"/>
              <a:buNone/>
            </a:pPr>
            <a:endParaRPr lang="en-US" sz="900" dirty="0" smtClean="0">
              <a:latin typeface="Arial" charset="0"/>
              <a:cs typeface="Arial" charset="0"/>
            </a:endParaRPr>
          </a:p>
          <a:p>
            <a:pPr lvl="2" eaLnBrk="1" hangingPunct="1">
              <a:buFontTx/>
              <a:buNone/>
            </a:pP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List::front() const {</a:t>
            </a:r>
          </a:p>
          <a:p>
            <a:pPr lvl="2" eaLnBrk="1" hangingPunct="1">
              <a:buFontTx/>
              <a:buNone/>
            </a:pPr>
            <a:r>
              <a:rPr lang="en-US" sz="1800" dirty="0" smtClean="0">
                <a:latin typeface="Consolas" pitchFamily="49" charset="0"/>
                <a:cs typeface="Consolas" pitchFamily="49" charset="0"/>
              </a:rPr>
              <a:t>    if ( </a:t>
            </a:r>
            <a:r>
              <a:rPr lang="en-US" sz="1800" dirty="0" err="1" smtClean="0">
                <a:solidFill>
                  <a:srgbClr val="FF0000"/>
                </a:solidFill>
                <a:latin typeface="Consolas" pitchFamily="49" charset="0"/>
                <a:cs typeface="Consolas" pitchFamily="49" charset="0"/>
              </a:rPr>
              <a:t>list_head</a:t>
            </a:r>
            <a:r>
              <a:rPr lang="en-US" sz="1800" dirty="0" smtClean="0">
                <a:solidFill>
                  <a:srgbClr val="FF0000"/>
                </a:solidFill>
                <a:latin typeface="Consolas" pitchFamily="49" charset="0"/>
                <a:cs typeface="Consolas" pitchFamily="49" charset="0"/>
              </a:rPr>
              <a:t> == </a:t>
            </a:r>
            <a:r>
              <a:rPr lang="en-US" sz="1800" dirty="0" err="1" smtClean="0">
                <a:solidFill>
                  <a:srgbClr val="FF0000"/>
                </a:solidFill>
                <a:latin typeface="Consolas" pitchFamily="49" charset="0"/>
                <a:cs typeface="Consolas" pitchFamily="49" charset="0"/>
              </a:rPr>
              <a:t>nullptr</a:t>
            </a:r>
            <a:r>
              <a:rPr lang="en-US" sz="1800" dirty="0" smtClean="0">
                <a:latin typeface="Consolas" pitchFamily="49" charset="0"/>
                <a:cs typeface="Consolas" pitchFamily="49" charset="0"/>
              </a:rPr>
              <a:t> ) {</a:t>
            </a:r>
          </a:p>
          <a:p>
            <a:pPr lvl="2" eaLnBrk="1" hangingPunct="1">
              <a:buFontTx/>
              <a:buNone/>
            </a:pPr>
            <a:r>
              <a:rPr lang="en-US" sz="1800" dirty="0" smtClean="0">
                <a:latin typeface="Consolas" pitchFamily="49" charset="0"/>
                <a:cs typeface="Consolas" pitchFamily="49" charset="0"/>
              </a:rPr>
              <a:t>        throw underflow();</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    return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-&gt;element;</a:t>
            </a:r>
          </a:p>
          <a:p>
            <a:pPr lvl="2" eaLnBrk="1" hangingPunct="1">
              <a:buFontTx/>
              <a:buNone/>
            </a:pPr>
            <a:r>
              <a:rPr lang="en-US" sz="1800" dirty="0" smtClean="0">
                <a:latin typeface="Consolas" pitchFamily="49" charset="0"/>
                <a:cs typeface="Consolas" pitchFamily="49" charset="0"/>
              </a:rPr>
              <a:t>}</a:t>
            </a:r>
            <a:endParaRPr lang="en-US" dirty="0" smtClean="0">
              <a:latin typeface="Consolas" pitchFamily="49" charset="0"/>
              <a:cs typeface="Consolas" pitchFamily="49" charset="0"/>
            </a:endParaRPr>
          </a:p>
          <a:p>
            <a:pPr eaLnBrk="1" hangingPunct="1">
              <a:buFont typeface="Arial" charset="0"/>
              <a:buNone/>
            </a:pPr>
            <a:r>
              <a:rPr lang="en-US" dirty="0" smtClean="0">
                <a:latin typeface="Arial" charset="0"/>
                <a:cs typeface="Arial"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Two benefits:</a:t>
            </a:r>
          </a:p>
          <a:p>
            <a:pPr lvl="1" eaLnBrk="1" hangingPunct="1"/>
            <a:r>
              <a:rPr lang="en-US" dirty="0" smtClean="0">
                <a:latin typeface="Arial" charset="0"/>
                <a:cs typeface="Arial" charset="0"/>
              </a:rPr>
              <a:t>More readable</a:t>
            </a:r>
          </a:p>
          <a:p>
            <a:pPr lvl="1" eaLnBrk="1" hangingPunct="1"/>
            <a:r>
              <a:rPr lang="en-US" dirty="0" smtClean="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Next, let us add an element to the list</a:t>
            </a:r>
          </a:p>
          <a:p>
            <a:pPr eaLnBrk="1" hangingPunct="1">
              <a:buFont typeface="Arial" charset="0"/>
              <a:buNone/>
            </a:pPr>
            <a:r>
              <a:rPr lang="en-US" smtClean="0">
                <a:latin typeface="Arial" charset="0"/>
                <a:cs typeface="Arial" charset="0"/>
              </a:rPr>
              <a:t>	If it is empty, we start with:</a:t>
            </a:r>
          </a:p>
          <a:p>
            <a:pPr eaLnBrk="1" hangingPunct="1">
              <a:buFontTx/>
              <a:buNone/>
            </a:pPr>
            <a:endParaRPr lang="en-US" smtClean="0">
              <a:latin typeface="Arial" charset="0"/>
              <a:cs typeface="Arial" charset="0"/>
            </a:endParaRPr>
          </a:p>
          <a:p>
            <a:pPr eaLnBrk="1" hangingPunct="1">
              <a:buFontTx/>
              <a:buNone/>
            </a:pPr>
            <a:endParaRPr lang="en-US" smtClean="0">
              <a:latin typeface="Arial" charset="0"/>
              <a:cs typeface="Arial" charset="0"/>
            </a:endParaRPr>
          </a:p>
          <a:p>
            <a:pPr eaLnBrk="1" hangingPunct="1">
              <a:buFontTx/>
              <a:buNone/>
            </a:pPr>
            <a:r>
              <a:rPr lang="en-US" smtClean="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must:</a:t>
            </a:r>
          </a:p>
          <a:p>
            <a:pPr lvl="1" eaLnBrk="1" hangingPunct="1"/>
            <a:r>
              <a:rPr lang="en-US" dirty="0" smtClean="0">
                <a:latin typeface="Arial" charset="0"/>
                <a:cs typeface="Arial" charset="0"/>
              </a:rPr>
              <a:t>create a new node which:</a:t>
            </a:r>
          </a:p>
          <a:p>
            <a:pPr lvl="2" eaLnBrk="1" hangingPunct="1"/>
            <a:r>
              <a:rPr lang="en-US" dirty="0" smtClean="0">
                <a:latin typeface="Arial" charset="0"/>
                <a:cs typeface="Arial" charset="0"/>
              </a:rPr>
              <a:t>stores the value </a:t>
            </a:r>
            <a:r>
              <a:rPr lang="en-US" b="1" dirty="0" smtClean="0">
                <a:solidFill>
                  <a:srgbClr val="990099"/>
                </a:solidFill>
                <a:latin typeface="Courier New" pitchFamily="49" charset="0"/>
                <a:cs typeface="Arial" charset="0"/>
              </a:rPr>
              <a:t>81</a:t>
            </a:r>
            <a:r>
              <a:rPr lang="en-US" dirty="0" smtClean="0">
                <a:latin typeface="Arial" charset="0"/>
                <a:cs typeface="Arial" charset="0"/>
              </a:rPr>
              <a:t>, and</a:t>
            </a:r>
          </a:p>
          <a:p>
            <a:pPr lvl="2" eaLnBrk="1" hangingPunct="1"/>
            <a:r>
              <a:rPr lang="en-US" dirty="0" smtClean="0">
                <a:latin typeface="Arial" charset="0"/>
                <a:cs typeface="Arial" charset="0"/>
              </a:rPr>
              <a:t>is pointing to </a:t>
            </a:r>
            <a:r>
              <a:rPr lang="en-US" b="1" dirty="0" smtClean="0">
                <a:solidFill>
                  <a:srgbClr val="D20000"/>
                </a:solidFill>
                <a:latin typeface="Courier New" pitchFamily="49" charset="0"/>
                <a:cs typeface="Arial" charset="0"/>
              </a:rPr>
              <a:t>0</a:t>
            </a:r>
          </a:p>
          <a:p>
            <a:pPr lvl="1" eaLnBrk="1" hangingPunct="1"/>
            <a:r>
              <a:rPr lang="en-US" dirty="0" smtClean="0">
                <a:latin typeface="Arial" charset="0"/>
                <a:cs typeface="Arial" charset="0"/>
              </a:rPr>
              <a:t>assign its address to </a:t>
            </a:r>
            <a:r>
              <a:rPr lang="en-US" dirty="0" err="1" smtClean="0">
                <a:latin typeface="Consolas" pitchFamily="49" charset="0"/>
                <a:cs typeface="Consolas" pitchFamily="49" charset="0"/>
              </a:rPr>
              <a:t>list_head</a:t>
            </a:r>
            <a:endParaRPr lang="en-US" sz="2400" dirty="0" smtClean="0">
              <a:latin typeface="Consolas" pitchFamily="49" charset="0"/>
              <a:cs typeface="Consolas" pitchFamily="49"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can do this as follows:</a:t>
            </a:r>
          </a:p>
          <a:p>
            <a:pPr eaLnBrk="1" hangingPunct="1">
              <a:buFontTx/>
              <a:buNone/>
            </a:pPr>
            <a:r>
              <a:rPr lang="en-US" b="1" dirty="0" smtClean="0">
                <a:latin typeface="Courier New" pitchFamily="49" charset="0"/>
                <a:cs typeface="Arial" charset="0"/>
              </a:rPr>
              <a:t>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 new Node( </a:t>
            </a:r>
            <a:r>
              <a:rPr lang="en-US" sz="1800" dirty="0" smtClean="0">
                <a:solidFill>
                  <a:srgbClr val="990099"/>
                </a:solidFill>
                <a:latin typeface="Consolas" pitchFamily="49" charset="0"/>
                <a:cs typeface="Consolas" pitchFamily="49" charset="0"/>
              </a:rPr>
              <a:t>81</a:t>
            </a:r>
            <a:r>
              <a:rPr lang="en-US" sz="1800" dirty="0" smtClean="0">
                <a:latin typeface="Consolas" pitchFamily="49" charset="0"/>
                <a:cs typeface="Consolas" pitchFamily="49" charset="0"/>
              </a:rPr>
              <a:t>, </a:t>
            </a:r>
            <a:r>
              <a:rPr lang="en-US" sz="1800" dirty="0" err="1" smtClean="0">
                <a:solidFill>
                  <a:srgbClr val="D20000"/>
                </a:solidFill>
                <a:latin typeface="Consolas" pitchFamily="49" charset="0"/>
                <a:cs typeface="Consolas" pitchFamily="49" charset="0"/>
              </a:rPr>
              <a:t>nullptr</a:t>
            </a:r>
            <a:r>
              <a:rPr lang="en-US" sz="1800" dirty="0" smtClean="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Suppose however, we already have a non-empty list</a:t>
            </a:r>
          </a:p>
          <a:p>
            <a:pPr eaLnBrk="1" hangingPunct="1"/>
            <a:endParaRPr lang="en-US" smtClean="0">
              <a:latin typeface="Arial" charset="0"/>
              <a:cs typeface="Arial" charset="0"/>
            </a:endParaRPr>
          </a:p>
          <a:p>
            <a:pPr eaLnBrk="1" hangingPunct="1">
              <a:buFont typeface="Arial" charset="0"/>
              <a:buNone/>
            </a:pPr>
            <a:r>
              <a:rPr lang="en-US" smtClean="0">
                <a:latin typeface="Arial" charset="0"/>
                <a:cs typeface="Arial" charset="0"/>
              </a:rPr>
              <a:t>	Adding </a:t>
            </a:r>
            <a:r>
              <a:rPr lang="en-US" b="1" smtClean="0">
                <a:solidFill>
                  <a:schemeClr val="hlink"/>
                </a:solidFill>
                <a:latin typeface="Courier New" pitchFamily="49" charset="0"/>
                <a:cs typeface="Arial" charset="0"/>
              </a:rPr>
              <a:t>70</a:t>
            </a:r>
            <a:r>
              <a:rPr lang="en-US" smtClean="0">
                <a:latin typeface="Arial" charset="0"/>
                <a:cs typeface="Arial" charset="0"/>
              </a:rPr>
              <a:t>, we want:</a:t>
            </a:r>
          </a:p>
          <a:p>
            <a:pPr eaLnBrk="1" hangingPunct="1"/>
            <a:endParaRPr lang="en-US" smtClean="0">
              <a:latin typeface="Arial" charset="0"/>
              <a:cs typeface="Arial" charset="0"/>
            </a:endParaRPr>
          </a:p>
        </p:txBody>
      </p:sp>
      <p:pic>
        <p:nvPicPr>
          <p:cNvPr id="37892" name="Picture 5" descr="s1"/>
          <p:cNvPicPr>
            <a:picLocks noChangeAspect="1" noChangeArrowheads="1"/>
          </p:cNvPicPr>
          <p:nvPr/>
        </p:nvPicPr>
        <p:blipFill>
          <a:blip r:embed="rId2"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3"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achieve this, we must we must create a new node which:</a:t>
            </a:r>
          </a:p>
          <a:p>
            <a:pPr lvl="2" eaLnBrk="1" hangingPunct="1"/>
            <a:r>
              <a:rPr lang="en-US" sz="1800" dirty="0" smtClean="0">
                <a:latin typeface="Arial" charset="0"/>
                <a:cs typeface="Arial" charset="0"/>
              </a:rPr>
              <a:t>stores the value </a:t>
            </a:r>
            <a:r>
              <a:rPr lang="en-US" sz="1800" dirty="0" smtClean="0">
                <a:solidFill>
                  <a:schemeClr val="hlink"/>
                </a:solidFill>
                <a:latin typeface="Consolas" pitchFamily="49" charset="0"/>
                <a:cs typeface="Consolas" pitchFamily="49" charset="0"/>
              </a:rPr>
              <a:t>70</a:t>
            </a:r>
            <a:r>
              <a:rPr lang="en-US" sz="1800" dirty="0" smtClean="0">
                <a:latin typeface="Arial" charset="0"/>
                <a:cs typeface="Arial" charset="0"/>
              </a:rPr>
              <a:t>, and</a:t>
            </a:r>
          </a:p>
          <a:p>
            <a:pPr lvl="2" eaLnBrk="1" hangingPunct="1"/>
            <a:r>
              <a:rPr lang="en-US" sz="1800" dirty="0" smtClean="0">
                <a:latin typeface="Arial" charset="0"/>
                <a:cs typeface="Arial" charset="0"/>
              </a:rPr>
              <a:t>is pointing to the current list head</a:t>
            </a:r>
            <a:endParaRPr lang="en-US" sz="1800" b="1" dirty="0" smtClean="0">
              <a:solidFill>
                <a:srgbClr val="D20000"/>
              </a:solidFill>
              <a:latin typeface="Courier New" pitchFamily="49" charset="0"/>
              <a:cs typeface="Arial" charset="0"/>
            </a:endParaRPr>
          </a:p>
          <a:p>
            <a:pPr lvl="1" eaLnBrk="1" hangingPunct="1"/>
            <a:r>
              <a:rPr lang="en-US" dirty="0" smtClean="0">
                <a:latin typeface="Arial" charset="0"/>
                <a:cs typeface="Arial" charset="0"/>
              </a:rPr>
              <a:t>we must then assign its address to </a:t>
            </a:r>
            <a:r>
              <a:rPr lang="en-US" sz="2000" dirty="0" err="1" smtClean="0">
                <a:latin typeface="Consolas" pitchFamily="49" charset="0"/>
                <a:cs typeface="Consolas" pitchFamily="49" charset="0"/>
              </a:rPr>
              <a:t>list_head</a:t>
            </a:r>
            <a:endParaRPr lang="en-US" sz="2400" dirty="0" smtClean="0">
              <a:latin typeface="Consolas" pitchFamily="49" charset="0"/>
              <a:cs typeface="Consolas" pitchFamily="49"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can do this as follows:</a:t>
            </a:r>
          </a:p>
          <a:p>
            <a:pPr eaLnBrk="1" hangingPunct="1">
              <a:buFontTx/>
              <a:buNone/>
            </a:pPr>
            <a:r>
              <a:rPr lang="en-US" b="1" dirty="0" smtClean="0">
                <a:latin typeface="Courier New" pitchFamily="49" charset="0"/>
                <a:cs typeface="Arial"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new Node( </a:t>
            </a:r>
            <a:r>
              <a:rPr lang="en-US" dirty="0" smtClean="0">
                <a:solidFill>
                  <a:schemeClr val="hlink"/>
                </a:solidFill>
                <a:latin typeface="Consolas" pitchFamily="49" charset="0"/>
                <a:cs typeface="Consolas" pitchFamily="49" charset="0"/>
              </a:rPr>
              <a:t>70</a:t>
            </a:r>
            <a:r>
              <a:rPr lang="en-US" dirty="0" smtClean="0">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list_head</a:t>
            </a: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our implementation could be:</a:t>
            </a:r>
          </a:p>
          <a:p>
            <a:pPr eaLnBrk="1" hangingPunct="1">
              <a:buFontTx/>
              <a:buNone/>
            </a:pPr>
            <a:endParaRPr lang="en-US" b="1" dirty="0" smtClean="0">
              <a:latin typeface="Courier New" pitchFamily="49" charset="0"/>
              <a:cs typeface="Arial" charset="0"/>
            </a:endParaRPr>
          </a:p>
          <a:p>
            <a:pPr lvl="2" eaLnBrk="1" hangingPunct="1">
              <a:buFontTx/>
              <a:buNone/>
            </a:pPr>
            <a:r>
              <a:rPr lang="en-US" sz="1800" dirty="0" smtClean="0">
                <a:latin typeface="Consolas" pitchFamily="49" charset="0"/>
                <a:cs typeface="Consolas" pitchFamily="49" charset="0"/>
              </a:rPr>
              <a:t>void List::</a:t>
            </a:r>
            <a:r>
              <a:rPr lang="en-US" sz="1800" dirty="0" err="1" smtClean="0">
                <a:latin typeface="Consolas" pitchFamily="49" charset="0"/>
                <a:cs typeface="Consolas" pitchFamily="49" charset="0"/>
              </a:rPr>
              <a:t>push_front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n ) {</a:t>
            </a:r>
          </a:p>
          <a:p>
            <a:pPr lvl="2" eaLnBrk="1" hangingPunct="1">
              <a:buFontTx/>
              <a:buNone/>
            </a:pPr>
            <a:r>
              <a:rPr lang="en-US" sz="1800" dirty="0" smtClean="0">
                <a:latin typeface="Consolas" pitchFamily="49" charset="0"/>
                <a:cs typeface="Consolas" pitchFamily="49" charset="0"/>
              </a:rPr>
              <a:t>    if ( empty() ) {</a:t>
            </a:r>
          </a:p>
          <a:p>
            <a:pPr lvl="2"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 new Node( n, </a:t>
            </a:r>
            <a:r>
              <a:rPr lang="en-US" sz="1800" dirty="0" err="1" smtClean="0">
                <a:latin typeface="Consolas" pitchFamily="49" charset="0"/>
                <a:cs typeface="Consolas" pitchFamily="49" charset="0"/>
              </a:rPr>
              <a:t>nullptr</a:t>
            </a:r>
            <a:r>
              <a:rPr lang="en-US" sz="1800" dirty="0" smtClean="0">
                <a:latin typeface="Consolas" pitchFamily="49" charset="0"/>
                <a:cs typeface="Consolas" pitchFamily="49" charset="0"/>
              </a:rPr>
              <a:t> );</a:t>
            </a:r>
          </a:p>
          <a:p>
            <a:pPr lvl="2" eaLnBrk="1" hangingPunct="1">
              <a:buFontTx/>
              <a:buNone/>
            </a:pPr>
            <a:r>
              <a:rPr lang="en-US" sz="1800" dirty="0" smtClean="0">
                <a:latin typeface="Consolas" pitchFamily="49" charset="0"/>
                <a:cs typeface="Consolas" pitchFamily="49" charset="0"/>
              </a:rPr>
              <a:t>    } else {</a:t>
            </a:r>
          </a:p>
          <a:p>
            <a:pPr lvl="2"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 new Node( n, head() );</a:t>
            </a:r>
          </a:p>
          <a:p>
            <a:pPr lvl="2" eaLnBrk="1" hangingPunct="1">
              <a:buFontTx/>
              <a:buNone/>
            </a:pPr>
            <a:r>
              <a:rPr lang="en-US" sz="1800" dirty="0" smtClean="0">
                <a:latin typeface="Consolas" pitchFamily="49" charset="0"/>
                <a:cs typeface="Consolas" pitchFamily="49" charset="0"/>
              </a:rPr>
              <a:t>    }</a:t>
            </a:r>
          </a:p>
          <a:p>
            <a:pPr lvl="2" eaLnBrk="1" hangingPunct="1">
              <a:buFontTx/>
              <a:buNone/>
            </a:pP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smtClean="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An Abstract List (or List ADT) is linearly ordered data</a:t>
            </a:r>
          </a:p>
          <a:p>
            <a:pPr>
              <a:buFont typeface="Arial" charset="0"/>
              <a:buNone/>
            </a:pPr>
            <a:endParaRPr lang="en-US" altLang="en-US" dirty="0" smtClean="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smtClean="0">
              <a:latin typeface="Arial" charset="0"/>
              <a:cs typeface="Arial" charset="0"/>
            </a:endParaRPr>
          </a:p>
          <a:p>
            <a:pPr lvl="1"/>
            <a:r>
              <a:rPr lang="en-US" altLang="en-US" dirty="0" smtClean="0">
                <a:solidFill>
                  <a:prstClr val="black"/>
                </a:solidFill>
                <a:latin typeface="Arial" charset="0"/>
                <a:cs typeface="Arial" charset="0"/>
              </a:rPr>
              <a:t>The </a:t>
            </a:r>
            <a:r>
              <a:rPr lang="en-US" altLang="en-US" dirty="0">
                <a:solidFill>
                  <a:prstClr val="black"/>
                </a:solidFill>
                <a:latin typeface="Arial" charset="0"/>
                <a:cs typeface="Arial" charset="0"/>
              </a:rPr>
              <a:t>same value may occur more than once</a:t>
            </a:r>
          </a:p>
          <a:p>
            <a:pPr>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We could, however, note that when the list is empty,</a:t>
            </a:r>
            <a:br>
              <a:rPr lang="en-US" smtClean="0">
                <a:latin typeface="Arial" charset="0"/>
                <a:cs typeface="Arial" charset="0"/>
              </a:rPr>
            </a:br>
            <a:r>
              <a:rPr lang="en-US" smtClean="0">
                <a:latin typeface="Consolas" pitchFamily="49" charset="0"/>
                <a:cs typeface="Consolas" pitchFamily="49" charset="0"/>
              </a:rPr>
              <a:t>list_head == 0</a:t>
            </a:r>
            <a:r>
              <a:rPr lang="en-US" smtClean="0">
                <a:latin typeface="Arial" charset="0"/>
                <a:cs typeface="Arial" charset="0"/>
              </a:rPr>
              <a:t>, thus we could shorten this to:</a:t>
            </a:r>
          </a:p>
          <a:p>
            <a:pPr eaLnBrk="1" hangingPunct="1">
              <a:buFontTx/>
              <a:buNone/>
            </a:pPr>
            <a:endParaRPr lang="en-US" b="1" smtClean="0">
              <a:latin typeface="Courier New" pitchFamily="49" charset="0"/>
              <a:cs typeface="Arial" charset="0"/>
            </a:endParaRPr>
          </a:p>
          <a:p>
            <a:pPr lvl="2" eaLnBrk="1" hangingPunct="1">
              <a:buFontTx/>
              <a:buNone/>
            </a:pPr>
            <a:r>
              <a:rPr lang="en-US" smtClean="0">
                <a:latin typeface="Consolas" pitchFamily="49" charset="0"/>
                <a:cs typeface="Consolas" pitchFamily="49" charset="0"/>
              </a:rPr>
              <a:t>void List::push_front( int n ) {</a:t>
            </a:r>
          </a:p>
          <a:p>
            <a:pPr lvl="2" eaLnBrk="1" hangingPunct="1">
              <a:buFontTx/>
              <a:buNone/>
            </a:pPr>
            <a:r>
              <a:rPr lang="en-US" smtClean="0">
                <a:latin typeface="Consolas" pitchFamily="49" charset="0"/>
                <a:cs typeface="Consolas" pitchFamily="49" charset="0"/>
              </a:rPr>
              <a:t>    list_head = new Node( n, list_head );</a:t>
            </a:r>
          </a:p>
          <a:p>
            <a:pPr lvl="2" eaLnBrk="1" hangingPunct="1">
              <a:buFontTx/>
              <a:buNone/>
            </a:pPr>
            <a:r>
              <a:rPr lang="en-US" smtClean="0">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Are we allowed to do this?</a:t>
            </a:r>
          </a:p>
          <a:p>
            <a:pPr lvl="2" eaLnBrk="1" hangingPunct="1">
              <a:buFontTx/>
              <a:buNone/>
            </a:pPr>
            <a:r>
              <a:rPr lang="en-US" dirty="0" smtClean="0">
                <a:latin typeface="Consolas" pitchFamily="49" charset="0"/>
                <a:cs typeface="Consolas" pitchFamily="49" charset="0"/>
              </a:rPr>
              <a:t>void List::</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n ) {</a:t>
            </a:r>
          </a:p>
          <a:p>
            <a:pPr lvl="2" eaLnBrk="1" hangingPunct="1">
              <a:buFontTx/>
              <a:buNone/>
            </a:pPr>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list_head</a:t>
            </a:r>
            <a:r>
              <a:rPr lang="en-US" dirty="0" smtClean="0">
                <a:latin typeface="Consolas" pitchFamily="49" charset="0"/>
                <a:cs typeface="Consolas" pitchFamily="49" charset="0"/>
              </a:rPr>
              <a:t> = new Node( n, </a:t>
            </a:r>
            <a:r>
              <a:rPr lang="en-US" dirty="0" smtClean="0">
                <a:solidFill>
                  <a:srgbClr val="FF0000"/>
                </a:solidFill>
                <a:latin typeface="Consolas" pitchFamily="49" charset="0"/>
                <a:cs typeface="Consolas" pitchFamily="49" charset="0"/>
              </a:rPr>
              <a:t>head() </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Yes:  the right-hand side of an assignment is evaluated first</a:t>
            </a:r>
          </a:p>
          <a:p>
            <a:pPr lvl="1" eaLnBrk="1" hangingPunct="1"/>
            <a:r>
              <a:rPr lang="en-US" dirty="0" smtClean="0">
                <a:latin typeface="Arial" charset="0"/>
                <a:cs typeface="Arial" charset="0"/>
              </a:rPr>
              <a:t>The original value of </a:t>
            </a:r>
            <a:r>
              <a:rPr lang="en-US" dirty="0" err="1" smtClean="0">
                <a:solidFill>
                  <a:srgbClr val="FF0000"/>
                </a:solidFill>
                <a:latin typeface="Consolas" pitchFamily="49" charset="0"/>
                <a:cs typeface="Consolas" pitchFamily="49" charset="0"/>
              </a:rPr>
              <a:t>list_head</a:t>
            </a:r>
            <a:r>
              <a:rPr lang="en-US" dirty="0" smtClean="0">
                <a:latin typeface="Consolas" pitchFamily="49" charset="0"/>
                <a:cs typeface="Consolas" pitchFamily="49" charset="0"/>
              </a:rPr>
              <a:t> </a:t>
            </a:r>
            <a:r>
              <a:rPr lang="en-US" dirty="0" smtClean="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Question:  does this work?</a:t>
            </a:r>
          </a:p>
          <a:p>
            <a:pPr eaLnBrk="1" hangingPunct="1">
              <a:buFontTx/>
              <a:buNone/>
            </a:pPr>
            <a:endParaRPr lang="en-US" b="1" dirty="0" smtClean="0">
              <a:latin typeface="Courier New" pitchFamily="49" charset="0"/>
              <a:cs typeface="Arial" charset="0"/>
            </a:endParaRPr>
          </a:p>
          <a:p>
            <a:pPr lvl="2" eaLnBrk="1" hangingPunct="1">
              <a:buFontTx/>
              <a:buNone/>
            </a:pPr>
            <a:r>
              <a:rPr lang="en-US" dirty="0" smtClean="0">
                <a:latin typeface="Consolas" pitchFamily="49" charset="0"/>
                <a:cs typeface="Consolas" pitchFamily="49" charset="0"/>
              </a:rPr>
              <a:t>void List::push_front(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n ) {</a:t>
            </a:r>
          </a:p>
          <a:p>
            <a:pPr lvl="2" eaLnBrk="1" hangingPunct="1">
              <a:buFontTx/>
              <a:buNone/>
            </a:pPr>
            <a:r>
              <a:rPr lang="en-US" dirty="0" smtClean="0">
                <a:latin typeface="Consolas" pitchFamily="49" charset="0"/>
                <a:cs typeface="Consolas" pitchFamily="49" charset="0"/>
              </a:rPr>
              <a:t>    Node new_node( n, head() );</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&amp;new_node;</a:t>
            </a:r>
          </a:p>
          <a:p>
            <a:pPr lvl="2" eaLnBrk="1" hangingPunct="1">
              <a:buFontTx/>
              <a:buNone/>
            </a:pPr>
            <a:r>
              <a:rPr lang="en-US" dirty="0" smtClean="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smtClean="0">
                <a:latin typeface="Arial" charset="0"/>
                <a:cs typeface="Arial" charset="0"/>
              </a:rPr>
              <a:t>Why or why not?  What happens to </a:t>
            </a:r>
            <a:r>
              <a:rPr lang="en-US" sz="2000" dirty="0" smtClean="0">
                <a:latin typeface="Consolas" panose="020B0609020204030204" pitchFamily="49" charset="0"/>
                <a:cs typeface="Consolas" panose="020B0609020204030204" pitchFamily="49" charset="0"/>
              </a:rPr>
              <a:t>new_node</a:t>
            </a:r>
            <a:r>
              <a:rPr lang="en-US" sz="2000" dirty="0" smtClean="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smtClean="0">
                <a:latin typeface="Arial" charset="0"/>
                <a:cs typeface="Arial" charset="0"/>
              </a:rPr>
              <a:t>How does this differ from</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void </a:t>
            </a:r>
            <a:r>
              <a:rPr lang="en-US" dirty="0">
                <a:latin typeface="Consolas" pitchFamily="49" charset="0"/>
                <a:cs typeface="Consolas" pitchFamily="49" charset="0"/>
              </a:rPr>
              <a:t>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smtClean="0">
                <a:latin typeface="Consolas" pitchFamily="49" charset="0"/>
                <a:cs typeface="Consolas" pitchFamily="49" charset="0"/>
              </a:rPr>
              <a:t>Node *new_node = new Node( </a:t>
            </a:r>
            <a:r>
              <a:rPr lang="en-US" dirty="0">
                <a:latin typeface="Consolas" pitchFamily="49" charset="0"/>
                <a:cs typeface="Consolas" pitchFamily="49" charset="0"/>
              </a:rPr>
              <a:t>n, </a:t>
            </a:r>
            <a:r>
              <a:rPr lang="en-US" dirty="0" smtClean="0">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smtClean="0">
                <a:latin typeface="Consolas" pitchFamily="49" charset="0"/>
                <a:cs typeface="Consolas" pitchFamily="49" charset="0"/>
              </a:rPr>
              <a:t>new_node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lvl="1" eaLnBrk="1" hangingPunct="1">
              <a:buNone/>
            </a:pP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Erasing from the front of a linked list is even easier:</a:t>
            </a:r>
          </a:p>
          <a:p>
            <a:pPr lvl="1" eaLnBrk="1" hangingPunct="1"/>
            <a:r>
              <a:rPr lang="en-US" dirty="0" smtClean="0">
                <a:latin typeface="Arial" charset="0"/>
                <a:cs typeface="Arial" charset="0"/>
              </a:rPr>
              <a:t>We assign the list head to the next pointer of the first node</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Graphically, given:</a:t>
            </a:r>
          </a:p>
          <a:p>
            <a:pPr eaLnBrk="1" hangingPunct="1"/>
            <a:endParaRPr lang="en-US" dirty="0" smtClean="0">
              <a:latin typeface="Arial" charset="0"/>
              <a:cs typeface="Arial" charset="0"/>
            </a:endParaRPr>
          </a:p>
          <a:p>
            <a:pPr eaLnBrk="1" hangingPunct="1">
              <a:buFontTx/>
              <a:buNone/>
            </a:pPr>
            <a:r>
              <a:rPr lang="en-US" dirty="0" smtClean="0">
                <a:latin typeface="Arial" charset="0"/>
                <a:cs typeface="Arial" charset="0"/>
              </a:rPr>
              <a:t/>
            </a:r>
            <a:br>
              <a:rPr lang="en-US" dirty="0" smtClean="0">
                <a:latin typeface="Arial" charset="0"/>
                <a:cs typeface="Arial" charset="0"/>
              </a:rPr>
            </a:br>
            <a:endParaRPr lang="en-US" dirty="0" smtClean="0">
              <a:latin typeface="Arial" charset="0"/>
              <a:cs typeface="Arial" charset="0"/>
            </a:endParaRPr>
          </a:p>
          <a:p>
            <a:pPr eaLnBrk="1" hangingPunct="1">
              <a:buFontTx/>
              <a:buNone/>
            </a:pPr>
            <a:r>
              <a:rPr lang="en-US" dirty="0" smtClean="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Tree>
    <p:extLst>
      <p:ext uri="{BB962C8B-B14F-4D97-AF65-F5344CB8AC3E}">
        <p14:creationId xmlns:p14="http://schemas.microsoft.com/office/powerpoint/2010/main" val="2647007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Easy enough:</a:t>
            </a: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a:p>
            <a:pPr eaLnBrk="1" hangingPunct="1">
              <a:buFont typeface="Arial" charset="0"/>
              <a:buNone/>
            </a:pPr>
            <a:r>
              <a:rPr lang="en-US" dirty="0" smtClean="0">
                <a:latin typeface="Arial" charset="0"/>
                <a:cs typeface="Arial" charset="0"/>
              </a:rPr>
              <a:t>	</a:t>
            </a:r>
          </a:p>
          <a:p>
            <a:pPr eaLnBrk="1" hangingPunct="1">
              <a:buFont typeface="Arial" charset="0"/>
              <a:buNone/>
            </a:pPr>
            <a:r>
              <a:rPr lang="en-US" dirty="0" smtClean="0">
                <a:latin typeface="Arial" charset="0"/>
                <a:cs typeface="Arial" charset="0"/>
              </a:rPr>
              <a:t>	Unfortunately, we have some </a:t>
            </a:r>
            <a:r>
              <a:rPr lang="en-US" dirty="0" smtClean="0">
                <a:solidFill>
                  <a:srgbClr val="C00000"/>
                </a:solidFill>
                <a:latin typeface="Arial" charset="0"/>
                <a:cs typeface="Arial" charset="0"/>
              </a:rPr>
              <a:t>problems</a:t>
            </a:r>
            <a:r>
              <a:rPr lang="en-US" dirty="0" smtClean="0">
                <a:latin typeface="Arial" charset="0"/>
                <a:cs typeface="Arial" charset="0"/>
              </a:rPr>
              <a:t>:</a:t>
            </a:r>
          </a:p>
          <a:p>
            <a:pPr lvl="1" eaLnBrk="1" hangingPunct="1"/>
            <a:r>
              <a:rPr lang="en-US" dirty="0" smtClean="0">
                <a:latin typeface="Arial" charset="0"/>
                <a:cs typeface="Arial" charset="0"/>
              </a:rPr>
              <a:t>The list may be empty</a:t>
            </a:r>
          </a:p>
          <a:p>
            <a:pPr lvl="1" eaLnBrk="1" hangingPunct="1"/>
            <a:r>
              <a:rPr lang="en-US" dirty="0" smtClean="0">
                <a:latin typeface="Arial" charset="0"/>
                <a:cs typeface="Arial" charset="0"/>
              </a:rPr>
              <a:t>We still have the memory allocated for the node containing </a:t>
            </a:r>
            <a:r>
              <a:rPr lang="en-US" b="1" dirty="0" smtClean="0">
                <a:solidFill>
                  <a:schemeClr val="hlink"/>
                </a:solidFill>
                <a:latin typeface="Courier New" pitchFamily="49" charset="0"/>
                <a:cs typeface="Arial" charset="0"/>
              </a:rPr>
              <a:t>70</a:t>
            </a:r>
            <a:endParaRPr lang="en-US" b="1" dirty="0" smtClean="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smtClean="0">
                <a:solidFill>
                  <a:prstClr val="black"/>
                </a:solidFill>
                <a:latin typeface="Arial" charset="0"/>
                <a:cs typeface="Arial" charset="0"/>
              </a:rPr>
              <a:t>	Does this work?</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dirty="0" smtClean="0">
                <a:latin typeface="Consolas" pitchFamily="49" charset="0"/>
                <a:cs typeface="Consolas" pitchFamily="49" charset="0"/>
              </a:rPr>
              <a:t>    if ( empty() ) {</a:t>
            </a:r>
          </a:p>
          <a:p>
            <a:pPr lvl="2" eaLnBrk="1" hangingPunct="1">
              <a:buFontTx/>
              <a:buNone/>
            </a:pPr>
            <a:r>
              <a:rPr lang="en-US" dirty="0" smtClean="0">
                <a:latin typeface="Consolas" pitchFamily="49" charset="0"/>
                <a:cs typeface="Consolas" pitchFamily="49" charset="0"/>
              </a:rPr>
              <a:t>        throw underflow();</a:t>
            </a:r>
          </a:p>
          <a:p>
            <a:pPr lvl="2" eaLnBrk="1" hangingPunct="1">
              <a:buFontTx/>
              <a:buNone/>
            </a:pPr>
            <a:r>
              <a:rPr lang="en-US" dirty="0" smtClean="0">
                <a:latin typeface="Consolas" pitchFamily="49" charset="0"/>
                <a:cs typeface="Consolas" pitchFamily="49" charset="0"/>
              </a:rPr>
              <a:t>    }</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a:t>
            </a:r>
            <a:r>
              <a:rPr lang="en-US" dirty="0" smtClean="0">
                <a:solidFill>
                  <a:srgbClr val="D20000"/>
                </a:solidFill>
                <a:latin typeface="Consolas" pitchFamily="49" charset="0"/>
                <a:cs typeface="Consolas" pitchFamily="49" charset="0"/>
              </a:rPr>
              <a:t>delete head();</a:t>
            </a:r>
          </a:p>
          <a:p>
            <a:pPr lvl="2" eaLnBrk="1" hangingPunct="1">
              <a:buFontTx/>
              <a:buNone/>
            </a:pPr>
            <a:r>
              <a:rPr lang="en-US" dirty="0" smtClean="0">
                <a:solidFill>
                  <a:srgbClr val="D20000"/>
                </a:solidFill>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list_head</a:t>
            </a:r>
            <a:r>
              <a:rPr lang="en-US" dirty="0" smtClean="0">
                <a:solidFill>
                  <a:srgbClr val="D20000"/>
                </a:solidFill>
                <a:latin typeface="Consolas" pitchFamily="49" charset="0"/>
                <a:cs typeface="Consolas" pitchFamily="49" charset="0"/>
              </a:rPr>
              <a:t> = head()-&gt;next();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endParaRPr lang="en-US" b="1" dirty="0" smtClean="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int</a:t>
            </a:r>
            <a:r>
              <a:rPr lang="en-US" dirty="0" smtClean="0">
                <a:solidFill>
                  <a:srgbClr val="D20000"/>
                </a:solidFill>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smtClean="0">
                <a:solidFill>
                  <a:srgbClr val="D20000"/>
                </a:solidFill>
                <a:latin typeface="Consolas" pitchFamily="49" charset="0"/>
                <a:cs typeface="Consolas" pitchFamily="49" charset="0"/>
              </a:rPr>
              <a:t>delete head();</a:t>
            </a:r>
          </a:p>
          <a:p>
            <a:pPr eaLnBrk="1" hangingPunct="1">
              <a:buFontTx/>
              <a:buNone/>
            </a:pPr>
            <a:endParaRPr lang="en-US" dirty="0" smtClean="0">
              <a:solidFill>
                <a:srgbClr val="D20000"/>
              </a:solidFill>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48132" name="Picture 6" descr="d5"/>
          <p:cNvPicPr>
            <a:picLocks noChangeAspect="1" noChangeArrowheads="1"/>
          </p:cNvPicPr>
          <p:nvPr/>
        </p:nvPicPr>
        <p:blipFill>
          <a:blip r:embed="rId2"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smtClean="0">
                <a:solidFill>
                  <a:srgbClr val="C00000"/>
                </a:solidFill>
              </a:rPr>
              <a:t>Any problem </a:t>
            </a:r>
            <a:r>
              <a:rPr lang="en-US" smtClean="0">
                <a:solidFill>
                  <a:srgbClr val="C00000"/>
                </a:solidFill>
              </a:rPr>
              <a:t>with the above code?</a:t>
            </a:r>
            <a:endParaRPr lang="en-US">
              <a:solidFill>
                <a:srgbClr val="C00000"/>
              </a:solidFill>
            </a:endParaRPr>
          </a:p>
        </p:txBody>
      </p:sp>
    </p:spTree>
    <p:extLst>
      <p:ext uri="{BB962C8B-B14F-4D97-AF65-F5344CB8AC3E}">
        <p14:creationId xmlns:p14="http://schemas.microsoft.com/office/powerpoint/2010/main" val="296482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91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problem is, we are accessing a node which we have just deleted</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Unfortunately, this will work more than 99% of the time:</a:t>
            </a:r>
          </a:p>
          <a:p>
            <a:pPr lvl="1" eaLnBrk="1" hangingPunct="1"/>
            <a:r>
              <a:rPr lang="en-US" dirty="0" smtClean="0">
                <a:latin typeface="Arial" charset="0"/>
                <a:cs typeface="Arial" charset="0"/>
              </a:rPr>
              <a:t>The running program (process) may still own the memory</a:t>
            </a:r>
          </a:p>
          <a:p>
            <a:pPr eaLnBrk="1" hangingPunct="1">
              <a:buFont typeface="Arial" charset="0"/>
              <a:buNone/>
            </a:pPr>
            <a:r>
              <a:rPr lang="en-US" dirty="0" smtClean="0">
                <a:latin typeface="Arial" charset="0"/>
                <a:cs typeface="Arial" charset="0"/>
              </a:rPr>
              <a:t>	Once in a while it will fail ...</a:t>
            </a:r>
          </a:p>
          <a:p>
            <a:pPr eaLnBrk="1" hangingPunct="1">
              <a:buFontTx/>
              <a:buNone/>
            </a:pPr>
            <a:r>
              <a:rPr lang="en-US" dirty="0" smtClean="0">
                <a:latin typeface="Arial" charset="0"/>
                <a:cs typeface="Arial" charset="0"/>
              </a:rPr>
              <a:t>		... and it will be almost impossible to debug</a:t>
            </a:r>
          </a:p>
        </p:txBody>
      </p:sp>
      <p:pic>
        <p:nvPicPr>
          <p:cNvPr id="49156" name="Picture 4"/>
          <p:cNvPicPr>
            <a:picLocks noChangeAspect="1" noChangeArrowheads="1"/>
          </p:cNvPicPr>
          <p:nvPr/>
        </p:nvPicPr>
        <p:blipFill>
          <a:blip r:embed="rId2" cstate="print"/>
          <a:srcRect/>
          <a:stretch>
            <a:fillRect/>
          </a:stretch>
        </p:blipFill>
        <p:spPr bwMode="auto">
          <a:xfrm>
            <a:off x="755576" y="4219434"/>
            <a:ext cx="7488832" cy="2135329"/>
          </a:xfrm>
          <a:prstGeom prst="rect">
            <a:avLst/>
          </a:prstGeom>
          <a:noFill/>
          <a:ln w="9525">
            <a:noFill/>
            <a:miter lim="800000"/>
            <a:headEnd/>
            <a:tailEnd/>
          </a:ln>
        </p:spPr>
      </p:pic>
      <p:sp>
        <p:nvSpPr>
          <p:cNvPr id="5" name="Rectangle 4"/>
          <p:cNvSpPr/>
          <p:nvPr/>
        </p:nvSpPr>
        <p:spPr>
          <a:xfrm>
            <a:off x="6453188" y="6361113"/>
            <a:ext cx="1785937" cy="307975"/>
          </a:xfrm>
          <a:prstGeom prst="rect">
            <a:avLst/>
          </a:prstGeom>
        </p:spPr>
        <p:txBody>
          <a:bodyPr wrap="none">
            <a:spAutoFit/>
          </a:bodyPr>
          <a:lstStyle/>
          <a:p>
            <a:pPr>
              <a:defRPr/>
            </a:pPr>
            <a:r>
              <a:rPr lang="en-CA" sz="1400" dirty="0">
                <a:solidFill>
                  <a:schemeClr val="tx1">
                    <a:lumMod val="50000"/>
                    <a:lumOff val="50000"/>
                  </a:schemeClr>
                </a:solidFill>
              </a:rPr>
              <a:t>http://xkcd.com/379/</a:t>
            </a:r>
          </a:p>
        </p:txBody>
      </p:sp>
    </p:spTree>
    <p:extLst>
      <p:ext uri="{BB962C8B-B14F-4D97-AF65-F5344CB8AC3E}">
        <p14:creationId xmlns:p14="http://schemas.microsoft.com/office/powerpoint/2010/main" val="658653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Operations at the </a:t>
            </a:r>
            <a:r>
              <a:rPr lang="en-US" altLang="en-US" i="1" dirty="0" err="1" smtClean="0">
                <a:latin typeface="Times New Roman" pitchFamily="18" charset="0"/>
                <a:cs typeface="Times New Roman" pitchFamily="18" charset="0"/>
              </a:rPr>
              <a:t>k</a:t>
            </a:r>
            <a:r>
              <a:rPr lang="en-US" altLang="en-US" baseline="30000" dirty="0" err="1" smtClean="0">
                <a:latin typeface="Arial" charset="0"/>
                <a:cs typeface="Arial" charset="0"/>
              </a:rPr>
              <a:t>th</a:t>
            </a:r>
            <a:r>
              <a:rPr lang="en-US" altLang="en-US" dirty="0" smtClean="0">
                <a:latin typeface="Arial" charset="0"/>
                <a:cs typeface="Arial" charset="0"/>
              </a:rPr>
              <a:t> entry of the list include:</a:t>
            </a:r>
          </a:p>
          <a:p>
            <a:pPr>
              <a:buFont typeface="Arial" charset="0"/>
              <a:buNone/>
            </a:pPr>
            <a:endParaRPr lang="en-US" altLang="en-US" dirty="0" smtClean="0">
              <a:latin typeface="Arial" charset="0"/>
              <a:cs typeface="Arial" charset="0"/>
            </a:endParaRPr>
          </a:p>
          <a:p>
            <a:pPr lvl="1">
              <a:buFont typeface="Arial" charset="0"/>
              <a:buNone/>
            </a:pPr>
            <a:r>
              <a:rPr lang="en-US" altLang="en-US" dirty="0" smtClean="0">
                <a:latin typeface="Arial" charset="0"/>
                <a:cs typeface="Arial" charset="0"/>
              </a:rPr>
              <a:t>	   Access to the object                              Erasing an object</a:t>
            </a:r>
          </a:p>
          <a:p>
            <a:pPr lvl="1"/>
            <a:endParaRPr lang="en-US" altLang="en-US" dirty="0" smtClean="0">
              <a:latin typeface="Arial" charset="0"/>
              <a:cs typeface="Arial" charset="0"/>
            </a:endParaRPr>
          </a:p>
          <a:p>
            <a:pPr lvl="1">
              <a:buFont typeface="Arial" charset="0"/>
              <a:buNone/>
            </a:pPr>
            <a:endParaRPr lang="en-US" altLang="en-US" dirty="0" smtClean="0">
              <a:latin typeface="Arial" charset="0"/>
              <a:cs typeface="Arial" charset="0"/>
            </a:endParaRPr>
          </a:p>
          <a:p>
            <a:pPr lvl="1">
              <a:buFont typeface="Arial" charset="0"/>
              <a:buNone/>
            </a:pPr>
            <a:endParaRPr lang="en-US" altLang="en-US" dirty="0" smtClean="0">
              <a:latin typeface="Arial" charset="0"/>
              <a:cs typeface="Arial" charset="0"/>
            </a:endParaRPr>
          </a:p>
          <a:p>
            <a:pPr lvl="1">
              <a:buFont typeface="Arial" charset="0"/>
              <a:buNone/>
            </a:pPr>
            <a:r>
              <a:rPr lang="en-US" altLang="en-US" dirty="0" smtClean="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1203" name="Rectangle 3"/>
          <p:cNvSpPr>
            <a:spLocks noGrp="1" noChangeArrowheads="1"/>
          </p:cNvSpPr>
          <p:nvPr>
            <p:ph type="body" idx="1"/>
          </p:nvPr>
        </p:nvSpPr>
        <p:spPr/>
        <p:txBody>
          <a:bodyPr>
            <a:normAutofit lnSpcReduction="10000"/>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int</a:t>
            </a:r>
            <a:r>
              <a:rPr lang="en-US" dirty="0" smtClean="0">
                <a:solidFill>
                  <a:srgbClr val="D20000"/>
                </a:solidFill>
                <a:latin typeface="Consolas" pitchFamily="49" charset="0"/>
                <a:cs typeface="Consolas" pitchFamily="49" charset="0"/>
              </a:rPr>
              <a:t> e = front();</a:t>
            </a:r>
          </a:p>
          <a:p>
            <a:pPr eaLnBrk="1" hangingPunct="1">
              <a:buFontTx/>
              <a:buNone/>
            </a:pPr>
            <a:endParaRPr lang="en-US" dirty="0" smtClean="0">
              <a:solidFill>
                <a:srgbClr val="D20000"/>
              </a:solidFill>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51204" name="Picture 4" descr="f1"/>
          <p:cNvPicPr>
            <a:picLocks noChangeAspect="1" noChangeArrowheads="1"/>
          </p:cNvPicPr>
          <p:nvPr/>
        </p:nvPicPr>
        <p:blipFill>
          <a:blip r:embed="rId2" cstate="print"/>
          <a:srcRect/>
          <a:stretch>
            <a:fillRect/>
          </a:stretch>
        </p:blipFill>
        <p:spPr bwMode="auto">
          <a:xfrm>
            <a:off x="3995738" y="2205038"/>
            <a:ext cx="4962525" cy="1125537"/>
          </a:xfrm>
          <a:prstGeom prst="rect">
            <a:avLst/>
          </a:prstGeom>
          <a:noFill/>
          <a:ln w="9525">
            <a:noFill/>
            <a:miter lim="800000"/>
            <a:headEnd/>
            <a:tailEnd/>
          </a:ln>
        </p:spPr>
      </p:pic>
    </p:spTree>
    <p:extLst>
      <p:ext uri="{BB962C8B-B14F-4D97-AF65-F5344CB8AC3E}">
        <p14:creationId xmlns:p14="http://schemas.microsoft.com/office/powerpoint/2010/main" val="3121181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2227" name="Rectangle 3"/>
          <p:cNvSpPr>
            <a:spLocks noGrp="1" noChangeArrowheads="1"/>
          </p:cNvSpPr>
          <p:nvPr>
            <p:ph type="body" idx="1"/>
          </p:nvPr>
        </p:nvSpPr>
        <p:spPr/>
        <p:txBody>
          <a:bodyPr>
            <a:normAutofit lnSpcReduction="10000"/>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smtClean="0">
                <a:solidFill>
                  <a:srgbClr val="D20000"/>
                </a:solidFill>
                <a:latin typeface="Consolas" pitchFamily="49" charset="0"/>
                <a:cs typeface="Consolas" pitchFamily="49" charset="0"/>
              </a:rPr>
              <a:t>Node *</a:t>
            </a:r>
            <a:r>
              <a:rPr lang="en-US" dirty="0" err="1" smtClean="0">
                <a:solidFill>
                  <a:srgbClr val="D20000"/>
                </a:solidFill>
                <a:latin typeface="Consolas" pitchFamily="49" charset="0"/>
                <a:cs typeface="Consolas" pitchFamily="49" charset="0"/>
              </a:rPr>
              <a:t>ptr</a:t>
            </a:r>
            <a:r>
              <a:rPr lang="en-US" dirty="0" smtClean="0">
                <a:solidFill>
                  <a:srgbClr val="D20000"/>
                </a:solidFill>
                <a:latin typeface="Consolas" pitchFamily="49" charset="0"/>
                <a:cs typeface="Consolas" pitchFamily="49" charset="0"/>
              </a:rPr>
              <a:t> = head();</a:t>
            </a:r>
          </a:p>
          <a:p>
            <a:pPr eaLnBrk="1" hangingPunct="1">
              <a:buFontTx/>
              <a:buNone/>
            </a:pPr>
            <a:endParaRPr lang="en-US" dirty="0" smtClean="0">
              <a:solidFill>
                <a:srgbClr val="D20000"/>
              </a:solidFill>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52228" name="Picture 6" descr="f2"/>
          <p:cNvPicPr>
            <a:picLocks noChangeAspect="1" noChangeArrowheads="1"/>
          </p:cNvPicPr>
          <p:nvPr/>
        </p:nvPicPr>
        <p:blipFill>
          <a:blip r:embed="rId2" cstate="print"/>
          <a:srcRect/>
          <a:stretch>
            <a:fillRect/>
          </a:stretch>
        </p:blipFill>
        <p:spPr bwMode="auto">
          <a:xfrm>
            <a:off x="3995738" y="2205038"/>
            <a:ext cx="4962525" cy="1125537"/>
          </a:xfrm>
          <a:prstGeom prst="rect">
            <a:avLst/>
          </a:prstGeom>
          <a:noFill/>
          <a:ln w="9525">
            <a:noFill/>
            <a:miter lim="800000"/>
            <a:headEnd/>
            <a:tailEnd/>
          </a:ln>
        </p:spPr>
      </p:pic>
    </p:spTree>
    <p:extLst>
      <p:ext uri="{BB962C8B-B14F-4D97-AF65-F5344CB8AC3E}">
        <p14:creationId xmlns:p14="http://schemas.microsoft.com/office/powerpoint/2010/main" val="2729464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3251" name="Rectangle 3"/>
          <p:cNvSpPr>
            <a:spLocks noGrp="1" noChangeArrowheads="1"/>
          </p:cNvSpPr>
          <p:nvPr>
            <p:ph type="body" idx="1"/>
          </p:nvPr>
        </p:nvSpPr>
        <p:spPr/>
        <p:txBody>
          <a:bodyPr>
            <a:normAutofit lnSpcReduction="10000"/>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solidFill>
                  <a:srgbClr val="FF0000"/>
                </a:solidFill>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list_head</a:t>
            </a:r>
            <a:r>
              <a:rPr lang="en-US" dirty="0" smtClean="0">
                <a:solidFill>
                  <a:srgbClr val="FF0000"/>
                </a:solidFill>
                <a:latin typeface="Consolas" pitchFamily="49" charset="0"/>
                <a:cs typeface="Consolas" pitchFamily="49" charset="0"/>
              </a:rPr>
              <a:t> = head()-&gt;next();</a:t>
            </a:r>
          </a:p>
          <a:p>
            <a:pPr eaLnBrk="1" hangingPunct="1">
              <a:buFontTx/>
              <a:buNone/>
            </a:pPr>
            <a:endParaRPr lang="en-US" dirty="0" smtClean="0">
              <a:solidFill>
                <a:srgbClr val="D20000"/>
              </a:solidFill>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53252" name="Picture 7" descr="f3"/>
          <p:cNvPicPr>
            <a:picLocks noChangeAspect="1" noChangeArrowheads="1"/>
          </p:cNvPicPr>
          <p:nvPr/>
        </p:nvPicPr>
        <p:blipFill>
          <a:blip r:embed="rId2" cstate="print"/>
          <a:srcRect/>
          <a:stretch>
            <a:fillRect/>
          </a:stretch>
        </p:blipFill>
        <p:spPr bwMode="auto">
          <a:xfrm>
            <a:off x="3492500" y="4724400"/>
            <a:ext cx="4965700" cy="1125538"/>
          </a:xfrm>
          <a:prstGeom prst="rect">
            <a:avLst/>
          </a:prstGeom>
          <a:noFill/>
          <a:ln w="9525">
            <a:noFill/>
            <a:miter lim="800000"/>
            <a:headEnd/>
            <a:tailEnd/>
          </a:ln>
        </p:spPr>
      </p:pic>
    </p:spTree>
    <p:extLst>
      <p:ext uri="{BB962C8B-B14F-4D97-AF65-F5344CB8AC3E}">
        <p14:creationId xmlns:p14="http://schemas.microsoft.com/office/powerpoint/2010/main" val="29644626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4275" name="Rectangle 3"/>
          <p:cNvSpPr>
            <a:spLocks noGrp="1" noChangeArrowheads="1"/>
          </p:cNvSpPr>
          <p:nvPr>
            <p:ph type="body" idx="1"/>
          </p:nvPr>
        </p:nvSpPr>
        <p:spPr/>
        <p:txBody>
          <a:bodyPr>
            <a:normAutofit lnSpcReduction="10000"/>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solidFill>
                  <a:srgbClr val="D20000"/>
                </a:solidFill>
                <a:latin typeface="Consolas" pitchFamily="49" charset="0"/>
                <a:cs typeface="Consolas" pitchFamily="49" charset="0"/>
              </a:rPr>
              <a:t>    delete </a:t>
            </a:r>
            <a:r>
              <a:rPr lang="en-US" dirty="0" err="1" smtClean="0">
                <a:solidFill>
                  <a:srgbClr val="D20000"/>
                </a:solidFill>
                <a:latin typeface="Consolas" pitchFamily="49" charset="0"/>
                <a:cs typeface="Consolas" pitchFamily="49" charset="0"/>
              </a:rPr>
              <a:t>ptr</a:t>
            </a:r>
            <a:r>
              <a:rPr lang="en-US" dirty="0" smtClean="0">
                <a:solidFill>
                  <a:srgbClr val="D20000"/>
                </a:solidFill>
                <a:latin typeface="Consolas" pitchFamily="49" charset="0"/>
                <a:cs typeface="Consolas" pitchFamily="49" charset="0"/>
              </a:rPr>
              <a:t>;</a:t>
            </a:r>
          </a:p>
          <a:p>
            <a:pPr eaLnBrk="1" hangingPunct="1">
              <a:buFontTx/>
              <a:buNone/>
            </a:pPr>
            <a:endParaRPr lang="en-US" dirty="0" smtClean="0">
              <a:solidFill>
                <a:srgbClr val="D20000"/>
              </a:solidFill>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54276" name="Picture 4" descr="f4"/>
          <p:cNvPicPr>
            <a:picLocks noChangeAspect="1" noChangeArrowheads="1"/>
          </p:cNvPicPr>
          <p:nvPr/>
        </p:nvPicPr>
        <p:blipFill>
          <a:blip r:embed="rId2" cstate="print"/>
          <a:srcRect/>
          <a:stretch>
            <a:fillRect/>
          </a:stretch>
        </p:blipFill>
        <p:spPr bwMode="auto">
          <a:xfrm>
            <a:off x="3497263" y="4724400"/>
            <a:ext cx="4962525" cy="1125538"/>
          </a:xfrm>
          <a:prstGeom prst="rect">
            <a:avLst/>
          </a:prstGeom>
          <a:noFill/>
          <a:ln w="9525">
            <a:noFill/>
            <a:miter lim="800000"/>
            <a:headEnd/>
            <a:tailEnd/>
          </a:ln>
        </p:spPr>
      </p:pic>
    </p:spTree>
    <p:extLst>
      <p:ext uri="{BB962C8B-B14F-4D97-AF65-F5344CB8AC3E}">
        <p14:creationId xmlns:p14="http://schemas.microsoft.com/office/powerpoint/2010/main" val="9580634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next step is to look at member functions which potentially require us to step through the entire list:</a:t>
            </a: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size() const;</a:t>
            </a: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const;</a:t>
            </a: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erase(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process of stepping through a linked list can be thought of as being analogous to a for-loop:</a:t>
            </a:r>
          </a:p>
          <a:p>
            <a:pPr lvl="1" eaLnBrk="1" hangingPunct="1"/>
            <a:r>
              <a:rPr lang="en-US" dirty="0" smtClean="0">
                <a:latin typeface="Arial" charset="0"/>
                <a:cs typeface="Arial" charset="0"/>
              </a:rPr>
              <a:t>We initialize a temporary pointer with the list head</a:t>
            </a:r>
          </a:p>
          <a:p>
            <a:pPr lvl="1" eaLnBrk="1" hangingPunct="1"/>
            <a:r>
              <a:rPr lang="en-US" dirty="0" smtClean="0">
                <a:latin typeface="Arial" charset="0"/>
                <a:cs typeface="Arial" charset="0"/>
              </a:rPr>
              <a:t>We continue iterating until the pointer equals </a:t>
            </a:r>
            <a:r>
              <a:rPr lang="en-US" dirty="0" smtClean="0">
                <a:latin typeface="Consolas" panose="020B0609020204030204" pitchFamily="49" charset="0"/>
                <a:cs typeface="Consolas" panose="020B0609020204030204" pitchFamily="49" charset="0"/>
              </a:rPr>
              <a:t>nullptr</a:t>
            </a:r>
          </a:p>
          <a:p>
            <a:pPr lvl="1" eaLnBrk="1" hangingPunct="1"/>
            <a:r>
              <a:rPr lang="en-US" dirty="0" smtClean="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smtClean="0">
                <a:latin typeface="Arial" charset="0"/>
                <a:cs typeface="Arial" charset="0"/>
              </a:rPr>
              <a:t>	Thus, we have:</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for (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head();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-&gt;next() ) {</a:t>
            </a:r>
          </a:p>
          <a:p>
            <a:pPr lvl="2" eaLnBrk="1" hangingPunct="1">
              <a:buFontTx/>
              <a:buNone/>
            </a:pPr>
            <a:r>
              <a:rPr lang="en-US" sz="1400" dirty="0" smtClean="0">
                <a:latin typeface="Consolas" pitchFamily="49" charset="0"/>
                <a:cs typeface="Consolas" pitchFamily="49" charset="0"/>
              </a:rPr>
              <a:t>       // do something</a:t>
            </a:r>
          </a:p>
          <a:p>
            <a:pPr lvl="2" eaLnBrk="1" hangingPunct="1">
              <a:buFontTx/>
              <a:buNone/>
            </a:pPr>
            <a:r>
              <a:rPr lang="en-US" sz="1400" dirty="0" smtClean="0">
                <a:latin typeface="Consolas" pitchFamily="49" charset="0"/>
                <a:cs typeface="Consolas" pitchFamily="49" charset="0"/>
              </a:rPr>
              <a:t>       // use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-&gt;fn() to call member functions</a:t>
            </a:r>
          </a:p>
          <a:p>
            <a:pPr lvl="2" eaLnBrk="1" hangingPunct="1">
              <a:buFontTx/>
              <a:buNone/>
            </a:pPr>
            <a:r>
              <a:rPr lang="en-US" sz="1400" dirty="0" smtClean="0">
                <a:latin typeface="Consolas" pitchFamily="49" charset="0"/>
                <a:cs typeface="Consolas" pitchFamily="49" charset="0"/>
              </a:rPr>
              <a:t>       // use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var</a:t>
            </a:r>
            <a:r>
              <a:rPr lang="en-US" sz="1400" dirty="0" smtClean="0">
                <a:latin typeface="Consolas" pitchFamily="49" charset="0"/>
                <a:cs typeface="Consolas" pitchFamily="49" charset="0"/>
              </a:rPr>
              <a:t> to assign/access member variables</a:t>
            </a:r>
          </a:p>
          <a:p>
            <a:pPr lvl="2" eaLnBrk="1" hangingPunct="1">
              <a:buFontTx/>
              <a:buNone/>
            </a:pP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Analogously:</a:t>
            </a:r>
          </a:p>
          <a:p>
            <a:pPr eaLnBrk="1" hangingPunct="1">
              <a:buFont typeface="Arial" charset="0"/>
              <a:buNone/>
            </a:pPr>
            <a:endParaRPr lang="en-US" dirty="0" smtClean="0">
              <a:latin typeface="Arial" charset="0"/>
              <a:cs typeface="Arial" charset="0"/>
            </a:endParaRPr>
          </a:p>
          <a:p>
            <a:pPr eaLnBrk="1" hangingPunct="1">
              <a:buFontTx/>
              <a:buNone/>
            </a:pPr>
            <a:r>
              <a:rPr lang="en-US" b="1" dirty="0" smtClean="0">
                <a:latin typeface="Consolas" pitchFamily="49" charset="0"/>
                <a:cs typeface="Consolas" pitchFamily="49" charset="0"/>
              </a:rPr>
              <a:t>	</a:t>
            </a:r>
            <a:r>
              <a:rPr lang="en-US" sz="1800" dirty="0" smtClean="0">
                <a:latin typeface="Consolas" pitchFamily="49" charset="0"/>
                <a:cs typeface="Consolas" pitchFamily="49" charset="0"/>
              </a:rPr>
              <a:t>for ( Node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 = head();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nullptr</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-&gt;next() )</a:t>
            </a:r>
          </a:p>
          <a:p>
            <a:pPr eaLnBrk="1" hangingPunct="1">
              <a:buFontTx/>
              <a:buNone/>
            </a:pPr>
            <a:r>
              <a:rPr lang="en-US" sz="1800" dirty="0" smtClean="0">
                <a:solidFill>
                  <a:srgbClr val="D20000"/>
                </a:solidFill>
                <a:latin typeface="Consolas" pitchFamily="49" charset="0"/>
                <a:cs typeface="Consolas" pitchFamily="49" charset="0"/>
              </a:rPr>
              <a:t>	for ( </a:t>
            </a:r>
            <a:r>
              <a:rPr lang="en-US" sz="1800" dirty="0" err="1" smtClean="0">
                <a:solidFill>
                  <a:srgbClr val="D20000"/>
                </a:solidFill>
                <a:latin typeface="Consolas" pitchFamily="49" charset="0"/>
                <a:cs typeface="Consolas" pitchFamily="49" charset="0"/>
              </a:rPr>
              <a:t>int</a:t>
            </a:r>
            <a:r>
              <a:rPr lang="en-US" sz="1800" dirty="0" smtClean="0">
                <a:solidFill>
                  <a:srgbClr val="D20000"/>
                </a:solidFill>
                <a:latin typeface="Consolas" pitchFamily="49" charset="0"/>
                <a:cs typeface="Consolas" pitchFamily="49" charset="0"/>
              </a:rPr>
              <a:t> </a:t>
            </a:r>
            <a:r>
              <a:rPr lang="en-US" sz="1800" dirty="0" err="1" smtClean="0">
                <a:solidFill>
                  <a:srgbClr val="D20000"/>
                </a:solidFill>
                <a:latin typeface="Consolas" pitchFamily="49" charset="0"/>
                <a:cs typeface="Consolas" pitchFamily="49" charset="0"/>
              </a:rPr>
              <a:t>i</a:t>
            </a:r>
            <a:r>
              <a:rPr lang="en-US" sz="1800" dirty="0" smtClean="0">
                <a:solidFill>
                  <a:srgbClr val="D20000"/>
                </a:solidFill>
                <a:latin typeface="Consolas" pitchFamily="49" charset="0"/>
                <a:cs typeface="Consolas" pitchFamily="49" charset="0"/>
              </a:rPr>
              <a:t> = 0;            </a:t>
            </a:r>
            <a:r>
              <a:rPr lang="en-US" sz="1800" dirty="0" err="1" smtClean="0">
                <a:solidFill>
                  <a:srgbClr val="D20000"/>
                </a:solidFill>
                <a:latin typeface="Consolas" pitchFamily="49" charset="0"/>
                <a:cs typeface="Consolas" pitchFamily="49" charset="0"/>
              </a:rPr>
              <a:t>i</a:t>
            </a:r>
            <a:r>
              <a:rPr lang="en-US" sz="1800" dirty="0" smtClean="0">
                <a:solidFill>
                  <a:srgbClr val="D20000"/>
                </a:solidFill>
                <a:latin typeface="Consolas" pitchFamily="49" charset="0"/>
                <a:cs typeface="Consolas" pitchFamily="49" charset="0"/>
              </a:rPr>
              <a:t> != N;          ++</a:t>
            </a:r>
            <a:r>
              <a:rPr lang="en-US" sz="1800" dirty="0" err="1" smtClean="0">
                <a:solidFill>
                  <a:srgbClr val="D20000"/>
                </a:solidFill>
                <a:latin typeface="Consolas" pitchFamily="49" charset="0"/>
                <a:cs typeface="Consolas" pitchFamily="49" charset="0"/>
              </a:rPr>
              <a:t>i</a:t>
            </a:r>
            <a:r>
              <a:rPr lang="en-US" sz="1800" dirty="0" smtClean="0">
                <a:solidFill>
                  <a:srgbClr val="D20000"/>
                </a:solidFill>
                <a:latin typeface="Consolas" pitchFamily="49" charset="0"/>
                <a:cs typeface="Consolas" pitchFamily="49" charset="0"/>
              </a:rPr>
              <a:t>            )</a:t>
            </a:r>
            <a:endParaRPr lang="en-US" sz="1800" dirty="0" smtClean="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939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With the initialization and first iteration of the loop, we have:</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endParaRPr lang="en-US" dirty="0" smtClean="0">
              <a:latin typeface="Consolas" pitchFamily="49" charset="0"/>
              <a:cs typeface="Consolas" pitchFamily="49" charset="0"/>
            </a:endParaRPr>
          </a:p>
          <a:p>
            <a:pPr eaLnBrk="1" hangingPunct="1">
              <a:buFont typeface="Arial" charset="0"/>
              <a:buNone/>
            </a:pPr>
            <a:endParaRPr lang="en-US" dirty="0" smtClean="0">
              <a:latin typeface="Consolas" pitchFamily="49" charset="0"/>
              <a:cs typeface="Consolas" pitchFamily="49" charset="0"/>
            </a:endParaRPr>
          </a:p>
          <a:p>
            <a:pPr eaLnBrk="1" hangingPunct="1">
              <a:buFont typeface="Arial" charset="0"/>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sz="1600" dirty="0" smtClean="0">
                <a:latin typeface="Consolas" pitchFamily="49" charset="0"/>
                <a:cs typeface="Consolas" pitchFamily="49" charset="0"/>
              </a:rPr>
              <a:t> </a:t>
            </a:r>
            <a:r>
              <a:rPr lang="en-US" dirty="0" smtClean="0">
                <a:latin typeface="Arial" charset="0"/>
                <a:cs typeface="Arial" charset="0"/>
              </a:rPr>
              <a:t>and thus we evaluate the body of the loop and then set </a:t>
            </a:r>
            <a:r>
              <a:rPr lang="en-US" dirty="0" err="1" smtClean="0">
                <a:latin typeface="Consolas" pitchFamily="49" charset="0"/>
                <a:cs typeface="Consolas" pitchFamily="49" charset="0"/>
              </a:rPr>
              <a:t>ptr</a:t>
            </a:r>
            <a:r>
              <a:rPr lang="en-US" sz="1600" dirty="0" smtClean="0">
                <a:latin typeface="Arial" charset="0"/>
                <a:cs typeface="Arial" charset="0"/>
              </a:rPr>
              <a:t> </a:t>
            </a:r>
            <a:r>
              <a:rPr lang="en-US" dirty="0" smtClean="0">
                <a:latin typeface="Arial" charset="0"/>
                <a:cs typeface="Arial" charset="0"/>
              </a:rPr>
              <a:t>to the next pointer of the node it is pointing to</a:t>
            </a:r>
          </a:p>
        </p:txBody>
      </p:sp>
      <p:pic>
        <p:nvPicPr>
          <p:cNvPr id="59396" name="Picture 4" descr="g1"/>
          <p:cNvPicPr>
            <a:picLocks noChangeAspect="1" noChangeArrowheads="1"/>
          </p:cNvPicPr>
          <p:nvPr/>
        </p:nvPicPr>
        <p:blipFill>
          <a:blip r:embed="rId2" cstate="print"/>
          <a:srcRect/>
          <a:stretch>
            <a:fillRect/>
          </a:stretch>
        </p:blipFill>
        <p:spPr bwMode="auto">
          <a:xfrm>
            <a:off x="1187450" y="2632075"/>
            <a:ext cx="6875463" cy="908050"/>
          </a:xfrm>
          <a:prstGeom prst="rect">
            <a:avLst/>
          </a:prstGeom>
          <a:noFill/>
          <a:ln w="9525">
            <a:noFill/>
            <a:miter lim="800000"/>
            <a:headEnd/>
            <a:tailEnd/>
          </a:ln>
        </p:spPr>
      </p:pic>
    </p:spTree>
    <p:extLst>
      <p:ext uri="{BB962C8B-B14F-4D97-AF65-F5344CB8AC3E}">
        <p14:creationId xmlns:p14="http://schemas.microsoft.com/office/powerpoint/2010/main" val="2877526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Given access to the </a:t>
            </a:r>
            <a:r>
              <a:rPr lang="en-US" altLang="en-US" i="1" dirty="0" smtClean="0">
                <a:latin typeface="Times New Roman" pitchFamily="18" charset="0"/>
                <a:cs typeface="Times New Roman" pitchFamily="18" charset="0"/>
              </a:rPr>
              <a:t>k</a:t>
            </a:r>
            <a:r>
              <a:rPr lang="en-US" altLang="en-US" baseline="30000" dirty="0" smtClean="0">
                <a:latin typeface="Arial" charset="0"/>
                <a:cs typeface="Arial" charset="0"/>
              </a:rPr>
              <a:t>th</a:t>
            </a:r>
            <a:r>
              <a:rPr lang="en-US" altLang="en-US" dirty="0" smtClean="0">
                <a:latin typeface="Arial" charset="0"/>
                <a:cs typeface="Arial" charset="0"/>
              </a:rPr>
              <a:t> object, gain access to either the previous or next object</a:t>
            </a: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Given two abstract lists, we may want to</a:t>
            </a:r>
          </a:p>
          <a:p>
            <a:pPr lvl="1"/>
            <a:r>
              <a:rPr lang="en-US" altLang="en-US" dirty="0" smtClean="0">
                <a:latin typeface="Arial" charset="0"/>
                <a:cs typeface="Arial" charset="0"/>
              </a:rPr>
              <a:t>Concatenate the two lists</a:t>
            </a:r>
          </a:p>
          <a:p>
            <a:pPr lvl="1"/>
            <a:r>
              <a:rPr lang="en-US" altLang="en-US" dirty="0" smtClean="0">
                <a:latin typeface="Arial" charset="0"/>
                <a:cs typeface="Arial" charset="0"/>
              </a:rPr>
              <a:t>Determine if one is a sub-list of the other</a:t>
            </a:r>
          </a:p>
          <a:p>
            <a:endParaRPr lang="en-US" altLang="en-US" dirty="0" smtClean="0">
              <a:latin typeface="Arial" charset="0"/>
              <a:cs typeface="Arial" charset="0"/>
            </a:endParaRPr>
          </a:p>
          <a:p>
            <a:endParaRPr lang="en-US" altLang="en-US" dirty="0" smtClean="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descr="g2"/>
          <p:cNvPicPr>
            <a:picLocks noChangeAspect="1" noChangeArrowheads="1"/>
          </p:cNvPicPr>
          <p:nvPr/>
        </p:nvPicPr>
        <p:blipFill>
          <a:blip r:embed="rId2" cstate="print"/>
          <a:srcRect/>
          <a:stretch>
            <a:fillRect/>
          </a:stretch>
        </p:blipFill>
        <p:spPr bwMode="auto">
          <a:xfrm>
            <a:off x="1187450" y="2636838"/>
            <a:ext cx="6875463" cy="908050"/>
          </a:xfrm>
          <a:prstGeom prst="rect">
            <a:avLst/>
          </a:prstGeom>
          <a:noFill/>
          <a:ln w="9525">
            <a:noFill/>
            <a:miter lim="800000"/>
            <a:headEnd/>
            <a:tailEnd/>
          </a:ln>
        </p:spPr>
      </p:pic>
      <p:sp>
        <p:nvSpPr>
          <p:cNvPr id="60419"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60420" name="Rectangle 3"/>
          <p:cNvSpPr>
            <a:spLocks noGrp="1" noChangeArrowheads="1"/>
          </p:cNvSpPr>
          <p:nvPr>
            <p:ph type="body" idx="1"/>
          </p:nvPr>
        </p:nvSpPr>
        <p:spPr>
          <a:xfrm>
            <a:off x="457200" y="1531960"/>
            <a:ext cx="8229600" cy="4525963"/>
          </a:xfrm>
        </p:spPr>
        <p:txBody>
          <a:bodyPr/>
          <a:lstStyle/>
          <a:p>
            <a:pPr eaLnBrk="1" hangingPunct="1">
              <a:buFont typeface="Arial" charset="0"/>
              <a:buNone/>
            </a:pPr>
            <a:r>
              <a:rPr lang="en-US" sz="2800" b="1" dirty="0" smtClean="0">
                <a:latin typeface="Courier New" pitchFamily="49" charset="0"/>
                <a:cs typeface="Arial" charset="0"/>
              </a:rPr>
              <a:t>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Arial" charset="0"/>
                <a:cs typeface="Arial" charset="0"/>
              </a:rPr>
              <a:t> and thus we evaluate the loop and increment the pointer</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a:t>
            </a:r>
          </a:p>
        </p:txBody>
      </p:sp>
    </p:spTree>
    <p:extLst>
      <p:ext uri="{BB962C8B-B14F-4D97-AF65-F5344CB8AC3E}">
        <p14:creationId xmlns:p14="http://schemas.microsoft.com/office/powerpoint/2010/main" val="31920854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6" descr="g3"/>
          <p:cNvPicPr>
            <a:picLocks noChangeAspect="1" noChangeArrowheads="1"/>
          </p:cNvPicPr>
          <p:nvPr/>
        </p:nvPicPr>
        <p:blipFill>
          <a:blip r:embed="rId2" cstate="print"/>
          <a:srcRect/>
          <a:stretch>
            <a:fillRect/>
          </a:stretch>
        </p:blipFill>
        <p:spPr bwMode="auto">
          <a:xfrm>
            <a:off x="1187450" y="2636838"/>
            <a:ext cx="6875463" cy="908050"/>
          </a:xfrm>
          <a:prstGeom prst="rect">
            <a:avLst/>
          </a:prstGeom>
          <a:noFill/>
          <a:ln w="9525">
            <a:noFill/>
            <a:miter lim="800000"/>
            <a:headEnd/>
            <a:tailEnd/>
          </a:ln>
        </p:spPr>
      </p:pic>
      <p:sp>
        <p:nvSpPr>
          <p:cNvPr id="61443"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61444" name="Rectangle 3"/>
          <p:cNvSpPr>
            <a:spLocks noGrp="1" noChangeArrowheads="1"/>
          </p:cNvSpPr>
          <p:nvPr>
            <p:ph type="body" idx="1"/>
          </p:nvPr>
        </p:nvSpPr>
        <p:spPr/>
        <p:txBody>
          <a:bodyPr/>
          <a:lstStyle/>
          <a:p>
            <a:pPr eaLnBrk="1" hangingPunct="1">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Arial" charset="0"/>
                <a:cs typeface="Arial" charset="0"/>
              </a:rPr>
              <a:t> and thus we evaluate the loop and increment the</a:t>
            </a:r>
          </a:p>
          <a:p>
            <a:pPr eaLnBrk="1" hangingPunct="1">
              <a:buNone/>
            </a:pPr>
            <a:r>
              <a:rPr lang="en-US" dirty="0" smtClean="0">
                <a:latin typeface="Arial" charset="0"/>
                <a:cs typeface="Arial" charset="0"/>
              </a:rPr>
              <a:t>	pointer</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Tx/>
              <a:buNone/>
            </a:pPr>
            <a:endParaRPr lang="en-US" dirty="0" smtClean="0">
              <a:latin typeface="Arial" charset="0"/>
              <a:cs typeface="Arial" charset="0"/>
            </a:endParaRPr>
          </a:p>
        </p:txBody>
      </p:sp>
    </p:spTree>
    <p:extLst>
      <p:ext uri="{BB962C8B-B14F-4D97-AF65-F5344CB8AC3E}">
        <p14:creationId xmlns:p14="http://schemas.microsoft.com/office/powerpoint/2010/main" val="33144434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7" descr="g4"/>
          <p:cNvPicPr>
            <a:picLocks noChangeAspect="1" noChangeArrowheads="1"/>
          </p:cNvPicPr>
          <p:nvPr/>
        </p:nvPicPr>
        <p:blipFill>
          <a:blip r:embed="rId2" cstate="print"/>
          <a:srcRect/>
          <a:stretch>
            <a:fillRect/>
          </a:stretch>
        </p:blipFill>
        <p:spPr bwMode="auto">
          <a:xfrm>
            <a:off x="1187450" y="2636838"/>
            <a:ext cx="6875463" cy="908050"/>
          </a:xfrm>
          <a:prstGeom prst="rect">
            <a:avLst/>
          </a:prstGeom>
          <a:noFill/>
          <a:ln w="9525">
            <a:noFill/>
            <a:miter lim="800000"/>
            <a:headEnd/>
            <a:tailEnd/>
          </a:ln>
        </p:spPr>
      </p:pic>
      <p:sp>
        <p:nvSpPr>
          <p:cNvPr id="62467"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62468" name="Rectangle 3"/>
          <p:cNvSpPr>
            <a:spLocks noGrp="1" noChangeArrowheads="1"/>
          </p:cNvSpPr>
          <p:nvPr>
            <p:ph type="body" idx="1"/>
          </p:nvPr>
        </p:nvSpPr>
        <p:spPr/>
        <p:txBody>
          <a:bodyPr/>
          <a:lstStyle/>
          <a:p>
            <a:pPr eaLnBrk="1" hangingPunct="1">
              <a:buFont typeface="Arial" charset="0"/>
              <a:buNone/>
            </a:pPr>
            <a:r>
              <a:rPr lang="en-US" b="1" dirty="0" smtClean="0">
                <a:latin typeface="Courier New" pitchFamily="49" charset="0"/>
                <a:cs typeface="Arial" charset="0"/>
              </a:rPr>
              <a:t>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Arial" charset="0"/>
                <a:cs typeface="Arial" charset="0"/>
              </a:rPr>
              <a:t> and thus we evaluate the loop and increment the</a:t>
            </a:r>
          </a:p>
          <a:p>
            <a:pPr eaLnBrk="1" hangingPunct="1">
              <a:buFont typeface="Arial" charset="0"/>
              <a:buNone/>
            </a:pPr>
            <a:r>
              <a:rPr lang="en-US" dirty="0" smtClean="0">
                <a:latin typeface="Arial" charset="0"/>
                <a:cs typeface="Arial" charset="0"/>
              </a:rPr>
              <a:t>	pointer</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p:txBody>
      </p:sp>
    </p:spTree>
    <p:extLst>
      <p:ext uri="{BB962C8B-B14F-4D97-AF65-F5344CB8AC3E}">
        <p14:creationId xmlns:p14="http://schemas.microsoft.com/office/powerpoint/2010/main" val="4561199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8" descr="g5"/>
          <p:cNvPicPr>
            <a:picLocks noChangeAspect="1" noChangeArrowheads="1"/>
          </p:cNvPicPr>
          <p:nvPr/>
        </p:nvPicPr>
        <p:blipFill>
          <a:blip r:embed="rId2" cstate="print"/>
          <a:srcRect/>
          <a:stretch>
            <a:fillRect/>
          </a:stretch>
        </p:blipFill>
        <p:spPr bwMode="auto">
          <a:xfrm>
            <a:off x="1187450" y="2636838"/>
            <a:ext cx="6873875" cy="908050"/>
          </a:xfrm>
          <a:prstGeom prst="rect">
            <a:avLst/>
          </a:prstGeom>
          <a:noFill/>
          <a:ln w="9525">
            <a:noFill/>
            <a:miter lim="800000"/>
            <a:headEnd/>
            <a:tailEnd/>
          </a:ln>
        </p:spPr>
      </p:pic>
      <p:sp>
        <p:nvSpPr>
          <p:cNvPr id="63491"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63492"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Here, we check and find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a:t>
            </a:r>
            <a:r>
              <a:rPr lang="en-US" dirty="0" smtClean="0">
                <a:latin typeface="Arial" charset="0"/>
                <a:cs typeface="Arial" charset="0"/>
              </a:rPr>
              <a:t>is false, and thus we exit </a:t>
            </a:r>
          </a:p>
          <a:p>
            <a:pPr eaLnBrk="1" hangingPunct="1">
              <a:buFont typeface="Arial" charset="0"/>
              <a:buNone/>
            </a:pPr>
            <a:r>
              <a:rPr lang="en-US" dirty="0" smtClean="0">
                <a:latin typeface="Arial" charset="0"/>
                <a:cs typeface="Arial" charset="0"/>
              </a:rPr>
              <a:t>	the  loop</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p:txBody>
      </p:sp>
    </p:spTree>
    <p:extLst>
      <p:ext uri="{BB962C8B-B14F-4D97-AF65-F5344CB8AC3E}">
        <p14:creationId xmlns:p14="http://schemas.microsoft.com/office/powerpoint/2010/main" val="3940749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implement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const</a:t>
            </a:r>
            <a:r>
              <a:rPr lang="en-US" dirty="0" smtClean="0">
                <a:latin typeface="Arial" charset="0"/>
                <a:cs typeface="Arial" charset="0"/>
              </a:rPr>
              <a:t>, we simply check if the argument matches the element with each step</a:t>
            </a:r>
          </a:p>
          <a:p>
            <a:pPr lvl="1" eaLnBrk="1" hangingPunct="1"/>
            <a:r>
              <a:rPr lang="en-US" dirty="0" smtClean="0">
                <a:latin typeface="Arial" charset="0"/>
                <a:cs typeface="Arial" charset="0"/>
              </a:rPr>
              <a:t>Each time we find a match, we increment the count</a:t>
            </a:r>
          </a:p>
          <a:p>
            <a:pPr lvl="1" eaLnBrk="1" hangingPunct="1"/>
            <a:r>
              <a:rPr lang="en-US" dirty="0" smtClean="0">
                <a:latin typeface="Arial" charset="0"/>
                <a:cs typeface="Arial" charset="0"/>
              </a:rPr>
              <a:t>When the loop is finished, we return the count</a:t>
            </a:r>
          </a:p>
          <a:p>
            <a:pPr lvl="1" eaLnBrk="1" hangingPunct="1"/>
            <a:r>
              <a:rPr lang="en-US" dirty="0" smtClean="0">
                <a:latin typeface="Arial" charset="0"/>
                <a:cs typeface="Arial" charset="0"/>
              </a:rPr>
              <a:t>The size function is simplification of count</a:t>
            </a:r>
          </a:p>
          <a:p>
            <a:pPr lvl="1" eaLnBrk="1" hangingPunct="1">
              <a:buNone/>
            </a:pPr>
            <a:endParaRPr lang="en-US" sz="1800" dirty="0" smtClean="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const</a:t>
            </a:r>
            <a:endParaRPr lang="en-US" dirty="0" smtClean="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implementation:</a:t>
            </a:r>
          </a:p>
          <a:p>
            <a:pPr lvl="2" eaLnBrk="1" hangingPunct="1">
              <a:buFontTx/>
              <a:buNone/>
            </a:pPr>
            <a:endParaRPr lang="en-US" sz="1400" dirty="0" smtClean="0">
              <a:latin typeface="Consolas" pitchFamily="49" charset="0"/>
              <a:cs typeface="Consolas" pitchFamily="49" charset="0"/>
            </a:endParaRPr>
          </a:p>
          <a:p>
            <a:pPr lvl="1" eaLnBrk="1" hangingPunct="1">
              <a:buFontTx/>
              <a:buNone/>
            </a:pP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List::count(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n ) const {</a:t>
            </a:r>
          </a:p>
          <a:p>
            <a:pPr lvl="1"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node_count</a:t>
            </a:r>
            <a:r>
              <a:rPr lang="en-US" sz="1600" dirty="0" smtClean="0">
                <a:latin typeface="Consolas" pitchFamily="49" charset="0"/>
                <a:cs typeface="Consolas" pitchFamily="49" charset="0"/>
              </a:rPr>
              <a:t> = 0;</a:t>
            </a:r>
          </a:p>
          <a:p>
            <a:pPr lvl="1" eaLnBrk="1" hangingPunct="1">
              <a:buFontTx/>
              <a:buNone/>
            </a:pPr>
            <a:endParaRPr lang="en-US" sz="1600" dirty="0" smtClean="0">
              <a:latin typeface="Consolas" pitchFamily="49" charset="0"/>
              <a:cs typeface="Consolas" pitchFamily="49" charset="0"/>
            </a:endParaRPr>
          </a:p>
          <a:p>
            <a:pPr lvl="1" eaLnBrk="1" hangingPunct="1">
              <a:buFontTx/>
              <a:buNone/>
            </a:pPr>
            <a:r>
              <a:rPr lang="en-US" sz="1600" dirty="0" smtClean="0">
                <a:solidFill>
                  <a:srgbClr val="D20000"/>
                </a:solidFill>
                <a:latin typeface="Consolas" pitchFamily="49" charset="0"/>
                <a:cs typeface="Consolas" pitchFamily="49" charset="0"/>
              </a:rPr>
              <a:t>    for ( Node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 = list();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 != nullptr;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 =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-&gt;next() )</a:t>
            </a:r>
            <a:r>
              <a:rPr lang="en-US" sz="1600" dirty="0" smtClean="0">
                <a:latin typeface="Consolas" pitchFamily="49" charset="0"/>
                <a:cs typeface="Consolas" pitchFamily="49" charset="0"/>
              </a:rPr>
              <a:t> {</a:t>
            </a:r>
          </a:p>
          <a:p>
            <a:pPr lvl="1" eaLnBrk="1" hangingPunct="1">
              <a:buFontTx/>
              <a:buNone/>
            </a:pPr>
            <a:r>
              <a:rPr lang="en-US" sz="1600" dirty="0" smtClean="0">
                <a:latin typeface="Consolas" pitchFamily="49" charset="0"/>
                <a:cs typeface="Consolas" pitchFamily="49" charset="0"/>
              </a:rPr>
              <a:t>        if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-&gt;retrieve() == n ) {</a:t>
            </a:r>
          </a:p>
          <a:p>
            <a:pPr lvl="1"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node_count</a:t>
            </a:r>
            <a:r>
              <a:rPr lang="en-US" sz="1600" dirty="0" smtClean="0">
                <a:latin typeface="Consolas" pitchFamily="49" charset="0"/>
                <a:cs typeface="Consolas" pitchFamily="49" charset="0"/>
              </a:rPr>
              <a:t>;</a:t>
            </a:r>
          </a:p>
          <a:p>
            <a:pPr lvl="1" eaLnBrk="1" hangingPunct="1">
              <a:buFontTx/>
              <a:buNone/>
            </a:pPr>
            <a:r>
              <a:rPr lang="en-US" sz="1600" dirty="0" smtClean="0">
                <a:latin typeface="Consolas" pitchFamily="49" charset="0"/>
                <a:cs typeface="Consolas" pitchFamily="49" charset="0"/>
              </a:rPr>
              <a:t>        }</a:t>
            </a:r>
          </a:p>
          <a:p>
            <a:pPr lvl="1" eaLnBrk="1" hangingPunct="1">
              <a:buFontTx/>
              <a:buNone/>
            </a:pPr>
            <a:r>
              <a:rPr lang="en-US" sz="1600" dirty="0" smtClean="0">
                <a:latin typeface="Consolas" pitchFamily="49" charset="0"/>
                <a:cs typeface="Consolas" pitchFamily="49" charset="0"/>
              </a:rPr>
              <a:t>    }</a:t>
            </a:r>
          </a:p>
          <a:p>
            <a:pPr lvl="1" eaLnBrk="1" hangingPunct="1">
              <a:buFontTx/>
              <a:buNone/>
            </a:pPr>
            <a:endParaRPr lang="en-US" sz="1600" dirty="0" smtClean="0">
              <a:latin typeface="Consolas" pitchFamily="49" charset="0"/>
              <a:cs typeface="Consolas" pitchFamily="49" charset="0"/>
            </a:endParaRPr>
          </a:p>
          <a:p>
            <a:pPr lvl="1" eaLnBrk="1" hangingPunct="1">
              <a:buFontTx/>
              <a:buNone/>
            </a:pPr>
            <a:r>
              <a:rPr lang="en-US" sz="1600" dirty="0" smtClean="0">
                <a:latin typeface="Consolas" pitchFamily="49" charset="0"/>
                <a:cs typeface="Consolas" pitchFamily="49" charset="0"/>
              </a:rPr>
              <a:t>    return </a:t>
            </a:r>
            <a:r>
              <a:rPr lang="en-US" sz="1600" dirty="0" err="1" smtClean="0">
                <a:latin typeface="Consolas" pitchFamily="49" charset="0"/>
                <a:cs typeface="Consolas" pitchFamily="49" charset="0"/>
              </a:rPr>
              <a:t>node_count</a:t>
            </a:r>
            <a:r>
              <a:rPr lang="en-US" sz="1600" dirty="0" smtClean="0">
                <a:latin typeface="Consolas" pitchFamily="49" charset="0"/>
                <a:cs typeface="Consolas" pitchFamily="49" charset="0"/>
              </a:rPr>
              <a:t>;</a:t>
            </a:r>
          </a:p>
          <a:p>
            <a:pPr lvl="1" eaLnBrk="1" hangingPunct="1">
              <a:buFontTx/>
              <a:buNone/>
            </a:pPr>
            <a:r>
              <a:rPr lang="en-US" sz="1600" dirty="0" smtClean="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erase(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remove an arbitrary element, </a:t>
            </a:r>
            <a:r>
              <a:rPr lang="en-US" i="1" dirty="0" smtClean="0">
                <a:latin typeface="Arial" charset="0"/>
                <a:cs typeface="Arial" charset="0"/>
              </a:rPr>
              <a:t>i.e.</a:t>
            </a:r>
            <a:r>
              <a:rPr lang="en-US" dirty="0" smtClean="0">
                <a:latin typeface="Arial" charset="0"/>
                <a:cs typeface="Arial" charset="0"/>
              </a:rPr>
              <a:t>, to implement</a:t>
            </a:r>
            <a:br>
              <a:rPr lang="en-US" dirty="0" smtClean="0">
                <a:latin typeface="Arial" charset="0"/>
                <a:cs typeface="Arial" charset="0"/>
              </a:rPr>
            </a:b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erase(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smtClean="0">
                <a:latin typeface="Arial" charset="0"/>
                <a:cs typeface="Arial" charset="0"/>
              </a:rPr>
              <a:t>, we must update the previous node</a:t>
            </a:r>
          </a:p>
          <a:p>
            <a:pPr eaLnBrk="1" hangingPunct="1">
              <a:buFont typeface="Arial" charset="0"/>
              <a:buNone/>
            </a:pPr>
            <a:r>
              <a:rPr lang="en-US" dirty="0" smtClean="0">
                <a:latin typeface="Arial" charset="0"/>
                <a:cs typeface="Arial" charset="0"/>
              </a:rPr>
              <a:t>	</a:t>
            </a:r>
          </a:p>
          <a:p>
            <a:pPr eaLnBrk="1" hangingPunct="1">
              <a:buFont typeface="Arial" charset="0"/>
              <a:buNone/>
            </a:pPr>
            <a:r>
              <a:rPr lang="en-US" dirty="0" smtClean="0">
                <a:latin typeface="Arial" charset="0"/>
                <a:cs typeface="Arial" charset="0"/>
              </a:rPr>
              <a:t>	For example, given</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Tx/>
              <a:buNone/>
            </a:pPr>
            <a:r>
              <a:rPr lang="en-US" dirty="0" smtClean="0">
                <a:latin typeface="Arial" charset="0"/>
                <a:cs typeface="Arial" charset="0"/>
              </a:rPr>
              <a:t>	if we delete </a:t>
            </a:r>
            <a:r>
              <a:rPr lang="en-US" b="1" dirty="0" smtClean="0">
                <a:solidFill>
                  <a:schemeClr val="hlink"/>
                </a:solidFill>
                <a:latin typeface="Courier New" pitchFamily="49" charset="0"/>
                <a:cs typeface="Arial" charset="0"/>
              </a:rPr>
              <a:t>70</a:t>
            </a:r>
            <a:r>
              <a:rPr lang="en-US" dirty="0" smtClean="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5"/>
            <a:ext cx="7054850" cy="455613"/>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smtClean="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Notice that the </a:t>
            </a:r>
            <a:r>
              <a:rPr lang="en-US" dirty="0" smtClean="0">
                <a:latin typeface="Consolas" pitchFamily="49" charset="0"/>
                <a:cs typeface="Consolas" pitchFamily="49" charset="0"/>
              </a:rPr>
              <a:t>erase </a:t>
            </a:r>
            <a:r>
              <a:rPr lang="en-US" dirty="0" smtClean="0">
                <a:latin typeface="Arial" charset="0"/>
                <a:cs typeface="Arial" charset="0"/>
              </a:rPr>
              <a:t>function must modify the member variables of the node prior to the node being removed</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Thus, it must have access to the member variable </a:t>
            </a:r>
            <a:r>
              <a:rPr lang="en-US" dirty="0" err="1" smtClean="0">
                <a:latin typeface="Consolas" pitchFamily="49" charset="0"/>
                <a:cs typeface="Consolas" pitchFamily="49" charset="0"/>
              </a:rPr>
              <a:t>next_node</a:t>
            </a:r>
            <a:endParaRPr lang="en-US" sz="2800" dirty="0" smtClean="0">
              <a:latin typeface="Consolas" pitchFamily="49" charset="0"/>
              <a:cs typeface="Consolas" pitchFamily="49"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could supply the member function</a:t>
            </a:r>
          </a:p>
          <a:p>
            <a:pPr eaLnBrk="1" hangingPunct="1">
              <a:buFontTx/>
              <a:buNone/>
            </a:pPr>
            <a:r>
              <a:rPr lang="en-US" dirty="0" smtClean="0">
                <a:latin typeface="Arial" charset="0"/>
                <a:cs typeface="Arial" charset="0"/>
              </a:rPr>
              <a:t>		      </a:t>
            </a:r>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set_next</a:t>
            </a:r>
            <a:r>
              <a:rPr lang="en-US" dirty="0" smtClean="0">
                <a:latin typeface="Consolas" pitchFamily="49" charset="0"/>
                <a:cs typeface="Consolas" pitchFamily="49" charset="0"/>
              </a:rPr>
              <a:t>( Node * );</a:t>
            </a:r>
          </a:p>
          <a:p>
            <a:pPr eaLnBrk="1" hangingPunct="1">
              <a:buFontTx/>
              <a:buNone/>
            </a:pPr>
            <a:r>
              <a:rPr lang="en-US" dirty="0" smtClean="0">
                <a:latin typeface="Arial" charset="0"/>
                <a:cs typeface="Arial" charset="0"/>
              </a:rPr>
              <a:t>	however, this would be globally accessible</a:t>
            </a: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Possible solutions:</a:t>
            </a:r>
          </a:p>
          <a:p>
            <a:pPr lvl="1" eaLnBrk="1" hangingPunct="1"/>
            <a:r>
              <a:rPr lang="en-US" dirty="0" smtClean="0">
                <a:latin typeface="Arial" charset="0"/>
                <a:cs typeface="Arial" charset="0"/>
              </a:rPr>
              <a:t>Friends</a:t>
            </a:r>
          </a:p>
          <a:p>
            <a:pPr lvl="1" eaLnBrk="1" hangingPunct="1"/>
            <a:r>
              <a:rPr lang="en-US" dirty="0" smtClean="0">
                <a:latin typeface="Arial" charset="0"/>
                <a:cs typeface="Arial" charset="0"/>
              </a:rPr>
              <a:t>Nested classes</a:t>
            </a:r>
          </a:p>
          <a:p>
            <a:pPr lvl="1" eaLnBrk="1" hangingPunct="1"/>
            <a:r>
              <a:rPr lang="en-US" dirty="0" smtClean="0">
                <a:latin typeface="Arial" charset="0"/>
                <a:cs typeface="Arial" charset="0"/>
              </a:rPr>
              <a:t>Inner classes (</a:t>
            </a:r>
            <a:r>
              <a:rPr lang="en-US" altLang="zh-CN" dirty="0">
                <a:latin typeface="Arial" charset="0"/>
                <a:cs typeface="Arial" charset="0"/>
              </a:rPr>
              <a:t>Java/C</a:t>
            </a:r>
            <a:r>
              <a:rPr lang="en-US" altLang="zh-CN" dirty="0" smtClean="0">
                <a:latin typeface="Arial" charset="0"/>
                <a:cs typeface="Arial" charset="0"/>
              </a:rPr>
              <a:t>#)</a:t>
            </a:r>
            <a:endParaRPr lang="en-US" dirty="0" smtClean="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In C++, you explicitly break encapsulation by declaring the class List to be a </a:t>
            </a:r>
            <a:r>
              <a:rPr lang="en-US" i="1" dirty="0" smtClean="0">
                <a:latin typeface="Arial" charset="0"/>
                <a:cs typeface="Arial" charset="0"/>
              </a:rPr>
              <a:t>friend</a:t>
            </a:r>
            <a:r>
              <a:rPr lang="en-US" dirty="0" smtClean="0">
                <a:latin typeface="Arial" charset="0"/>
                <a:cs typeface="Arial" charset="0"/>
              </a:rPr>
              <a:t> of the class Node:</a:t>
            </a:r>
          </a:p>
          <a:p>
            <a:pPr eaLnBrk="1" hangingPunct="1">
              <a:buFontTx/>
              <a:buNone/>
            </a:pPr>
            <a:endParaRPr lang="en-US" b="1" dirty="0" smtClean="0">
              <a:latin typeface="Courier New" pitchFamily="49" charset="0"/>
              <a:cs typeface="Arial" charset="0"/>
            </a:endParaRPr>
          </a:p>
          <a:p>
            <a:pPr lvl="2" eaLnBrk="1" hangingPunct="1">
              <a:buFontTx/>
              <a:buNone/>
            </a:pPr>
            <a:r>
              <a:rPr lang="en-US" sz="1800" dirty="0" smtClean="0">
                <a:latin typeface="Consolas" pitchFamily="49" charset="0"/>
                <a:cs typeface="Consolas" pitchFamily="49" charset="0"/>
              </a:rPr>
              <a:t>class Node {</a:t>
            </a:r>
          </a:p>
          <a:p>
            <a:pPr lvl="2" eaLnBrk="1" hangingPunct="1">
              <a:buFontTx/>
              <a:buNone/>
            </a:pPr>
            <a:r>
              <a:rPr lang="en-US" sz="1800" dirty="0" smtClean="0">
                <a:latin typeface="Consolas" pitchFamily="49" charset="0"/>
                <a:cs typeface="Consolas" pitchFamily="49" charset="0"/>
              </a:rPr>
              <a:t>    Node *next() const;</a:t>
            </a:r>
          </a:p>
          <a:p>
            <a:pPr lvl="2" eaLnBrk="1" hangingPunct="1">
              <a:buFontTx/>
              <a:buNone/>
            </a:pPr>
            <a:r>
              <a:rPr lang="en-US" sz="1800" dirty="0" smtClean="0">
                <a:latin typeface="Consolas" pitchFamily="49" charset="0"/>
                <a:cs typeface="Consolas" pitchFamily="49" charset="0"/>
              </a:rPr>
              <a:t>    // ... declaration ...</a:t>
            </a:r>
          </a:p>
          <a:p>
            <a:pPr lvl="2" eaLnBrk="1" hangingPunct="1">
              <a:buFontTx/>
              <a:buNone/>
            </a:pPr>
            <a:r>
              <a:rPr lang="en-US" sz="1800" dirty="0" smtClean="0">
                <a:latin typeface="Consolas" pitchFamily="49" charset="0"/>
                <a:cs typeface="Consolas" pitchFamily="49" charset="0"/>
              </a:rPr>
              <a:t>    </a:t>
            </a:r>
            <a:r>
              <a:rPr lang="en-US" sz="1800" dirty="0" smtClean="0">
                <a:solidFill>
                  <a:srgbClr val="FF0000"/>
                </a:solidFill>
                <a:latin typeface="Consolas" pitchFamily="49" charset="0"/>
                <a:cs typeface="Consolas" pitchFamily="49" charset="0"/>
              </a:rPr>
              <a:t>friend</a:t>
            </a:r>
            <a:r>
              <a:rPr lang="en-US" sz="1800" dirty="0" smtClean="0">
                <a:latin typeface="Consolas" pitchFamily="49" charset="0"/>
                <a:cs typeface="Consolas" pitchFamily="49" charset="0"/>
              </a:rPr>
              <a:t> class List;</a:t>
            </a:r>
          </a:p>
          <a:p>
            <a:pPr lvl="2" eaLnBrk="1" hangingPunct="1">
              <a:buFontTx/>
              <a:buNone/>
            </a:pPr>
            <a:r>
              <a:rPr lang="en-US" sz="1800" dirty="0" smtClean="0">
                <a:latin typeface="Consolas" pitchFamily="49" charset="0"/>
                <a:cs typeface="Consolas" pitchFamily="49" charset="0"/>
              </a:rPr>
              <a:t>};</a:t>
            </a:r>
          </a:p>
          <a:p>
            <a:pPr lvl="2" eaLnBrk="1" hangingPunct="1">
              <a:buFontTx/>
              <a:buNone/>
            </a:pPr>
            <a:endParaRPr lang="en-US" sz="1800" dirty="0" smtClean="0">
              <a:latin typeface="Consolas" pitchFamily="49" charset="0"/>
              <a:cs typeface="Consolas" pitchFamily="49" charset="0"/>
            </a:endParaRPr>
          </a:p>
          <a:p>
            <a:pPr eaLnBrk="1" hangingPunct="1">
              <a:buFont typeface="Arial" charset="0"/>
              <a:buNone/>
            </a:pPr>
            <a:r>
              <a:rPr lang="en-US" dirty="0" smtClean="0">
                <a:solidFill>
                  <a:srgbClr val="000000"/>
                </a:solidFill>
                <a:latin typeface="Arial" charset="0"/>
                <a:cs typeface="Arial" charset="0"/>
              </a:rPr>
              <a:t>	Now, inside </a:t>
            </a:r>
            <a:r>
              <a:rPr lang="en-US" dirty="0" smtClean="0">
                <a:solidFill>
                  <a:srgbClr val="000000"/>
                </a:solidFill>
                <a:latin typeface="Consolas" pitchFamily="49" charset="0"/>
                <a:cs typeface="Consolas" pitchFamily="49" charset="0"/>
              </a:rPr>
              <a:t>erase</a:t>
            </a:r>
            <a:r>
              <a:rPr lang="en-US" dirty="0" smtClean="0">
                <a:solidFill>
                  <a:srgbClr val="000000"/>
                </a:solidFill>
                <a:latin typeface="Arial" charset="0"/>
                <a:cs typeface="Arial" charset="0"/>
              </a:rPr>
              <a:t> (a member function of </a:t>
            </a:r>
            <a:r>
              <a:rPr lang="en-US" dirty="0" smtClean="0">
                <a:solidFill>
                  <a:srgbClr val="000000"/>
                </a:solidFill>
                <a:latin typeface="Consolas" pitchFamily="49" charset="0"/>
                <a:cs typeface="Consolas" pitchFamily="49" charset="0"/>
              </a:rPr>
              <a:t>List</a:t>
            </a:r>
            <a:r>
              <a:rPr lang="en-US" dirty="0" smtClean="0">
                <a:solidFill>
                  <a:srgbClr val="000000"/>
                </a:solidFill>
                <a:latin typeface="Arial" charset="0"/>
                <a:cs typeface="Arial" charset="0"/>
              </a:rPr>
              <a:t>), you can modify all the member variables of any instance of the </a:t>
            </a:r>
            <a:r>
              <a:rPr lang="en-US" dirty="0" smtClean="0">
                <a:solidFill>
                  <a:srgbClr val="000000"/>
                </a:solidFill>
                <a:latin typeface="Consolas" pitchFamily="49" charset="0"/>
                <a:cs typeface="Consolas" pitchFamily="49" charset="0"/>
              </a:rPr>
              <a:t>Node</a:t>
            </a:r>
            <a:r>
              <a:rPr lang="en-US" sz="1600" dirty="0" smtClean="0">
                <a:solidFill>
                  <a:srgbClr val="000000"/>
                </a:solidFill>
                <a:latin typeface="Arial" charset="0"/>
                <a:cs typeface="Arial" charset="0"/>
              </a:rPr>
              <a:t> </a:t>
            </a:r>
            <a:r>
              <a:rPr lang="en-US" dirty="0" smtClean="0">
                <a:solidFill>
                  <a:srgbClr val="000000"/>
                </a:solidFill>
                <a:latin typeface="Arial" charset="0"/>
                <a:cs typeface="Arial" charset="0"/>
              </a:rPr>
              <a:t>class</a:t>
            </a:r>
          </a:p>
          <a:p>
            <a:pPr lvl="2" eaLnBrk="1" hangingPunct="1">
              <a:buFontTx/>
              <a:buNone/>
            </a:pPr>
            <a:endParaRPr lang="en-US" sz="1800" dirty="0" smtClean="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smtClean="0">
                <a:latin typeface="Arial" charset="0"/>
                <a:cs typeface="Arial" charset="0"/>
              </a:rPr>
              <a:t>	For example, the erase member function could be implemented using the following code:</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erase(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n ) {</a:t>
            </a: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node_count</a:t>
            </a:r>
            <a:r>
              <a:rPr lang="en-US" sz="1400" dirty="0" smtClean="0">
                <a:latin typeface="Consolas" pitchFamily="49" charset="0"/>
                <a:cs typeface="Consolas" pitchFamily="49" charset="0"/>
              </a:rPr>
              <a:t> = 0;</a:t>
            </a:r>
          </a:p>
          <a:p>
            <a:pPr lvl="2" eaLnBrk="1" hangingPunct="1">
              <a:buFontTx/>
              <a:buNone/>
            </a:pP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for ( Node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head();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nullptr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-&gt;next() ) {</a:t>
            </a:r>
          </a:p>
          <a:p>
            <a:pPr lvl="2" eaLnBrk="1" hangingPunct="1">
              <a:buFontTx/>
              <a:buNone/>
            </a:pP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if ( some condition ) {</a:t>
            </a:r>
          </a:p>
          <a:p>
            <a:pPr lvl="2" eaLnBrk="1" hangingPunct="1">
              <a:buFontTx/>
              <a:buNone/>
            </a:pPr>
            <a:r>
              <a:rPr lang="en-US" sz="1400" dirty="0" smtClean="0">
                <a:latin typeface="Consolas" pitchFamily="49" charset="0"/>
                <a:cs typeface="Consolas" pitchFamily="49" charset="0"/>
              </a:rPr>
              <a:t>            </a:t>
            </a:r>
            <a:r>
              <a:rPr lang="en-US" sz="1400" b="1" dirty="0" err="1" smtClean="0">
                <a:solidFill>
                  <a:srgbClr val="FF0000"/>
                </a:solidFill>
                <a:latin typeface="Consolas" pitchFamily="49" charset="0"/>
                <a:cs typeface="Consolas" pitchFamily="49" charset="0"/>
              </a:rPr>
              <a:t>ptr</a:t>
            </a:r>
            <a:r>
              <a:rPr lang="en-US" sz="1400" b="1" dirty="0" smtClean="0">
                <a:solidFill>
                  <a:srgbClr val="FF0000"/>
                </a:solidFill>
                <a:latin typeface="Consolas" pitchFamily="49" charset="0"/>
                <a:cs typeface="Consolas" pitchFamily="49" charset="0"/>
              </a:rPr>
              <a:t>-&gt;</a:t>
            </a:r>
            <a:r>
              <a:rPr lang="en-US" sz="1400" b="1" dirty="0" err="1" smtClean="0">
                <a:solidFill>
                  <a:srgbClr val="FF0000"/>
                </a:solidFill>
                <a:latin typeface="Consolas" pitchFamily="49" charset="0"/>
                <a:cs typeface="Consolas" pitchFamily="49" charset="0"/>
              </a:rPr>
              <a:t>next_node</a:t>
            </a:r>
            <a:r>
              <a:rPr lang="en-US" sz="1400" b="1" dirty="0" smtClean="0">
                <a:solidFill>
                  <a:srgbClr val="FF0000"/>
                </a:solidFill>
                <a:latin typeface="Consolas" pitchFamily="49" charset="0"/>
                <a:cs typeface="Consolas" pitchFamily="49" charset="0"/>
              </a:rPr>
              <a:t> = </a:t>
            </a:r>
            <a:r>
              <a:rPr lang="en-US" sz="1400" b="1" dirty="0" err="1" smtClean="0">
                <a:solidFill>
                  <a:srgbClr val="FF0000"/>
                </a:solidFill>
                <a:latin typeface="Consolas" pitchFamily="49" charset="0"/>
                <a:cs typeface="Consolas" pitchFamily="49" charset="0"/>
              </a:rPr>
              <a:t>ptr</a:t>
            </a:r>
            <a:r>
              <a:rPr lang="en-US" sz="1400" b="1" dirty="0" smtClean="0">
                <a:solidFill>
                  <a:srgbClr val="FF0000"/>
                </a:solidFill>
                <a:latin typeface="Consolas" pitchFamily="49" charset="0"/>
                <a:cs typeface="Consolas" pitchFamily="49" charset="0"/>
              </a:rPr>
              <a:t>-&gt;next()-&gt;next();</a:t>
            </a:r>
          </a:p>
          <a:p>
            <a:pPr lvl="2" eaLnBrk="1" hangingPunct="1">
              <a:buFontTx/>
              <a:buNone/>
            </a:pP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node_count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return </a:t>
            </a:r>
            <a:r>
              <a:rPr lang="en-US" sz="1400" dirty="0" err="1" smtClean="0">
                <a:latin typeface="Consolas" pitchFamily="49" charset="0"/>
                <a:cs typeface="Consolas" pitchFamily="49" charset="0"/>
              </a:rPr>
              <a:t>node_count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smtClean="0">
                <a:latin typeface="Arial" charset="0"/>
                <a:cs typeface="Arial" charset="0"/>
              </a:rPr>
              <a:t>Abstract Strings</a:t>
            </a:r>
          </a:p>
        </p:txBody>
      </p:sp>
      <p:sp>
        <p:nvSpPr>
          <p:cNvPr id="30723"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A specialization of an Abstract List is an Abstract String:</a:t>
            </a:r>
          </a:p>
          <a:p>
            <a:pPr lvl="1"/>
            <a:r>
              <a:rPr lang="en-CA" altLang="en-US" dirty="0" smtClean="0">
                <a:latin typeface="Arial" charset="0"/>
                <a:cs typeface="Arial" charset="0"/>
              </a:rPr>
              <a:t>The entries are restricted to </a:t>
            </a:r>
            <a:r>
              <a:rPr lang="en-CA" altLang="en-US" i="1" dirty="0" smtClean="0">
                <a:latin typeface="Arial" charset="0"/>
                <a:cs typeface="Arial" charset="0"/>
              </a:rPr>
              <a:t>characters</a:t>
            </a:r>
            <a:r>
              <a:rPr lang="en-CA" altLang="en-US" dirty="0" smtClean="0">
                <a:latin typeface="Arial" charset="0"/>
                <a:cs typeface="Arial" charset="0"/>
              </a:rPr>
              <a:t> from a finite </a:t>
            </a:r>
            <a:r>
              <a:rPr lang="en-CA" altLang="en-US" i="1" dirty="0" smtClean="0">
                <a:latin typeface="Arial" charset="0"/>
                <a:cs typeface="Arial" charset="0"/>
              </a:rPr>
              <a:t>alphabet</a:t>
            </a:r>
            <a:endParaRPr lang="en-CA" altLang="en-US" u="sng" dirty="0" smtClean="0">
              <a:latin typeface="Arial" charset="0"/>
              <a:cs typeface="Arial" charset="0"/>
            </a:endParaRPr>
          </a:p>
          <a:p>
            <a:pPr lvl="1"/>
            <a:r>
              <a:rPr lang="en-CA" altLang="en-US" dirty="0" smtClean="0">
                <a:latin typeface="Arial" charset="0"/>
                <a:cs typeface="Arial" charset="0"/>
              </a:rPr>
              <a:t>This includes regular strings</a:t>
            </a:r>
            <a:r>
              <a:rPr lang="en-US" altLang="en-US" dirty="0" smtClean="0">
                <a:latin typeface="Arial" charset="0"/>
                <a:cs typeface="Arial" charset="0"/>
              </a:rPr>
              <a:t>, e.g.,</a:t>
            </a:r>
            <a:r>
              <a:rPr lang="en-CA" altLang="en-US" dirty="0" smtClean="0">
                <a:latin typeface="Arial" charset="0"/>
                <a:cs typeface="Arial" charset="0"/>
              </a:rPr>
              <a:t> “Hello world!”</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The restriction using an alphabet emphasizes specific operations that would seldom be used otherwise</a:t>
            </a:r>
          </a:p>
          <a:p>
            <a:pPr lvl="1"/>
            <a:r>
              <a:rPr lang="en-CA" altLang="en-US" dirty="0" smtClean="0">
                <a:latin typeface="Arial" charset="0"/>
                <a:cs typeface="Arial" charset="0"/>
              </a:rPr>
              <a:t>Substrings, matching substrings, string concatenations</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It also allows more efficient implementations</a:t>
            </a:r>
          </a:p>
          <a:p>
            <a:pPr lvl="1"/>
            <a:r>
              <a:rPr lang="en-CA" altLang="en-US" dirty="0" smtClean="0">
                <a:latin typeface="Arial" charset="0"/>
                <a:cs typeface="Arial" charset="0"/>
              </a:rPr>
              <a:t>String searching/matching algorithms</a:t>
            </a:r>
          </a:p>
          <a:p>
            <a:pPr lvl="1"/>
            <a:r>
              <a:rPr lang="en-CA" altLang="en-US" dirty="0" smtClean="0">
                <a:latin typeface="Arial" charset="0"/>
                <a:cs typeface="Arial" charset="0"/>
              </a:rPr>
              <a:t>Regular expressions</a:t>
            </a:r>
          </a:p>
        </p:txBody>
      </p:sp>
    </p:spTree>
    <p:extLst>
      <p:ext uri="{BB962C8B-B14F-4D97-AF65-F5344CB8AC3E}">
        <p14:creationId xmlns:p14="http://schemas.microsoft.com/office/powerpoint/2010/main" val="42762655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Nested Classes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smtClean="0">
                <a:latin typeface="Arial" charset="0"/>
                <a:cs typeface="Arial" charset="0"/>
              </a:rPr>
              <a:t>	In C++, you can </a:t>
            </a:r>
            <a:r>
              <a:rPr lang="en-US" i="1" dirty="0" smtClean="0">
                <a:latin typeface="Arial" charset="0"/>
                <a:cs typeface="Arial" charset="0"/>
              </a:rPr>
              <a:t>nest </a:t>
            </a:r>
            <a:r>
              <a:rPr lang="en-US" dirty="0" smtClean="0">
                <a:latin typeface="Arial" charset="0"/>
                <a:cs typeface="Arial" charset="0"/>
              </a:rPr>
              <a:t>one class inside another </a:t>
            </a:r>
          </a:p>
          <a:p>
            <a:pPr lvl="3" eaLnBrk="1" hangingPunct="1">
              <a:buNone/>
            </a:pPr>
            <a:endParaRPr lang="en-CA" sz="400" dirty="0" smtClean="0">
              <a:latin typeface="Consolas" pitchFamily="49" charset="0"/>
              <a:cs typeface="Consolas" pitchFamily="49" charset="0"/>
            </a:endParaRPr>
          </a:p>
          <a:p>
            <a:pPr lvl="3" eaLnBrk="1" hangingPunct="1">
              <a:buNone/>
            </a:pPr>
            <a:r>
              <a:rPr lang="en-CA" sz="1600" dirty="0" smtClean="0">
                <a:solidFill>
                  <a:srgbClr val="0093DD"/>
                </a:solidFill>
                <a:latin typeface="Consolas" pitchFamily="49" charset="0"/>
                <a:cs typeface="Consolas" pitchFamily="49" charset="0"/>
              </a:rPr>
              <a:t>class Outer {</a:t>
            </a:r>
          </a:p>
          <a:p>
            <a:pPr lvl="3" eaLnBrk="1" hangingPunct="1">
              <a:buNone/>
            </a:pPr>
            <a:r>
              <a:rPr lang="en-CA" sz="1600" dirty="0" smtClean="0">
                <a:solidFill>
                  <a:srgbClr val="0093DD"/>
                </a:solidFill>
                <a:latin typeface="Consolas" pitchFamily="49" charset="0"/>
                <a:cs typeface="Consolas" pitchFamily="49" charset="0"/>
              </a:rPr>
              <a:t>    private:</a:t>
            </a:r>
          </a:p>
          <a:p>
            <a:pPr lvl="3" eaLnBrk="1" hangingPunct="1">
              <a:buNone/>
            </a:pPr>
            <a:r>
              <a:rPr lang="en-CA" sz="1600" dirty="0" smtClean="0">
                <a:solidFill>
                  <a:srgbClr val="FF3399"/>
                </a:solidFill>
                <a:latin typeface="Consolas" pitchFamily="49" charset="0"/>
                <a:cs typeface="Consolas" pitchFamily="49" charset="0"/>
              </a:rPr>
              <a:t>        class Nested {</a:t>
            </a:r>
          </a:p>
          <a:p>
            <a:pPr lvl="3" eaLnBrk="1" hangingPunct="1">
              <a:buNone/>
            </a:pPr>
            <a:r>
              <a:rPr lang="en-CA" sz="1600" dirty="0" smtClean="0">
                <a:solidFill>
                  <a:srgbClr val="FF3399"/>
                </a:solidFill>
                <a:latin typeface="Consolas" pitchFamily="49" charset="0"/>
                <a:cs typeface="Consolas" pitchFamily="49" charset="0"/>
              </a:rPr>
              <a:t>            private:</a:t>
            </a:r>
          </a:p>
          <a:p>
            <a:pPr lvl="3" eaLnBrk="1" hangingPunct="1">
              <a:buNone/>
            </a:pPr>
            <a:r>
              <a:rPr lang="en-CA" sz="1600" dirty="0" smtClean="0">
                <a:solidFill>
                  <a:srgbClr val="FF3399"/>
                </a:solidFill>
                <a:latin typeface="Consolas" pitchFamily="49" charset="0"/>
                <a:cs typeface="Consolas" pitchFamily="49" charset="0"/>
              </a:rPr>
              <a:t>                </a:t>
            </a:r>
            <a:r>
              <a:rPr lang="en-CA" sz="1600" dirty="0" err="1" smtClean="0">
                <a:solidFill>
                  <a:srgbClr val="FF3399"/>
                </a:solidFill>
                <a:latin typeface="Consolas" pitchFamily="49" charset="0"/>
                <a:cs typeface="Consolas" pitchFamily="49" charset="0"/>
              </a:rPr>
              <a:t>int</a:t>
            </a:r>
            <a:r>
              <a:rPr lang="en-CA" sz="1600" dirty="0" smtClean="0">
                <a:solidFill>
                  <a:srgbClr val="FF3399"/>
                </a:solidFill>
                <a:latin typeface="Consolas" pitchFamily="49" charset="0"/>
                <a:cs typeface="Consolas" pitchFamily="49" charset="0"/>
              </a:rPr>
              <a:t> element;</a:t>
            </a:r>
          </a:p>
          <a:p>
            <a:pPr lvl="3" eaLnBrk="1" hangingPunct="1">
              <a:buNone/>
            </a:pPr>
            <a:r>
              <a:rPr lang="en-CA" sz="1600" dirty="0" smtClean="0">
                <a:solidFill>
                  <a:srgbClr val="FF3399"/>
                </a:solidFill>
                <a:latin typeface="Consolas" pitchFamily="49" charset="0"/>
                <a:cs typeface="Consolas" pitchFamily="49" charset="0"/>
              </a:rPr>
              <a:t>            public:</a:t>
            </a:r>
          </a:p>
          <a:p>
            <a:pPr lvl="3" eaLnBrk="1" hangingPunct="1">
              <a:buNone/>
            </a:pPr>
            <a:r>
              <a:rPr lang="en-CA" sz="1600" dirty="0" smtClean="0">
                <a:solidFill>
                  <a:srgbClr val="FF3399"/>
                </a:solidFill>
                <a:latin typeface="Consolas" pitchFamily="49" charset="0"/>
                <a:cs typeface="Consolas" pitchFamily="49" charset="0"/>
              </a:rPr>
              <a:t>                </a:t>
            </a:r>
            <a:r>
              <a:rPr lang="en-CA" sz="1600" dirty="0" err="1" smtClean="0">
                <a:solidFill>
                  <a:srgbClr val="FF3399"/>
                </a:solidFill>
                <a:latin typeface="Consolas" pitchFamily="49" charset="0"/>
                <a:cs typeface="Consolas" pitchFamily="49" charset="0"/>
              </a:rPr>
              <a:t>int</a:t>
            </a:r>
            <a:r>
              <a:rPr lang="en-CA" sz="1600" dirty="0" smtClean="0">
                <a:solidFill>
                  <a:srgbClr val="FF3399"/>
                </a:solidFill>
                <a:latin typeface="Consolas" pitchFamily="49" charset="0"/>
                <a:cs typeface="Consolas" pitchFamily="49" charset="0"/>
              </a:rPr>
              <a:t> get() const;</a:t>
            </a:r>
          </a:p>
          <a:p>
            <a:pPr lvl="3" eaLnBrk="1" hangingPunct="1">
              <a:buNone/>
            </a:pPr>
            <a:r>
              <a:rPr lang="en-CA" sz="1600" dirty="0" smtClean="0">
                <a:solidFill>
                  <a:srgbClr val="FF3399"/>
                </a:solidFill>
                <a:latin typeface="Consolas" pitchFamily="49" charset="0"/>
                <a:cs typeface="Consolas" pitchFamily="49" charset="0"/>
              </a:rPr>
              <a:t>                void set( </a:t>
            </a:r>
            <a:r>
              <a:rPr lang="en-CA" sz="1600" dirty="0" err="1" smtClean="0">
                <a:solidFill>
                  <a:srgbClr val="FF3399"/>
                </a:solidFill>
                <a:latin typeface="Consolas" pitchFamily="49" charset="0"/>
                <a:cs typeface="Consolas" pitchFamily="49" charset="0"/>
              </a:rPr>
              <a:t>int</a:t>
            </a:r>
            <a:r>
              <a:rPr lang="en-CA" sz="1600" dirty="0" smtClean="0">
                <a:solidFill>
                  <a:srgbClr val="FF3399"/>
                </a:solidFill>
                <a:latin typeface="Consolas" pitchFamily="49" charset="0"/>
                <a:cs typeface="Consolas" pitchFamily="49" charset="0"/>
              </a:rPr>
              <a:t> );</a:t>
            </a:r>
          </a:p>
          <a:p>
            <a:pPr lvl="3" eaLnBrk="1" hangingPunct="1">
              <a:buNone/>
            </a:pPr>
            <a:r>
              <a:rPr lang="en-CA" sz="1600" dirty="0" smtClean="0">
                <a:solidFill>
                  <a:srgbClr val="FF3399"/>
                </a:solidFill>
                <a:latin typeface="Consolas" pitchFamily="49" charset="0"/>
                <a:cs typeface="Consolas" pitchFamily="49" charset="0"/>
              </a:rPr>
              <a:t>        };</a:t>
            </a:r>
          </a:p>
          <a:p>
            <a:pPr lvl="3" eaLnBrk="1" hangingPunct="1">
              <a:buNone/>
            </a:pPr>
            <a:r>
              <a:rPr lang="en-CA" sz="1600" dirty="0" smtClean="0">
                <a:latin typeface="Consolas" pitchFamily="49" charset="0"/>
                <a:cs typeface="Consolas" pitchFamily="49" charset="0"/>
              </a:rPr>
              <a:t> </a:t>
            </a:r>
          </a:p>
          <a:p>
            <a:pPr lvl="3" eaLnBrk="1" hangingPunct="1">
              <a:buNone/>
            </a:pPr>
            <a:r>
              <a:rPr lang="en-CA" sz="1600" dirty="0" smtClean="0">
                <a:latin typeface="Consolas" pitchFamily="49" charset="0"/>
                <a:cs typeface="Consolas" pitchFamily="49" charset="0"/>
              </a:rPr>
              <a:t>        </a:t>
            </a:r>
            <a:r>
              <a:rPr lang="en-CA" sz="1600" dirty="0" smtClean="0">
                <a:solidFill>
                  <a:srgbClr val="0093DD"/>
                </a:solidFill>
                <a:latin typeface="Consolas" pitchFamily="49" charset="0"/>
                <a:cs typeface="Consolas" pitchFamily="49" charset="0"/>
              </a:rPr>
              <a:t>Nested stored;</a:t>
            </a:r>
          </a:p>
          <a:p>
            <a:pPr lvl="3" eaLnBrk="1" hangingPunct="1">
              <a:buNone/>
            </a:pPr>
            <a:r>
              <a:rPr lang="en-CA" sz="1600" dirty="0" smtClean="0">
                <a:latin typeface="Consolas" pitchFamily="49" charset="0"/>
                <a:cs typeface="Consolas" pitchFamily="49" charset="0"/>
              </a:rPr>
              <a:t> </a:t>
            </a:r>
          </a:p>
          <a:p>
            <a:pPr lvl="3" eaLnBrk="1" hangingPunct="1">
              <a:buNone/>
            </a:pPr>
            <a:r>
              <a:rPr lang="en-CA" sz="1600" dirty="0" smtClean="0">
                <a:solidFill>
                  <a:srgbClr val="0093DD"/>
                </a:solidFill>
                <a:latin typeface="Consolas" pitchFamily="49" charset="0"/>
                <a:cs typeface="Consolas" pitchFamily="49" charset="0"/>
              </a:rPr>
              <a:t>    public:</a:t>
            </a:r>
          </a:p>
          <a:p>
            <a:pPr lvl="3" eaLnBrk="1" hangingPunct="1">
              <a:buNone/>
            </a:pPr>
            <a:r>
              <a:rPr lang="en-CA" sz="1600" dirty="0" smtClean="0">
                <a:solidFill>
                  <a:srgbClr val="0093DD"/>
                </a:solidFill>
                <a:latin typeface="Consolas" pitchFamily="49" charset="0"/>
                <a:cs typeface="Consolas" pitchFamily="49" charset="0"/>
              </a:rPr>
              <a:t>        </a:t>
            </a:r>
            <a:r>
              <a:rPr lang="en-CA" sz="1600" dirty="0" err="1" smtClean="0">
                <a:solidFill>
                  <a:srgbClr val="0093DD"/>
                </a:solidFill>
                <a:latin typeface="Consolas" pitchFamily="49" charset="0"/>
                <a:cs typeface="Consolas" pitchFamily="49" charset="0"/>
              </a:rPr>
              <a:t>int</a:t>
            </a:r>
            <a:r>
              <a:rPr lang="en-CA" sz="1600" dirty="0" smtClean="0">
                <a:solidFill>
                  <a:srgbClr val="0093DD"/>
                </a:solidFill>
                <a:latin typeface="Consolas" pitchFamily="49" charset="0"/>
                <a:cs typeface="Consolas" pitchFamily="49" charset="0"/>
              </a:rPr>
              <a:t> get() const;</a:t>
            </a:r>
          </a:p>
          <a:p>
            <a:pPr lvl="3" eaLnBrk="1" hangingPunct="1">
              <a:buNone/>
            </a:pPr>
            <a:r>
              <a:rPr lang="en-CA" sz="1600" dirty="0" smtClean="0">
                <a:solidFill>
                  <a:srgbClr val="0093DD"/>
                </a:solidFill>
                <a:latin typeface="Consolas" pitchFamily="49" charset="0"/>
                <a:cs typeface="Consolas" pitchFamily="49" charset="0"/>
              </a:rPr>
              <a:t>        void set( </a:t>
            </a:r>
            <a:r>
              <a:rPr lang="en-CA" sz="1600" dirty="0" err="1" smtClean="0">
                <a:solidFill>
                  <a:srgbClr val="0093DD"/>
                </a:solidFill>
                <a:latin typeface="Consolas" pitchFamily="49" charset="0"/>
                <a:cs typeface="Consolas" pitchFamily="49" charset="0"/>
              </a:rPr>
              <a:t>int</a:t>
            </a:r>
            <a:r>
              <a:rPr lang="en-CA" sz="1600" dirty="0" smtClean="0">
                <a:solidFill>
                  <a:srgbClr val="0093DD"/>
                </a:solidFill>
                <a:latin typeface="Consolas" pitchFamily="49" charset="0"/>
                <a:cs typeface="Consolas" pitchFamily="49" charset="0"/>
              </a:rPr>
              <a:t> );</a:t>
            </a:r>
          </a:p>
          <a:p>
            <a:pPr lvl="3" eaLnBrk="1" hangingPunct="1">
              <a:buNone/>
            </a:pPr>
            <a:r>
              <a:rPr lang="en-CA" sz="1600" dirty="0" smtClean="0">
                <a:solidFill>
                  <a:srgbClr val="0093DD"/>
                </a:solidFill>
                <a:latin typeface="Consolas" pitchFamily="49" charset="0"/>
                <a:cs typeface="Consolas" pitchFamily="49" charset="0"/>
              </a:rPr>
              <a:t>};</a:t>
            </a:r>
            <a:endParaRPr lang="en-US" dirty="0" smtClean="0">
              <a:solidFill>
                <a:srgbClr val="0093DD"/>
              </a:solidFill>
              <a:latin typeface="Consolas" pitchFamily="49" charset="0"/>
              <a:cs typeface="Consolas" pitchFamily="49" charset="0"/>
            </a:endParaRPr>
          </a:p>
        </p:txBody>
      </p:sp>
    </p:spTree>
    <p:extLst>
      <p:ext uri="{BB962C8B-B14F-4D97-AF65-F5344CB8AC3E}">
        <p14:creationId xmlns:p14="http://schemas.microsoft.com/office/powerpoint/2010/main" val="2681336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Nested Classes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function definitions are as one would expect:</a:t>
            </a:r>
          </a:p>
          <a:p>
            <a:pPr lvl="3" eaLnBrk="1" hangingPunct="1">
              <a:buNone/>
            </a:pPr>
            <a:endParaRPr lang="en-CA" sz="400" dirty="0" smtClean="0">
              <a:latin typeface="Consolas" pitchFamily="49" charset="0"/>
              <a:cs typeface="Consolas" pitchFamily="49" charset="0"/>
            </a:endParaRPr>
          </a:p>
          <a:p>
            <a:pPr lvl="3" eaLnBrk="1" hangingPunct="1">
              <a:buNone/>
            </a:pPr>
            <a:r>
              <a:rPr lang="en-CA" sz="1600" dirty="0" smtClean="0">
                <a:latin typeface="Consolas" pitchFamily="49" charset="0"/>
                <a:cs typeface="Consolas" pitchFamily="49" charset="0"/>
              </a:rPr>
              <a:t> </a:t>
            </a:r>
          </a:p>
        </p:txBody>
      </p:sp>
      <p:sp>
        <p:nvSpPr>
          <p:cNvPr id="4" name="Rectangle 3"/>
          <p:cNvSpPr/>
          <p:nvPr/>
        </p:nvSpPr>
        <p:spPr>
          <a:xfrm>
            <a:off x="3995936" y="4005064"/>
            <a:ext cx="4896544" cy="2554545"/>
          </a:xfrm>
          <a:prstGeom prst="rect">
            <a:avLst/>
          </a:prstGeom>
        </p:spPr>
        <p:txBody>
          <a:bodyPr wrap="square">
            <a:spAutoFit/>
          </a:bodyPr>
          <a:lstStyle/>
          <a:p>
            <a:r>
              <a:rPr lang="en-CA" sz="1600" dirty="0" err="1" smtClean="0">
                <a:solidFill>
                  <a:srgbClr val="0093DD"/>
                </a:solidFill>
                <a:latin typeface="Consolas" pitchFamily="49" charset="0"/>
                <a:cs typeface="Consolas" pitchFamily="49" charset="0"/>
              </a:rPr>
              <a:t>int</a:t>
            </a:r>
            <a:r>
              <a:rPr lang="en-CA" sz="1600" dirty="0" smtClean="0">
                <a:solidFill>
                  <a:srgbClr val="0093DD"/>
                </a:solidFill>
                <a:latin typeface="Consolas" pitchFamily="49" charset="0"/>
                <a:cs typeface="Consolas" pitchFamily="49" charset="0"/>
              </a:rPr>
              <a:t> Outer::get() const {</a:t>
            </a:r>
          </a:p>
          <a:p>
            <a:r>
              <a:rPr lang="en-CA" sz="1600" dirty="0" smtClean="0">
                <a:solidFill>
                  <a:srgbClr val="0093DD"/>
                </a:solidFill>
                <a:latin typeface="Consolas" pitchFamily="49" charset="0"/>
                <a:cs typeface="Consolas" pitchFamily="49" charset="0"/>
              </a:rPr>
              <a:t>    return </a:t>
            </a:r>
            <a:r>
              <a:rPr lang="en-CA" sz="1600" dirty="0" err="1" smtClean="0">
                <a:solidFill>
                  <a:srgbClr val="0093DD"/>
                </a:solidFill>
                <a:latin typeface="Consolas" pitchFamily="49" charset="0"/>
                <a:cs typeface="Consolas" pitchFamily="49" charset="0"/>
              </a:rPr>
              <a:t>stored.get</a:t>
            </a:r>
            <a:r>
              <a:rPr lang="en-CA" sz="1600" dirty="0" smtClean="0">
                <a:solidFill>
                  <a:srgbClr val="0093DD"/>
                </a:solidFill>
                <a:latin typeface="Consolas" pitchFamily="49" charset="0"/>
                <a:cs typeface="Consolas" pitchFamily="49" charset="0"/>
              </a:rPr>
              <a:t>();</a:t>
            </a:r>
          </a:p>
          <a:p>
            <a:r>
              <a:rPr lang="en-CA" sz="1600" dirty="0" smtClean="0">
                <a:solidFill>
                  <a:srgbClr val="0093DD"/>
                </a:solidFill>
                <a:latin typeface="Consolas" pitchFamily="49" charset="0"/>
                <a:cs typeface="Consolas" pitchFamily="49" charset="0"/>
              </a:rPr>
              <a:t>}</a:t>
            </a:r>
          </a:p>
          <a:p>
            <a:r>
              <a:rPr lang="en-CA" sz="1600" dirty="0" smtClean="0">
                <a:solidFill>
                  <a:srgbClr val="0093DD"/>
                </a:solidFill>
                <a:latin typeface="Consolas" pitchFamily="49" charset="0"/>
                <a:cs typeface="Consolas" pitchFamily="49" charset="0"/>
              </a:rPr>
              <a:t> </a:t>
            </a:r>
          </a:p>
          <a:p>
            <a:r>
              <a:rPr lang="en-CA" sz="1600" dirty="0" smtClean="0">
                <a:solidFill>
                  <a:srgbClr val="0093DD"/>
                </a:solidFill>
                <a:latin typeface="Consolas" pitchFamily="49" charset="0"/>
                <a:cs typeface="Consolas" pitchFamily="49" charset="0"/>
              </a:rPr>
              <a:t>void Outer::set( </a:t>
            </a:r>
            <a:r>
              <a:rPr lang="en-CA" sz="1600" dirty="0" err="1" smtClean="0">
                <a:solidFill>
                  <a:srgbClr val="0093DD"/>
                </a:solidFill>
                <a:latin typeface="Consolas" pitchFamily="49" charset="0"/>
                <a:cs typeface="Consolas" pitchFamily="49" charset="0"/>
              </a:rPr>
              <a:t>int</a:t>
            </a:r>
            <a:r>
              <a:rPr lang="en-CA" sz="1600" dirty="0" smtClean="0">
                <a:solidFill>
                  <a:srgbClr val="0093DD"/>
                </a:solidFill>
                <a:latin typeface="Consolas" pitchFamily="49" charset="0"/>
                <a:cs typeface="Consolas" pitchFamily="49" charset="0"/>
              </a:rPr>
              <a:t> n ) {</a:t>
            </a:r>
          </a:p>
          <a:p>
            <a:r>
              <a:rPr lang="en-CA" sz="1600" dirty="0" smtClean="0">
                <a:solidFill>
                  <a:srgbClr val="FF0000"/>
                </a:solidFill>
                <a:latin typeface="Consolas" pitchFamily="49" charset="0"/>
                <a:cs typeface="Consolas" pitchFamily="49" charset="0"/>
              </a:rPr>
              <a:t>    // Not allowed, as element is private  </a:t>
            </a:r>
          </a:p>
          <a:p>
            <a:r>
              <a:rPr lang="en-CA" sz="1600" dirty="0" smtClean="0">
                <a:solidFill>
                  <a:srgbClr val="FF0000"/>
                </a:solidFill>
                <a:latin typeface="Consolas" pitchFamily="49" charset="0"/>
                <a:cs typeface="Consolas" pitchFamily="49" charset="0"/>
              </a:rPr>
              <a:t>    // </a:t>
            </a:r>
            <a:r>
              <a:rPr lang="en-CA" sz="1600" dirty="0" err="1" smtClean="0">
                <a:solidFill>
                  <a:srgbClr val="FF0000"/>
                </a:solidFill>
                <a:latin typeface="Consolas" pitchFamily="49" charset="0"/>
                <a:cs typeface="Consolas" pitchFamily="49" charset="0"/>
              </a:rPr>
              <a:t>stored.element</a:t>
            </a:r>
            <a:r>
              <a:rPr lang="en-CA" sz="1600" dirty="0" smtClean="0">
                <a:solidFill>
                  <a:srgbClr val="FF0000"/>
                </a:solidFill>
                <a:latin typeface="Consolas" pitchFamily="49" charset="0"/>
                <a:cs typeface="Consolas" pitchFamily="49" charset="0"/>
              </a:rPr>
              <a:t> = n;</a:t>
            </a:r>
          </a:p>
          <a:p>
            <a:r>
              <a:rPr lang="en-CA" sz="1600" dirty="0" smtClean="0">
                <a:solidFill>
                  <a:srgbClr val="0093DD"/>
                </a:solidFill>
                <a:latin typeface="Consolas" pitchFamily="49" charset="0"/>
                <a:cs typeface="Consolas" pitchFamily="49" charset="0"/>
              </a:rPr>
              <a:t> </a:t>
            </a:r>
          </a:p>
          <a:p>
            <a:r>
              <a:rPr lang="en-CA" sz="1600" dirty="0" smtClean="0">
                <a:solidFill>
                  <a:srgbClr val="0093DD"/>
                </a:solidFill>
                <a:latin typeface="Consolas" pitchFamily="49" charset="0"/>
                <a:cs typeface="Consolas" pitchFamily="49" charset="0"/>
              </a:rPr>
              <a:t>    </a:t>
            </a:r>
            <a:r>
              <a:rPr lang="en-CA" sz="1600" dirty="0" err="1" smtClean="0">
                <a:solidFill>
                  <a:srgbClr val="0093DD"/>
                </a:solidFill>
                <a:latin typeface="Consolas" pitchFamily="49" charset="0"/>
                <a:cs typeface="Consolas" pitchFamily="49" charset="0"/>
              </a:rPr>
              <a:t>stored.set</a:t>
            </a:r>
            <a:r>
              <a:rPr lang="en-CA" sz="1600" dirty="0" smtClean="0">
                <a:solidFill>
                  <a:srgbClr val="0093DD"/>
                </a:solidFill>
                <a:latin typeface="Consolas" pitchFamily="49" charset="0"/>
                <a:cs typeface="Consolas" pitchFamily="49" charset="0"/>
              </a:rPr>
              <a:t>( n );</a:t>
            </a:r>
          </a:p>
          <a:p>
            <a:r>
              <a:rPr lang="en-CA" sz="1600" dirty="0" smtClean="0">
                <a:solidFill>
                  <a:srgbClr val="0093DD"/>
                </a:solidFill>
                <a:latin typeface="Consolas" pitchFamily="49" charset="0"/>
                <a:cs typeface="Consolas" pitchFamily="49" charset="0"/>
              </a:rPr>
              <a:t>}</a:t>
            </a:r>
          </a:p>
        </p:txBody>
      </p:sp>
      <p:sp>
        <p:nvSpPr>
          <p:cNvPr id="5" name="Rectangle 4"/>
          <p:cNvSpPr/>
          <p:nvPr/>
        </p:nvSpPr>
        <p:spPr>
          <a:xfrm>
            <a:off x="467544" y="2204864"/>
            <a:ext cx="4572000" cy="1815882"/>
          </a:xfrm>
          <a:prstGeom prst="rect">
            <a:avLst/>
          </a:prstGeom>
        </p:spPr>
        <p:txBody>
          <a:bodyPr>
            <a:spAutoFit/>
          </a:bodyPr>
          <a:lstStyle/>
          <a:p>
            <a:r>
              <a:rPr lang="en-CA" sz="1600" dirty="0" err="1" smtClean="0">
                <a:solidFill>
                  <a:srgbClr val="FF3399"/>
                </a:solidFill>
                <a:latin typeface="Consolas" pitchFamily="49" charset="0"/>
                <a:cs typeface="Consolas" pitchFamily="49" charset="0"/>
              </a:rPr>
              <a:t>int</a:t>
            </a:r>
            <a:r>
              <a:rPr lang="en-CA" sz="1600" dirty="0" smtClean="0">
                <a:solidFill>
                  <a:srgbClr val="FF3399"/>
                </a:solidFill>
                <a:latin typeface="Consolas" pitchFamily="49" charset="0"/>
                <a:cs typeface="Consolas" pitchFamily="49" charset="0"/>
              </a:rPr>
              <a:t> Outer::Nested::get() const {</a:t>
            </a:r>
          </a:p>
          <a:p>
            <a:r>
              <a:rPr lang="en-CA" sz="1600" dirty="0" smtClean="0">
                <a:solidFill>
                  <a:srgbClr val="FF3399"/>
                </a:solidFill>
                <a:latin typeface="Consolas" pitchFamily="49" charset="0"/>
                <a:cs typeface="Consolas" pitchFamily="49" charset="0"/>
              </a:rPr>
              <a:t>    return element;</a:t>
            </a:r>
          </a:p>
          <a:p>
            <a:r>
              <a:rPr lang="en-CA" sz="1600" dirty="0" smtClean="0">
                <a:solidFill>
                  <a:srgbClr val="FF3399"/>
                </a:solidFill>
                <a:latin typeface="Consolas" pitchFamily="49" charset="0"/>
                <a:cs typeface="Consolas" pitchFamily="49" charset="0"/>
              </a:rPr>
              <a:t>}</a:t>
            </a:r>
          </a:p>
          <a:p>
            <a:r>
              <a:rPr lang="en-CA" sz="1600" dirty="0" smtClean="0">
                <a:solidFill>
                  <a:srgbClr val="FF3399"/>
                </a:solidFill>
                <a:latin typeface="Consolas" pitchFamily="49" charset="0"/>
                <a:cs typeface="Consolas" pitchFamily="49" charset="0"/>
              </a:rPr>
              <a:t> </a:t>
            </a:r>
          </a:p>
          <a:p>
            <a:r>
              <a:rPr lang="en-CA" sz="1600" dirty="0" smtClean="0">
                <a:solidFill>
                  <a:srgbClr val="FF3399"/>
                </a:solidFill>
                <a:latin typeface="Consolas" pitchFamily="49" charset="0"/>
                <a:cs typeface="Consolas" pitchFamily="49" charset="0"/>
              </a:rPr>
              <a:t>void Outer::Nested::set( </a:t>
            </a:r>
            <a:r>
              <a:rPr lang="en-CA" sz="1600" dirty="0" err="1" smtClean="0">
                <a:solidFill>
                  <a:srgbClr val="FF3399"/>
                </a:solidFill>
                <a:latin typeface="Consolas" pitchFamily="49" charset="0"/>
                <a:cs typeface="Consolas" pitchFamily="49" charset="0"/>
              </a:rPr>
              <a:t>int</a:t>
            </a:r>
            <a:r>
              <a:rPr lang="en-CA" sz="1600" dirty="0" smtClean="0">
                <a:solidFill>
                  <a:srgbClr val="FF3399"/>
                </a:solidFill>
                <a:latin typeface="Consolas" pitchFamily="49" charset="0"/>
                <a:cs typeface="Consolas" pitchFamily="49" charset="0"/>
              </a:rPr>
              <a:t> n ) {</a:t>
            </a:r>
          </a:p>
          <a:p>
            <a:r>
              <a:rPr lang="en-CA" sz="1600" dirty="0" smtClean="0">
                <a:solidFill>
                  <a:srgbClr val="FF3399"/>
                </a:solidFill>
                <a:latin typeface="Consolas" pitchFamily="49" charset="0"/>
                <a:cs typeface="Consolas" pitchFamily="49" charset="0"/>
              </a:rPr>
              <a:t>    element = n;</a:t>
            </a:r>
          </a:p>
          <a:p>
            <a:r>
              <a:rPr lang="en-CA" sz="1600" dirty="0" smtClean="0">
                <a:solidFill>
                  <a:srgbClr val="FF3399"/>
                </a:solidFill>
                <a:latin typeface="Consolas" pitchFamily="49" charset="0"/>
                <a:cs typeface="Consolas" pitchFamily="49" charset="0"/>
              </a:rPr>
              <a:t>}</a:t>
            </a:r>
          </a:p>
        </p:txBody>
      </p:sp>
    </p:spTree>
    <p:extLst>
      <p:ext uri="{BB962C8B-B14F-4D97-AF65-F5344CB8AC3E}">
        <p14:creationId xmlns:p14="http://schemas.microsoft.com/office/powerpoint/2010/main" val="1918884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Inner Classes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smtClean="0">
                <a:latin typeface="Arial" charset="0"/>
                <a:cs typeface="Arial" charset="0"/>
              </a:rPr>
              <a:t>	In Java/C#, there is also the notion of an </a:t>
            </a:r>
            <a:r>
              <a:rPr lang="en-US" i="1" dirty="0" smtClean="0">
                <a:latin typeface="Arial" charset="0"/>
                <a:cs typeface="Arial" charset="0"/>
              </a:rPr>
              <a:t>inner</a:t>
            </a:r>
            <a:r>
              <a:rPr lang="en-US" dirty="0" smtClean="0">
                <a:latin typeface="Arial" charset="0"/>
                <a:cs typeface="Arial" charset="0"/>
              </a:rPr>
              <a:t> class</a:t>
            </a:r>
          </a:p>
          <a:p>
            <a:pPr lvl="1" eaLnBrk="1" hangingPunct="1"/>
            <a:r>
              <a:rPr lang="en-US" dirty="0" smtClean="0">
                <a:latin typeface="Arial" charset="0"/>
                <a:cs typeface="Arial" charset="0"/>
              </a:rPr>
              <a:t>This is an elegant object-oriented solution</a:t>
            </a:r>
          </a:p>
          <a:p>
            <a:pPr lvl="1" eaLnBrk="1" hangingPunct="1"/>
            <a:r>
              <a:rPr lang="en-US" sz="1800" dirty="0" smtClean="0">
                <a:latin typeface="Arial" charset="0"/>
                <a:cs typeface="Arial" charset="0"/>
              </a:rPr>
              <a:t>Any instance of the inner class </a:t>
            </a:r>
            <a:r>
              <a:rPr lang="en-US" dirty="0" smtClean="0">
                <a:latin typeface="Arial" charset="0"/>
                <a:cs typeface="Arial" charset="0"/>
              </a:rPr>
              <a:t>is linked to the instance of the outer class that created it</a:t>
            </a:r>
          </a:p>
          <a:p>
            <a:pPr lvl="1" eaLnBrk="1" hangingPunct="1"/>
            <a:r>
              <a:rPr lang="en-US" sz="1800" dirty="0" smtClean="0">
                <a:latin typeface="Arial" charset="0"/>
                <a:cs typeface="Arial" charset="0"/>
              </a:rPr>
              <a:t>That inner class can acces</a:t>
            </a:r>
            <a:r>
              <a:rPr lang="en-US" dirty="0" smtClean="0">
                <a:latin typeface="Arial" charset="0"/>
                <a:cs typeface="Arial" charset="0"/>
              </a:rPr>
              <a:t>s the member variables of the outer class</a:t>
            </a:r>
          </a:p>
          <a:p>
            <a:pPr lvl="1" eaLnBrk="1" hangingPunct="1"/>
            <a:endParaRPr lang="en-US" dirty="0" smtClean="0">
              <a:latin typeface="Arial" charset="0"/>
              <a:cs typeface="Arial" charset="0"/>
            </a:endParaRPr>
          </a:p>
          <a:p>
            <a:pPr eaLnBrk="1" hangingPunct="1">
              <a:buNone/>
            </a:pPr>
            <a:r>
              <a:rPr lang="en-US" dirty="0" smtClean="0">
                <a:latin typeface="Arial" charset="0"/>
                <a:cs typeface="Arial" charset="0"/>
              </a:rPr>
              <a:t>	If Node was an inner class of List, the node could determine its position with the list (not possible in C++):</a:t>
            </a:r>
          </a:p>
          <a:p>
            <a:pPr eaLnBrk="1" hangingPunct="1">
              <a:buNone/>
            </a:pPr>
            <a:endParaRPr lang="en-US" sz="1050" dirty="0" smtClean="0">
              <a:latin typeface="Consolas" pitchFamily="49" charset="0"/>
              <a:cs typeface="Consolas" pitchFamily="49" charset="0"/>
            </a:endParaRPr>
          </a:p>
          <a:p>
            <a:pPr lvl="1" eaLnBrk="1" hangingPunct="1">
              <a:buNone/>
            </a:pP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List::Node::position() const {</a:t>
            </a:r>
          </a:p>
          <a:p>
            <a:pPr lvl="1" eaLnBrk="1" hangingPunct="1">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posn</a:t>
            </a:r>
            <a:r>
              <a:rPr lang="en-US" sz="1600" dirty="0" smtClean="0">
                <a:latin typeface="Consolas" pitchFamily="49" charset="0"/>
                <a:cs typeface="Consolas" pitchFamily="49" charset="0"/>
              </a:rPr>
              <a:t> = 1;</a:t>
            </a:r>
          </a:p>
          <a:p>
            <a:pPr lvl="1" eaLnBrk="1" hangingPunct="1">
              <a:buNone/>
            </a:pPr>
            <a:endParaRPr lang="en-US" sz="1600" dirty="0" smtClean="0">
              <a:latin typeface="Consolas" pitchFamily="49" charset="0"/>
              <a:cs typeface="Consolas" pitchFamily="49" charset="0"/>
            </a:endParaRPr>
          </a:p>
          <a:p>
            <a:pPr lvl="1" eaLnBrk="1" hangingPunct="1">
              <a:buNone/>
            </a:pPr>
            <a:r>
              <a:rPr lang="en-US" sz="1600" dirty="0" smtClean="0">
                <a:latin typeface="Consolas" pitchFamily="49" charset="0"/>
                <a:cs typeface="Consolas" pitchFamily="49" charset="0"/>
              </a:rPr>
              <a:t>    for ( Node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a:t>
            </a:r>
            <a:r>
              <a:rPr lang="en-US" sz="1600" dirty="0" err="1" smtClean="0">
                <a:solidFill>
                  <a:srgbClr val="FF0000"/>
                </a:solidFill>
                <a:latin typeface="Consolas" pitchFamily="49" charset="0"/>
                <a:cs typeface="Consolas" pitchFamily="49" charset="0"/>
              </a:rPr>
              <a:t>list_head</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this;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-&gt;next() ) {</a:t>
            </a:r>
          </a:p>
          <a:p>
            <a:pPr lvl="1" eaLnBrk="1" hangingPunct="1">
              <a:buNone/>
            </a:pPr>
            <a:r>
              <a:rPr lang="en-US" sz="1600" dirty="0" smtClean="0">
                <a:latin typeface="Consolas" pitchFamily="49" charset="0"/>
                <a:cs typeface="Consolas" pitchFamily="49" charset="0"/>
              </a:rPr>
              <a:t>    } // empty loop body</a:t>
            </a:r>
          </a:p>
          <a:p>
            <a:pPr lvl="1" eaLnBrk="1" hangingPunct="1">
              <a:buNone/>
            </a:pPr>
            <a:endParaRPr lang="en-US" sz="1600" dirty="0" smtClean="0">
              <a:latin typeface="Consolas" pitchFamily="49" charset="0"/>
              <a:cs typeface="Consolas" pitchFamily="49" charset="0"/>
            </a:endParaRPr>
          </a:p>
          <a:p>
            <a:pPr lvl="1" eaLnBrk="1" hangingPunct="1">
              <a:buNone/>
            </a:pPr>
            <a:r>
              <a:rPr lang="en-US" sz="1600" dirty="0" smtClean="0">
                <a:latin typeface="Consolas" pitchFamily="49" charset="0"/>
                <a:cs typeface="Consolas" pitchFamily="49" charset="0"/>
              </a:rPr>
              <a:t>    return </a:t>
            </a:r>
            <a:r>
              <a:rPr lang="en-US" sz="1600" dirty="0" err="1" smtClean="0">
                <a:latin typeface="Consolas" pitchFamily="49" charset="0"/>
                <a:cs typeface="Consolas" pitchFamily="49" charset="0"/>
              </a:rPr>
              <a:t>posn</a:t>
            </a:r>
            <a:r>
              <a:rPr lang="en-US" sz="1600" dirty="0" smtClean="0">
                <a:latin typeface="Consolas" pitchFamily="49" charset="0"/>
                <a:cs typeface="Consolas" pitchFamily="49" charset="0"/>
              </a:rPr>
              <a:t>;</a:t>
            </a:r>
          </a:p>
          <a:p>
            <a:pPr lvl="1" eaLnBrk="1" hangingPunct="1">
              <a:buNone/>
            </a:pPr>
            <a:r>
              <a:rPr lang="en-US" sz="1600" dirty="0" smtClean="0">
                <a:latin typeface="Consolas" pitchFamily="49" charset="0"/>
                <a:cs typeface="Consolas" pitchFamily="49" charset="0"/>
              </a:rPr>
              <a:t>}</a:t>
            </a:r>
          </a:p>
        </p:txBody>
      </p:sp>
    </p:spTree>
    <p:extLst>
      <p:ext uri="{BB962C8B-B14F-4D97-AF65-F5344CB8AC3E}">
        <p14:creationId xmlns:p14="http://schemas.microsoft.com/office/powerpoint/2010/main" val="2640732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We dynamically allocated memory each time we added a new </a:t>
            </a:r>
            <a:r>
              <a:rPr lang="en-US" b="1" smtClean="0">
                <a:latin typeface="Courier New" pitchFamily="49" charset="0"/>
                <a:cs typeface="Arial" charset="0"/>
              </a:rPr>
              <a:t>int</a:t>
            </a:r>
            <a:r>
              <a:rPr lang="en-US" smtClean="0">
                <a:latin typeface="Arial" charset="0"/>
                <a:cs typeface="Arial" charset="0"/>
              </a:rPr>
              <a:t> into this list</a:t>
            </a:r>
          </a:p>
          <a:p>
            <a:pPr eaLnBrk="1" hangingPunct="1">
              <a:buFont typeface="Arial" charset="0"/>
              <a:buNone/>
            </a:pPr>
            <a:endParaRPr lang="en-US" smtClean="0">
              <a:latin typeface="Arial" charset="0"/>
              <a:cs typeface="Arial" charset="0"/>
            </a:endParaRPr>
          </a:p>
          <a:p>
            <a:pPr eaLnBrk="1" hangingPunct="1">
              <a:buFont typeface="Arial" charset="0"/>
              <a:buNone/>
            </a:pPr>
            <a:r>
              <a:rPr lang="en-US" smtClean="0">
                <a:latin typeface="Arial" charset="0"/>
                <a:cs typeface="Arial" charset="0"/>
              </a:rPr>
              <a:t>	Suppose we delete a list before we remove everything from it</a:t>
            </a:r>
          </a:p>
          <a:p>
            <a:pPr lvl="1" eaLnBrk="1" hangingPunct="1"/>
            <a:r>
              <a:rPr lang="en-US" smtClean="0">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we need a destructor:</a:t>
            </a:r>
          </a:p>
          <a:p>
            <a:pPr lvl="2" eaLnBrk="1" hangingPunct="1">
              <a:buFontTx/>
              <a:buNone/>
            </a:pPr>
            <a:r>
              <a:rPr lang="en-US" sz="1800" dirty="0" smtClean="0">
                <a:latin typeface="Consolas" pitchFamily="49" charset="0"/>
                <a:cs typeface="Consolas" pitchFamily="49" charset="0"/>
              </a:rPr>
              <a:t>class List {</a:t>
            </a:r>
          </a:p>
          <a:p>
            <a:pPr lvl="2" eaLnBrk="1" hangingPunct="1">
              <a:buFontTx/>
              <a:buNone/>
            </a:pPr>
            <a:r>
              <a:rPr lang="en-US" sz="1800" dirty="0" smtClean="0">
                <a:latin typeface="Consolas" pitchFamily="49" charset="0"/>
                <a:cs typeface="Consolas" pitchFamily="49" charset="0"/>
              </a:rPr>
              <a:t>    private:</a:t>
            </a:r>
          </a:p>
          <a:p>
            <a:pPr lvl="2" eaLnBrk="1" hangingPunct="1">
              <a:buFontTx/>
              <a:buNone/>
            </a:pPr>
            <a:r>
              <a:rPr lang="en-US" sz="1800" dirty="0" smtClean="0">
                <a:latin typeface="Consolas" pitchFamily="49" charset="0"/>
                <a:cs typeface="Consolas" pitchFamily="49" charset="0"/>
              </a:rPr>
              <a:t>        Node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a:t>
            </a:r>
          </a:p>
          <a:p>
            <a:pPr lvl="2" eaLnBrk="1" hangingPunct="1">
              <a:buFontTx/>
              <a:buNone/>
            </a:pPr>
            <a:r>
              <a:rPr lang="en-US" sz="1800" dirty="0" smtClean="0">
                <a:latin typeface="Consolas" pitchFamily="49" charset="0"/>
                <a:cs typeface="Consolas" pitchFamily="49" charset="0"/>
              </a:rPr>
              <a:t>    public:</a:t>
            </a:r>
          </a:p>
          <a:p>
            <a:pPr lvl="2" eaLnBrk="1" hangingPunct="1">
              <a:buFontTx/>
              <a:buNone/>
            </a:pPr>
            <a:r>
              <a:rPr lang="en-US" sz="1800" dirty="0" smtClean="0">
                <a:latin typeface="Consolas" pitchFamily="49" charset="0"/>
                <a:cs typeface="Consolas" pitchFamily="49" charset="0"/>
              </a:rPr>
              <a:t>        List();</a:t>
            </a:r>
          </a:p>
          <a:p>
            <a:pPr lvl="2" eaLnBrk="1" hangingPunct="1">
              <a:buFontTx/>
              <a:buNone/>
            </a:pPr>
            <a:r>
              <a:rPr lang="en-US" sz="1800" dirty="0" smtClean="0">
                <a:latin typeface="Consolas" pitchFamily="49" charset="0"/>
                <a:cs typeface="Consolas" pitchFamily="49" charset="0"/>
              </a:rPr>
              <a:t>        </a:t>
            </a:r>
            <a:r>
              <a:rPr lang="en-US" sz="1800" b="1" dirty="0" smtClean="0">
                <a:solidFill>
                  <a:srgbClr val="FF0000"/>
                </a:solidFill>
                <a:latin typeface="Consolas" pitchFamily="49" charset="0"/>
                <a:cs typeface="Consolas" pitchFamily="49" charset="0"/>
              </a:rPr>
              <a:t>~List();</a:t>
            </a:r>
          </a:p>
          <a:p>
            <a:pPr lvl="2" eaLnBrk="1" hangingPunct="1">
              <a:buFontTx/>
              <a:buNone/>
            </a:pPr>
            <a:r>
              <a:rPr lang="en-US" sz="1800" dirty="0" smtClean="0">
                <a:latin typeface="Consolas" pitchFamily="49" charset="0"/>
                <a:cs typeface="Consolas" pitchFamily="49" charset="0"/>
              </a:rPr>
              <a:t>        // ...etc...</a:t>
            </a:r>
          </a:p>
          <a:p>
            <a:pPr lvl="2" eaLnBrk="1" hangingPunct="1">
              <a:buFontTx/>
              <a:buNone/>
            </a:pPr>
            <a:r>
              <a:rPr lang="en-US" sz="1800" dirty="0" smtClean="0">
                <a:latin typeface="Consolas" pitchFamily="49" charset="0"/>
                <a:cs typeface="Consolas" pitchFamily="49" charset="0"/>
              </a:rPr>
              <a:t>};</a:t>
            </a:r>
          </a:p>
          <a:p>
            <a:pPr eaLnBrk="1" hangingPunct="1">
              <a:buFontTx/>
              <a:buNone/>
            </a:pPr>
            <a:endParaRPr lang="en-US" dirty="0" smtClean="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The destructor has to delete any memory which had been allocated but has not yet been deallocated</a:t>
            </a:r>
          </a:p>
          <a:p>
            <a:pPr eaLnBrk="1" hangingPunct="1">
              <a:buFont typeface="Arial" charset="0"/>
              <a:buNone/>
            </a:pPr>
            <a:endParaRPr lang="en-US" smtClean="0">
              <a:latin typeface="Arial" charset="0"/>
              <a:cs typeface="Arial" charset="0"/>
            </a:endParaRPr>
          </a:p>
          <a:p>
            <a:pPr eaLnBrk="1" hangingPunct="1">
              <a:buFont typeface="Arial" charset="0"/>
              <a:buNone/>
            </a:pPr>
            <a:r>
              <a:rPr lang="en-US" smtClean="0">
                <a:latin typeface="Arial" charset="0"/>
                <a:cs typeface="Arial" charset="0"/>
              </a:rPr>
              <a:t>	This is straight-forward enough:</a:t>
            </a:r>
          </a:p>
          <a:p>
            <a:pPr eaLnBrk="1" hangingPunct="1">
              <a:buFontTx/>
              <a:buNone/>
            </a:pPr>
            <a:r>
              <a:rPr lang="en-US" smtClean="0">
                <a:latin typeface="Consolas" pitchFamily="49" charset="0"/>
                <a:cs typeface="Consolas" pitchFamily="49" charset="0"/>
              </a:rPr>
              <a:t>		while ( !empty() ) {</a:t>
            </a:r>
          </a:p>
          <a:p>
            <a:pPr eaLnBrk="1" hangingPunct="1">
              <a:buFontTx/>
              <a:buNone/>
            </a:pPr>
            <a:r>
              <a:rPr lang="en-US" smtClean="0">
                <a:latin typeface="Consolas" pitchFamily="49" charset="0"/>
                <a:cs typeface="Consolas" pitchFamily="49" charset="0"/>
              </a:rPr>
              <a:t>		    pop_front();</a:t>
            </a:r>
          </a:p>
          <a:p>
            <a:pPr eaLnBrk="1" hangingPunct="1">
              <a:buFontTx/>
              <a:buNone/>
            </a:pPr>
            <a:r>
              <a:rPr lang="en-US" smtClean="0">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7270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Is this efficient?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It runs in </a:t>
            </a:r>
            <a:r>
              <a:rPr lang="en-US" b="1" dirty="0" smtClean="0">
                <a:latin typeface="Times New Roman" pitchFamily="18" charset="0"/>
                <a:cs typeface="Arial" charset="0"/>
              </a:rPr>
              <a:t>O</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r>
              <a:rPr lang="en-US" dirty="0" smtClean="0">
                <a:latin typeface="Arial" charset="0"/>
                <a:cs typeface="Arial" charset="0"/>
              </a:rPr>
              <a:t> time, where </a:t>
            </a:r>
            <a:r>
              <a:rPr lang="en-US" i="1" dirty="0" smtClean="0">
                <a:latin typeface="Times New Roman" pitchFamily="18" charset="0"/>
                <a:cs typeface="Arial" charset="0"/>
              </a:rPr>
              <a:t>n</a:t>
            </a:r>
            <a:r>
              <a:rPr lang="en-US" dirty="0" smtClean="0">
                <a:latin typeface="Arial" charset="0"/>
                <a:cs typeface="Arial" charset="0"/>
              </a:rPr>
              <a:t> is the number of objects in the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Given that </a:t>
            </a:r>
            <a:r>
              <a:rPr lang="en-US" dirty="0" smtClean="0">
                <a:latin typeface="Consolas" pitchFamily="49" charset="0"/>
                <a:cs typeface="Consolas" pitchFamily="49" charset="0"/>
              </a:rPr>
              <a:t>delete</a:t>
            </a:r>
            <a:r>
              <a:rPr lang="en-US" dirty="0" smtClean="0">
                <a:latin typeface="Arial" charset="0"/>
                <a:cs typeface="Arial" charset="0"/>
              </a:rPr>
              <a:t> is approximately 100</a:t>
            </a:r>
            <a:r>
              <a:rPr lang="en-CA" dirty="0" smtClean="0">
                <a:latin typeface="Arial" charset="0"/>
                <a:cs typeface="Arial" charset="0"/>
              </a:rPr>
              <a:t>×</a:t>
            </a:r>
            <a:r>
              <a:rPr lang="en-US" dirty="0" smtClean="0">
                <a:latin typeface="Arial" charset="0"/>
                <a:cs typeface="Arial" charset="0"/>
              </a:rPr>
              <a:t> slower than most other instructions (it does call the OS), the extra overhead is negligible...</a:t>
            </a:r>
          </a:p>
        </p:txBody>
      </p:sp>
    </p:spTree>
    <p:extLst>
      <p:ext uri="{BB962C8B-B14F-4D97-AF65-F5344CB8AC3E}">
        <p14:creationId xmlns:p14="http://schemas.microsoft.com/office/powerpoint/2010/main" val="2205402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smtClean="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Is this sufficient for a linked list class?</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Initially, it may appear yes, but we now have to look at how C++ copies objects during:</a:t>
            </a:r>
          </a:p>
          <a:p>
            <a:pPr lvl="1" eaLnBrk="1" hangingPunct="1"/>
            <a:r>
              <a:rPr lang="en-US" dirty="0" smtClean="0">
                <a:latin typeface="Arial" charset="0"/>
                <a:cs typeface="Arial" charset="0"/>
              </a:rPr>
              <a:t>Passing by value (making a copy), and</a:t>
            </a:r>
          </a:p>
          <a:p>
            <a:pPr lvl="1" eaLnBrk="1" hangingPunct="1"/>
            <a:r>
              <a:rPr lang="en-US" dirty="0" smtClean="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#include &lt;</a:t>
            </a:r>
            <a:r>
              <a:rPr lang="en-US" sz="1600" dirty="0" err="1" smtClean="0">
                <a:latin typeface="Consolas" pitchFamily="49" charset="0"/>
                <a:cs typeface="Consolas" pitchFamily="49" charset="0"/>
              </a:rPr>
              <a:t>iostream</a:t>
            </a:r>
            <a:r>
              <a:rPr lang="en-US" sz="1600" dirty="0" smtClean="0">
                <a:latin typeface="Consolas" pitchFamily="49" charset="0"/>
                <a:cs typeface="Consolas" pitchFamily="49" charset="0"/>
              </a:rPr>
              <a:t>&gt;</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increment(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n ) {</a:t>
            </a:r>
          </a:p>
          <a:p>
            <a:pPr eaLnBrk="1" hangingPunct="1">
              <a:buFont typeface="Arial" charset="0"/>
              <a:buNone/>
            </a:pPr>
            <a:r>
              <a:rPr lang="en-US" sz="1600" dirty="0" smtClean="0">
                <a:latin typeface="Consolas" pitchFamily="49" charset="0"/>
                <a:cs typeface="Consolas" pitchFamily="49" charset="0"/>
              </a:rPr>
              <a:t>		    ++n;</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main()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counter = 0;</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increment( counter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std::</a:t>
            </a:r>
            <a:r>
              <a:rPr lang="en-US" sz="1600" dirty="0" err="1" smtClean="0">
                <a:latin typeface="Consolas" pitchFamily="49" charset="0"/>
                <a:cs typeface="Consolas" pitchFamily="49" charset="0"/>
              </a:rPr>
              <a:t>cout</a:t>
            </a:r>
            <a:r>
              <a:rPr lang="en-US" sz="1600" dirty="0" smtClean="0">
                <a:latin typeface="Consolas" pitchFamily="49" charset="0"/>
                <a:cs typeface="Consolas" pitchFamily="49" charset="0"/>
              </a:rPr>
              <a:t> &lt;&lt; counter &lt;&lt; std::</a:t>
            </a:r>
            <a:r>
              <a:rPr lang="en-US" sz="1600" dirty="0" err="1" smtClean="0">
                <a:latin typeface="Consolas" pitchFamily="49" charset="0"/>
                <a:cs typeface="Consolas" pitchFamily="49" charset="0"/>
              </a:rPr>
              <a:t>endl</a:t>
            </a:r>
            <a:r>
              <a:rPr lang="en-US" sz="1600" dirty="0" smtClean="0">
                <a:latin typeface="Consolas" pitchFamily="49" charset="0"/>
                <a:cs typeface="Consolas" pitchFamily="49" charset="0"/>
              </a:rPr>
              <a:t>;  // counter is still 0</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If you want to change the value, you can pass by reference:</a:t>
            </a:r>
            <a:br>
              <a:rPr lang="en-US" dirty="0" smtClean="0">
                <a:latin typeface="Arial" charset="0"/>
                <a:cs typeface="Arial" charset="0"/>
              </a:rPr>
            </a:br>
            <a:endParaRPr lang="en-US" dirty="0" smtClean="0">
              <a:latin typeface="Arial" charset="0"/>
              <a:cs typeface="Arial" charset="0"/>
            </a:endParaRP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#include &lt;</a:t>
            </a:r>
            <a:r>
              <a:rPr lang="en-US" sz="1600" dirty="0" err="1" smtClean="0">
                <a:latin typeface="Consolas" pitchFamily="49" charset="0"/>
                <a:cs typeface="Consolas" pitchFamily="49" charset="0"/>
              </a:rPr>
              <a:t>iostream</a:t>
            </a:r>
            <a:r>
              <a:rPr lang="en-US" sz="1600" dirty="0" smtClean="0">
                <a:latin typeface="Consolas" pitchFamily="49" charset="0"/>
                <a:cs typeface="Consolas" pitchFamily="49" charset="0"/>
              </a:rPr>
              <a:t>&gt;</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increment(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&amp;n ) {</a:t>
            </a:r>
          </a:p>
          <a:p>
            <a:pPr eaLnBrk="1" hangingPunct="1">
              <a:buFont typeface="Arial" charset="0"/>
              <a:buNone/>
            </a:pPr>
            <a:r>
              <a:rPr lang="en-US" sz="1600" dirty="0" smtClean="0">
                <a:latin typeface="Consolas" pitchFamily="49" charset="0"/>
                <a:cs typeface="Consolas" pitchFamily="49" charset="0"/>
              </a:rPr>
              <a:t>		    ++n;</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main()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counter = 0;</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increment( counter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std::</a:t>
            </a:r>
            <a:r>
              <a:rPr lang="en-US" sz="1600" dirty="0" err="1" smtClean="0">
                <a:latin typeface="Consolas" pitchFamily="49" charset="0"/>
                <a:cs typeface="Consolas" pitchFamily="49" charset="0"/>
              </a:rPr>
              <a:t>cout</a:t>
            </a:r>
            <a:r>
              <a:rPr lang="en-US" sz="1600" dirty="0" smtClean="0">
                <a:latin typeface="Consolas" pitchFamily="49" charset="0"/>
                <a:cs typeface="Consolas" pitchFamily="49" charset="0"/>
              </a:rPr>
              <a:t> &lt;&lt; counter &lt;&lt; std::</a:t>
            </a:r>
            <a:r>
              <a:rPr lang="en-US" sz="1600" dirty="0" err="1" smtClean="0">
                <a:latin typeface="Consolas" pitchFamily="49" charset="0"/>
                <a:cs typeface="Consolas" pitchFamily="49" charset="0"/>
              </a:rPr>
              <a:t>endl</a:t>
            </a:r>
            <a:r>
              <a:rPr lang="en-US" sz="1600" dirty="0" smtClean="0">
                <a:latin typeface="Consolas" pitchFamily="49" charset="0"/>
                <a:cs typeface="Consolas" pitchFamily="49" charset="0"/>
              </a:rPr>
              <a:t>;  // counter is now 1</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smtClean="0">
                <a:latin typeface="Arial" charset="0"/>
                <a:cs typeface="Arial" charset="0"/>
              </a:rPr>
              <a:t>Abstract Strings</a:t>
            </a:r>
          </a:p>
        </p:txBody>
      </p:sp>
      <p:sp>
        <p:nvSpPr>
          <p:cNvPr id="31747" name="Content Placeholder 2"/>
          <p:cNvSpPr>
            <a:spLocks noGrp="1"/>
          </p:cNvSpPr>
          <p:nvPr>
            <p:ph idx="1"/>
          </p:nvPr>
        </p:nvSpPr>
        <p:spPr/>
        <p:txBody>
          <a:bodyPr>
            <a:normAutofit lnSpcReduction="10000"/>
          </a:bodyPr>
          <a:lstStyle/>
          <a:p>
            <a:pPr>
              <a:buFont typeface="Arial" charset="0"/>
              <a:buNone/>
            </a:pPr>
            <a:r>
              <a:rPr lang="en-CA" altLang="en-US" dirty="0" smtClean="0">
                <a:latin typeface="Arial" charset="0"/>
                <a:cs typeface="Arial" charset="0"/>
              </a:rPr>
              <a:t>	Strings also include DNA</a:t>
            </a:r>
          </a:p>
          <a:p>
            <a:pPr lvl="1"/>
            <a:r>
              <a:rPr lang="en-CA" altLang="en-US" dirty="0" smtClean="0">
                <a:latin typeface="Arial" charset="0"/>
                <a:cs typeface="Arial" charset="0"/>
              </a:rPr>
              <a:t>The alphabet has 4 </a:t>
            </a:r>
            <a:r>
              <a:rPr lang="en-CA" altLang="en-US" i="1" dirty="0" smtClean="0">
                <a:latin typeface="Arial" charset="0"/>
                <a:cs typeface="Arial" charset="0"/>
              </a:rPr>
              <a:t>characters</a:t>
            </a:r>
            <a:r>
              <a:rPr lang="en-CA" altLang="en-US" dirty="0" smtClean="0">
                <a:latin typeface="Arial" charset="0"/>
                <a:cs typeface="Arial" charset="0"/>
              </a:rPr>
              <a:t>:  A, C, G, and T</a:t>
            </a:r>
          </a:p>
          <a:p>
            <a:pPr lvl="1"/>
            <a:r>
              <a:rPr lang="en-CA" altLang="en-US" dirty="0" smtClean="0">
                <a:latin typeface="Arial" charset="0"/>
                <a:cs typeface="Arial" charset="0"/>
              </a:rPr>
              <a:t>These are the </a:t>
            </a:r>
            <a:r>
              <a:rPr lang="en-CA" altLang="en-US" dirty="0" err="1" smtClean="0">
                <a:latin typeface="Arial" charset="0"/>
                <a:cs typeface="Arial" charset="0"/>
              </a:rPr>
              <a:t>nucleobases</a:t>
            </a:r>
            <a:r>
              <a:rPr lang="en-CA" altLang="en-US" dirty="0" smtClean="0">
                <a:latin typeface="Arial" charset="0"/>
                <a:cs typeface="Arial" charset="0"/>
              </a:rPr>
              <a:t>:</a:t>
            </a:r>
          </a:p>
          <a:p>
            <a:pPr lvl="1">
              <a:buFont typeface="Arial" charset="0"/>
              <a:buNone/>
            </a:pPr>
            <a:r>
              <a:rPr lang="en-CA" altLang="en-US" dirty="0" smtClean="0">
                <a:latin typeface="Arial" charset="0"/>
                <a:cs typeface="Arial" charset="0"/>
              </a:rPr>
              <a:t>		adenine, cytosine, guanine, and thymine</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Bioinformatics today uses many of the</a:t>
            </a:r>
            <a:br>
              <a:rPr lang="en-CA" altLang="en-US" dirty="0" smtClean="0">
                <a:latin typeface="Arial" charset="0"/>
                <a:cs typeface="Arial" charset="0"/>
              </a:rPr>
            </a:br>
            <a:r>
              <a:rPr lang="en-CA" altLang="en-US" dirty="0" smtClean="0">
                <a:latin typeface="Arial" charset="0"/>
                <a:cs typeface="Arial" charset="0"/>
              </a:rPr>
              <a:t>algorithms traditionally restricted to</a:t>
            </a:r>
            <a:br>
              <a:rPr lang="en-CA" altLang="en-US" dirty="0" smtClean="0">
                <a:latin typeface="Arial" charset="0"/>
                <a:cs typeface="Arial" charset="0"/>
              </a:rPr>
            </a:br>
            <a:r>
              <a:rPr lang="en-CA" altLang="en-US" dirty="0" smtClean="0">
                <a:latin typeface="Arial" charset="0"/>
                <a:cs typeface="Arial" charset="0"/>
              </a:rPr>
              <a:t>computer science:</a:t>
            </a:r>
          </a:p>
          <a:p>
            <a:pPr lvl="1"/>
            <a:r>
              <a:rPr lang="en-CA" altLang="en-US" dirty="0" smtClean="0">
                <a:latin typeface="Arial" charset="0"/>
                <a:cs typeface="Arial" charset="0"/>
              </a:rPr>
              <a:t>Dan </a:t>
            </a:r>
            <a:r>
              <a:rPr lang="en-CA" altLang="en-US" dirty="0" err="1" smtClean="0">
                <a:latin typeface="Arial" charset="0"/>
                <a:cs typeface="Arial" charset="0"/>
              </a:rPr>
              <a:t>Gusfield</a:t>
            </a:r>
            <a:r>
              <a:rPr lang="en-CA" altLang="en-US" dirty="0" smtClean="0">
                <a:latin typeface="Arial" charset="0"/>
                <a:cs typeface="Arial" charset="0"/>
              </a:rPr>
              <a:t>, </a:t>
            </a:r>
            <a:r>
              <a:rPr lang="en-CA" altLang="en-US" i="1" dirty="0" smtClean="0">
                <a:latin typeface="Arial" charset="0"/>
                <a:cs typeface="Arial" charset="0"/>
              </a:rPr>
              <a:t>Algorithms on Strings, Trees and Sequences: Computer Science and Computational Biology</a:t>
            </a:r>
            <a:r>
              <a:rPr lang="en-CA" altLang="en-US" dirty="0" smtClean="0">
                <a:latin typeface="Arial" charset="0"/>
                <a:cs typeface="Arial" charset="0"/>
              </a:rPr>
              <a:t>, Cambridge, 1997</a:t>
            </a:r>
          </a:p>
          <a:p>
            <a:pPr lvl="2">
              <a:buFont typeface="Arial" charset="0"/>
              <a:buNone/>
            </a:pPr>
            <a:r>
              <a:rPr lang="en-CA" altLang="en-US" dirty="0" smtClean="0">
                <a:latin typeface="Consolas" pitchFamily="49" charset="0"/>
                <a:cs typeface="Arial" charset="0"/>
              </a:rPr>
              <a:t>http://books.google.ca/books?id=STGlsyqtjYMC</a:t>
            </a:r>
          </a:p>
          <a:p>
            <a:pPr lvl="1"/>
            <a:r>
              <a:rPr lang="en-CA" altLang="en-US" dirty="0" smtClean="0">
                <a:latin typeface="Arial" charset="0"/>
                <a:cs typeface="Arial" charset="0"/>
              </a:rPr>
              <a:t>References:</a:t>
            </a:r>
          </a:p>
          <a:p>
            <a:pPr lvl="2">
              <a:buFont typeface="Arial" charset="0"/>
              <a:buNone/>
            </a:pPr>
            <a:r>
              <a:rPr lang="en-CA" altLang="en-US" dirty="0" smtClean="0">
                <a:latin typeface="Consolas" pitchFamily="49" charset="0"/>
                <a:cs typeface="Arial" charset="0"/>
              </a:rPr>
              <a:t>http://en.wikipedia.org/wiki/DNA</a:t>
            </a:r>
          </a:p>
          <a:p>
            <a:pPr lvl="2">
              <a:buFont typeface="Arial" charset="0"/>
              <a:buNone/>
            </a:pPr>
            <a:r>
              <a:rPr lang="en-CA" altLang="en-US" dirty="0" smtClean="0">
                <a:latin typeface="Consolas" pitchFamily="49" charset="0"/>
                <a:cs typeface="Arial" charset="0"/>
              </a:rPr>
              <a:t>http://en.wikipedia.org/wiki/Bioinformatics</a:t>
            </a:r>
          </a:p>
          <a:p>
            <a:pPr lvl="1"/>
            <a:endParaRPr lang="en-CA" altLang="en-US" dirty="0" smtClean="0">
              <a:latin typeface="Arial" charset="0"/>
              <a:cs typeface="Arial" charset="0"/>
            </a:endParaRPr>
          </a:p>
        </p:txBody>
      </p:sp>
      <p:pic>
        <p:nvPicPr>
          <p:cNvPr id="31748" name="Picture 4" descr="C:\Users\dwharder\Desktop\dn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438" y="1428750"/>
            <a:ext cx="1770062"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164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In C, you would pass the address of the object to change it:</a:t>
            </a:r>
            <a:br>
              <a:rPr lang="en-US" dirty="0" smtClean="0">
                <a:latin typeface="Arial" charset="0"/>
                <a:cs typeface="Arial" charset="0"/>
              </a:rPr>
            </a:br>
            <a:endParaRPr lang="en-US" dirty="0" smtClean="0">
              <a:latin typeface="Arial" charset="0"/>
              <a:cs typeface="Arial" charset="0"/>
            </a:endParaRP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#include &lt;</a:t>
            </a:r>
            <a:r>
              <a:rPr lang="en-US" sz="1600" dirty="0" err="1" smtClean="0">
                <a:latin typeface="Consolas" pitchFamily="49" charset="0"/>
                <a:cs typeface="Consolas" pitchFamily="49" charset="0"/>
              </a:rPr>
              <a:t>stdio.h</a:t>
            </a:r>
            <a:r>
              <a:rPr lang="en-US" sz="1600" dirty="0" smtClean="0">
                <a:latin typeface="Consolas" pitchFamily="49" charset="0"/>
                <a:cs typeface="Consolas" pitchFamily="49" charset="0"/>
              </a:rPr>
              <a:t>&gt;</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increment(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pn</a:t>
            </a:r>
            <a:r>
              <a:rPr lang="en-US" sz="1600" dirty="0" smtClean="0">
                <a:latin typeface="Consolas" pitchFamily="49" charset="0"/>
                <a:cs typeface="Consolas" pitchFamily="49" charset="0"/>
              </a:rPr>
              <a:t> )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pn</a:t>
            </a:r>
            <a:r>
              <a:rPr lang="en-US" sz="1600" dirty="0" smtClean="0">
                <a:latin typeface="Consolas" pitchFamily="49" charset="0"/>
                <a:cs typeface="Consolas" pitchFamily="49" charset="0"/>
              </a:rPr>
              <a:t>);</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main()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counter = 0;</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increment( &amp;counter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printf</a:t>
            </a:r>
            <a:r>
              <a:rPr lang="en-US" sz="1600" dirty="0" smtClean="0">
                <a:latin typeface="Consolas" pitchFamily="49" charset="0"/>
                <a:cs typeface="Consolas" pitchFamily="49" charset="0"/>
              </a:rPr>
              <a:t>( "%d", counter );            // counter is now 1</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Pass by reference could be used to modify a list</a:t>
            </a: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reverse( List &amp;list ) {</a:t>
            </a:r>
          </a:p>
          <a:p>
            <a:pPr eaLnBrk="1" hangingPunct="1">
              <a:buFont typeface="Arial" charset="0"/>
              <a:buNone/>
            </a:pPr>
            <a:r>
              <a:rPr lang="en-US" sz="1600" dirty="0" smtClean="0">
                <a:latin typeface="Consolas" pitchFamily="49" charset="0"/>
                <a:cs typeface="Consolas" pitchFamily="49" charset="0"/>
              </a:rPr>
              <a:t>		    List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while ( !</a:t>
            </a:r>
            <a:r>
              <a:rPr lang="en-US" sz="1600" dirty="0" err="1" smtClean="0">
                <a:latin typeface="Consolas" pitchFamily="49" charset="0"/>
                <a:cs typeface="Consolas" pitchFamily="49" charset="0"/>
              </a:rPr>
              <a:t>list.empty</a:t>
            </a:r>
            <a:r>
              <a:rPr lang="en-US" sz="1600" dirty="0" smtClean="0">
                <a:latin typeface="Consolas" pitchFamily="49" charset="0"/>
                <a:cs typeface="Consolas" pitchFamily="49" charset="0"/>
              </a:rPr>
              <a:t>() )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tmp.push_front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ls.pop_front</a:t>
            </a:r>
            <a:r>
              <a:rPr lang="en-US" sz="1600" dirty="0" smtClean="0">
                <a:latin typeface="Consolas" pitchFamily="49" charset="0"/>
                <a:cs typeface="Consolas" pitchFamily="49" charset="0"/>
              </a:rPr>
              <a:t>() );</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 All the member variables of 'list' and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 are swapped</a:t>
            </a:r>
          </a:p>
          <a:p>
            <a:pPr eaLnBrk="1" hangingPunct="1">
              <a:buNone/>
            </a:pPr>
            <a:r>
              <a:rPr lang="en-US" sz="1600" dirty="0" smtClean="0">
                <a:latin typeface="Consolas" pitchFamily="49" charset="0"/>
                <a:cs typeface="Consolas" pitchFamily="49" charset="0"/>
              </a:rPr>
              <a:t>		    std::swap( list,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 The memory for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 will be cleaned up</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smtClean="0">
                <a:latin typeface="Arial" charset="0"/>
                <a:cs typeface="Arial" charset="0"/>
              </a:rPr>
              <a:t>	If you wanted to prevent the argument from being modified, you</a:t>
            </a:r>
            <a:br>
              <a:rPr lang="en-US" dirty="0" smtClean="0">
                <a:latin typeface="Arial" charset="0"/>
                <a:cs typeface="Arial" charset="0"/>
              </a:rPr>
            </a:br>
            <a:r>
              <a:rPr lang="en-US" dirty="0" smtClean="0">
                <a:latin typeface="Arial" charset="0"/>
                <a:cs typeface="Arial" charset="0"/>
              </a:rPr>
              <a:t>could declare it </a:t>
            </a:r>
            <a:r>
              <a:rPr lang="en-US" dirty="0" smtClean="0">
                <a:solidFill>
                  <a:srgbClr val="FF0000"/>
                </a:solidFill>
                <a:latin typeface="Consolas" pitchFamily="49" charset="0"/>
                <a:cs typeface="Consolas" pitchFamily="49" charset="0"/>
              </a:rPr>
              <a:t>const</a:t>
            </a:r>
            <a:r>
              <a:rPr lang="en-US" dirty="0" smtClean="0">
                <a:latin typeface="Arial" charset="0"/>
                <a:cs typeface="Arial" charset="0"/>
              </a:rPr>
              <a:t>:</a:t>
            </a: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double average( List </a:t>
            </a:r>
            <a:r>
              <a:rPr lang="en-US" sz="1600" dirty="0" smtClean="0">
                <a:solidFill>
                  <a:srgbClr val="FF0000"/>
                </a:solidFill>
                <a:latin typeface="Consolas" pitchFamily="49" charset="0"/>
                <a:cs typeface="Consolas" pitchFamily="49" charset="0"/>
              </a:rPr>
              <a:t>const </a:t>
            </a:r>
            <a:r>
              <a:rPr lang="en-US" sz="1600" dirty="0" smtClean="0">
                <a:latin typeface="Consolas" pitchFamily="49" charset="0"/>
                <a:cs typeface="Consolas" pitchFamily="49" charset="0"/>
              </a:rPr>
              <a:t>&amp;</a:t>
            </a:r>
            <a:r>
              <a:rPr lang="en-US" sz="1600" dirty="0" err="1" smtClean="0">
                <a:latin typeface="Consolas" pitchFamily="49" charset="0"/>
                <a:cs typeface="Consolas" pitchFamily="49" charset="0"/>
              </a:rPr>
              <a:t>ls</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min,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max ) {</a:t>
            </a:r>
          </a:p>
          <a:p>
            <a:pPr eaLnBrk="1" hangingPunct="1">
              <a:buFont typeface="Arial" charset="0"/>
              <a:buNone/>
            </a:pPr>
            <a:r>
              <a:rPr lang="en-US" sz="1600" dirty="0" smtClean="0">
                <a:latin typeface="Consolas" pitchFamily="49" charset="0"/>
                <a:cs typeface="Consolas" pitchFamily="49" charset="0"/>
              </a:rPr>
              <a:t>		    double sum = 0, count = 0;</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for ( Node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head();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nullptr;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-&gt;next() ) {</a:t>
            </a:r>
          </a:p>
          <a:p>
            <a:pPr eaLnBrk="1" hangingPunct="1">
              <a:buFont typeface="Arial" charset="0"/>
              <a:buNone/>
            </a:pPr>
            <a:r>
              <a:rPr lang="en-US" sz="1600" dirty="0" smtClean="0">
                <a:latin typeface="Consolas" pitchFamily="49" charset="0"/>
                <a:cs typeface="Consolas" pitchFamily="49" charset="0"/>
              </a:rPr>
              <a:t>		        sum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-&gt;retrieve();</a:t>
            </a:r>
          </a:p>
          <a:p>
            <a:pPr eaLnBrk="1" hangingPunct="1">
              <a:buFont typeface="Arial" charset="0"/>
              <a:buNone/>
            </a:pPr>
            <a:r>
              <a:rPr lang="en-US" sz="1600" dirty="0" smtClean="0">
                <a:latin typeface="Consolas" pitchFamily="49" charset="0"/>
                <a:cs typeface="Consolas" pitchFamily="49" charset="0"/>
              </a:rPr>
              <a:t>		        ++count;</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return sum/count;</a:t>
            </a:r>
          </a:p>
          <a:p>
            <a:pPr eaLnBrk="1" hangingPunct="1">
              <a:buFont typeface="Arial" charset="0"/>
              <a:buNone/>
            </a:pPr>
            <a:r>
              <a:rPr lang="en-US" sz="1600" dirty="0" smtClean="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smtClean="0">
                <a:solidFill>
                  <a:srgbClr val="FF0000"/>
                </a:solidFill>
              </a:rPr>
              <a:t>Note:  this reveals a weakness in our model—we will discuss </a:t>
            </a:r>
            <a:r>
              <a:rPr lang="en-CA" dirty="0" err="1" smtClean="0">
                <a:solidFill>
                  <a:srgbClr val="FF0000"/>
                </a:solidFill>
              </a:rPr>
              <a:t>iterators</a:t>
            </a:r>
            <a:r>
              <a:rPr lang="en-CA" dirty="0" smtClean="0">
                <a:solidFill>
                  <a:srgbClr val="FF0000"/>
                </a:solidFill>
              </a:rPr>
              <a:t> later…</a:t>
            </a:r>
            <a:endParaRPr lang="en-CA" dirty="0">
              <a:solidFill>
                <a:srgbClr val="FF0000"/>
              </a:solidFill>
            </a:endParaRPr>
          </a:p>
        </p:txBody>
      </p:sp>
    </p:spTree>
    <p:extLst>
      <p:ext uri="{BB962C8B-B14F-4D97-AF65-F5344CB8AC3E}">
        <p14:creationId xmlns:p14="http://schemas.microsoft.com/office/powerpoint/2010/main" val="3512400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You want to pass a copy of a linked list to a function—where the function may modify the copy, but the original list shall be unchanged</a:t>
            </a:r>
            <a:r>
              <a:rPr lang="en-US" dirty="0">
                <a:latin typeface="Arial" charset="0"/>
                <a:cs typeface="Arial" charset="0"/>
              </a:rPr>
              <a:t>.</a:t>
            </a:r>
            <a:endParaRPr lang="en-US" dirty="0" smtClean="0">
              <a:latin typeface="Arial" charset="0"/>
              <a:cs typeface="Arial" charset="0"/>
            </a:endParaRP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a:t>
            </a:r>
            <a:r>
              <a:rPr lang="en-US" sz="1600" dirty="0" err="1" smtClean="0">
                <a:latin typeface="Consolas" pitchFamily="49" charset="0"/>
                <a:cs typeface="Consolas" pitchFamily="49" charset="0"/>
              </a:rPr>
              <a:t>func</a:t>
            </a:r>
            <a:r>
              <a:rPr lang="en-US" sz="1600" dirty="0" smtClean="0">
                <a:latin typeface="Consolas" pitchFamily="49" charset="0"/>
                <a:cs typeface="Consolas" pitchFamily="49" charset="0"/>
              </a:rPr>
              <a:t>( List ls ) {</a:t>
            </a:r>
          </a:p>
          <a:p>
            <a:pPr eaLnBrk="1" hangingPunct="1">
              <a:buFont typeface="Arial" charset="0"/>
              <a:buNone/>
            </a:pPr>
            <a:r>
              <a:rPr lang="en-US" sz="1600" dirty="0" smtClean="0">
                <a:latin typeface="Consolas" pitchFamily="49" charset="0"/>
                <a:cs typeface="Consolas" pitchFamily="49" charset="0"/>
              </a:rPr>
              <a:t>		    // The compiler creates a new instance and copies the values</a:t>
            </a:r>
          </a:p>
          <a:p>
            <a:pPr eaLnBrk="1" hangingPunct="1">
              <a:buFont typeface="Arial" charset="0"/>
              <a:buNone/>
            </a:pPr>
            <a:r>
              <a:rPr lang="en-US" sz="1600" dirty="0" smtClean="0">
                <a:latin typeface="Consolas" pitchFamily="49" charset="0"/>
                <a:cs typeface="Consolas" pitchFamily="49" charset="0"/>
              </a:rPr>
              <a:t>		    // The function does something with '</a:t>
            </a:r>
            <a:r>
              <a:rPr lang="en-US" sz="1600" dirty="0" err="1" smtClean="0">
                <a:latin typeface="Consolas" pitchFamily="49" charset="0"/>
                <a:cs typeface="Consolas" pitchFamily="49" charset="0"/>
              </a:rPr>
              <a:t>ls'</a:t>
            </a: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 The compiler ensures the destructor is called on '</a:t>
            </a:r>
            <a:r>
              <a:rPr lang="en-US" sz="1600" dirty="0" err="1" smtClean="0">
                <a:latin typeface="Consolas" pitchFamily="49" charset="0"/>
                <a:cs typeface="Consolas" pitchFamily="49" charset="0"/>
              </a:rPr>
              <a:t>ls'</a:t>
            </a: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smtClean="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all the member variables are simply copied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 The compiler ensures the destructor is called on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List prim;</a:t>
            </a:r>
          </a:p>
          <a:p>
            <a:pPr eaLnBrk="1" hangingPunct="1">
              <a:buFont typeface="Arial" charset="0"/>
              <a:buNone/>
            </a:pP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solidFill>
                  <a:srgbClr val="FF0000"/>
                </a:solidFill>
                <a:latin typeface="Consolas" pitchFamily="49" charset="0"/>
                <a:cs typeface="Consolas" pitchFamily="49" charset="0"/>
              </a:rPr>
              <a:t>    for ( </a:t>
            </a:r>
            <a:r>
              <a:rPr lang="en-US" sz="1400" dirty="0" err="1" smtClean="0">
                <a:solidFill>
                  <a:srgbClr val="FF0000"/>
                </a:solidFill>
                <a:latin typeface="Consolas" pitchFamily="49" charset="0"/>
                <a:cs typeface="Consolas" pitchFamily="49" charset="0"/>
              </a:rPr>
              <a:t>int</a:t>
            </a:r>
            <a:r>
              <a:rPr lang="en-US" sz="1400" dirty="0" smtClean="0">
                <a:solidFill>
                  <a:srgbClr val="FF0000"/>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 2;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&lt;= 4;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 {</a:t>
            </a:r>
          </a:p>
          <a:p>
            <a:pPr eaLnBrk="1" hangingPunct="1">
              <a:buFont typeface="Arial" charset="0"/>
              <a:buNone/>
            </a:pPr>
            <a:r>
              <a:rPr lang="en-US" sz="1400" dirty="0" smtClean="0">
                <a:solidFill>
                  <a:srgbClr val="FF0000"/>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prim.push_front</a:t>
            </a:r>
            <a:r>
              <a:rPr lang="en-US" sz="1400" dirty="0" smtClean="0">
                <a:solidFill>
                  <a:srgbClr val="FF0000"/>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a:t>
            </a:r>
          </a:p>
          <a:p>
            <a:pPr eaLnBrk="1" hangingPunct="1">
              <a:buFont typeface="Arial" charset="0"/>
              <a:buNone/>
            </a:pPr>
            <a:r>
              <a:rPr lang="en-US" sz="1400" dirty="0" smtClean="0">
                <a:solidFill>
                  <a:srgbClr val="FF0000"/>
                </a:solidFill>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smtClean="0">
                <a:solidFill>
                  <a:schemeClr val="tx2"/>
                </a:solidFill>
              </a:rPr>
              <a:t>First</a:t>
            </a:r>
            <a:r>
              <a:rPr lang="en-US" altLang="zh-CN" sz="1600" dirty="0">
                <a:solidFill>
                  <a:schemeClr val="tx2"/>
                </a:solidFill>
              </a:rPr>
              <a: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List </a:t>
            </a:r>
            <a:r>
              <a:rPr lang="en-US" sz="1400" dirty="0" err="1" smtClean="0">
                <a:solidFill>
                  <a:srgbClr val="FF0000"/>
                </a:solidFill>
                <a:latin typeface="Consolas" pitchFamily="49" charset="0"/>
                <a:cs typeface="Consolas" pitchFamily="49" charset="0"/>
              </a:rPr>
              <a:t>ls</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 The compiler ensures the destructor is called on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send_copy</a:t>
            </a:r>
            <a:r>
              <a:rPr lang="en-US" sz="1400" dirty="0" smtClean="0">
                <a:solidFill>
                  <a:srgbClr val="FF0000"/>
                </a:solidFill>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t>
            </a:r>
            <a:r>
              <a:rPr lang="en-US" altLang="zh-CN" sz="1600" dirty="0" smtClean="0">
                <a:solidFill>
                  <a:schemeClr val="tx2"/>
                </a:solidFill>
              </a:rPr>
              <a:t>assigns a </a:t>
            </a:r>
            <a:r>
              <a:rPr lang="en-US" altLang="zh-CN" sz="1600" dirty="0">
                <a:solidFill>
                  <a:schemeClr val="tx2"/>
                </a:solidFill>
              </a:rPr>
              <a:t>copy of </a:t>
            </a:r>
            <a:r>
              <a:rPr lang="en-US" altLang="zh-CN" sz="1600" dirty="0">
                <a:solidFill>
                  <a:schemeClr val="tx2"/>
                </a:solidFill>
                <a:latin typeface="Consolas" pitchFamily="49" charset="0"/>
                <a:cs typeface="Consolas" pitchFamily="49" charset="0"/>
              </a:rPr>
              <a:t>prim</a:t>
            </a:r>
            <a:r>
              <a:rPr lang="en-US" altLang="zh-CN" sz="1600" dirty="0" smtClean="0">
                <a:solidFill>
                  <a:schemeClr val="tx2"/>
                </a:solidFill>
              </a:rPr>
              <a:t> to </a:t>
            </a:r>
            <a:r>
              <a:rPr lang="en-US" altLang="zh-CN" sz="1600" dirty="0" smtClean="0">
                <a:solidFill>
                  <a:schemeClr val="tx2"/>
                </a:solidFill>
                <a:latin typeface="Consolas" pitchFamily="49" charset="0"/>
                <a:cs typeface="Consolas" pitchFamily="49" charset="0"/>
              </a:rPr>
              <a:t>ls</a:t>
            </a:r>
            <a:r>
              <a:rPr lang="en-US" altLang="zh-CN" sz="1600" dirty="0" smtClean="0">
                <a:solidFill>
                  <a:schemeClr val="tx2"/>
                </a:solidFill>
              </a:rPr>
              <a:t>. The </a:t>
            </a:r>
            <a:r>
              <a:rPr lang="en-US" altLang="zh-CN" sz="1600" dirty="0">
                <a:solidFill>
                  <a:schemeClr val="tx2"/>
                </a:solidFill>
              </a:rPr>
              <a:t>default is to copy member variables</a:t>
            </a:r>
            <a:r>
              <a:rPr lang="en-US" altLang="zh-CN" sz="1600" dirty="0" smtClean="0">
                <a:solidFill>
                  <a:schemeClr val="tx2"/>
                </a:solidFill>
              </a:rPr>
              <a:t>:</a:t>
            </a:r>
          </a:p>
          <a:p>
            <a:pPr eaLnBrk="1" hangingPunct="1">
              <a:buFont typeface="Arial" charset="0"/>
              <a:buNone/>
            </a:pPr>
            <a:r>
              <a:rPr lang="en-US" altLang="zh-CN" sz="1400" dirty="0" smtClean="0">
                <a:solidFill>
                  <a:schemeClr val="tx2"/>
                </a:solidFill>
                <a:latin typeface="Consolas" pitchFamily="49" charset="0"/>
                <a:cs typeface="Consolas" pitchFamily="49" charset="0"/>
              </a:rPr>
              <a:t>    </a:t>
            </a:r>
            <a:r>
              <a:rPr lang="en-US" altLang="zh-CN" sz="1400" dirty="0" err="1" smtClean="0">
                <a:solidFill>
                  <a:schemeClr val="tx2"/>
                </a:solidFill>
                <a:latin typeface="Consolas" pitchFamily="49" charset="0"/>
                <a:cs typeface="Consolas" pitchFamily="49" charset="0"/>
              </a:rPr>
              <a:t>ls.list_head</a:t>
            </a:r>
            <a:r>
              <a:rPr lang="en-US" altLang="zh-CN" sz="1400" dirty="0" smtClean="0">
                <a:solidFill>
                  <a:schemeClr val="tx2"/>
                </a:solidFill>
                <a:latin typeface="Consolas" pitchFamily="49" charset="0"/>
                <a:cs typeface="Consolas" pitchFamily="49" charset="0"/>
              </a:rPr>
              <a:t> </a:t>
            </a: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ensures the destructor is called on '</a:t>
            </a:r>
            <a:r>
              <a:rPr lang="en-US" sz="1400" dirty="0" err="1" smtClean="0">
                <a:solidFill>
                  <a:srgbClr val="FF0000"/>
                </a:solidFill>
                <a:latin typeface="Consolas" pitchFamily="49" charset="0"/>
                <a:cs typeface="Consolas" pitchFamily="49" charset="0"/>
              </a:rPr>
              <a:t>ls'</a:t>
            </a: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smtClean="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ensures the destructor is called on '</a:t>
            </a:r>
            <a:r>
              <a:rPr lang="en-US" sz="1400" dirty="0" err="1" smtClean="0">
                <a:solidFill>
                  <a:srgbClr val="FF0000"/>
                </a:solidFill>
                <a:latin typeface="Consolas" pitchFamily="49" charset="0"/>
                <a:cs typeface="Consolas" pitchFamily="49" charset="0"/>
              </a:rPr>
              <a:t>ls'</a:t>
            </a: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smtClean="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ensures the destructor is called on '</a:t>
            </a:r>
            <a:r>
              <a:rPr lang="en-US" sz="1400" dirty="0" err="1" smtClean="0">
                <a:solidFill>
                  <a:srgbClr val="FF0000"/>
                </a:solidFill>
                <a:latin typeface="Consolas" pitchFamily="49" charset="0"/>
                <a:cs typeface="Consolas" pitchFamily="49" charset="0"/>
              </a:rPr>
              <a:t>ls'</a:t>
            </a: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smtClean="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 The compiler ensures the destructor is called on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solidFill>
                  <a:srgbClr val="FF0000"/>
                </a:solidFill>
                <a:latin typeface="Consolas" pitchFamily="49" charset="0"/>
                <a:cs typeface="Consolas" pitchFamily="49" charset="0"/>
              </a:rPr>
              <a:t>    std::</a:t>
            </a:r>
            <a:r>
              <a:rPr lang="en-US" sz="1400" dirty="0" err="1" smtClean="0">
                <a:solidFill>
                  <a:srgbClr val="FF0000"/>
                </a:solidFill>
                <a:latin typeface="Consolas" pitchFamily="49" charset="0"/>
                <a:cs typeface="Consolas" pitchFamily="49" charset="0"/>
              </a:rPr>
              <a:t>cout</a:t>
            </a:r>
            <a:r>
              <a:rPr lang="en-US" sz="1400" dirty="0" smtClean="0">
                <a:solidFill>
                  <a:srgbClr val="FF0000"/>
                </a:solidFill>
                <a:latin typeface="Consolas" pitchFamily="49" charset="0"/>
                <a:cs typeface="Consolas" pitchFamily="49" charset="0"/>
              </a:rPr>
              <a:t> &lt;&lt; </a:t>
            </a:r>
            <a:r>
              <a:rPr lang="en-US" sz="1400" dirty="0" err="1" smtClean="0">
                <a:solidFill>
                  <a:srgbClr val="FF0000"/>
                </a:solidFill>
                <a:latin typeface="Consolas" pitchFamily="49" charset="0"/>
                <a:cs typeface="Consolas" pitchFamily="49" charset="0"/>
              </a:rPr>
              <a:t>prim.empty</a:t>
            </a:r>
            <a:r>
              <a:rPr lang="en-US" sz="1400" dirty="0" smtClean="0">
                <a:solidFill>
                  <a:srgbClr val="FF0000"/>
                </a:solidFill>
                <a:latin typeface="Consolas" pitchFamily="49" charset="0"/>
                <a:cs typeface="Consolas" pitchFamily="49" charset="0"/>
              </a:rPr>
              <a:t>() &lt;&lt; std::</a:t>
            </a:r>
            <a:r>
              <a:rPr lang="en-US" sz="1400" dirty="0" err="1" smtClean="0">
                <a:solidFill>
                  <a:srgbClr val="FF0000"/>
                </a:solidFill>
                <a:latin typeface="Consolas" pitchFamily="49" charset="0"/>
                <a:cs typeface="Consolas" pitchFamily="49" charset="0"/>
              </a:rPr>
              <a:t>endl</a:t>
            </a:r>
            <a:r>
              <a:rPr lang="en-US" sz="1400" dirty="0" smtClean="0">
                <a:solidFill>
                  <a:srgbClr val="FF0000"/>
                </a:solidFill>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latin typeface="Arial" charset="0"/>
                <a:cs typeface="Arial" charset="0"/>
              </a:rPr>
              <a:t>Arrays</a:t>
            </a:r>
            <a:endParaRPr lang="en-US" altLang="en-US" dirty="0" smtClean="0">
              <a:latin typeface="Arial" charset="0"/>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7821101"/>
              </p:ext>
            </p:extLst>
          </p:nvPr>
        </p:nvGraphicFramePr>
        <p:xfrm>
          <a:off x="539552" y="3573016"/>
          <a:ext cx="8163798" cy="1188720"/>
        </p:xfrm>
        <a:graphic>
          <a:graphicData uri="http://schemas.openxmlformats.org/drawingml/2006/table">
            <a:tbl>
              <a:tblPr>
                <a:tableStyleId>{5C22544A-7EE6-4342-B048-85BDC9FD1C3A}</a:tableStyleId>
              </a:tblPr>
              <a:tblGrid>
                <a:gridCol w="2187134"/>
                <a:gridCol w="1512168"/>
                <a:gridCol w="1080120"/>
                <a:gridCol w="1656184"/>
                <a:gridCol w="1728192"/>
              </a:tblGrid>
              <a:tr h="144015">
                <a:tc rowSpan="2">
                  <a:txBody>
                    <a:bodyPr/>
                    <a:lstStyle/>
                    <a:p>
                      <a:endParaRPr lang="en-CA" sz="2000" dirty="0"/>
                    </a:p>
                  </a:txBody>
                  <a:tcPr>
                    <a:lnR w="12700" cap="flat" cmpd="sng" algn="ctr">
                      <a:solidFill>
                        <a:schemeClr val="bg1">
                          <a:lumMod val="50000"/>
                        </a:schemeClr>
                      </a:solidFill>
                      <a:prstDash val="sysDot"/>
                      <a:round/>
                      <a:headEnd type="none" w="med" len="med"/>
                      <a:tailEnd type="none" w="med" len="med"/>
                    </a:lnR>
                    <a:lnB w="12700" cap="flat" cmpd="sng" algn="ctr">
                      <a:solidFill>
                        <a:schemeClr val="tx1"/>
                      </a:solidFill>
                      <a:prstDash val="solid"/>
                      <a:round/>
                      <a:headEnd type="none" w="med" len="med"/>
                      <a:tailEnd type="none" w="med" len="med"/>
                    </a:lnB>
                    <a:noFill/>
                  </a:tcPr>
                </a:tc>
                <a:tc rowSpan="2">
                  <a:txBody>
                    <a:bodyPr/>
                    <a:lstStyle/>
                    <a:p>
                      <a:pPr algn="ctr"/>
                      <a:r>
                        <a:rPr lang="en-CA" sz="2000" dirty="0" smtClean="0"/>
                        <a:t>Accessing the </a:t>
                      </a:r>
                      <a:r>
                        <a:rPr lang="en-CA" sz="2000" i="1" dirty="0" err="1" smtClean="0">
                          <a:latin typeface="Times New Roman" panose="02020603050405020304" pitchFamily="18" charset="0"/>
                          <a:cs typeface="Times New Roman" panose="02020603050405020304" pitchFamily="18" charset="0"/>
                        </a:rPr>
                        <a:t>k</a:t>
                      </a:r>
                      <a:r>
                        <a:rPr lang="en-CA" sz="2000" i="0" baseline="30000" dirty="0" err="1" smtClean="0"/>
                        <a:t>th</a:t>
                      </a:r>
                      <a:r>
                        <a:rPr lang="en-CA" sz="2000" i="0" baseline="0" dirty="0" smtClean="0"/>
                        <a:t> entry</a:t>
                      </a:r>
                      <a:endParaRPr lang="en-CA" sz="2000" dirty="0"/>
                    </a:p>
                  </a:txBody>
                  <a:tcPr anchor="ct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tx1"/>
                      </a:solidFill>
                      <a:prstDash val="solid"/>
                      <a:round/>
                      <a:headEnd type="none" w="med" len="med"/>
                      <a:tailEnd type="none" w="med" len="med"/>
                    </a:lnB>
                    <a:noFill/>
                  </a:tcPr>
                </a:tc>
                <a:tc gridSpan="3">
                  <a:txBody>
                    <a:bodyPr/>
                    <a:lstStyle/>
                    <a:p>
                      <a:pPr algn="ctr"/>
                      <a:r>
                        <a:rPr lang="en-CA" sz="2000" dirty="0" smtClean="0"/>
                        <a:t>Insert</a:t>
                      </a:r>
                      <a:r>
                        <a:rPr lang="en-CA" sz="2000" baseline="0" dirty="0" smtClean="0"/>
                        <a:t> or erase</a:t>
                      </a:r>
                      <a:r>
                        <a:rPr lang="en-CA" sz="2000" dirty="0" smtClean="0"/>
                        <a:t> at</a:t>
                      </a:r>
                      <a:r>
                        <a:rPr lang="en-CA" sz="2000" baseline="0" dirty="0" smtClean="0"/>
                        <a:t> the</a:t>
                      </a:r>
                      <a:endParaRPr lang="en-CA" sz="2000" dirty="0" smtClean="0"/>
                    </a:p>
                  </a:txBody>
                  <a:tcPr anchor="ctr">
                    <a:lnL w="12700" cap="flat" cmpd="sng" algn="ctr">
                      <a:solidFill>
                        <a:schemeClr val="bg1">
                          <a:lumMod val="50000"/>
                        </a:schemeClr>
                      </a:solidFill>
                      <a:prstDash val="sysDot"/>
                      <a:round/>
                      <a:headEnd type="none" w="med" len="med"/>
                      <a:tailEnd type="none" w="med" len="med"/>
                    </a:lnL>
                    <a:noFill/>
                  </a:tcPr>
                </a:tc>
                <a:tc hMerge="1">
                  <a:txBody>
                    <a:bodyPr/>
                    <a:lstStyle/>
                    <a:p>
                      <a:endParaRPr lang="en-CA"/>
                    </a:p>
                  </a:txBody>
                  <a:tcPr/>
                </a:tc>
                <a:tc hMerge="1">
                  <a:txBody>
                    <a:bodyPr/>
                    <a:lstStyle/>
                    <a:p>
                      <a:endParaRPr lang="en-CA"/>
                    </a:p>
                  </a:txBody>
                  <a:tcPr/>
                </a:tc>
              </a:tr>
              <a:tr h="125719">
                <a:tc vMerge="1">
                  <a:txBody>
                    <a:bodyPr/>
                    <a:lstStyle/>
                    <a:p>
                      <a:endParaRPr lang="en-CA"/>
                    </a:p>
                  </a:txBody>
                  <a:tcPr/>
                </a:tc>
                <a:tc vMerge="1">
                  <a:txBody>
                    <a:bodyPr/>
                    <a:lstStyle/>
                    <a:p>
                      <a:endParaRPr lang="en-CA"/>
                    </a:p>
                  </a:txBody>
                  <a:tcPr/>
                </a:tc>
                <a:tc>
                  <a:txBody>
                    <a:bodyPr/>
                    <a:lstStyle/>
                    <a:p>
                      <a:pPr algn="ctr"/>
                      <a:r>
                        <a:rPr lang="en-CA" sz="2000" dirty="0" smtClean="0"/>
                        <a:t>Front</a:t>
                      </a:r>
                      <a:endParaRPr lang="en-CA" sz="2000" dirty="0"/>
                    </a:p>
                  </a:txBody>
                  <a:tcPr anchor="ctr">
                    <a:lnL w="12700" cap="flat" cmpd="sng" algn="ctr">
                      <a:solidFill>
                        <a:schemeClr val="bg1">
                          <a:lumMod val="50000"/>
                        </a:schemeClr>
                      </a:solidFill>
                      <a:prstDash val="sysDot"/>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CA" sz="2000" i="1" dirty="0" err="1" smtClean="0">
                          <a:latin typeface="Times New Roman" panose="02020603050405020304" pitchFamily="18" charset="0"/>
                          <a:cs typeface="Times New Roman" panose="02020603050405020304" pitchFamily="18" charset="0"/>
                        </a:rPr>
                        <a:t>k</a:t>
                      </a:r>
                      <a:r>
                        <a:rPr lang="en-CA" sz="2000" i="0" baseline="30000" dirty="0" err="1" smtClean="0"/>
                        <a:t>th</a:t>
                      </a:r>
                      <a:r>
                        <a:rPr lang="en-CA" sz="2000" i="0" dirty="0" smtClean="0"/>
                        <a:t> </a:t>
                      </a:r>
                      <a:r>
                        <a:rPr lang="en-CA" sz="2000" i="0" baseline="0" dirty="0" smtClean="0"/>
                        <a:t>entry</a:t>
                      </a:r>
                      <a:endParaRPr lang="en-CA" sz="2000" i="0" dirty="0" smtClean="0"/>
                    </a:p>
                  </a:txBody>
                  <a:tcPr anchor="ctr">
                    <a:lnB w="12700" cap="flat" cmpd="sng" algn="ctr">
                      <a:solidFill>
                        <a:schemeClr val="tx1"/>
                      </a:solidFill>
                      <a:prstDash val="solid"/>
                      <a:round/>
                      <a:headEnd type="none" w="med" len="med"/>
                      <a:tailEnd type="none" w="med" len="med"/>
                    </a:lnB>
                    <a:noFill/>
                  </a:tcPr>
                </a:tc>
                <a:tc>
                  <a:txBody>
                    <a:bodyPr/>
                    <a:lstStyle/>
                    <a:p>
                      <a:pPr algn="ctr"/>
                      <a:r>
                        <a:rPr lang="en-CA" sz="2000" dirty="0" smtClean="0"/>
                        <a:t>Back</a:t>
                      </a:r>
                      <a:endParaRPr lang="en-CA" sz="2000" dirty="0"/>
                    </a:p>
                  </a:txBody>
                  <a:tcPr anchor="ctr">
                    <a:lnB w="12700" cap="flat" cmpd="sng" algn="ctr">
                      <a:solidFill>
                        <a:schemeClr val="tx1"/>
                      </a:solidFill>
                      <a:prstDash val="solid"/>
                      <a:round/>
                      <a:headEnd type="none" w="med" len="med"/>
                      <a:tailEnd type="none" w="med" len="med"/>
                    </a:lnB>
                    <a:noFill/>
                  </a:tcPr>
                </a:tc>
              </a:tr>
              <a:tr h="201622">
                <a:tc>
                  <a:txBody>
                    <a:bodyPr/>
                    <a:lstStyle/>
                    <a:p>
                      <a:r>
                        <a:rPr lang="en-CA" altLang="zh-CN" sz="2000" dirty="0" smtClean="0"/>
                        <a:t>Arrays</a:t>
                      </a:r>
                      <a:endParaRPr lang="en-CA" sz="2000" dirty="0"/>
                    </a:p>
                  </a:txBody>
                  <a:tcPr>
                    <a:lnR w="1270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altLang="zh-CN" sz="2000" dirty="0" smtClean="0">
                          <a:latin typeface="Symbol" panose="05050102010706020507" pitchFamily="18" charset="2"/>
                        </a:rPr>
                        <a:t>Q</a:t>
                      </a:r>
                      <a:r>
                        <a:rPr lang="en-CA" altLang="zh-CN" sz="2000" dirty="0" smtClean="0">
                          <a:latin typeface="Times New Roman" panose="02020603050405020304" pitchFamily="18" charset="0"/>
                          <a:cs typeface="Times New Roman" panose="02020603050405020304" pitchFamily="18" charset="0"/>
                        </a:rPr>
                        <a:t>(</a:t>
                      </a:r>
                      <a:r>
                        <a:rPr lang="en-CA" altLang="zh-CN" sz="2000" i="0" dirty="0" smtClean="0">
                          <a:latin typeface="Times New Roman" panose="02020603050405020304" pitchFamily="18" charset="0"/>
                          <a:cs typeface="Times New Roman" panose="02020603050405020304" pitchFamily="18" charset="0"/>
                        </a:rPr>
                        <a:t>1)</a:t>
                      </a:r>
                      <a:endParaRPr lang="en-CA" altLang="zh-CN" sz="2000" dirty="0" smtClean="0">
                        <a:latin typeface="Times New Roman" panose="02020603050405020304" pitchFamily="18" charset="0"/>
                        <a:cs typeface="Times New Roman" panose="02020603050405020304" pitchFamily="18" charset="0"/>
                      </a:endParaRPr>
                    </a:p>
                  </a:txBody>
                  <a:tcPr anchor="ct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altLang="zh-CN" sz="2000" dirty="0" smtClean="0">
                          <a:latin typeface="Symbol" panose="05050102010706020507" pitchFamily="18" charset="2"/>
                        </a:rPr>
                        <a:t>Q</a:t>
                      </a:r>
                      <a:r>
                        <a:rPr lang="en-CA" altLang="zh-CN" sz="2000" dirty="0" smtClean="0">
                          <a:latin typeface="Times New Roman" panose="02020603050405020304" pitchFamily="18" charset="0"/>
                          <a:cs typeface="Times New Roman" panose="02020603050405020304" pitchFamily="18" charset="0"/>
                        </a:rPr>
                        <a:t>(</a:t>
                      </a:r>
                      <a:r>
                        <a:rPr lang="en-CA" altLang="zh-CN" sz="2000" i="1" dirty="0" smtClean="0">
                          <a:latin typeface="Times New Roman" panose="02020603050405020304" pitchFamily="18" charset="0"/>
                          <a:cs typeface="Times New Roman" panose="02020603050405020304" pitchFamily="18" charset="0"/>
                        </a:rPr>
                        <a:t>n</a:t>
                      </a:r>
                      <a:r>
                        <a:rPr lang="en-CA" altLang="zh-CN" sz="2000" i="0" dirty="0" smtClean="0">
                          <a:latin typeface="Times New Roman" panose="02020603050405020304" pitchFamily="18" charset="0"/>
                          <a:cs typeface="Times New Roman" panose="02020603050405020304" pitchFamily="18" charset="0"/>
                        </a:rPr>
                        <a:t>)</a:t>
                      </a:r>
                      <a:endParaRPr lang="en-CA" altLang="zh-CN" sz="2000" dirty="0" smtClean="0"/>
                    </a:p>
                  </a:txBody>
                  <a:tcPr anchor="ctr">
                    <a:lnL w="12700" cap="flat" cmpd="sng" algn="ctr">
                      <a:solidFill>
                        <a:schemeClr val="bg1">
                          <a:lumMod val="50000"/>
                        </a:schemeClr>
                      </a:solidFill>
                      <a:prstDash val="sysDot"/>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altLang="zh-CN" sz="2000" dirty="0" smtClean="0">
                          <a:latin typeface="Times New Roman" panose="02020603050405020304" pitchFamily="18" charset="0"/>
                          <a:cs typeface="Times New Roman" panose="02020603050405020304" pitchFamily="18" charset="0"/>
                        </a:rPr>
                        <a:t>O(</a:t>
                      </a:r>
                      <a:r>
                        <a:rPr lang="en-CA" altLang="zh-CN" sz="2000" i="1" dirty="0" smtClean="0">
                          <a:latin typeface="Times New Roman" panose="02020603050405020304" pitchFamily="18" charset="0"/>
                          <a:cs typeface="Times New Roman" panose="02020603050405020304" pitchFamily="18" charset="0"/>
                        </a:rPr>
                        <a:t>n</a:t>
                      </a:r>
                      <a:r>
                        <a:rPr lang="en-CA" altLang="zh-CN" sz="2000" i="0" dirty="0" smtClean="0">
                          <a:latin typeface="Times New Roman" panose="02020603050405020304" pitchFamily="18" charset="0"/>
                          <a:cs typeface="Times New Roman" panose="02020603050405020304" pitchFamily="18" charset="0"/>
                        </a:rPr>
                        <a:t>)</a:t>
                      </a:r>
                      <a:endParaRPr lang="en-CA" altLang="zh-CN" sz="2000" dirty="0" smtClean="0">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altLang="zh-CN" sz="2000" dirty="0" smtClean="0">
                          <a:latin typeface="Symbol" panose="05050102010706020507" pitchFamily="18" charset="2"/>
                        </a:rPr>
                        <a:t>Q</a:t>
                      </a:r>
                      <a:r>
                        <a:rPr lang="en-CA" altLang="zh-CN" sz="2000" dirty="0" smtClean="0">
                          <a:latin typeface="Times New Roman" panose="02020603050405020304" pitchFamily="18" charset="0"/>
                          <a:cs typeface="Times New Roman" panose="02020603050405020304" pitchFamily="18" charset="0"/>
                        </a:rPr>
                        <a:t>(</a:t>
                      </a:r>
                      <a:r>
                        <a:rPr lang="en-CA" altLang="zh-CN" sz="2000" i="0" dirty="0" smtClean="0">
                          <a:latin typeface="Times New Roman" panose="02020603050405020304" pitchFamily="18" charset="0"/>
                          <a:cs typeface="Times New Roman" panose="02020603050405020304" pitchFamily="18" charset="0"/>
                        </a:rPr>
                        <a:t>1)</a:t>
                      </a:r>
                      <a:endParaRPr lang="en-CA" altLang="zh-CN" sz="2000" dirty="0" smtClean="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pic>
        <p:nvPicPr>
          <p:cNvPr id="10" name="Picture 9"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772816"/>
            <a:ext cx="5388647" cy="71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2984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What do we really want?</a:t>
            </a:r>
          </a:p>
          <a:p>
            <a:pPr lvl="1" eaLnBrk="1" hangingPunct="1"/>
            <a:r>
              <a:rPr lang="en-US" dirty="0" smtClean="0">
                <a:latin typeface="Arial" charset="0"/>
                <a:cs typeface="Arial" charset="0"/>
              </a:rPr>
              <a:t>We really want a copy of the linked list</a:t>
            </a:r>
          </a:p>
          <a:p>
            <a:pPr lvl="1" eaLnBrk="1" hangingPunct="1"/>
            <a:r>
              <a:rPr lang="en-US" dirty="0" smtClean="0">
                <a:latin typeface="Arial" charset="0"/>
                <a:cs typeface="Arial" charset="0"/>
              </a:rPr>
              <a:t>If this copy is modified, it leaves the original unchanged</a:t>
            </a:r>
            <a:endParaRPr lang="en-US" dirty="0" smtClean="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smtClean="0">
                <a:latin typeface="Arial" charset="0"/>
                <a:cs typeface="Arial" charset="0"/>
              </a:rPr>
              <a:t>	</a:t>
            </a:r>
            <a:r>
              <a:rPr lang="en-US" altLang="zh-CN" dirty="0" smtClean="0">
                <a:latin typeface="Arial" charset="0"/>
                <a:cs typeface="Arial" charset="0"/>
              </a:rPr>
              <a:t>You </a:t>
            </a:r>
            <a:r>
              <a:rPr lang="en-US" altLang="zh-CN" dirty="0">
                <a:latin typeface="Arial" charset="0"/>
                <a:cs typeface="Arial" charset="0"/>
              </a:rPr>
              <a:t>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list_head</a:t>
            </a:r>
            <a:r>
              <a:rPr lang="en-US" sz="1400" dirty="0" smtClean="0">
                <a:latin typeface="Consolas" pitchFamily="49" charset="0"/>
                <a:cs typeface="Consolas" pitchFamily="49" charset="0"/>
              </a:rPr>
              <a:t>( nullptr ) {</a:t>
            </a:r>
          </a:p>
          <a:p>
            <a:pPr lvl="1" eaLnBrk="1" hangingPunct="1">
              <a:buNone/>
            </a:pPr>
            <a:r>
              <a:rPr lang="en-US" sz="1400" dirty="0" smtClean="0">
                <a:latin typeface="Consolas" pitchFamily="49" charset="0"/>
                <a:cs typeface="Consolas" pitchFamily="49" charset="0"/>
              </a:rPr>
              <a:t>	    // Make a copy of </a:t>
            </a:r>
            <a:r>
              <a:rPr lang="en-US" sz="1400" dirty="0" smtClean="0">
                <a:solidFill>
                  <a:srgbClr val="FF0000"/>
                </a:solidFill>
                <a:latin typeface="Consolas" pitchFamily="49" charset="0"/>
                <a:cs typeface="Consolas" pitchFamily="49" charset="0"/>
              </a:rPr>
              <a:t>list</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eaLnBrk="1" hangingPunct="1">
              <a:buNone/>
            </a:pPr>
            <a:r>
              <a:rPr lang="en-US" dirty="0" smtClean="0">
                <a:solidFill>
                  <a:prstClr val="black"/>
                </a:solidFill>
                <a:latin typeface="Arial" charset="0"/>
                <a:cs typeface="Arial" charset="0"/>
              </a:rPr>
              <a:t>	We now want to go from</a:t>
            </a:r>
          </a:p>
          <a:p>
            <a:pPr eaLnBrk="1" hangingPunct="1">
              <a:buNone/>
            </a:pPr>
            <a:endParaRPr lang="en-US" dirty="0" smtClean="0">
              <a:solidFill>
                <a:prstClr val="black"/>
              </a:solidFill>
              <a:latin typeface="Arial" charset="0"/>
              <a:cs typeface="Arial" charset="0"/>
            </a:endParaRPr>
          </a:p>
          <a:p>
            <a:pPr eaLnBrk="1" hangingPunct="1">
              <a:buNone/>
            </a:pPr>
            <a:endParaRPr lang="en-US" dirty="0" smtClean="0">
              <a:solidFill>
                <a:prstClr val="black"/>
              </a:solidFill>
              <a:latin typeface="Arial" charset="0"/>
              <a:cs typeface="Arial" charset="0"/>
            </a:endParaRPr>
          </a:p>
          <a:p>
            <a:pPr eaLnBrk="1" hangingPunct="1">
              <a:buNone/>
            </a:pPr>
            <a:endParaRPr lang="en-US" dirty="0" smtClean="0">
              <a:solidFill>
                <a:prstClr val="black"/>
              </a:solidFill>
              <a:latin typeface="Arial" charset="0"/>
              <a:cs typeface="Arial" charset="0"/>
            </a:endParaRPr>
          </a:p>
          <a:p>
            <a:pPr eaLnBrk="1" hangingPunct="1">
              <a:buNone/>
            </a:pPr>
            <a:r>
              <a:rPr lang="en-US" dirty="0" smtClean="0">
                <a:solidFill>
                  <a:prstClr val="black"/>
                </a:solidFill>
                <a:latin typeface="Arial" charset="0"/>
                <a:cs typeface="Arial" charset="0"/>
              </a:rPr>
              <a:t>	to</a:t>
            </a:r>
            <a:endParaRPr lang="en-US" sz="1600" dirty="0" smtClean="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smtClean="0">
                <a:latin typeface="Arial" charset="0"/>
                <a:cs typeface="Arial" charset="0"/>
              </a:rPr>
              <a:t>	Na</a:t>
            </a:r>
            <a:r>
              <a:rPr lang="en-CA" dirty="0" smtClean="0"/>
              <a:t>ï</a:t>
            </a:r>
            <a:r>
              <a:rPr lang="en-US" dirty="0" err="1" smtClean="0">
                <a:latin typeface="Arial" charset="0"/>
                <a:cs typeface="Arial" charset="0"/>
              </a:rPr>
              <a:t>vely</a:t>
            </a:r>
            <a:r>
              <a:rPr lang="en-US" dirty="0" smtClean="0">
                <a:latin typeface="Arial" charset="0"/>
                <a:cs typeface="Arial" charset="0"/>
              </a:rPr>
              <a:t>, we step through </a:t>
            </a:r>
            <a:r>
              <a:rPr lang="en-US" dirty="0" smtClean="0">
                <a:solidFill>
                  <a:srgbClr val="FF0000"/>
                </a:solidFill>
                <a:latin typeface="Consolas" pitchFamily="49" charset="0"/>
                <a:cs typeface="Consolas" pitchFamily="49" charset="0"/>
              </a:rPr>
              <a:t>list</a:t>
            </a:r>
            <a:r>
              <a:rPr lang="en-US" dirty="0" smtClean="0">
                <a:latin typeface="Arial" charset="0"/>
                <a:cs typeface="Arial" charset="0"/>
              </a:rPr>
              <a:t> and call </a:t>
            </a:r>
            <a:r>
              <a:rPr lang="en-US" dirty="0" err="1" smtClean="0">
                <a:solidFill>
                  <a:srgbClr val="00B0F0"/>
                </a:solidFill>
                <a:latin typeface="Consolas" pitchFamily="49" charset="0"/>
                <a:cs typeface="Consolas" pitchFamily="49" charset="0"/>
              </a:rPr>
              <a:t>push_front</a:t>
            </a:r>
            <a:r>
              <a:rPr lang="en-US" dirty="0" smtClean="0">
                <a:solidFill>
                  <a:srgbClr val="00B0F0"/>
                </a:solidFill>
                <a:latin typeface="Consolas" pitchFamily="49" charset="0"/>
                <a:cs typeface="Consolas" pitchFamily="49" charset="0"/>
              </a:rPr>
              <a:t>( </a:t>
            </a:r>
            <a:r>
              <a:rPr lang="en-US" dirty="0" err="1" smtClean="0">
                <a:solidFill>
                  <a:srgbClr val="00B0F0"/>
                </a:solidFill>
                <a:latin typeface="Consolas" pitchFamily="49" charset="0"/>
                <a:cs typeface="Consolas" pitchFamily="49" charset="0"/>
              </a:rPr>
              <a:t>int</a:t>
            </a:r>
            <a:r>
              <a:rPr lang="en-US" dirty="0" smtClean="0">
                <a:solidFill>
                  <a:srgbClr val="00B0F0"/>
                </a:solidFill>
                <a:latin typeface="Consolas" pitchFamily="49" charset="0"/>
                <a:cs typeface="Consolas" pitchFamily="49" charset="0"/>
              </a:rPr>
              <a:t> )</a:t>
            </a:r>
            <a:r>
              <a:rPr lang="en-US" dirty="0" smtClean="0">
                <a:latin typeface="Arial" charset="0"/>
                <a:cs typeface="Arial" charset="0"/>
              </a:rPr>
              <a:t>: </a:t>
            </a: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list_head</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nullptr </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for ( Node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list.head</a:t>
            </a:r>
            <a:r>
              <a:rPr lang="en-US" sz="1400" dirty="0" smtClean="0">
                <a:solidFill>
                  <a:srgbClr val="FF000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nullptr;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-&gt;next() ) {</a:t>
            </a:r>
          </a:p>
          <a:p>
            <a:pPr lvl="1" eaLnBrk="1" hangingPunct="1">
              <a:buNone/>
            </a:pP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push_front</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-&gt;retrieve() </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a:p>
            <a:pPr eaLnBrk="1" hangingPunct="1">
              <a:buNone/>
            </a:pPr>
            <a:r>
              <a:rPr lang="en-US" dirty="0" smtClean="0">
                <a:solidFill>
                  <a:prstClr val="black"/>
                </a:solidFill>
                <a:latin typeface="Arial" charset="0"/>
                <a:cs typeface="Arial" charset="0"/>
              </a:rPr>
              <a:t>	Does this work?</a:t>
            </a:r>
          </a:p>
          <a:p>
            <a:pPr lvl="1" eaLnBrk="1" hangingPunct="1"/>
            <a:r>
              <a:rPr lang="en-US" dirty="0" smtClean="0">
                <a:solidFill>
                  <a:prstClr val="black"/>
                </a:solidFill>
                <a:latin typeface="Arial" charset="0"/>
                <a:cs typeface="Arial" charset="0"/>
              </a:rPr>
              <a:t>How could we make this work?</a:t>
            </a:r>
          </a:p>
          <a:p>
            <a:pPr lvl="1" eaLnBrk="1" hangingPunct="1"/>
            <a:r>
              <a:rPr lang="en-US" dirty="0" smtClean="0">
                <a:solidFill>
                  <a:prstClr val="black"/>
                </a:solidFill>
                <a:latin typeface="Arial" charset="0"/>
                <a:cs typeface="Arial" charset="0"/>
              </a:rPr>
              <a:t>We need a </a:t>
            </a:r>
            <a:r>
              <a:rPr lang="en-US" dirty="0" err="1" smtClean="0">
                <a:solidFill>
                  <a:prstClr val="black"/>
                </a:solidFill>
                <a:latin typeface="Consolas" pitchFamily="49" charset="0"/>
                <a:cs typeface="Consolas" pitchFamily="49" charset="0"/>
              </a:rPr>
              <a:t>push_back</a:t>
            </a:r>
            <a:r>
              <a:rPr lang="en-US" dirty="0" smtClean="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int</a:t>
            </a:r>
            <a:r>
              <a:rPr lang="en-US" dirty="0" smtClean="0">
                <a:solidFill>
                  <a:prstClr val="black"/>
                </a:solidFill>
                <a:latin typeface="Consolas" pitchFamily="49" charset="0"/>
                <a:cs typeface="Consolas" pitchFamily="49" charset="0"/>
              </a:rPr>
              <a:t> )</a:t>
            </a:r>
            <a:r>
              <a:rPr lang="en-US" dirty="0" smtClean="0">
                <a:solidFill>
                  <a:prstClr val="black"/>
                </a:solidFill>
                <a:latin typeface="Arial" charset="0"/>
                <a:cs typeface="Arial" charset="0"/>
              </a:rPr>
              <a:t> member function:</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list_head</a:t>
            </a:r>
            <a:r>
              <a:rPr lang="en-US" sz="1400" dirty="0" smtClean="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for ( Node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list.head</a:t>
            </a:r>
            <a:r>
              <a:rPr lang="en-US" sz="1400" dirty="0" smtClean="0">
                <a:solidFill>
                  <a:srgbClr val="FF000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nullptr;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-&gt;next() ) {</a:t>
            </a:r>
          </a:p>
          <a:p>
            <a:pPr lvl="1" eaLnBrk="1" hangingPunct="1">
              <a:buNone/>
            </a:pP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push_back</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-&gt;retrieve() </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endParaRPr lang="en-US" dirty="0" smtClean="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smtClean="0">
                <a:latin typeface="Arial" charset="0"/>
                <a:cs typeface="Arial" charset="0"/>
              </a:rPr>
              <a:t>	</a:t>
            </a:r>
            <a:r>
              <a:rPr lang="en-CA" dirty="0" smtClean="0">
                <a:latin typeface="Arial" charset="0"/>
                <a:cs typeface="Arial" charset="0"/>
              </a:rPr>
              <a:t>Unfortunately, to make </a:t>
            </a:r>
            <a:r>
              <a:rPr lang="en-CA" dirty="0" err="1" smtClean="0">
                <a:latin typeface="Consolas" pitchFamily="49" charset="0"/>
                <a:cs typeface="Consolas" pitchFamily="49" charset="0"/>
              </a:rPr>
              <a:t>push_back</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a:t>
            </a:r>
            <a:r>
              <a:rPr lang="en-CA" dirty="0" smtClean="0">
                <a:latin typeface="Arial" charset="0"/>
                <a:cs typeface="Arial" charset="0"/>
              </a:rPr>
              <a:t> more efficient, we need a pointer to the last node in the linked list</a:t>
            </a:r>
          </a:p>
          <a:p>
            <a:pPr lvl="1" eaLnBrk="1" hangingPunct="1"/>
            <a:r>
              <a:rPr lang="en-CA" dirty="0" smtClean="0">
                <a:latin typeface="Arial" charset="0"/>
                <a:cs typeface="Arial" charset="0"/>
              </a:rPr>
              <a:t>We require a </a:t>
            </a:r>
            <a:r>
              <a:rPr lang="en-CA" dirty="0" err="1" smtClean="0">
                <a:latin typeface="Consolas" pitchFamily="49" charset="0"/>
                <a:cs typeface="Consolas" pitchFamily="49" charset="0"/>
              </a:rPr>
              <a:t>list_tail</a:t>
            </a:r>
            <a:r>
              <a:rPr lang="en-CA" dirty="0" smtClean="0">
                <a:latin typeface="Arial" charset="0"/>
                <a:cs typeface="Arial" charset="0"/>
              </a:rPr>
              <a:t> member variable</a:t>
            </a:r>
          </a:p>
          <a:p>
            <a:pPr lvl="1" eaLnBrk="1" hangingPunct="1"/>
            <a:r>
              <a:rPr lang="en-CA" dirty="0" smtClean="0">
                <a:latin typeface="Arial" charset="0"/>
                <a:cs typeface="Arial" charset="0"/>
              </a:rPr>
              <a:t>Otherwise, </a:t>
            </a:r>
            <a:r>
              <a:rPr lang="en-CA" dirty="0" err="1" smtClean="0">
                <a:latin typeface="Consolas" pitchFamily="49" charset="0"/>
                <a:cs typeface="Consolas" pitchFamily="49" charset="0"/>
              </a:rPr>
              <a:t>push_back</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a:t>
            </a:r>
            <a:r>
              <a:rPr lang="en-CA" dirty="0" smtClean="0">
                <a:latin typeface="Arial" charset="0"/>
                <a:cs typeface="Arial" charset="0"/>
              </a:rPr>
              <a:t> becomes a </a:t>
            </a:r>
            <a:r>
              <a:rPr lang="en-CA" dirty="0" smtClean="0">
                <a:latin typeface="Symbol" pitchFamily="18" charset="2"/>
                <a:cs typeface="Times New Roman" pitchFamily="18" charset="0"/>
              </a:rPr>
              <a:t>Q</a:t>
            </a:r>
            <a:r>
              <a:rPr lang="en-CA" dirty="0" smtClean="0">
                <a:latin typeface="Times New Roman" pitchFamily="18" charset="0"/>
                <a:cs typeface="Times New Roman" pitchFamily="18" charset="0"/>
              </a:rPr>
              <a:t>(</a:t>
            </a:r>
            <a:r>
              <a:rPr lang="en-CA" i="1" dirty="0" smtClean="0">
                <a:latin typeface="Times New Roman" pitchFamily="18" charset="0"/>
                <a:cs typeface="Times New Roman" pitchFamily="18" charset="0"/>
              </a:rPr>
              <a:t>n</a:t>
            </a:r>
            <a:r>
              <a:rPr lang="en-CA" dirty="0" smtClean="0">
                <a:latin typeface="Times New Roman" pitchFamily="18" charset="0"/>
                <a:cs typeface="Times New Roman" pitchFamily="18" charset="0"/>
              </a:rPr>
              <a:t>)</a:t>
            </a:r>
            <a:r>
              <a:rPr lang="en-CA" dirty="0" smtClean="0">
                <a:latin typeface="Arial" charset="0"/>
                <a:cs typeface="Arial" charset="0"/>
              </a:rPr>
              <a:t> function</a:t>
            </a:r>
          </a:p>
          <a:p>
            <a:pPr lvl="2" eaLnBrk="1" hangingPunct="1"/>
            <a:r>
              <a:rPr lang="en-CA" dirty="0" smtClean="0">
                <a:latin typeface="Arial" charset="0"/>
                <a:cs typeface="Arial" charset="0"/>
              </a:rPr>
              <a:t>This would make the copy constructor </a:t>
            </a:r>
            <a:r>
              <a:rPr lang="en-CA" dirty="0" smtClean="0">
                <a:latin typeface="Symbol" pitchFamily="18" charset="2"/>
                <a:cs typeface="Times New Roman" pitchFamily="18" charset="0"/>
              </a:rPr>
              <a:t>Q</a:t>
            </a:r>
            <a:r>
              <a:rPr lang="en-CA" dirty="0" smtClean="0">
                <a:latin typeface="Times New Roman" pitchFamily="18" charset="0"/>
                <a:cs typeface="Times New Roman" pitchFamily="18" charset="0"/>
              </a:rPr>
              <a:t>(</a:t>
            </a:r>
            <a:r>
              <a:rPr lang="en-CA" i="1" dirty="0" smtClean="0">
                <a:latin typeface="Times New Roman" pitchFamily="18" charset="0"/>
                <a:cs typeface="Times New Roman" pitchFamily="18" charset="0"/>
              </a:rPr>
              <a:t>n</a:t>
            </a:r>
            <a:r>
              <a:rPr lang="en-CA" baseline="30000" dirty="0" smtClean="0">
                <a:latin typeface="Times New Roman" pitchFamily="18" charset="0"/>
                <a:cs typeface="Times New Roman" pitchFamily="18" charset="0"/>
              </a:rPr>
              <a:t>2</a:t>
            </a:r>
            <a:r>
              <a:rPr lang="en-CA" dirty="0" smtClean="0">
                <a:latin typeface="Times New Roman" pitchFamily="18" charset="0"/>
                <a:cs typeface="Times New Roman" pitchFamily="18" charset="0"/>
              </a:rPr>
              <a:t>)</a:t>
            </a:r>
            <a:endParaRPr lang="en-CA" dirty="0" smtClean="0">
              <a:latin typeface="Arial" charset="0"/>
              <a:cs typeface="Arial" charset="0"/>
            </a:endParaRPr>
          </a:p>
          <a:p>
            <a:pPr lvl="1" eaLnBrk="1" hangingPunct="1"/>
            <a:endParaRPr lang="en-CA" dirty="0" smtClean="0">
              <a:latin typeface="Arial" charset="0"/>
              <a:cs typeface="Arial" charset="0"/>
            </a:endParaRPr>
          </a:p>
          <a:p>
            <a:pPr lvl="1" eaLnBrk="1" hangingPunct="1"/>
            <a:r>
              <a:rPr lang="en-CA" dirty="0" smtClean="0">
                <a:latin typeface="Arial" charset="0"/>
                <a:cs typeface="Arial" charset="0"/>
              </a:rPr>
              <a:t>In Project 1, you will define and use the member variable </a:t>
            </a:r>
            <a:r>
              <a:rPr lang="en-CA" dirty="0" err="1" smtClean="0">
                <a:latin typeface="Consolas" pitchFamily="49" charset="0"/>
                <a:cs typeface="Consolas" pitchFamily="49" charset="0"/>
              </a:rPr>
              <a:t>list_tail</a:t>
            </a:r>
            <a:endParaRPr lang="en-US" dirty="0" smtClean="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First, make life simple:  if </a:t>
            </a:r>
            <a:r>
              <a:rPr lang="en-US" dirty="0" smtClean="0">
                <a:solidFill>
                  <a:srgbClr val="FF0000"/>
                </a:solidFill>
                <a:latin typeface="Consolas" pitchFamily="49" charset="0"/>
                <a:cs typeface="Consolas" pitchFamily="49" charset="0"/>
              </a:rPr>
              <a:t>list</a:t>
            </a:r>
            <a:r>
              <a:rPr lang="en-US" dirty="0" smtClean="0">
                <a:latin typeface="Arial" charset="0"/>
                <a:cs typeface="Arial" charset="0"/>
              </a:rPr>
              <a:t> is empty, we are finished, so return</a:t>
            </a: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list.empty</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Otherwise, the list being copied is not empty…</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Copy the first node—we no longer modifying </a:t>
            </a:r>
            <a:r>
              <a:rPr lang="en-US" dirty="0" err="1" smtClean="0">
                <a:solidFill>
                  <a:srgbClr val="0000FF"/>
                </a:solidFill>
                <a:latin typeface="Consolas" pitchFamily="49" charset="0"/>
                <a:cs typeface="Consolas" pitchFamily="49" charset="0"/>
              </a:rPr>
              <a:t>list_head</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smtClean="0"/>
              <a:t>	We </a:t>
            </a:r>
            <a:r>
              <a:rPr lang="en-US" altLang="zh-CN" dirty="0"/>
              <a:t>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smtClean="0">
                <a:latin typeface="Consolas" pitchFamily="49" charset="0"/>
                <a:cs typeface="Consolas" pitchFamily="49" charset="0"/>
              </a:rPr>
              <a:t>( nullptr ) {</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We modify the next pointer of the node pointed to by </a:t>
            </a:r>
            <a:r>
              <a:rPr lang="en-US" dirty="0" smtClean="0">
                <a:solidFill>
                  <a:srgbClr val="0093DD"/>
                </a:solidFill>
                <a:latin typeface="Consolas" pitchFamily="49" charset="0"/>
                <a:cs typeface="Consolas" pitchFamily="49" charset="0"/>
              </a:rPr>
              <a:t>copy</a:t>
            </a: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smtClean="0">
                <a:latin typeface="Consolas" pitchFamily="49" charset="0"/>
                <a:cs typeface="Consolas" pitchFamily="49" charset="0"/>
              </a:rPr>
              <a:t>( nullptr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for (</a:t>
            </a:r>
          </a:p>
          <a:p>
            <a:pPr lvl="1" eaLnBrk="1" hangingPunct="1">
              <a:buNone/>
            </a:pPr>
            <a:r>
              <a:rPr lang="en-US" sz="1400" dirty="0" smtClean="0">
                <a:latin typeface="Consolas" pitchFamily="49" charset="0"/>
                <a:cs typeface="Consolas" pitchFamily="49" charset="0"/>
              </a:rPr>
              <a:t>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.head</a:t>
            </a:r>
            <a:r>
              <a:rPr lang="en-US" sz="1400" dirty="0" smtClean="0">
                <a:latin typeface="Consolas" pitchFamily="49" charset="0"/>
                <a:cs typeface="Consolas" pitchFamily="49" charset="0"/>
              </a:rPr>
              <a:t>()-&gt;next(),</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head();</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nullptr;</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-&gt;next(),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&gt;next()</a:t>
            </a:r>
          </a:p>
          <a:p>
            <a:pPr lvl="1" eaLnBrk="1" hangingPunct="1">
              <a:buNone/>
            </a:pPr>
            <a:r>
              <a:rPr lang="en-US" sz="1400" dirty="0" smtClean="0">
                <a:latin typeface="Consolas" pitchFamily="49" charset="0"/>
                <a:cs typeface="Consolas" pitchFamily="49" charset="0"/>
              </a:rPr>
              <a:t>	    ) {</a:t>
            </a:r>
          </a:p>
          <a:p>
            <a:pPr lvl="1" eaLnBrk="1" hangingPunct="1">
              <a:buNone/>
            </a:pPr>
            <a:r>
              <a:rPr lang="en-US" sz="1400" dirty="0" smtClean="0">
                <a:latin typeface="Consolas" pitchFamily="49" charset="0"/>
                <a:cs typeface="Consolas" pitchFamily="49" charset="0"/>
              </a:rPr>
              <a: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-&gt;retrieve(), nullptr );</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Then we move each pointer forward:</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smtClean="0">
                <a:latin typeface="Consolas" pitchFamily="49" charset="0"/>
                <a:cs typeface="Consolas" pitchFamily="49" charset="0"/>
              </a:rPr>
              <a:t>( nullptr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for (</a:t>
            </a:r>
          </a:p>
          <a:p>
            <a:pPr lvl="1" eaLnBrk="1" hangingPunct="1">
              <a:buNone/>
            </a:pPr>
            <a:r>
              <a:rPr lang="en-US" sz="1400" dirty="0" smtClean="0">
                <a:latin typeface="Consolas" pitchFamily="49" charset="0"/>
                <a:cs typeface="Consolas" pitchFamily="49" charset="0"/>
              </a:rPr>
              <a:t>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.head</a:t>
            </a:r>
            <a:r>
              <a:rPr lang="en-US" sz="1400" dirty="0" smtClean="0">
                <a:latin typeface="Consolas" pitchFamily="49" charset="0"/>
                <a:cs typeface="Consolas" pitchFamily="49" charset="0"/>
              </a:rPr>
              <a:t>()-&gt;next(),</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head();</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nullptr;</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-&gt;next(),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&gt;next()</a:t>
            </a:r>
          </a:p>
          <a:p>
            <a:pPr lvl="1" eaLnBrk="1" hangingPunct="1">
              <a:buNone/>
            </a:pPr>
            <a:r>
              <a:rPr lang="en-US" sz="1400" dirty="0" smtClean="0">
                <a:latin typeface="Consolas" pitchFamily="49" charset="0"/>
                <a:cs typeface="Consolas" pitchFamily="49" charset="0"/>
              </a:rPr>
              <a:t>	    ) {</a:t>
            </a:r>
          </a:p>
          <a:p>
            <a:pPr lvl="1" eaLnBrk="1" hangingPunct="1">
              <a:buNone/>
            </a:pPr>
            <a:r>
              <a:rPr lang="en-US" sz="1400" dirty="0" smtClean="0">
                <a:latin typeface="Consolas" pitchFamily="49" charset="0"/>
                <a:cs typeface="Consolas" pitchFamily="49" charset="0"/>
              </a:rPr>
              <a: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-&gt;retrieve(), nullptr );</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26077</TotalTime>
  <Words>6433</Words>
  <Application>Microsoft Macintosh PowerPoint</Application>
  <PresentationFormat>On-screen Show (4:3)</PresentationFormat>
  <Paragraphs>3069</Paragraphs>
  <Slides>208</Slides>
  <Notes>33</Notes>
  <HiddenSlides>63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208</vt:i4>
      </vt:variant>
    </vt:vector>
  </HeadingPairs>
  <TitlesOfParts>
    <vt:vector size="219" baseType="lpstr">
      <vt:lpstr>Calibri</vt:lpstr>
      <vt:lpstr>Cambria Math</vt:lpstr>
      <vt:lpstr>Consolas</vt:lpstr>
      <vt:lpstr>Tahoma</vt:lpstr>
      <vt:lpstr>宋体</vt:lpstr>
      <vt:lpstr>Arial</vt:lpstr>
      <vt:lpstr>Courier New</vt:lpstr>
      <vt:lpstr>Symbol</vt:lpstr>
      <vt:lpstr>Times New Roman</vt:lpstr>
      <vt:lpstr>Custom Design</vt:lpstr>
      <vt:lpstr>Worksheet</vt:lpstr>
      <vt:lpstr>CS101 Data Structures</vt:lpstr>
      <vt:lpstr>Outline</vt:lpstr>
      <vt:lpstr>Outline</vt:lpstr>
      <vt:lpstr>List ADT</vt:lpstr>
      <vt:lpstr>Operations</vt:lpstr>
      <vt:lpstr>Operations</vt:lpstr>
      <vt:lpstr>Abstract Strings</vt:lpstr>
      <vt:lpstr>Abstract Strings</vt:lpstr>
      <vt:lpstr>Arrays</vt:lpstr>
      <vt:lpstr>Outline</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Stepping through a Linked List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Nested Classes</vt:lpstr>
      <vt:lpstr>Nested Classes</vt:lpstr>
      <vt:lpstr>Inner Classes</vt:lpstr>
      <vt:lpstr>Destructor</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Return by Value</vt:lpstr>
      <vt:lpstr>Return by Value</vt:lpstr>
      <vt:lpstr>Return by Value</vt:lpstr>
      <vt:lpstr>Return by Value</vt:lpstr>
      <vt:lpstr>Return by Value</vt:lpstr>
      <vt:lpstr>Return by Value</vt:lpstr>
      <vt:lpstr>Return by Value</vt:lpstr>
      <vt:lpstr>Return by Value</vt:lpstr>
      <vt:lpstr>Move Constructors</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Move Assignment</vt:lpstr>
      <vt:lpstr>Linked Lists</vt:lpstr>
      <vt:lpstr>Linked Lists</vt:lpstr>
      <vt:lpstr>Summary</vt:lpstr>
      <vt:lpstr>References</vt:lpstr>
      <vt:lpstr>Linked list</vt:lpstr>
      <vt:lpstr>Linked list</vt:lpstr>
      <vt:lpstr>Other operations on linked lists</vt:lpstr>
      <vt:lpstr>Outline</vt:lpstr>
      <vt:lpstr>Doubly linked lists</vt:lpstr>
      <vt:lpstr>Doubly linked lists</vt:lpstr>
      <vt:lpstr>Data Structures</vt:lpstr>
      <vt:lpstr>Memory usage versus run times</vt:lpstr>
      <vt:lpstr>Memory usage versus run times</vt:lpstr>
      <vt:lpstr>Memory usage versus run times</vt:lpstr>
      <vt:lpstr>The sizeof Operator</vt:lpstr>
      <vt:lpstr>The sizeof Operator</vt:lpstr>
      <vt:lpstr>Standard Template Library</vt:lpstr>
      <vt:lpstr>Standard Template Library</vt:lpstr>
      <vt:lpstr>References</vt:lpstr>
      <vt:lpstr>Outline</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Summary</vt:lpstr>
      <vt:lpstr>References</vt:lpstr>
      <vt:lpstr>Outline</vt:lpstr>
      <vt:lpstr>Polynomial</vt:lpstr>
      <vt:lpstr>4 + 3x2001</vt:lpstr>
      <vt:lpstr>Sparse Vector Data Structure:</vt:lpstr>
      <vt:lpstr>Addition of Two Polynomials?</vt:lpstr>
      <vt:lpstr>Addition of Two Polynomials</vt:lpstr>
      <vt:lpstr>Addition of Two Polynomials</vt:lpstr>
      <vt:lpstr>Addition of Two Polynomials</vt:lpstr>
      <vt:lpstr>Addition of Two Polynomials</vt:lpstr>
      <vt:lpstr>Sparse Matrices</vt:lpstr>
      <vt:lpstr>Summary</vt:lpstr>
      <vt:lpstr>Efficient Allocation</vt:lpstr>
      <vt:lpstr>Efficient Allocation</vt:lpstr>
      <vt:lpstr>Efficient Allocation</vt:lpstr>
      <vt:lpstr>Efficient Allocation</vt:lpstr>
      <vt:lpstr>Efficient Allocation</vt:lpstr>
      <vt:lpstr>Efficient Allocation</vt:lpstr>
      <vt:lpstr>Efficient Allocation</vt:lpstr>
      <vt:lpstr>Efficient Allocation</vt:lpstr>
      <vt:lpstr>Efficient Allocation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523</cp:revision>
  <dcterms:created xsi:type="dcterms:W3CDTF">2009-09-11T23:00:44Z</dcterms:created>
  <dcterms:modified xsi:type="dcterms:W3CDTF">2018-02-28T01:49:20Z</dcterms:modified>
</cp:coreProperties>
</file>