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08"/>
  </p:notesMasterIdLst>
  <p:sldIdLst>
    <p:sldId id="573" r:id="rId2"/>
    <p:sldId id="470" r:id="rId3"/>
    <p:sldId id="471" r:id="rId4"/>
    <p:sldId id="472" r:id="rId5"/>
    <p:sldId id="473" r:id="rId6"/>
    <p:sldId id="474" r:id="rId7"/>
    <p:sldId id="574" r:id="rId8"/>
    <p:sldId id="475" r:id="rId9"/>
    <p:sldId id="476" r:id="rId10"/>
    <p:sldId id="477" r:id="rId11"/>
    <p:sldId id="478" r:id="rId12"/>
    <p:sldId id="480" r:id="rId13"/>
    <p:sldId id="481" r:id="rId14"/>
    <p:sldId id="479" r:id="rId15"/>
    <p:sldId id="482" r:id="rId16"/>
    <p:sldId id="484" r:id="rId17"/>
    <p:sldId id="485" r:id="rId18"/>
    <p:sldId id="486" r:id="rId19"/>
    <p:sldId id="487" r:id="rId20"/>
    <p:sldId id="488" r:id="rId21"/>
    <p:sldId id="489" r:id="rId22"/>
    <p:sldId id="490" r:id="rId23"/>
    <p:sldId id="491" r:id="rId24"/>
    <p:sldId id="492" r:id="rId25"/>
    <p:sldId id="493" r:id="rId26"/>
    <p:sldId id="494" r:id="rId27"/>
    <p:sldId id="495" r:id="rId28"/>
    <p:sldId id="496" r:id="rId29"/>
    <p:sldId id="497" r:id="rId30"/>
    <p:sldId id="498" r:id="rId31"/>
    <p:sldId id="499" r:id="rId32"/>
    <p:sldId id="500" r:id="rId33"/>
    <p:sldId id="501" r:id="rId34"/>
    <p:sldId id="502" r:id="rId35"/>
    <p:sldId id="582" r:id="rId36"/>
    <p:sldId id="503" r:id="rId37"/>
    <p:sldId id="504" r:id="rId38"/>
    <p:sldId id="505" r:id="rId39"/>
    <p:sldId id="506" r:id="rId40"/>
    <p:sldId id="507" r:id="rId41"/>
    <p:sldId id="508" r:id="rId42"/>
    <p:sldId id="509" r:id="rId43"/>
    <p:sldId id="510" r:id="rId44"/>
    <p:sldId id="511" r:id="rId45"/>
    <p:sldId id="512" r:id="rId46"/>
    <p:sldId id="575" r:id="rId47"/>
    <p:sldId id="513" r:id="rId48"/>
    <p:sldId id="514" r:id="rId49"/>
    <p:sldId id="515" r:id="rId50"/>
    <p:sldId id="516" r:id="rId51"/>
    <p:sldId id="517" r:id="rId52"/>
    <p:sldId id="518" r:id="rId53"/>
    <p:sldId id="519" r:id="rId54"/>
    <p:sldId id="520" r:id="rId55"/>
    <p:sldId id="521" r:id="rId56"/>
    <p:sldId id="522" r:id="rId57"/>
    <p:sldId id="523" r:id="rId58"/>
    <p:sldId id="524" r:id="rId59"/>
    <p:sldId id="525" r:id="rId60"/>
    <p:sldId id="526" r:id="rId61"/>
    <p:sldId id="527" r:id="rId62"/>
    <p:sldId id="528" r:id="rId63"/>
    <p:sldId id="529" r:id="rId64"/>
    <p:sldId id="530" r:id="rId65"/>
    <p:sldId id="531" r:id="rId66"/>
    <p:sldId id="532" r:id="rId67"/>
    <p:sldId id="533" r:id="rId68"/>
    <p:sldId id="534" r:id="rId69"/>
    <p:sldId id="571" r:id="rId70"/>
    <p:sldId id="572" r:id="rId71"/>
    <p:sldId id="576" r:id="rId72"/>
    <p:sldId id="577" r:id="rId73"/>
    <p:sldId id="578" r:id="rId74"/>
    <p:sldId id="579" r:id="rId75"/>
    <p:sldId id="580" r:id="rId76"/>
    <p:sldId id="539" r:id="rId77"/>
    <p:sldId id="540" r:id="rId78"/>
    <p:sldId id="541" r:id="rId79"/>
    <p:sldId id="542" r:id="rId80"/>
    <p:sldId id="543" r:id="rId81"/>
    <p:sldId id="546" r:id="rId82"/>
    <p:sldId id="547" r:id="rId83"/>
    <p:sldId id="548" r:id="rId84"/>
    <p:sldId id="549" r:id="rId85"/>
    <p:sldId id="550" r:id="rId86"/>
    <p:sldId id="551" r:id="rId87"/>
    <p:sldId id="552" r:id="rId88"/>
    <p:sldId id="553" r:id="rId89"/>
    <p:sldId id="554" r:id="rId90"/>
    <p:sldId id="555" r:id="rId91"/>
    <p:sldId id="556" r:id="rId92"/>
    <p:sldId id="557" r:id="rId93"/>
    <p:sldId id="558" r:id="rId94"/>
    <p:sldId id="559" r:id="rId95"/>
    <p:sldId id="560" r:id="rId96"/>
    <p:sldId id="561" r:id="rId97"/>
    <p:sldId id="562" r:id="rId98"/>
    <p:sldId id="563" r:id="rId99"/>
    <p:sldId id="564" r:id="rId100"/>
    <p:sldId id="565" r:id="rId101"/>
    <p:sldId id="566" r:id="rId102"/>
    <p:sldId id="581" r:id="rId103"/>
    <p:sldId id="567" r:id="rId104"/>
    <p:sldId id="568" r:id="rId105"/>
    <p:sldId id="569" r:id="rId106"/>
    <p:sldId id="373" r:id="rId10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7169FAC-53BA-4B01-B276-F8F148BBF44E}">
          <p14:sldIdLst>
            <p14:sldId id="573"/>
            <p14:sldId id="470"/>
            <p14:sldId id="471"/>
            <p14:sldId id="472"/>
            <p14:sldId id="473"/>
            <p14:sldId id="474"/>
          </p14:sldIdLst>
        </p14:section>
        <p14:section name="Untitled Section" id="{3C1D797D-F292-4E69-A0B4-5F97DC0DE73E}">
          <p14:sldIdLst>
            <p14:sldId id="574"/>
            <p14:sldId id="475"/>
            <p14:sldId id="476"/>
            <p14:sldId id="477"/>
            <p14:sldId id="478"/>
            <p14:sldId id="480"/>
            <p14:sldId id="481"/>
            <p14:sldId id="479"/>
            <p14:sldId id="482"/>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82"/>
            <p14:sldId id="503"/>
            <p14:sldId id="504"/>
            <p14:sldId id="505"/>
            <p14:sldId id="506"/>
            <p14:sldId id="507"/>
            <p14:sldId id="508"/>
            <p14:sldId id="509"/>
            <p14:sldId id="510"/>
            <p14:sldId id="511"/>
            <p14:sldId id="512"/>
          </p14:sldIdLst>
        </p14:section>
        <p14:section name="Untitled Section" id="{FED46A3A-0226-450C-A042-4DD213C887FF}">
          <p14:sldIdLst>
            <p14:sldId id="575"/>
            <p14:sldId id="513"/>
            <p14:sldId id="514"/>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4"/>
            <p14:sldId id="571"/>
            <p14:sldId id="572"/>
            <p14:sldId id="576"/>
            <p14:sldId id="577"/>
            <p14:sldId id="578"/>
            <p14:sldId id="579"/>
            <p14:sldId id="580"/>
            <p14:sldId id="539"/>
            <p14:sldId id="540"/>
            <p14:sldId id="541"/>
            <p14:sldId id="542"/>
            <p14:sldId id="543"/>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Lst>
        </p14:section>
        <p14:section name="Untitled Section" id="{2D2A5FF3-E8CB-48DE-9601-0330B484D27B}">
          <p14:sldIdLst>
            <p14:sldId id="581"/>
            <p14:sldId id="567"/>
            <p14:sldId id="568"/>
            <p14:sldId id="569"/>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20" autoAdjust="0"/>
    <p:restoredTop sz="95545"/>
  </p:normalViewPr>
  <p:slideViewPr>
    <p:cSldViewPr>
      <p:cViewPr varScale="1">
        <p:scale>
          <a:sx n="99" d="100"/>
          <a:sy n="99" d="100"/>
        </p:scale>
        <p:origin x="1280" y="184"/>
      </p:cViewPr>
      <p:guideLst>
        <p:guide orient="horz" pos="2160"/>
        <p:guide pos="2880"/>
      </p:guideLst>
    </p:cSldViewPr>
  </p:slideViewPr>
  <p:notesTextViewPr>
    <p:cViewPr>
      <p:scale>
        <a:sx n="3" d="2"/>
        <a:sy n="3" d="2"/>
      </p:scale>
      <p:origin x="0" y="0"/>
    </p:cViewPr>
  </p:notesTextViewPr>
  <p:sorterViewPr>
    <p:cViewPr>
      <p:scale>
        <a:sx n="140" d="100"/>
        <a:sy n="140" d="100"/>
      </p:scale>
      <p:origin x="0" y="-33084"/>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notesMaster" Target="notesMasters/notesMaster1.xml"/><Relationship Id="rId10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viewProps" Target="view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5.wmf"/><Relationship Id="rId3"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8.wmf"/><Relationship Id="rId3"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3/13/18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1645266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smtClean="0"/>
          </a:p>
        </p:txBody>
      </p:sp>
    </p:spTree>
    <p:extLst>
      <p:ext uri="{BB962C8B-B14F-4D97-AF65-F5344CB8AC3E}">
        <p14:creationId xmlns:p14="http://schemas.microsoft.com/office/powerpoint/2010/main" val="2960323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C94EEE7-B773-4B05-A61A-C12DB013C819}" type="slidenum">
              <a:rPr lang="en-CA" smtClean="0"/>
              <a:pPr>
                <a:defRPr/>
              </a:pPr>
              <a:t>10</a:t>
            </a:fld>
            <a:endParaRPr lang="en-CA"/>
          </a:p>
        </p:txBody>
      </p:sp>
    </p:spTree>
    <p:extLst>
      <p:ext uri="{BB962C8B-B14F-4D97-AF65-F5344CB8AC3E}">
        <p14:creationId xmlns:p14="http://schemas.microsoft.com/office/powerpoint/2010/main" val="218468260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106</a:t>
            </a:fld>
            <a:endParaRPr lang="en-CA"/>
          </a:p>
        </p:txBody>
      </p:sp>
    </p:spTree>
    <p:extLst>
      <p:ext uri="{BB962C8B-B14F-4D97-AF65-F5344CB8AC3E}">
        <p14:creationId xmlns:p14="http://schemas.microsoft.com/office/powerpoint/2010/main" val="119358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5037ED3-D1E1-486A-B856-BE21E06B6367}" type="slidenum">
              <a:rPr lang="en-CA" smtClean="0"/>
              <a:pPr>
                <a:defRPr/>
              </a:pPr>
              <a:t>11</a:t>
            </a:fld>
            <a:endParaRPr lang="en-CA"/>
          </a:p>
        </p:txBody>
      </p:sp>
    </p:spTree>
    <p:extLst>
      <p:ext uri="{BB962C8B-B14F-4D97-AF65-F5344CB8AC3E}">
        <p14:creationId xmlns:p14="http://schemas.microsoft.com/office/powerpoint/2010/main" val="312574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3E9340F-5D5C-4701-8856-4BAB17C5B032}" type="slidenum">
              <a:rPr lang="en-CA" sz="1200">
                <a:latin typeface="+mn-lt"/>
                <a:cs typeface="+mn-cs"/>
              </a:rPr>
              <a:pPr algn="r" fontAlgn="auto">
                <a:spcBef>
                  <a:spcPts val="0"/>
                </a:spcBef>
                <a:spcAft>
                  <a:spcPts val="0"/>
                </a:spcAft>
                <a:defRPr/>
              </a:pPr>
              <a:t>12</a:t>
            </a:fld>
            <a:endParaRPr lang="en-CA" sz="1200">
              <a:latin typeface="+mn-lt"/>
              <a:cs typeface="+mn-cs"/>
            </a:endParaRPr>
          </a:p>
        </p:txBody>
      </p:sp>
    </p:spTree>
    <p:extLst>
      <p:ext uri="{BB962C8B-B14F-4D97-AF65-F5344CB8AC3E}">
        <p14:creationId xmlns:p14="http://schemas.microsoft.com/office/powerpoint/2010/main" val="4021098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D5376663-187D-4554-8C61-E8B640B28EC4}" type="slidenum">
              <a:rPr lang="en-CA" smtClean="0"/>
              <a:pPr>
                <a:defRPr/>
              </a:pPr>
              <a:t>13</a:t>
            </a:fld>
            <a:endParaRPr lang="en-CA"/>
          </a:p>
        </p:txBody>
      </p:sp>
    </p:spTree>
    <p:extLst>
      <p:ext uri="{BB962C8B-B14F-4D97-AF65-F5344CB8AC3E}">
        <p14:creationId xmlns:p14="http://schemas.microsoft.com/office/powerpoint/2010/main" val="3361668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0E75CDF-A2DA-4CD6-8E84-5EACB16D8C09}" type="slidenum">
              <a:rPr lang="en-CA" sz="1200">
                <a:latin typeface="+mn-lt"/>
                <a:cs typeface="+mn-cs"/>
              </a:rPr>
              <a:pPr algn="r" fontAlgn="auto">
                <a:spcBef>
                  <a:spcPts val="0"/>
                </a:spcBef>
                <a:spcAft>
                  <a:spcPts val="0"/>
                </a:spcAft>
                <a:defRPr/>
              </a:pPr>
              <a:t>14</a:t>
            </a:fld>
            <a:endParaRPr lang="en-CA" sz="1200">
              <a:latin typeface="+mn-lt"/>
              <a:cs typeface="+mn-cs"/>
            </a:endParaRPr>
          </a:p>
        </p:txBody>
      </p:sp>
    </p:spTree>
    <p:extLst>
      <p:ext uri="{BB962C8B-B14F-4D97-AF65-F5344CB8AC3E}">
        <p14:creationId xmlns:p14="http://schemas.microsoft.com/office/powerpoint/2010/main" val="4062498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1EF385B6-3082-4868-954E-F8A96A9E1DF9}" type="slidenum">
              <a:rPr lang="en-CA" smtClean="0"/>
              <a:pPr>
                <a:defRPr/>
              </a:pPr>
              <a:t>15</a:t>
            </a:fld>
            <a:endParaRPr lang="en-CA"/>
          </a:p>
        </p:txBody>
      </p:sp>
    </p:spTree>
    <p:extLst>
      <p:ext uri="{BB962C8B-B14F-4D97-AF65-F5344CB8AC3E}">
        <p14:creationId xmlns:p14="http://schemas.microsoft.com/office/powerpoint/2010/main" val="2608154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A2859E92-8C86-4886-BDB6-E42BFE3BF8FA}" type="slidenum">
              <a:rPr lang="en-CA" smtClean="0"/>
              <a:pPr>
                <a:defRPr/>
              </a:pPr>
              <a:t>16</a:t>
            </a:fld>
            <a:endParaRPr lang="en-CA"/>
          </a:p>
        </p:txBody>
      </p:sp>
    </p:spTree>
    <p:extLst>
      <p:ext uri="{BB962C8B-B14F-4D97-AF65-F5344CB8AC3E}">
        <p14:creationId xmlns:p14="http://schemas.microsoft.com/office/powerpoint/2010/main" val="4162766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BC8213C-0D5C-47D1-9C8D-7DF270397826}" type="slidenum">
              <a:rPr lang="en-CA" smtClean="0"/>
              <a:pPr>
                <a:defRPr/>
              </a:pPr>
              <a:t>17</a:t>
            </a:fld>
            <a:endParaRPr lang="en-CA"/>
          </a:p>
        </p:txBody>
      </p:sp>
    </p:spTree>
    <p:extLst>
      <p:ext uri="{BB962C8B-B14F-4D97-AF65-F5344CB8AC3E}">
        <p14:creationId xmlns:p14="http://schemas.microsoft.com/office/powerpoint/2010/main" val="1948030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C8841B4-92E5-4C8C-ACC3-5C34EDA7FC44}" type="slidenum">
              <a:rPr lang="en-CA" sz="1200">
                <a:latin typeface="+mn-lt"/>
                <a:cs typeface="+mn-cs"/>
              </a:rPr>
              <a:pPr algn="r" fontAlgn="auto">
                <a:spcBef>
                  <a:spcPts val="0"/>
                </a:spcBef>
                <a:spcAft>
                  <a:spcPts val="0"/>
                </a:spcAft>
                <a:defRPr/>
              </a:pPr>
              <a:t>18</a:t>
            </a:fld>
            <a:endParaRPr lang="en-CA" sz="1200">
              <a:latin typeface="+mn-lt"/>
              <a:cs typeface="+mn-cs"/>
            </a:endParaRPr>
          </a:p>
        </p:txBody>
      </p:sp>
    </p:spTree>
    <p:extLst>
      <p:ext uri="{BB962C8B-B14F-4D97-AF65-F5344CB8AC3E}">
        <p14:creationId xmlns:p14="http://schemas.microsoft.com/office/powerpoint/2010/main" val="3327190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A5D71EB-23A2-43E9-ADF8-43D8CB032A2E}" type="slidenum">
              <a:rPr lang="en-CA" smtClean="0"/>
              <a:pPr>
                <a:defRPr/>
              </a:pPr>
              <a:t>19</a:t>
            </a:fld>
            <a:endParaRPr lang="en-CA"/>
          </a:p>
        </p:txBody>
      </p:sp>
    </p:spTree>
    <p:extLst>
      <p:ext uri="{BB962C8B-B14F-4D97-AF65-F5344CB8AC3E}">
        <p14:creationId xmlns:p14="http://schemas.microsoft.com/office/powerpoint/2010/main" val="378688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22F18E0-8521-42FB-B183-705DC2DF90FD}" type="slidenum">
              <a:rPr lang="en-CA" smtClean="0"/>
              <a:pPr>
                <a:defRPr/>
              </a:pPr>
              <a:t>2</a:t>
            </a:fld>
            <a:endParaRPr lang="en-CA"/>
          </a:p>
        </p:txBody>
      </p:sp>
    </p:spTree>
    <p:extLst>
      <p:ext uri="{BB962C8B-B14F-4D97-AF65-F5344CB8AC3E}">
        <p14:creationId xmlns:p14="http://schemas.microsoft.com/office/powerpoint/2010/main" val="522222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C3577ED-D42D-4AB5-897C-474DC54D6092}" type="slidenum">
              <a:rPr lang="en-CA" smtClean="0"/>
              <a:pPr>
                <a:defRPr/>
              </a:pPr>
              <a:t>20</a:t>
            </a:fld>
            <a:endParaRPr lang="en-CA"/>
          </a:p>
        </p:txBody>
      </p:sp>
    </p:spTree>
    <p:extLst>
      <p:ext uri="{BB962C8B-B14F-4D97-AF65-F5344CB8AC3E}">
        <p14:creationId xmlns:p14="http://schemas.microsoft.com/office/powerpoint/2010/main" val="2598501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9A33432-5E01-4396-94FC-A5AE12B898B4}" type="slidenum">
              <a:rPr lang="en-CA" sz="1200">
                <a:latin typeface="+mn-lt"/>
                <a:cs typeface="+mn-cs"/>
              </a:rPr>
              <a:pPr algn="r" fontAlgn="auto">
                <a:spcBef>
                  <a:spcPts val="0"/>
                </a:spcBef>
                <a:spcAft>
                  <a:spcPts val="0"/>
                </a:spcAft>
                <a:defRPr/>
              </a:pPr>
              <a:t>21</a:t>
            </a:fld>
            <a:endParaRPr lang="en-CA" sz="1200">
              <a:latin typeface="+mn-lt"/>
              <a:cs typeface="+mn-cs"/>
            </a:endParaRPr>
          </a:p>
        </p:txBody>
      </p:sp>
    </p:spTree>
    <p:extLst>
      <p:ext uri="{BB962C8B-B14F-4D97-AF65-F5344CB8AC3E}">
        <p14:creationId xmlns:p14="http://schemas.microsoft.com/office/powerpoint/2010/main" val="4070128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EA95E0A-3A6F-4E0F-B160-50E0A8450E5D}" type="slidenum">
              <a:rPr lang="en-CA" sz="1200">
                <a:latin typeface="+mn-lt"/>
                <a:cs typeface="+mn-cs"/>
              </a:rPr>
              <a:pPr algn="r" fontAlgn="auto">
                <a:spcBef>
                  <a:spcPts val="0"/>
                </a:spcBef>
                <a:spcAft>
                  <a:spcPts val="0"/>
                </a:spcAft>
                <a:defRPr/>
              </a:pPr>
              <a:t>22</a:t>
            </a:fld>
            <a:endParaRPr lang="en-CA" sz="1200">
              <a:latin typeface="+mn-lt"/>
              <a:cs typeface="+mn-cs"/>
            </a:endParaRPr>
          </a:p>
        </p:txBody>
      </p:sp>
    </p:spTree>
    <p:extLst>
      <p:ext uri="{BB962C8B-B14F-4D97-AF65-F5344CB8AC3E}">
        <p14:creationId xmlns:p14="http://schemas.microsoft.com/office/powerpoint/2010/main" val="1442060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851B72E-3846-48CF-8620-EA4D1222CEB8}" type="slidenum">
              <a:rPr lang="en-CA" smtClean="0"/>
              <a:pPr>
                <a:defRPr/>
              </a:pPr>
              <a:t>23</a:t>
            </a:fld>
            <a:endParaRPr lang="en-CA"/>
          </a:p>
        </p:txBody>
      </p:sp>
    </p:spTree>
    <p:extLst>
      <p:ext uri="{BB962C8B-B14F-4D97-AF65-F5344CB8AC3E}">
        <p14:creationId xmlns:p14="http://schemas.microsoft.com/office/powerpoint/2010/main" val="1230298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15DCBDE-341D-4387-A7D7-420470EA138B}" type="slidenum">
              <a:rPr lang="en-CA" smtClean="0"/>
              <a:pPr>
                <a:defRPr/>
              </a:pPr>
              <a:t>24</a:t>
            </a:fld>
            <a:endParaRPr lang="en-CA"/>
          </a:p>
        </p:txBody>
      </p:sp>
    </p:spTree>
    <p:extLst>
      <p:ext uri="{BB962C8B-B14F-4D97-AF65-F5344CB8AC3E}">
        <p14:creationId xmlns:p14="http://schemas.microsoft.com/office/powerpoint/2010/main" val="1197249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EB2EBB3-68BE-4F7A-80B2-EB7BF143D58D}" type="slidenum">
              <a:rPr lang="en-CA" smtClean="0"/>
              <a:pPr>
                <a:defRPr/>
              </a:pPr>
              <a:t>25</a:t>
            </a:fld>
            <a:endParaRPr lang="en-CA"/>
          </a:p>
        </p:txBody>
      </p:sp>
    </p:spTree>
    <p:extLst>
      <p:ext uri="{BB962C8B-B14F-4D97-AF65-F5344CB8AC3E}">
        <p14:creationId xmlns:p14="http://schemas.microsoft.com/office/powerpoint/2010/main" val="2471586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33C6F18-4249-426F-88F9-41ECE684A5E4}" type="slidenum">
              <a:rPr lang="en-CA" smtClean="0"/>
              <a:pPr>
                <a:defRPr/>
              </a:pPr>
              <a:t>26</a:t>
            </a:fld>
            <a:endParaRPr lang="en-CA"/>
          </a:p>
        </p:txBody>
      </p:sp>
    </p:spTree>
    <p:extLst>
      <p:ext uri="{BB962C8B-B14F-4D97-AF65-F5344CB8AC3E}">
        <p14:creationId xmlns:p14="http://schemas.microsoft.com/office/powerpoint/2010/main" val="152661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8953FA9-7B17-45C7-AD1B-45EDB1CBC22F}" type="slidenum">
              <a:rPr lang="en-CA" smtClean="0"/>
              <a:pPr>
                <a:defRPr/>
              </a:pPr>
              <a:t>27</a:t>
            </a:fld>
            <a:endParaRPr lang="en-CA"/>
          </a:p>
        </p:txBody>
      </p:sp>
    </p:spTree>
    <p:extLst>
      <p:ext uri="{BB962C8B-B14F-4D97-AF65-F5344CB8AC3E}">
        <p14:creationId xmlns:p14="http://schemas.microsoft.com/office/powerpoint/2010/main" val="3056622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DC171B8-F4A2-45ED-9C38-C2DF123E25F5}" type="slidenum">
              <a:rPr lang="en-CA" smtClean="0"/>
              <a:pPr>
                <a:defRPr/>
              </a:pPr>
              <a:t>28</a:t>
            </a:fld>
            <a:endParaRPr lang="en-CA"/>
          </a:p>
        </p:txBody>
      </p:sp>
    </p:spTree>
    <p:extLst>
      <p:ext uri="{BB962C8B-B14F-4D97-AF65-F5344CB8AC3E}">
        <p14:creationId xmlns:p14="http://schemas.microsoft.com/office/powerpoint/2010/main" val="3769573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8ED9950-C9EB-4140-A289-092CF9EB9759}" type="slidenum">
              <a:rPr lang="en-CA" smtClean="0"/>
              <a:pPr>
                <a:defRPr/>
              </a:pPr>
              <a:t>29</a:t>
            </a:fld>
            <a:endParaRPr lang="en-CA"/>
          </a:p>
        </p:txBody>
      </p:sp>
    </p:spTree>
    <p:extLst>
      <p:ext uri="{BB962C8B-B14F-4D97-AF65-F5344CB8AC3E}">
        <p14:creationId xmlns:p14="http://schemas.microsoft.com/office/powerpoint/2010/main" val="1026898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B460305-01AA-474A-8B78-41A9919CE4F1}" type="slidenum">
              <a:rPr lang="en-CA" smtClean="0"/>
              <a:pPr>
                <a:defRPr/>
              </a:pPr>
              <a:t>3</a:t>
            </a:fld>
            <a:endParaRPr lang="en-CA"/>
          </a:p>
        </p:txBody>
      </p:sp>
    </p:spTree>
    <p:extLst>
      <p:ext uri="{BB962C8B-B14F-4D97-AF65-F5344CB8AC3E}">
        <p14:creationId xmlns:p14="http://schemas.microsoft.com/office/powerpoint/2010/main" val="540581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D630227-D459-4635-8D04-643A40784481}" type="slidenum">
              <a:rPr lang="en-CA" smtClean="0"/>
              <a:pPr>
                <a:defRPr/>
              </a:pPr>
              <a:t>30</a:t>
            </a:fld>
            <a:endParaRPr lang="en-CA"/>
          </a:p>
        </p:txBody>
      </p:sp>
    </p:spTree>
    <p:extLst>
      <p:ext uri="{BB962C8B-B14F-4D97-AF65-F5344CB8AC3E}">
        <p14:creationId xmlns:p14="http://schemas.microsoft.com/office/powerpoint/2010/main" val="93227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B32E4023-46B7-4683-8C7F-8A8AB26F764A}" type="slidenum">
              <a:rPr lang="en-CA" smtClean="0"/>
              <a:pPr>
                <a:defRPr/>
              </a:pPr>
              <a:t>31</a:t>
            </a:fld>
            <a:endParaRPr lang="en-CA"/>
          </a:p>
        </p:txBody>
      </p:sp>
    </p:spTree>
    <p:extLst>
      <p:ext uri="{BB962C8B-B14F-4D97-AF65-F5344CB8AC3E}">
        <p14:creationId xmlns:p14="http://schemas.microsoft.com/office/powerpoint/2010/main" val="4180082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6A62FBD-11D8-4E83-8638-BD587AEC0FD3}" type="slidenum">
              <a:rPr lang="en-CA" smtClean="0"/>
              <a:pPr>
                <a:defRPr/>
              </a:pPr>
              <a:t>32</a:t>
            </a:fld>
            <a:endParaRPr lang="en-CA"/>
          </a:p>
        </p:txBody>
      </p:sp>
    </p:spTree>
    <p:extLst>
      <p:ext uri="{BB962C8B-B14F-4D97-AF65-F5344CB8AC3E}">
        <p14:creationId xmlns:p14="http://schemas.microsoft.com/office/powerpoint/2010/main" val="1823443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AE6464FE-8328-4EA3-9225-3D0E44935973}" type="slidenum">
              <a:rPr lang="en-CA" smtClean="0"/>
              <a:pPr>
                <a:defRPr/>
              </a:pPr>
              <a:t>33</a:t>
            </a:fld>
            <a:endParaRPr lang="en-CA"/>
          </a:p>
        </p:txBody>
      </p:sp>
    </p:spTree>
    <p:extLst>
      <p:ext uri="{BB962C8B-B14F-4D97-AF65-F5344CB8AC3E}">
        <p14:creationId xmlns:p14="http://schemas.microsoft.com/office/powerpoint/2010/main" val="3633780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CC6582D-A592-4972-A60A-D19417077D5D}" type="slidenum">
              <a:rPr lang="en-CA" smtClean="0"/>
              <a:pPr>
                <a:defRPr/>
              </a:pPr>
              <a:t>34</a:t>
            </a:fld>
            <a:endParaRPr lang="en-CA"/>
          </a:p>
        </p:txBody>
      </p:sp>
    </p:spTree>
    <p:extLst>
      <p:ext uri="{BB962C8B-B14F-4D97-AF65-F5344CB8AC3E}">
        <p14:creationId xmlns:p14="http://schemas.microsoft.com/office/powerpoint/2010/main" val="923755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70A143E-A182-431C-928C-284732A02637}" type="slidenum">
              <a:rPr lang="en-CA" smtClean="0"/>
              <a:pPr>
                <a:defRPr/>
              </a:pPr>
              <a:t>35</a:t>
            </a:fld>
            <a:endParaRPr lang="en-CA"/>
          </a:p>
        </p:txBody>
      </p:sp>
    </p:spTree>
    <p:extLst>
      <p:ext uri="{BB962C8B-B14F-4D97-AF65-F5344CB8AC3E}">
        <p14:creationId xmlns:p14="http://schemas.microsoft.com/office/powerpoint/2010/main" val="16167248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70A143E-A182-431C-928C-284732A02637}" type="slidenum">
              <a:rPr lang="en-CA" smtClean="0"/>
              <a:pPr>
                <a:defRPr/>
              </a:pPr>
              <a:t>36</a:t>
            </a:fld>
            <a:endParaRPr lang="en-CA"/>
          </a:p>
        </p:txBody>
      </p:sp>
    </p:spTree>
    <p:extLst>
      <p:ext uri="{BB962C8B-B14F-4D97-AF65-F5344CB8AC3E}">
        <p14:creationId xmlns:p14="http://schemas.microsoft.com/office/powerpoint/2010/main" val="1005759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662A7C9-D08A-46A1-8315-4EA23FE68CA1}" type="slidenum">
              <a:rPr lang="en-CA" smtClean="0"/>
              <a:pPr>
                <a:defRPr/>
              </a:pPr>
              <a:t>37</a:t>
            </a:fld>
            <a:endParaRPr lang="en-CA"/>
          </a:p>
        </p:txBody>
      </p:sp>
    </p:spTree>
    <p:extLst>
      <p:ext uri="{BB962C8B-B14F-4D97-AF65-F5344CB8AC3E}">
        <p14:creationId xmlns:p14="http://schemas.microsoft.com/office/powerpoint/2010/main" val="38216077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C8F4580-6ACF-4DD3-B93E-4946E5584675}" type="slidenum">
              <a:rPr lang="en-CA" smtClean="0"/>
              <a:pPr>
                <a:defRPr/>
              </a:pPr>
              <a:t>38</a:t>
            </a:fld>
            <a:endParaRPr lang="en-CA"/>
          </a:p>
        </p:txBody>
      </p:sp>
    </p:spTree>
    <p:extLst>
      <p:ext uri="{BB962C8B-B14F-4D97-AF65-F5344CB8AC3E}">
        <p14:creationId xmlns:p14="http://schemas.microsoft.com/office/powerpoint/2010/main" val="2935012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A6A77CE-5F5E-4AFA-B848-E0D499D786C8}" type="slidenum">
              <a:rPr lang="en-CA" smtClean="0"/>
              <a:pPr>
                <a:defRPr/>
              </a:pPr>
              <a:t>39</a:t>
            </a:fld>
            <a:endParaRPr lang="en-CA"/>
          </a:p>
        </p:txBody>
      </p:sp>
    </p:spTree>
    <p:extLst>
      <p:ext uri="{BB962C8B-B14F-4D97-AF65-F5344CB8AC3E}">
        <p14:creationId xmlns:p14="http://schemas.microsoft.com/office/powerpoint/2010/main" val="220954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charset="0"/>
              <a:buNone/>
            </a:pPr>
            <a:r>
              <a:rPr lang="en-US" altLang="zh-CN" dirty="0" smtClean="0">
                <a:latin typeface="Arial" charset="0"/>
                <a:cs typeface="Arial" charset="0"/>
              </a:rPr>
              <a:t>	There are two exceptions associated with abstract stacks:</a:t>
            </a:r>
          </a:p>
          <a:p>
            <a:pPr lvl="1"/>
            <a:r>
              <a:rPr lang="en-US" altLang="zh-CN" dirty="0" smtClean="0">
                <a:latin typeface="Arial" charset="0"/>
                <a:cs typeface="Arial" charset="0"/>
              </a:rPr>
              <a:t>It is an undefined operation to call either pop or top on an empty stack</a:t>
            </a:r>
          </a:p>
        </p:txBody>
      </p:sp>
      <p:sp>
        <p:nvSpPr>
          <p:cNvPr id="4" name="Slide Number Placeholder 3"/>
          <p:cNvSpPr>
            <a:spLocks noGrp="1"/>
          </p:cNvSpPr>
          <p:nvPr>
            <p:ph type="sldNum" sz="quarter" idx="5"/>
          </p:nvPr>
        </p:nvSpPr>
        <p:spPr/>
        <p:txBody>
          <a:bodyPr/>
          <a:lstStyle/>
          <a:p>
            <a:pPr>
              <a:defRPr/>
            </a:pPr>
            <a:fld id="{AEDA2E43-C155-44DD-86E8-C3187209609F}" type="slidenum">
              <a:rPr lang="en-CA" smtClean="0"/>
              <a:pPr>
                <a:defRPr/>
              </a:pPr>
              <a:t>4</a:t>
            </a:fld>
            <a:endParaRPr lang="en-CA"/>
          </a:p>
        </p:txBody>
      </p:sp>
    </p:spTree>
    <p:extLst>
      <p:ext uri="{BB962C8B-B14F-4D97-AF65-F5344CB8AC3E}">
        <p14:creationId xmlns:p14="http://schemas.microsoft.com/office/powerpoint/2010/main" val="8256899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6FCF647-DE08-4DB3-B323-173465F25FA1}" type="slidenum">
              <a:rPr lang="en-CA" smtClean="0"/>
              <a:pPr>
                <a:defRPr/>
              </a:pPr>
              <a:t>40</a:t>
            </a:fld>
            <a:endParaRPr lang="en-CA"/>
          </a:p>
        </p:txBody>
      </p:sp>
    </p:spTree>
    <p:extLst>
      <p:ext uri="{BB962C8B-B14F-4D97-AF65-F5344CB8AC3E}">
        <p14:creationId xmlns:p14="http://schemas.microsoft.com/office/powerpoint/2010/main" val="3761244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A6FF73E-63B1-4DEB-9B47-8611CA351B47}" type="slidenum">
              <a:rPr lang="en-CA" smtClean="0"/>
              <a:pPr>
                <a:defRPr/>
              </a:pPr>
              <a:t>41</a:t>
            </a:fld>
            <a:endParaRPr lang="en-CA"/>
          </a:p>
        </p:txBody>
      </p:sp>
    </p:spTree>
    <p:extLst>
      <p:ext uri="{BB962C8B-B14F-4D97-AF65-F5344CB8AC3E}">
        <p14:creationId xmlns:p14="http://schemas.microsoft.com/office/powerpoint/2010/main" val="20296359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FB305B9-5426-4F26-A8DA-F26467CD1C5D}" type="slidenum">
              <a:rPr lang="en-CA" smtClean="0"/>
              <a:pPr>
                <a:defRPr/>
              </a:pPr>
              <a:t>42</a:t>
            </a:fld>
            <a:endParaRPr lang="en-CA"/>
          </a:p>
        </p:txBody>
      </p:sp>
    </p:spTree>
    <p:extLst>
      <p:ext uri="{BB962C8B-B14F-4D97-AF65-F5344CB8AC3E}">
        <p14:creationId xmlns:p14="http://schemas.microsoft.com/office/powerpoint/2010/main" val="28790322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F2008A1-B274-4730-8940-067D07E22F5F}" type="slidenum">
              <a:rPr lang="en-CA" smtClean="0"/>
              <a:pPr>
                <a:defRPr/>
              </a:pPr>
              <a:t>43</a:t>
            </a:fld>
            <a:endParaRPr lang="en-CA"/>
          </a:p>
        </p:txBody>
      </p:sp>
    </p:spTree>
    <p:extLst>
      <p:ext uri="{BB962C8B-B14F-4D97-AF65-F5344CB8AC3E}">
        <p14:creationId xmlns:p14="http://schemas.microsoft.com/office/powerpoint/2010/main" val="19085196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EDB8A77-B2F7-475B-8C76-17AF847DCFE5}" type="slidenum">
              <a:rPr lang="en-CA" smtClean="0"/>
              <a:pPr>
                <a:defRPr/>
              </a:pPr>
              <a:t>44</a:t>
            </a:fld>
            <a:endParaRPr lang="en-CA"/>
          </a:p>
        </p:txBody>
      </p:sp>
    </p:spTree>
    <p:extLst>
      <p:ext uri="{BB962C8B-B14F-4D97-AF65-F5344CB8AC3E}">
        <p14:creationId xmlns:p14="http://schemas.microsoft.com/office/powerpoint/2010/main" val="9830919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0282180-21D5-4E68-A0B9-99BF0F16C399}" type="slidenum">
              <a:rPr lang="en-CA" smtClean="0"/>
              <a:pPr>
                <a:defRPr/>
              </a:pPr>
              <a:t>45</a:t>
            </a:fld>
            <a:endParaRPr lang="en-CA"/>
          </a:p>
        </p:txBody>
      </p:sp>
    </p:spTree>
    <p:extLst>
      <p:ext uri="{BB962C8B-B14F-4D97-AF65-F5344CB8AC3E}">
        <p14:creationId xmlns:p14="http://schemas.microsoft.com/office/powerpoint/2010/main" val="10782338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22F18E0-8521-42FB-B183-705DC2DF90FD}" type="slidenum">
              <a:rPr lang="en-CA" smtClean="0"/>
              <a:pPr>
                <a:defRPr/>
              </a:pPr>
              <a:t>46</a:t>
            </a:fld>
            <a:endParaRPr lang="en-CA"/>
          </a:p>
        </p:txBody>
      </p:sp>
    </p:spTree>
    <p:extLst>
      <p:ext uri="{BB962C8B-B14F-4D97-AF65-F5344CB8AC3E}">
        <p14:creationId xmlns:p14="http://schemas.microsoft.com/office/powerpoint/2010/main" val="5508170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671FCA5-346C-4E04-9D08-B4E0FF85BE26}" type="slidenum">
              <a:rPr lang="en-CA" smtClean="0"/>
              <a:pPr>
                <a:defRPr/>
              </a:pPr>
              <a:t>47</a:t>
            </a:fld>
            <a:endParaRPr lang="en-CA"/>
          </a:p>
        </p:txBody>
      </p:sp>
    </p:spTree>
    <p:extLst>
      <p:ext uri="{BB962C8B-B14F-4D97-AF65-F5344CB8AC3E}">
        <p14:creationId xmlns:p14="http://schemas.microsoft.com/office/powerpoint/2010/main" val="246672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16C4A0D-0851-460F-8851-C71DE37BEB9D}" type="slidenum">
              <a:rPr lang="en-CA" smtClean="0"/>
              <a:pPr>
                <a:defRPr/>
              </a:pPr>
              <a:t>48</a:t>
            </a:fld>
            <a:endParaRPr lang="en-CA"/>
          </a:p>
        </p:txBody>
      </p:sp>
    </p:spTree>
    <p:extLst>
      <p:ext uri="{BB962C8B-B14F-4D97-AF65-F5344CB8AC3E}">
        <p14:creationId xmlns:p14="http://schemas.microsoft.com/office/powerpoint/2010/main" val="3422345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8AC256D-7267-4506-8089-8DC80110EEC0}" type="slidenum">
              <a:rPr lang="en-CA" smtClean="0"/>
              <a:pPr>
                <a:defRPr/>
              </a:pPr>
              <a:t>49</a:t>
            </a:fld>
            <a:endParaRPr lang="en-CA"/>
          </a:p>
        </p:txBody>
      </p:sp>
    </p:spTree>
    <p:extLst>
      <p:ext uri="{BB962C8B-B14F-4D97-AF65-F5344CB8AC3E}">
        <p14:creationId xmlns:p14="http://schemas.microsoft.com/office/powerpoint/2010/main" val="54843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CD3629C-26C6-46D8-B6AB-575D552E9D2C}" type="slidenum">
              <a:rPr lang="en-CA" smtClean="0"/>
              <a:pPr>
                <a:defRPr/>
              </a:pPr>
              <a:t>5</a:t>
            </a:fld>
            <a:endParaRPr lang="en-CA"/>
          </a:p>
        </p:txBody>
      </p:sp>
    </p:spTree>
    <p:extLst>
      <p:ext uri="{BB962C8B-B14F-4D97-AF65-F5344CB8AC3E}">
        <p14:creationId xmlns:p14="http://schemas.microsoft.com/office/powerpoint/2010/main" val="2196610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2FEB880-F38F-41AC-9F75-2ADC10646BA9}" type="slidenum">
              <a:rPr lang="en-CA" smtClean="0"/>
              <a:pPr>
                <a:defRPr/>
              </a:pPr>
              <a:t>50</a:t>
            </a:fld>
            <a:endParaRPr lang="en-CA"/>
          </a:p>
        </p:txBody>
      </p:sp>
    </p:spTree>
    <p:extLst>
      <p:ext uri="{BB962C8B-B14F-4D97-AF65-F5344CB8AC3E}">
        <p14:creationId xmlns:p14="http://schemas.microsoft.com/office/powerpoint/2010/main" val="3381057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BD8BDAB3-8093-4457-A9B7-4EB4E4410EA1}" type="slidenum">
              <a:rPr lang="en-CA" smtClean="0"/>
              <a:pPr>
                <a:defRPr/>
              </a:pPr>
              <a:t>51</a:t>
            </a:fld>
            <a:endParaRPr lang="en-CA"/>
          </a:p>
        </p:txBody>
      </p:sp>
    </p:spTree>
    <p:extLst>
      <p:ext uri="{BB962C8B-B14F-4D97-AF65-F5344CB8AC3E}">
        <p14:creationId xmlns:p14="http://schemas.microsoft.com/office/powerpoint/2010/main" val="773775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C1BE0E6-2E3B-4A11-BCB7-67DCADAAB645}" type="slidenum">
              <a:rPr lang="en-CA" smtClean="0"/>
              <a:pPr>
                <a:defRPr/>
              </a:pPr>
              <a:t>52</a:t>
            </a:fld>
            <a:endParaRPr lang="en-CA"/>
          </a:p>
        </p:txBody>
      </p:sp>
    </p:spTree>
    <p:extLst>
      <p:ext uri="{BB962C8B-B14F-4D97-AF65-F5344CB8AC3E}">
        <p14:creationId xmlns:p14="http://schemas.microsoft.com/office/powerpoint/2010/main" val="24194896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57D9C555-BCB5-4B0E-8698-A408E1D648CA}" type="slidenum">
              <a:rPr lang="en-CA" smtClean="0"/>
              <a:pPr>
                <a:defRPr/>
              </a:pPr>
              <a:t>53</a:t>
            </a:fld>
            <a:endParaRPr lang="en-CA"/>
          </a:p>
        </p:txBody>
      </p:sp>
    </p:spTree>
    <p:extLst>
      <p:ext uri="{BB962C8B-B14F-4D97-AF65-F5344CB8AC3E}">
        <p14:creationId xmlns:p14="http://schemas.microsoft.com/office/powerpoint/2010/main" val="866781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p:spPr>
      </p:sp>
      <p:sp>
        <p:nvSpPr>
          <p:cNvPr id="163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BE27AC6-07D0-4372-9150-86EF4850C042}" type="slidenum">
              <a:rPr lang="en-CA" smtClean="0"/>
              <a:pPr>
                <a:defRPr/>
              </a:pPr>
              <a:t>54</a:t>
            </a:fld>
            <a:endParaRPr lang="en-CA"/>
          </a:p>
        </p:txBody>
      </p:sp>
    </p:spTree>
    <p:extLst>
      <p:ext uri="{BB962C8B-B14F-4D97-AF65-F5344CB8AC3E}">
        <p14:creationId xmlns:p14="http://schemas.microsoft.com/office/powerpoint/2010/main" val="31310555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0113BAE-5640-470F-964D-5ECE0592F869}" type="slidenum">
              <a:rPr lang="en-CA" smtClean="0"/>
              <a:pPr>
                <a:defRPr/>
              </a:pPr>
              <a:t>55</a:t>
            </a:fld>
            <a:endParaRPr lang="en-CA"/>
          </a:p>
        </p:txBody>
      </p:sp>
    </p:spTree>
    <p:extLst>
      <p:ext uri="{BB962C8B-B14F-4D97-AF65-F5344CB8AC3E}">
        <p14:creationId xmlns:p14="http://schemas.microsoft.com/office/powerpoint/2010/main" val="12539766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22E3224-89AA-40D8-ADF0-7A314EC112B9}" type="slidenum">
              <a:rPr lang="en-CA" smtClean="0"/>
              <a:pPr>
                <a:defRPr/>
              </a:pPr>
              <a:t>56</a:t>
            </a:fld>
            <a:endParaRPr lang="en-CA"/>
          </a:p>
        </p:txBody>
      </p:sp>
    </p:spTree>
    <p:extLst>
      <p:ext uri="{BB962C8B-B14F-4D97-AF65-F5344CB8AC3E}">
        <p14:creationId xmlns:p14="http://schemas.microsoft.com/office/powerpoint/2010/main" val="2055584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51F2161A-F4EE-439B-91B2-B42D1A61805E}" type="slidenum">
              <a:rPr lang="en-CA" smtClean="0"/>
              <a:pPr>
                <a:defRPr/>
              </a:pPr>
              <a:t>57</a:t>
            </a:fld>
            <a:endParaRPr lang="en-CA"/>
          </a:p>
        </p:txBody>
      </p:sp>
    </p:spTree>
    <p:extLst>
      <p:ext uri="{BB962C8B-B14F-4D97-AF65-F5344CB8AC3E}">
        <p14:creationId xmlns:p14="http://schemas.microsoft.com/office/powerpoint/2010/main" val="3296261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1DA04776-848E-45D8-863B-4AF41D83B834}" type="slidenum">
              <a:rPr lang="en-CA" smtClean="0"/>
              <a:pPr>
                <a:defRPr/>
              </a:pPr>
              <a:t>58</a:t>
            </a:fld>
            <a:endParaRPr lang="en-CA"/>
          </a:p>
        </p:txBody>
      </p:sp>
    </p:spTree>
    <p:extLst>
      <p:ext uri="{BB962C8B-B14F-4D97-AF65-F5344CB8AC3E}">
        <p14:creationId xmlns:p14="http://schemas.microsoft.com/office/powerpoint/2010/main" val="11440613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BF9E7085-DD3D-4CEE-931C-0C0196C96E60}" type="slidenum">
              <a:rPr lang="en-CA" smtClean="0"/>
              <a:pPr>
                <a:defRPr/>
              </a:pPr>
              <a:t>59</a:t>
            </a:fld>
            <a:endParaRPr lang="en-CA"/>
          </a:p>
        </p:txBody>
      </p:sp>
    </p:spTree>
    <p:extLst>
      <p:ext uri="{BB962C8B-B14F-4D97-AF65-F5344CB8AC3E}">
        <p14:creationId xmlns:p14="http://schemas.microsoft.com/office/powerpoint/2010/main" val="394560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6B2409A-33AB-421D-9461-FAFE2CBE7C65}" type="slidenum">
              <a:rPr lang="en-CA" smtClean="0"/>
              <a:pPr>
                <a:defRPr/>
              </a:pPr>
              <a:t>6</a:t>
            </a:fld>
            <a:endParaRPr lang="en-CA"/>
          </a:p>
        </p:txBody>
      </p:sp>
    </p:spTree>
    <p:extLst>
      <p:ext uri="{BB962C8B-B14F-4D97-AF65-F5344CB8AC3E}">
        <p14:creationId xmlns:p14="http://schemas.microsoft.com/office/powerpoint/2010/main" val="3419054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p:spPr>
      </p:sp>
      <p:sp>
        <p:nvSpPr>
          <p:cNvPr id="169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C1F4931-05F3-4A7C-992A-065641E1B274}" type="slidenum">
              <a:rPr lang="en-CA" smtClean="0"/>
              <a:pPr>
                <a:defRPr/>
              </a:pPr>
              <a:t>60</a:t>
            </a:fld>
            <a:endParaRPr lang="en-CA"/>
          </a:p>
        </p:txBody>
      </p:sp>
    </p:spTree>
    <p:extLst>
      <p:ext uri="{BB962C8B-B14F-4D97-AF65-F5344CB8AC3E}">
        <p14:creationId xmlns:p14="http://schemas.microsoft.com/office/powerpoint/2010/main" val="22507310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97F89D6-7EE4-48FE-8C89-E3FB5A0419F4}" type="slidenum">
              <a:rPr lang="en-CA" smtClean="0"/>
              <a:pPr>
                <a:defRPr/>
              </a:pPr>
              <a:t>61</a:t>
            </a:fld>
            <a:endParaRPr lang="en-CA"/>
          </a:p>
        </p:txBody>
      </p:sp>
    </p:spTree>
    <p:extLst>
      <p:ext uri="{BB962C8B-B14F-4D97-AF65-F5344CB8AC3E}">
        <p14:creationId xmlns:p14="http://schemas.microsoft.com/office/powerpoint/2010/main" val="4056525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485BC42-4450-4192-89E2-0ED186877014}" type="slidenum">
              <a:rPr lang="en-CA" smtClean="0"/>
              <a:pPr>
                <a:defRPr/>
              </a:pPr>
              <a:t>62</a:t>
            </a:fld>
            <a:endParaRPr lang="en-CA"/>
          </a:p>
        </p:txBody>
      </p:sp>
    </p:spTree>
    <p:extLst>
      <p:ext uri="{BB962C8B-B14F-4D97-AF65-F5344CB8AC3E}">
        <p14:creationId xmlns:p14="http://schemas.microsoft.com/office/powerpoint/2010/main" val="21161776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B45AFF7-ECF2-4166-9786-C19E53960243}" type="slidenum">
              <a:rPr lang="en-CA" smtClean="0"/>
              <a:pPr>
                <a:defRPr/>
              </a:pPr>
              <a:t>63</a:t>
            </a:fld>
            <a:endParaRPr lang="en-CA"/>
          </a:p>
        </p:txBody>
      </p:sp>
    </p:spTree>
    <p:extLst>
      <p:ext uri="{BB962C8B-B14F-4D97-AF65-F5344CB8AC3E}">
        <p14:creationId xmlns:p14="http://schemas.microsoft.com/office/powerpoint/2010/main" val="16381862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p:spPr>
      </p:sp>
      <p:sp>
        <p:nvSpPr>
          <p:cNvPr id="174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EDE0200-01FD-4C03-9A88-DFA3A17BCE9B}" type="slidenum">
              <a:rPr lang="en-CA" smtClean="0"/>
              <a:pPr>
                <a:defRPr/>
              </a:pPr>
              <a:t>64</a:t>
            </a:fld>
            <a:endParaRPr lang="en-CA"/>
          </a:p>
        </p:txBody>
      </p:sp>
    </p:spTree>
    <p:extLst>
      <p:ext uri="{BB962C8B-B14F-4D97-AF65-F5344CB8AC3E}">
        <p14:creationId xmlns:p14="http://schemas.microsoft.com/office/powerpoint/2010/main" val="2493876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1AC6BBCA-E3F7-4185-8E09-B8330E74A206}" type="slidenum">
              <a:rPr lang="en-CA" smtClean="0"/>
              <a:pPr>
                <a:defRPr/>
              </a:pPr>
              <a:t>65</a:t>
            </a:fld>
            <a:endParaRPr lang="en-CA"/>
          </a:p>
        </p:txBody>
      </p:sp>
    </p:spTree>
    <p:extLst>
      <p:ext uri="{BB962C8B-B14F-4D97-AF65-F5344CB8AC3E}">
        <p14:creationId xmlns:p14="http://schemas.microsoft.com/office/powerpoint/2010/main" val="2397094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p:spPr>
      </p:sp>
      <p:sp>
        <p:nvSpPr>
          <p:cNvPr id="176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DE7743B-84E7-4792-B2A5-D83D498D0FB6}" type="slidenum">
              <a:rPr lang="en-CA" smtClean="0"/>
              <a:pPr>
                <a:defRPr/>
              </a:pPr>
              <a:t>66</a:t>
            </a:fld>
            <a:endParaRPr lang="en-CA"/>
          </a:p>
        </p:txBody>
      </p:sp>
    </p:spTree>
    <p:extLst>
      <p:ext uri="{BB962C8B-B14F-4D97-AF65-F5344CB8AC3E}">
        <p14:creationId xmlns:p14="http://schemas.microsoft.com/office/powerpoint/2010/main" val="531895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p:spPr>
      </p:sp>
      <p:sp>
        <p:nvSpPr>
          <p:cNvPr id="177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C5007C9-3C66-4434-AF56-666399D4ED37}" type="slidenum">
              <a:rPr lang="en-CA" smtClean="0"/>
              <a:pPr>
                <a:defRPr/>
              </a:pPr>
              <a:t>67</a:t>
            </a:fld>
            <a:endParaRPr lang="en-CA"/>
          </a:p>
        </p:txBody>
      </p:sp>
    </p:spTree>
    <p:extLst>
      <p:ext uri="{BB962C8B-B14F-4D97-AF65-F5344CB8AC3E}">
        <p14:creationId xmlns:p14="http://schemas.microsoft.com/office/powerpoint/2010/main" val="11686984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p:spPr>
      </p:sp>
      <p:sp>
        <p:nvSpPr>
          <p:cNvPr id="178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0BAEFA0-1F73-44A7-AEDF-B4A6FC9965DC}" type="slidenum">
              <a:rPr lang="en-CA" smtClean="0"/>
              <a:pPr>
                <a:defRPr/>
              </a:pPr>
              <a:t>68</a:t>
            </a:fld>
            <a:endParaRPr lang="en-CA"/>
          </a:p>
        </p:txBody>
      </p:sp>
    </p:spTree>
    <p:extLst>
      <p:ext uri="{BB962C8B-B14F-4D97-AF65-F5344CB8AC3E}">
        <p14:creationId xmlns:p14="http://schemas.microsoft.com/office/powerpoint/2010/main" val="28687316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798C01C-32F9-4FF3-A3F0-1CE75A59FFE2}" type="slidenum">
              <a:rPr lang="en-CA" smtClean="0"/>
              <a:pPr>
                <a:defRPr/>
              </a:pPr>
              <a:t>69</a:t>
            </a:fld>
            <a:endParaRPr lang="en-CA"/>
          </a:p>
        </p:txBody>
      </p:sp>
    </p:spTree>
    <p:extLst>
      <p:ext uri="{BB962C8B-B14F-4D97-AF65-F5344CB8AC3E}">
        <p14:creationId xmlns:p14="http://schemas.microsoft.com/office/powerpoint/2010/main" val="209044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22F18E0-8521-42FB-B183-705DC2DF90FD}" type="slidenum">
              <a:rPr lang="en-CA" smtClean="0"/>
              <a:pPr>
                <a:defRPr/>
              </a:pPr>
              <a:t>7</a:t>
            </a:fld>
            <a:endParaRPr lang="en-CA"/>
          </a:p>
        </p:txBody>
      </p:sp>
    </p:spTree>
    <p:extLst>
      <p:ext uri="{BB962C8B-B14F-4D97-AF65-F5344CB8AC3E}">
        <p14:creationId xmlns:p14="http://schemas.microsoft.com/office/powerpoint/2010/main" val="37941738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798C01C-32F9-4FF3-A3F0-1CE75A59FFE2}" type="slidenum">
              <a:rPr lang="en-CA" smtClean="0"/>
              <a:pPr>
                <a:defRPr/>
              </a:pPr>
              <a:t>70</a:t>
            </a:fld>
            <a:endParaRPr lang="en-CA"/>
          </a:p>
        </p:txBody>
      </p:sp>
    </p:spTree>
    <p:extLst>
      <p:ext uri="{BB962C8B-B14F-4D97-AF65-F5344CB8AC3E}">
        <p14:creationId xmlns:p14="http://schemas.microsoft.com/office/powerpoint/2010/main" val="27131070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p:spPr>
      </p:sp>
      <p:sp>
        <p:nvSpPr>
          <p:cNvPr id="183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F0B00DE-08A7-4721-8958-8A13C60079DF}" type="slidenum">
              <a:rPr lang="en-CA" smtClean="0"/>
              <a:pPr>
                <a:defRPr/>
              </a:pPr>
              <a:t>76</a:t>
            </a:fld>
            <a:endParaRPr lang="en-CA"/>
          </a:p>
        </p:txBody>
      </p:sp>
    </p:spTree>
    <p:extLst>
      <p:ext uri="{BB962C8B-B14F-4D97-AF65-F5344CB8AC3E}">
        <p14:creationId xmlns:p14="http://schemas.microsoft.com/office/powerpoint/2010/main" val="7254630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p:spPr>
      </p:sp>
      <p:sp>
        <p:nvSpPr>
          <p:cNvPr id="184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EDC54B5-4605-45BE-A8D9-AD6232ECA496}" type="slidenum">
              <a:rPr lang="en-CA" smtClean="0"/>
              <a:pPr>
                <a:defRPr/>
              </a:pPr>
              <a:t>77</a:t>
            </a:fld>
            <a:endParaRPr lang="en-CA"/>
          </a:p>
        </p:txBody>
      </p:sp>
    </p:spTree>
    <p:extLst>
      <p:ext uri="{BB962C8B-B14F-4D97-AF65-F5344CB8AC3E}">
        <p14:creationId xmlns:p14="http://schemas.microsoft.com/office/powerpoint/2010/main" val="33746022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E09FC4E-89D2-43E2-869C-9CFDEC1B95AC}" type="slidenum">
              <a:rPr lang="en-CA" smtClean="0"/>
              <a:pPr>
                <a:defRPr/>
              </a:pPr>
              <a:t>78</a:t>
            </a:fld>
            <a:endParaRPr lang="en-CA"/>
          </a:p>
        </p:txBody>
      </p:sp>
    </p:spTree>
    <p:extLst>
      <p:ext uri="{BB962C8B-B14F-4D97-AF65-F5344CB8AC3E}">
        <p14:creationId xmlns:p14="http://schemas.microsoft.com/office/powerpoint/2010/main" val="9166069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p:spPr>
      </p:sp>
      <p:sp>
        <p:nvSpPr>
          <p:cNvPr id="186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DC16B33-F695-4876-844A-5494CBE42AA5}" type="slidenum">
              <a:rPr lang="en-CA" smtClean="0"/>
              <a:pPr>
                <a:defRPr/>
              </a:pPr>
              <a:t>79</a:t>
            </a:fld>
            <a:endParaRPr lang="en-CA"/>
          </a:p>
        </p:txBody>
      </p:sp>
    </p:spTree>
    <p:extLst>
      <p:ext uri="{BB962C8B-B14F-4D97-AF65-F5344CB8AC3E}">
        <p14:creationId xmlns:p14="http://schemas.microsoft.com/office/powerpoint/2010/main" val="3261805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Arial" charset="0"/>
                <a:cs typeface="Arial" charset="0"/>
              </a:rPr>
              <a:t>Reverse-Polish can be processed using stacks</a:t>
            </a:r>
            <a:endParaRPr lang="en-CA" dirty="0" smtClean="0"/>
          </a:p>
        </p:txBody>
      </p:sp>
      <p:sp>
        <p:nvSpPr>
          <p:cNvPr id="4" name="Slide Number Placeholder 3"/>
          <p:cNvSpPr>
            <a:spLocks noGrp="1"/>
          </p:cNvSpPr>
          <p:nvPr>
            <p:ph type="sldNum" sz="quarter" idx="5"/>
          </p:nvPr>
        </p:nvSpPr>
        <p:spPr/>
        <p:txBody>
          <a:bodyPr/>
          <a:lstStyle/>
          <a:p>
            <a:pPr>
              <a:defRPr/>
            </a:pPr>
            <a:fld id="{2534241E-EB96-4DA6-B0B4-5A96A15253E9}" type="slidenum">
              <a:rPr lang="en-CA" smtClean="0"/>
              <a:pPr>
                <a:defRPr/>
              </a:pPr>
              <a:t>80</a:t>
            </a:fld>
            <a:endParaRPr lang="en-CA"/>
          </a:p>
        </p:txBody>
      </p:sp>
    </p:spTree>
    <p:extLst>
      <p:ext uri="{BB962C8B-B14F-4D97-AF65-F5344CB8AC3E}">
        <p14:creationId xmlns:p14="http://schemas.microsoft.com/office/powerpoint/2010/main" val="15067133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AB606CEF-3120-414B-B6F6-7B2EDAB404B9}" type="slidenum">
              <a:rPr lang="en-CA" smtClean="0"/>
              <a:pPr>
                <a:defRPr/>
              </a:pPr>
              <a:t>81</a:t>
            </a:fld>
            <a:endParaRPr lang="en-CA"/>
          </a:p>
        </p:txBody>
      </p:sp>
    </p:spTree>
    <p:extLst>
      <p:ext uri="{BB962C8B-B14F-4D97-AF65-F5344CB8AC3E}">
        <p14:creationId xmlns:p14="http://schemas.microsoft.com/office/powerpoint/2010/main" val="15501223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p:spPr>
      </p:sp>
      <p:sp>
        <p:nvSpPr>
          <p:cNvPr id="190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F5653CD-89AF-48E3-9050-8F03B0EB14F2}" type="slidenum">
              <a:rPr lang="en-CA" smtClean="0"/>
              <a:pPr>
                <a:defRPr/>
              </a:pPr>
              <a:t>82</a:t>
            </a:fld>
            <a:endParaRPr lang="en-CA"/>
          </a:p>
        </p:txBody>
      </p:sp>
    </p:spTree>
    <p:extLst>
      <p:ext uri="{BB962C8B-B14F-4D97-AF65-F5344CB8AC3E}">
        <p14:creationId xmlns:p14="http://schemas.microsoft.com/office/powerpoint/2010/main" val="12790449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BF6063E4-CE3E-47AD-A669-BCFC945C2837}" type="slidenum">
              <a:rPr lang="en-CA" smtClean="0"/>
              <a:pPr>
                <a:defRPr/>
              </a:pPr>
              <a:t>83</a:t>
            </a:fld>
            <a:endParaRPr lang="en-CA"/>
          </a:p>
        </p:txBody>
      </p:sp>
    </p:spTree>
    <p:extLst>
      <p:ext uri="{BB962C8B-B14F-4D97-AF65-F5344CB8AC3E}">
        <p14:creationId xmlns:p14="http://schemas.microsoft.com/office/powerpoint/2010/main" val="27326053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p:spPr>
      </p:sp>
      <p:sp>
        <p:nvSpPr>
          <p:cNvPr id="192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FCFBD26-5D1C-4D5E-988E-28BE6192967B}" type="slidenum">
              <a:rPr lang="en-CA" smtClean="0"/>
              <a:pPr>
                <a:defRPr/>
              </a:pPr>
              <a:t>84</a:t>
            </a:fld>
            <a:endParaRPr lang="en-CA"/>
          </a:p>
        </p:txBody>
      </p:sp>
    </p:spTree>
    <p:extLst>
      <p:ext uri="{BB962C8B-B14F-4D97-AF65-F5344CB8AC3E}">
        <p14:creationId xmlns:p14="http://schemas.microsoft.com/office/powerpoint/2010/main" val="3195244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E183472-F822-400F-8773-7A324054A8E8}" type="slidenum">
              <a:rPr lang="en-CA" smtClean="0"/>
              <a:pPr>
                <a:defRPr/>
              </a:pPr>
              <a:t>8</a:t>
            </a:fld>
            <a:endParaRPr lang="en-CA"/>
          </a:p>
        </p:txBody>
      </p:sp>
    </p:spTree>
    <p:extLst>
      <p:ext uri="{BB962C8B-B14F-4D97-AF65-F5344CB8AC3E}">
        <p14:creationId xmlns:p14="http://schemas.microsoft.com/office/powerpoint/2010/main" val="28724608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B7F2AC8-5898-462F-A43A-C7ADBFEE3F6F}" type="slidenum">
              <a:rPr lang="en-CA" smtClean="0"/>
              <a:pPr>
                <a:defRPr/>
              </a:pPr>
              <a:t>85</a:t>
            </a:fld>
            <a:endParaRPr lang="en-CA"/>
          </a:p>
        </p:txBody>
      </p:sp>
    </p:spTree>
    <p:extLst>
      <p:ext uri="{BB962C8B-B14F-4D97-AF65-F5344CB8AC3E}">
        <p14:creationId xmlns:p14="http://schemas.microsoft.com/office/powerpoint/2010/main" val="7752929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0A59312-4D02-4966-B5BD-1F685C89AA4F}" type="slidenum">
              <a:rPr lang="en-CA" smtClean="0"/>
              <a:pPr>
                <a:defRPr/>
              </a:pPr>
              <a:t>86</a:t>
            </a:fld>
            <a:endParaRPr lang="en-CA"/>
          </a:p>
        </p:txBody>
      </p:sp>
    </p:spTree>
    <p:extLst>
      <p:ext uri="{BB962C8B-B14F-4D97-AF65-F5344CB8AC3E}">
        <p14:creationId xmlns:p14="http://schemas.microsoft.com/office/powerpoint/2010/main" val="24553696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p:spPr>
      </p:sp>
      <p:sp>
        <p:nvSpPr>
          <p:cNvPr id="195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AC9FD29-08E6-490E-A511-786C29675127}" type="slidenum">
              <a:rPr lang="en-CA" smtClean="0"/>
              <a:pPr>
                <a:defRPr/>
              </a:pPr>
              <a:t>87</a:t>
            </a:fld>
            <a:endParaRPr lang="en-CA"/>
          </a:p>
        </p:txBody>
      </p:sp>
    </p:spTree>
    <p:extLst>
      <p:ext uri="{BB962C8B-B14F-4D97-AF65-F5344CB8AC3E}">
        <p14:creationId xmlns:p14="http://schemas.microsoft.com/office/powerpoint/2010/main" val="40012704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p:spPr>
      </p:sp>
      <p:sp>
        <p:nvSpPr>
          <p:cNvPr id="196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0B5F9FC-81AA-4E91-A4C7-218072555BAD}" type="slidenum">
              <a:rPr lang="en-CA" smtClean="0"/>
              <a:pPr>
                <a:defRPr/>
              </a:pPr>
              <a:t>88</a:t>
            </a:fld>
            <a:endParaRPr lang="en-CA"/>
          </a:p>
        </p:txBody>
      </p:sp>
    </p:spTree>
    <p:extLst>
      <p:ext uri="{BB962C8B-B14F-4D97-AF65-F5344CB8AC3E}">
        <p14:creationId xmlns:p14="http://schemas.microsoft.com/office/powerpoint/2010/main" val="26793419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1073BA8-59E5-4A62-B242-57623F28987C}" type="slidenum">
              <a:rPr lang="en-CA" smtClean="0"/>
              <a:pPr>
                <a:defRPr/>
              </a:pPr>
              <a:t>89</a:t>
            </a:fld>
            <a:endParaRPr lang="en-CA"/>
          </a:p>
        </p:txBody>
      </p:sp>
    </p:spTree>
    <p:extLst>
      <p:ext uri="{BB962C8B-B14F-4D97-AF65-F5344CB8AC3E}">
        <p14:creationId xmlns:p14="http://schemas.microsoft.com/office/powerpoint/2010/main" val="9932654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p:spPr>
      </p:sp>
      <p:sp>
        <p:nvSpPr>
          <p:cNvPr id="198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4D85F10-D732-4236-A702-C10016A90584}" type="slidenum">
              <a:rPr lang="en-CA" smtClean="0"/>
              <a:pPr>
                <a:defRPr/>
              </a:pPr>
              <a:t>90</a:t>
            </a:fld>
            <a:endParaRPr lang="en-CA"/>
          </a:p>
        </p:txBody>
      </p:sp>
    </p:spTree>
    <p:extLst>
      <p:ext uri="{BB962C8B-B14F-4D97-AF65-F5344CB8AC3E}">
        <p14:creationId xmlns:p14="http://schemas.microsoft.com/office/powerpoint/2010/main" val="34721450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D3C60F92-C5F5-47BA-B7E3-5B818509B25E}" type="slidenum">
              <a:rPr lang="en-CA" smtClean="0"/>
              <a:pPr>
                <a:defRPr/>
              </a:pPr>
              <a:t>91</a:t>
            </a:fld>
            <a:endParaRPr lang="en-CA"/>
          </a:p>
        </p:txBody>
      </p:sp>
    </p:spTree>
    <p:extLst>
      <p:ext uri="{BB962C8B-B14F-4D97-AF65-F5344CB8AC3E}">
        <p14:creationId xmlns:p14="http://schemas.microsoft.com/office/powerpoint/2010/main" val="7927719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p:spPr>
      </p:sp>
      <p:sp>
        <p:nvSpPr>
          <p:cNvPr id="200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DF98DE7-45E1-48F7-8D3A-55B922887FF8}" type="slidenum">
              <a:rPr lang="en-CA" smtClean="0"/>
              <a:pPr>
                <a:defRPr/>
              </a:pPr>
              <a:t>92</a:t>
            </a:fld>
            <a:endParaRPr lang="en-CA"/>
          </a:p>
        </p:txBody>
      </p:sp>
    </p:spTree>
    <p:extLst>
      <p:ext uri="{BB962C8B-B14F-4D97-AF65-F5344CB8AC3E}">
        <p14:creationId xmlns:p14="http://schemas.microsoft.com/office/powerpoint/2010/main" val="187952998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E706072-BF6E-41C9-A5F3-6727CA06236B}" type="slidenum">
              <a:rPr lang="en-CA" smtClean="0"/>
              <a:pPr>
                <a:defRPr/>
              </a:pPr>
              <a:t>93</a:t>
            </a:fld>
            <a:endParaRPr lang="en-CA"/>
          </a:p>
        </p:txBody>
      </p:sp>
    </p:spTree>
    <p:extLst>
      <p:ext uri="{BB962C8B-B14F-4D97-AF65-F5344CB8AC3E}">
        <p14:creationId xmlns:p14="http://schemas.microsoft.com/office/powerpoint/2010/main" val="9114722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p:spPr>
      </p:sp>
      <p:sp>
        <p:nvSpPr>
          <p:cNvPr id="202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5EA2DFD-E9D1-4F49-B5CC-B8BF1F0F26FE}" type="slidenum">
              <a:rPr lang="en-CA" smtClean="0"/>
              <a:pPr>
                <a:defRPr/>
              </a:pPr>
              <a:t>94</a:t>
            </a:fld>
            <a:endParaRPr lang="en-CA"/>
          </a:p>
        </p:txBody>
      </p:sp>
    </p:spTree>
    <p:extLst>
      <p:ext uri="{BB962C8B-B14F-4D97-AF65-F5344CB8AC3E}">
        <p14:creationId xmlns:p14="http://schemas.microsoft.com/office/powerpoint/2010/main" val="364848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5D7A6DC5-10B9-4213-BAD2-BC0549C31649}" type="slidenum">
              <a:rPr lang="en-CA" smtClean="0"/>
              <a:pPr>
                <a:defRPr/>
              </a:pPr>
              <a:t>9</a:t>
            </a:fld>
            <a:endParaRPr lang="en-CA"/>
          </a:p>
        </p:txBody>
      </p:sp>
    </p:spTree>
    <p:extLst>
      <p:ext uri="{BB962C8B-B14F-4D97-AF65-F5344CB8AC3E}">
        <p14:creationId xmlns:p14="http://schemas.microsoft.com/office/powerpoint/2010/main" val="15287826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B0FE31D-8E8E-415C-BEB5-6FDC14539CBF}" type="slidenum">
              <a:rPr lang="en-CA" smtClean="0"/>
              <a:pPr>
                <a:defRPr/>
              </a:pPr>
              <a:t>95</a:t>
            </a:fld>
            <a:endParaRPr lang="en-CA"/>
          </a:p>
        </p:txBody>
      </p:sp>
    </p:spTree>
    <p:extLst>
      <p:ext uri="{BB962C8B-B14F-4D97-AF65-F5344CB8AC3E}">
        <p14:creationId xmlns:p14="http://schemas.microsoft.com/office/powerpoint/2010/main" val="20093680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3614605-87DD-4D4B-B624-60672CAFE622}" type="slidenum">
              <a:rPr lang="en-CA" smtClean="0"/>
              <a:pPr>
                <a:defRPr/>
              </a:pPr>
              <a:t>96</a:t>
            </a:fld>
            <a:endParaRPr lang="en-CA"/>
          </a:p>
        </p:txBody>
      </p:sp>
    </p:spTree>
    <p:extLst>
      <p:ext uri="{BB962C8B-B14F-4D97-AF65-F5344CB8AC3E}">
        <p14:creationId xmlns:p14="http://schemas.microsoft.com/office/powerpoint/2010/main" val="87607056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A07F9FC9-9914-4E3B-B0A7-9CACCE82DBB8}" type="slidenum">
              <a:rPr lang="en-CA" smtClean="0"/>
              <a:pPr>
                <a:defRPr/>
              </a:pPr>
              <a:t>97</a:t>
            </a:fld>
            <a:endParaRPr lang="en-CA"/>
          </a:p>
        </p:txBody>
      </p:sp>
    </p:spTree>
    <p:extLst>
      <p:ext uri="{BB962C8B-B14F-4D97-AF65-F5344CB8AC3E}">
        <p14:creationId xmlns:p14="http://schemas.microsoft.com/office/powerpoint/2010/main" val="79019168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p:spPr>
      </p:sp>
      <p:sp>
        <p:nvSpPr>
          <p:cNvPr id="206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1A165F2-5283-4F68-9932-33B5291A5F3C}" type="slidenum">
              <a:rPr lang="en-CA" smtClean="0"/>
              <a:pPr>
                <a:defRPr/>
              </a:pPr>
              <a:t>98</a:t>
            </a:fld>
            <a:endParaRPr lang="en-CA"/>
          </a:p>
        </p:txBody>
      </p:sp>
    </p:spTree>
    <p:extLst>
      <p:ext uri="{BB962C8B-B14F-4D97-AF65-F5344CB8AC3E}">
        <p14:creationId xmlns:p14="http://schemas.microsoft.com/office/powerpoint/2010/main" val="3620217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p:spPr>
      </p:sp>
      <p:sp>
        <p:nvSpPr>
          <p:cNvPr id="207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8620376-44C5-480B-809B-00D5E0D8456D}" type="slidenum">
              <a:rPr lang="en-CA" smtClean="0"/>
              <a:pPr>
                <a:defRPr/>
              </a:pPr>
              <a:t>99</a:t>
            </a:fld>
            <a:endParaRPr lang="en-CA"/>
          </a:p>
        </p:txBody>
      </p:sp>
    </p:spTree>
    <p:extLst>
      <p:ext uri="{BB962C8B-B14F-4D97-AF65-F5344CB8AC3E}">
        <p14:creationId xmlns:p14="http://schemas.microsoft.com/office/powerpoint/2010/main" val="21228711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p:spPr>
      </p:sp>
      <p:sp>
        <p:nvSpPr>
          <p:cNvPr id="208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06927CA-FA1D-4252-82BB-575DA06597EF}" type="slidenum">
              <a:rPr lang="en-CA" smtClean="0"/>
              <a:pPr>
                <a:defRPr/>
              </a:pPr>
              <a:t>100</a:t>
            </a:fld>
            <a:endParaRPr lang="en-CA"/>
          </a:p>
        </p:txBody>
      </p:sp>
    </p:spTree>
    <p:extLst>
      <p:ext uri="{BB962C8B-B14F-4D97-AF65-F5344CB8AC3E}">
        <p14:creationId xmlns:p14="http://schemas.microsoft.com/office/powerpoint/2010/main" val="21090556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p:spPr>
      </p:sp>
      <p:sp>
        <p:nvSpPr>
          <p:cNvPr id="209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D94E11A-5CD5-4C66-BDA4-03AFB9561860}" type="slidenum">
              <a:rPr lang="en-CA" smtClean="0"/>
              <a:pPr>
                <a:defRPr/>
              </a:pPr>
              <a:t>101</a:t>
            </a:fld>
            <a:endParaRPr lang="en-CA"/>
          </a:p>
        </p:txBody>
      </p:sp>
    </p:spTree>
    <p:extLst>
      <p:ext uri="{BB962C8B-B14F-4D97-AF65-F5344CB8AC3E}">
        <p14:creationId xmlns:p14="http://schemas.microsoft.com/office/powerpoint/2010/main" val="42309889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p:spPr>
      </p:sp>
      <p:sp>
        <p:nvSpPr>
          <p:cNvPr id="210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838DAE0-A597-44D5-A0D0-A4F92D551023}" type="slidenum">
              <a:rPr lang="en-CA" smtClean="0"/>
              <a:pPr>
                <a:defRPr/>
              </a:pPr>
              <a:t>103</a:t>
            </a:fld>
            <a:endParaRPr lang="en-CA"/>
          </a:p>
        </p:txBody>
      </p:sp>
    </p:spTree>
    <p:extLst>
      <p:ext uri="{BB962C8B-B14F-4D97-AF65-F5344CB8AC3E}">
        <p14:creationId xmlns:p14="http://schemas.microsoft.com/office/powerpoint/2010/main" val="34814131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p:spPr>
      </p:sp>
      <p:sp>
        <p:nvSpPr>
          <p:cNvPr id="211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6192BC7-99A2-443B-A9EE-30D01FFF4984}" type="slidenum">
              <a:rPr lang="en-CA" smtClean="0"/>
              <a:pPr>
                <a:defRPr/>
              </a:pPr>
              <a:t>104</a:t>
            </a:fld>
            <a:endParaRPr lang="en-CA"/>
          </a:p>
        </p:txBody>
      </p:sp>
    </p:spTree>
    <p:extLst>
      <p:ext uri="{BB962C8B-B14F-4D97-AF65-F5344CB8AC3E}">
        <p14:creationId xmlns:p14="http://schemas.microsoft.com/office/powerpoint/2010/main" val="239003704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1A50BC91-B450-4E9A-B363-D322BF68925E}" type="slidenum">
              <a:rPr lang="en-CA" smtClean="0"/>
              <a:pPr>
                <a:defRPr/>
              </a:pPr>
              <a:t>105</a:t>
            </a:fld>
            <a:endParaRPr lang="en-CA"/>
          </a:p>
        </p:txBody>
      </p:sp>
    </p:spTree>
    <p:extLst>
      <p:ext uri="{BB962C8B-B14F-4D97-AF65-F5344CB8AC3E}">
        <p14:creationId xmlns:p14="http://schemas.microsoft.com/office/powerpoint/2010/main" val="274028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2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2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1.bin"/><Relationship Id="rId5" Type="http://schemas.openxmlformats.org/officeDocument/2006/relationships/image" Target="../media/image1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13.png"/><Relationship Id="rId5" Type="http://schemas.openxmlformats.org/officeDocument/2006/relationships/oleObject" Target="../embeddings/oleObject2.bin"/><Relationship Id="rId6"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14.png"/><Relationship Id="rId5" Type="http://schemas.openxmlformats.org/officeDocument/2006/relationships/oleObject" Target="../embeddings/oleObject3.bin"/><Relationship Id="rId6" Type="http://schemas.openxmlformats.org/officeDocument/2006/relationships/image" Target="../media/image12.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17.png"/><Relationship Id="rId5" Type="http://schemas.openxmlformats.org/officeDocument/2006/relationships/oleObject" Target="../embeddings/oleObject4.bin"/><Relationship Id="rId6" Type="http://schemas.openxmlformats.org/officeDocument/2006/relationships/image" Target="../media/image12.wmf"/><Relationship Id="rId7" Type="http://schemas.openxmlformats.org/officeDocument/2006/relationships/oleObject" Target="../embeddings/oleObject5.bin"/><Relationship Id="rId8" Type="http://schemas.openxmlformats.org/officeDocument/2006/relationships/image" Target="../media/image15.wmf"/><Relationship Id="rId9" Type="http://schemas.openxmlformats.org/officeDocument/2006/relationships/oleObject" Target="../embeddings/oleObject6.bin"/><Relationship Id="rId10" Type="http://schemas.openxmlformats.org/officeDocument/2006/relationships/image" Target="../media/image1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20.png"/><Relationship Id="rId5" Type="http://schemas.openxmlformats.org/officeDocument/2006/relationships/oleObject" Target="../embeddings/oleObject7.bin"/><Relationship Id="rId6" Type="http://schemas.openxmlformats.org/officeDocument/2006/relationships/image" Target="../media/image12.wmf"/><Relationship Id="rId7" Type="http://schemas.openxmlformats.org/officeDocument/2006/relationships/oleObject" Target="../embeddings/oleObject8.bin"/><Relationship Id="rId8" Type="http://schemas.openxmlformats.org/officeDocument/2006/relationships/image" Target="../media/image18.wmf"/><Relationship Id="rId9" Type="http://schemas.openxmlformats.org/officeDocument/2006/relationships/oleObject" Target="../embeddings/oleObject9.bin"/><Relationship Id="rId10" Type="http://schemas.openxmlformats.org/officeDocument/2006/relationships/image" Target="../media/image19.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21.png"/><Relationship Id="rId5" Type="http://schemas.openxmlformats.org/officeDocument/2006/relationships/oleObject" Target="../embeddings/oleObject10.bin"/><Relationship Id="rId6" Type="http://schemas.openxmlformats.org/officeDocument/2006/relationships/image" Target="../media/image12.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23.png"/><Relationship Id="rId5" Type="http://schemas.openxmlformats.org/officeDocument/2006/relationships/oleObject" Target="../embeddings/oleObject11.bin"/><Relationship Id="rId6" Type="http://schemas.openxmlformats.org/officeDocument/2006/relationships/image" Target="../media/image12.wmf"/><Relationship Id="rId7" Type="http://schemas.openxmlformats.org/officeDocument/2006/relationships/oleObject" Target="../embeddings/oleObject12.bin"/><Relationship Id="rId8" Type="http://schemas.openxmlformats.org/officeDocument/2006/relationships/image" Target="../media/image22.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lstStyle/>
          <a:p>
            <a:pPr eaLnBrk="1" hangingPunct="1"/>
            <a:r>
              <a:rPr lang="en-US" altLang="zh-CN" sz="4400" dirty="0" smtClean="0"/>
              <a:t>CS101 Data Structures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smtClean="0">
                <a:ea typeface="宋体" panose="02010600030101010101" pitchFamily="2" charset="-122"/>
              </a:rPr>
              <a:t>Stack</a:t>
            </a:r>
            <a:endParaRPr lang="en-US" altLang="zh-CN" dirty="0" smtClean="0">
              <a:ea typeface="宋体" panose="02010600030101010101" pitchFamily="2" charset="-122"/>
            </a:endParaRPr>
          </a:p>
          <a:p>
            <a:pPr marL="0" indent="0" algn="ctr" eaLnBrk="1" hangingPunct="1">
              <a:buNone/>
            </a:pPr>
            <a:r>
              <a:rPr lang="en-US" altLang="zh-CN" dirty="0" smtClean="0">
                <a:ea typeface="宋体" panose="02010600030101010101" pitchFamily="2" charset="-122"/>
              </a:rPr>
              <a:t>Textbook </a:t>
            </a:r>
            <a:r>
              <a:rPr lang="en-US" altLang="zh-CN" dirty="0" err="1" smtClean="0">
                <a:ea typeface="宋体" panose="02010600030101010101" pitchFamily="2" charset="-122"/>
              </a:rPr>
              <a:t>Ch</a:t>
            </a:r>
            <a:r>
              <a:rPr lang="en-US" altLang="zh-CN" dirty="0" smtClean="0">
                <a:ea typeface="宋体" panose="02010600030101010101" pitchFamily="2" charset="-122"/>
              </a:rPr>
              <a:t> 10.1</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70004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latin typeface="Consolas" pitchFamily="49" charset="0"/>
                <a:cs typeface="Arial" charset="0"/>
              </a:rPr>
              <a:t>Single_list</a:t>
            </a:r>
            <a:r>
              <a:rPr lang="en-US" smtClean="0">
                <a:latin typeface="Arial" charset="0"/>
                <a:cs typeface="Arial" charset="0"/>
              </a:rPr>
              <a:t> Definition</a:t>
            </a:r>
          </a:p>
        </p:txBody>
      </p:sp>
      <p:sp>
        <p:nvSpPr>
          <p:cNvPr id="19459" name="Rectangle 3"/>
          <p:cNvSpPr>
            <a:spLocks noGrp="1" noChangeArrowheads="1"/>
          </p:cNvSpPr>
          <p:nvPr>
            <p:ph type="body" idx="1"/>
          </p:nvPr>
        </p:nvSpPr>
        <p:spPr/>
        <p:txBody>
          <a:bodyPr>
            <a:normAutofit fontScale="92500" lnSpcReduction="10000"/>
          </a:bodyPr>
          <a:lstStyle/>
          <a:p>
            <a:pPr>
              <a:buFont typeface="Arial" charset="0"/>
              <a:buNone/>
            </a:pPr>
            <a:r>
              <a:rPr lang="en-US" dirty="0" smtClean="0">
                <a:latin typeface="Arial" charset="0"/>
                <a:cs typeface="Arial" charset="0"/>
              </a:rPr>
              <a:t>	The definition of single list class: </a:t>
            </a:r>
            <a:r>
              <a:rPr lang="en-US" sz="1600" dirty="0" smtClean="0">
                <a:latin typeface="Arial" charset="0"/>
                <a:cs typeface="Arial" charset="0"/>
              </a:rPr>
              <a:t> </a:t>
            </a:r>
          </a:p>
          <a:p>
            <a:pPr>
              <a:buFontTx/>
              <a:buNone/>
            </a:pPr>
            <a:endParaRPr lang="en-US" sz="1400" dirty="0" smtClean="0">
              <a:latin typeface="Consolas" pitchFamily="49" charset="0"/>
              <a:cs typeface="Arial" charset="0"/>
            </a:endParaRPr>
          </a:p>
          <a:p>
            <a:pPr>
              <a:buFontTx/>
              <a:buNone/>
            </a:pPr>
            <a:r>
              <a:rPr lang="en-US" sz="1300" dirty="0" smtClean="0">
                <a:latin typeface="Consolas" pitchFamily="49" charset="0"/>
                <a:cs typeface="Arial" charset="0"/>
              </a:rPr>
              <a:t>		template &lt;</a:t>
            </a:r>
            <a:r>
              <a:rPr lang="en-US" sz="1300" dirty="0" err="1" smtClean="0">
                <a:latin typeface="Consolas" pitchFamily="49" charset="0"/>
                <a:cs typeface="Arial" charset="0"/>
              </a:rPr>
              <a:t>typename</a:t>
            </a:r>
            <a:r>
              <a:rPr lang="en-US" sz="1300" dirty="0" smtClean="0">
                <a:latin typeface="Consolas" pitchFamily="49" charset="0"/>
                <a:cs typeface="Arial" charset="0"/>
              </a:rPr>
              <a:t> Type&gt;</a:t>
            </a:r>
          </a:p>
          <a:p>
            <a:pPr>
              <a:buFontTx/>
              <a:buNone/>
            </a:pPr>
            <a:r>
              <a:rPr lang="en-US" sz="1300" dirty="0" smtClean="0">
                <a:latin typeface="Consolas" pitchFamily="49" charset="0"/>
                <a:cs typeface="Arial" charset="0"/>
              </a:rPr>
              <a:t>		class </a:t>
            </a:r>
            <a:r>
              <a:rPr lang="en-US" sz="1300" dirty="0" err="1" smtClean="0">
                <a:latin typeface="Consolas" pitchFamily="49" charset="0"/>
                <a:cs typeface="Arial" charset="0"/>
              </a:rPr>
              <a:t>Single_list</a:t>
            </a:r>
            <a:r>
              <a:rPr lang="en-US" sz="1300" dirty="0" smtClean="0">
                <a:latin typeface="Consolas" pitchFamily="49" charset="0"/>
                <a:cs typeface="Arial" charset="0"/>
              </a:rPr>
              <a:t> {</a:t>
            </a:r>
          </a:p>
          <a:p>
            <a:pPr>
              <a:buFontTx/>
              <a:buNone/>
            </a:pPr>
            <a:r>
              <a:rPr lang="en-US" sz="1300" dirty="0" smtClean="0">
                <a:latin typeface="Consolas" pitchFamily="49" charset="0"/>
                <a:cs typeface="Arial" charset="0"/>
              </a:rPr>
              <a:t>		    public:</a:t>
            </a: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Single_list</a:t>
            </a:r>
            <a:r>
              <a:rPr lang="en-US" sz="1300" dirty="0" smtClean="0">
                <a:latin typeface="Consolas" pitchFamily="49" charset="0"/>
                <a:cs typeface="Arial" charset="0"/>
              </a:rPr>
              <a:t>();</a:t>
            </a: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Single_list</a:t>
            </a:r>
            <a:r>
              <a:rPr lang="en-US" sz="1300" dirty="0" smtClean="0">
                <a:latin typeface="Consolas" pitchFamily="49" charset="0"/>
                <a:cs typeface="Arial" charset="0"/>
              </a:rPr>
              <a:t>();</a:t>
            </a:r>
          </a:p>
          <a:p>
            <a:pPr>
              <a:buFontTx/>
              <a:buNone/>
            </a:pPr>
            <a:endParaRPr lang="en-US" sz="1300" dirty="0" smtClean="0">
              <a:latin typeface="Consolas" pitchFamily="49" charset="0"/>
              <a:cs typeface="Arial" charset="0"/>
            </a:endParaRP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int</a:t>
            </a:r>
            <a:r>
              <a:rPr lang="en-US" sz="1300" dirty="0" smtClean="0">
                <a:latin typeface="Consolas" pitchFamily="49" charset="0"/>
                <a:cs typeface="Arial" charset="0"/>
              </a:rPr>
              <a:t> size() const;</a:t>
            </a:r>
          </a:p>
          <a:p>
            <a:pPr>
              <a:buFontTx/>
              <a:buNone/>
            </a:pPr>
            <a:r>
              <a:rPr lang="en-US" sz="1300" dirty="0" smtClean="0">
                <a:latin typeface="Consolas" pitchFamily="49" charset="0"/>
                <a:cs typeface="Arial" charset="0"/>
              </a:rPr>
              <a:t>		        </a:t>
            </a:r>
            <a:r>
              <a:rPr lang="en-US" sz="1300" dirty="0" err="1" smtClean="0">
                <a:solidFill>
                  <a:srgbClr val="FF0000"/>
                </a:solidFill>
                <a:latin typeface="Consolas" pitchFamily="49" charset="0"/>
                <a:cs typeface="Arial" charset="0"/>
              </a:rPr>
              <a:t>bool</a:t>
            </a:r>
            <a:r>
              <a:rPr lang="en-US" sz="1300" dirty="0" smtClean="0">
                <a:solidFill>
                  <a:srgbClr val="FF0000"/>
                </a:solidFill>
                <a:latin typeface="Consolas" pitchFamily="49" charset="0"/>
                <a:cs typeface="Arial" charset="0"/>
              </a:rPr>
              <a:t> empty() const;</a:t>
            </a:r>
          </a:p>
          <a:p>
            <a:pPr>
              <a:buFontTx/>
              <a:buNone/>
            </a:pPr>
            <a:r>
              <a:rPr lang="en-US" sz="1300" dirty="0" smtClean="0">
                <a:latin typeface="Consolas" pitchFamily="49" charset="0"/>
                <a:cs typeface="Arial" charset="0"/>
              </a:rPr>
              <a:t>		        </a:t>
            </a:r>
            <a:r>
              <a:rPr lang="en-US" sz="1300" dirty="0" smtClean="0">
                <a:solidFill>
                  <a:srgbClr val="FF0000"/>
                </a:solidFill>
                <a:latin typeface="Consolas" pitchFamily="49" charset="0"/>
                <a:cs typeface="Arial" charset="0"/>
              </a:rPr>
              <a:t>Type front() const;</a:t>
            </a:r>
          </a:p>
          <a:p>
            <a:pPr>
              <a:buFontTx/>
              <a:buNone/>
            </a:pPr>
            <a:r>
              <a:rPr lang="en-US" sz="1300" dirty="0" smtClean="0">
                <a:latin typeface="Consolas" pitchFamily="49" charset="0"/>
                <a:cs typeface="Arial" charset="0"/>
              </a:rPr>
              <a:t>		        Type back() const;</a:t>
            </a: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Single_node</a:t>
            </a:r>
            <a:r>
              <a:rPr lang="en-US" sz="1300" dirty="0" smtClean="0">
                <a:latin typeface="Consolas" pitchFamily="49" charset="0"/>
                <a:cs typeface="Arial" charset="0"/>
              </a:rPr>
              <a:t>&lt;Type&gt; *head() const;</a:t>
            </a: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Single_node</a:t>
            </a:r>
            <a:r>
              <a:rPr lang="en-US" sz="1300" dirty="0" smtClean="0">
                <a:latin typeface="Consolas" pitchFamily="49" charset="0"/>
                <a:cs typeface="Arial" charset="0"/>
              </a:rPr>
              <a:t>&lt;Type&gt; *tail() const;</a:t>
            </a: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int</a:t>
            </a:r>
            <a:r>
              <a:rPr lang="en-US" sz="1300" dirty="0" smtClean="0">
                <a:latin typeface="Consolas" pitchFamily="49" charset="0"/>
                <a:cs typeface="Arial" charset="0"/>
              </a:rPr>
              <a:t> count( Type </a:t>
            </a:r>
            <a:r>
              <a:rPr lang="en-US" sz="1300" dirty="0" err="1" smtClean="0">
                <a:latin typeface="Consolas" pitchFamily="49" charset="0"/>
                <a:cs typeface="Arial" charset="0"/>
              </a:rPr>
              <a:t>const</a:t>
            </a:r>
            <a:r>
              <a:rPr lang="en-US" sz="1300" dirty="0" smtClean="0">
                <a:latin typeface="Consolas" pitchFamily="49" charset="0"/>
                <a:cs typeface="Arial" charset="0"/>
              </a:rPr>
              <a:t> &amp; ) const;</a:t>
            </a:r>
          </a:p>
          <a:p>
            <a:pPr>
              <a:buFontTx/>
              <a:buNone/>
            </a:pPr>
            <a:endParaRPr lang="en-US" sz="1300" dirty="0" smtClean="0">
              <a:latin typeface="Consolas" pitchFamily="49" charset="0"/>
              <a:cs typeface="Arial" charset="0"/>
            </a:endParaRPr>
          </a:p>
          <a:p>
            <a:pPr>
              <a:buFontTx/>
              <a:buNone/>
            </a:pPr>
            <a:r>
              <a:rPr lang="en-US" sz="1300" dirty="0" smtClean="0">
                <a:latin typeface="Consolas" pitchFamily="49" charset="0"/>
                <a:cs typeface="Arial" charset="0"/>
              </a:rPr>
              <a:t>		        </a:t>
            </a:r>
            <a:r>
              <a:rPr lang="en-US" sz="1300" dirty="0" smtClean="0">
                <a:solidFill>
                  <a:srgbClr val="FF0000"/>
                </a:solidFill>
                <a:latin typeface="Consolas" pitchFamily="49" charset="0"/>
                <a:cs typeface="Arial" charset="0"/>
              </a:rPr>
              <a:t>void </a:t>
            </a:r>
            <a:r>
              <a:rPr lang="en-US" sz="1300" dirty="0" err="1" smtClean="0">
                <a:solidFill>
                  <a:srgbClr val="FF0000"/>
                </a:solidFill>
                <a:latin typeface="Consolas" pitchFamily="49" charset="0"/>
                <a:cs typeface="Arial" charset="0"/>
              </a:rPr>
              <a:t>push_front</a:t>
            </a:r>
            <a:r>
              <a:rPr lang="en-US" sz="1300" dirty="0" smtClean="0">
                <a:solidFill>
                  <a:srgbClr val="FF0000"/>
                </a:solidFill>
                <a:latin typeface="Consolas" pitchFamily="49" charset="0"/>
                <a:cs typeface="Arial" charset="0"/>
              </a:rPr>
              <a:t>( Type </a:t>
            </a:r>
            <a:r>
              <a:rPr lang="en-US" sz="1300" dirty="0" err="1" smtClean="0">
                <a:solidFill>
                  <a:srgbClr val="FF0000"/>
                </a:solidFill>
                <a:latin typeface="Consolas" pitchFamily="49" charset="0"/>
                <a:cs typeface="Arial" charset="0"/>
              </a:rPr>
              <a:t>const</a:t>
            </a:r>
            <a:r>
              <a:rPr lang="en-US" sz="1300" dirty="0" smtClean="0">
                <a:solidFill>
                  <a:srgbClr val="FF0000"/>
                </a:solidFill>
                <a:latin typeface="Consolas" pitchFamily="49" charset="0"/>
                <a:cs typeface="Arial" charset="0"/>
              </a:rPr>
              <a:t> &amp; );</a:t>
            </a:r>
          </a:p>
          <a:p>
            <a:pPr>
              <a:buFontTx/>
              <a:buNone/>
            </a:pPr>
            <a:r>
              <a:rPr lang="en-US" sz="1300" dirty="0" smtClean="0">
                <a:latin typeface="Consolas" pitchFamily="49" charset="0"/>
                <a:cs typeface="Arial" charset="0"/>
              </a:rPr>
              <a:t>		        void </a:t>
            </a:r>
            <a:r>
              <a:rPr lang="en-US" sz="1300" dirty="0" err="1" smtClean="0">
                <a:latin typeface="Consolas" pitchFamily="49" charset="0"/>
                <a:cs typeface="Arial" charset="0"/>
              </a:rPr>
              <a:t>push_back</a:t>
            </a:r>
            <a:r>
              <a:rPr lang="en-US" sz="1300" dirty="0" smtClean="0">
                <a:latin typeface="Consolas" pitchFamily="49" charset="0"/>
                <a:cs typeface="Arial" charset="0"/>
              </a:rPr>
              <a:t>( Type </a:t>
            </a:r>
            <a:r>
              <a:rPr lang="en-US" sz="1300" dirty="0" err="1" smtClean="0">
                <a:latin typeface="Consolas" pitchFamily="49" charset="0"/>
                <a:cs typeface="Arial" charset="0"/>
              </a:rPr>
              <a:t>const</a:t>
            </a:r>
            <a:r>
              <a:rPr lang="en-US" sz="1300" dirty="0" smtClean="0">
                <a:latin typeface="Consolas" pitchFamily="49" charset="0"/>
                <a:cs typeface="Arial" charset="0"/>
              </a:rPr>
              <a:t> &amp; );</a:t>
            </a:r>
          </a:p>
          <a:p>
            <a:pPr>
              <a:buFontTx/>
              <a:buNone/>
            </a:pPr>
            <a:r>
              <a:rPr lang="en-US" sz="1300" dirty="0" smtClean="0">
                <a:latin typeface="Consolas" pitchFamily="49" charset="0"/>
                <a:cs typeface="Arial" charset="0"/>
              </a:rPr>
              <a:t>		        </a:t>
            </a:r>
            <a:r>
              <a:rPr lang="en-US" sz="1300" dirty="0" smtClean="0">
                <a:solidFill>
                  <a:srgbClr val="FF0000"/>
                </a:solidFill>
                <a:latin typeface="Consolas" pitchFamily="49" charset="0"/>
                <a:cs typeface="Arial" charset="0"/>
              </a:rPr>
              <a:t>Type </a:t>
            </a:r>
            <a:r>
              <a:rPr lang="en-US" sz="1300" dirty="0" err="1" smtClean="0">
                <a:solidFill>
                  <a:srgbClr val="FF0000"/>
                </a:solidFill>
                <a:latin typeface="Consolas" pitchFamily="49" charset="0"/>
                <a:cs typeface="Arial" charset="0"/>
              </a:rPr>
              <a:t>pop_front</a:t>
            </a:r>
            <a:r>
              <a:rPr lang="en-US" sz="1300" dirty="0" smtClean="0">
                <a:solidFill>
                  <a:srgbClr val="FF0000"/>
                </a:solidFill>
                <a:latin typeface="Consolas" pitchFamily="49" charset="0"/>
                <a:cs typeface="Arial" charset="0"/>
              </a:rPr>
              <a:t>();</a:t>
            </a: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int</a:t>
            </a:r>
            <a:r>
              <a:rPr lang="en-US" sz="1300" dirty="0" smtClean="0">
                <a:latin typeface="Consolas" pitchFamily="49" charset="0"/>
                <a:cs typeface="Arial" charset="0"/>
              </a:rPr>
              <a:t> erase( Type </a:t>
            </a:r>
            <a:r>
              <a:rPr lang="en-US" sz="1300" dirty="0" err="1" smtClean="0">
                <a:latin typeface="Consolas" pitchFamily="49" charset="0"/>
                <a:cs typeface="Arial" charset="0"/>
              </a:rPr>
              <a:t>const</a:t>
            </a:r>
            <a:r>
              <a:rPr lang="en-US" sz="1300" dirty="0" smtClean="0">
                <a:latin typeface="Consolas" pitchFamily="49" charset="0"/>
                <a:cs typeface="Arial" charset="0"/>
              </a:rPr>
              <a:t> &amp; );</a:t>
            </a:r>
          </a:p>
          <a:p>
            <a:pPr>
              <a:buFontTx/>
              <a:buNone/>
            </a:pPr>
            <a:r>
              <a:rPr lang="en-US" sz="1300" dirty="0" smtClean="0">
                <a:latin typeface="Consolas" pitchFamily="49" charset="0"/>
                <a:cs typeface="Arial" charset="0"/>
              </a:rPr>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10240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Thus</a:t>
            </a:r>
          </a:p>
          <a:p>
            <a:pPr algn="ctr">
              <a:buFontTx/>
              <a:buNone/>
            </a:pPr>
            <a:r>
              <a:rPr lang="en-US" dirty="0" smtClean="0">
                <a:latin typeface="Times New Roman" pitchFamily="18" charset="0"/>
                <a:cs typeface="Times New Roman" pitchFamily="18" charset="0"/>
              </a:rPr>
              <a:t>1  2  3  +  4  5  6  ×  –  7  ×  +  –  8  9  ×  +</a:t>
            </a:r>
            <a:endParaRPr lang="en-US" sz="2800" dirty="0" smtClean="0">
              <a:latin typeface="Times New Roman" pitchFamily="18" charset="0"/>
              <a:cs typeface="Times New Roman" pitchFamily="18" charset="0"/>
            </a:endParaRPr>
          </a:p>
          <a:p>
            <a:pPr>
              <a:buFontTx/>
              <a:buNone/>
            </a:pPr>
            <a:r>
              <a:rPr lang="en-US" sz="2800" dirty="0" smtClean="0">
                <a:solidFill>
                  <a:srgbClr val="D20000"/>
                </a:solidFill>
                <a:latin typeface="Times New Roman" pitchFamily="18" charset="0"/>
                <a:cs typeface="Arial" charset="0"/>
              </a:rPr>
              <a:t>	</a:t>
            </a:r>
            <a:r>
              <a:rPr lang="en-US" dirty="0" smtClean="0">
                <a:latin typeface="Arial" charset="0"/>
                <a:cs typeface="Arial" charset="0"/>
              </a:rPr>
              <a:t>evaluates to the value on the top: </a:t>
            </a:r>
            <a:r>
              <a:rPr lang="en-US" dirty="0" smtClean="0">
                <a:latin typeface="Times New Roman" pitchFamily="18" charset="0"/>
                <a:cs typeface="Arial" charset="0"/>
              </a:rPr>
              <a:t>250</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The equivalent in-fix notation is</a:t>
            </a:r>
          </a:p>
          <a:p>
            <a:pPr algn="ctr">
              <a:buFontTx/>
              <a:buNone/>
            </a:pPr>
            <a:r>
              <a:rPr lang="en-US" dirty="0" smtClean="0">
                <a:latin typeface="Times New Roman" pitchFamily="18" charset="0"/>
                <a:cs typeface="Times New Roman" pitchFamily="18" charset="0"/>
              </a:rPr>
              <a:t>((1 – ((2 + 3) + ((4 – (5 × 6)) × 7))) + (8 × 9))</a:t>
            </a:r>
          </a:p>
          <a:p>
            <a:pPr>
              <a:buFont typeface="Arial" charset="0"/>
              <a:buNone/>
            </a:pPr>
            <a:r>
              <a:rPr lang="en-US" dirty="0" smtClean="0">
                <a:latin typeface="Arial" charset="0"/>
                <a:cs typeface="Arial" charset="0"/>
              </a:rPr>
              <a:t>	We reduce the parentheses using order-of-operations:</a:t>
            </a:r>
            <a:endParaRPr lang="en-US" sz="2800" dirty="0" smtClean="0">
              <a:latin typeface="Times New Roman" pitchFamily="18" charset="0"/>
              <a:cs typeface="Arial" charset="0"/>
            </a:endParaRPr>
          </a:p>
          <a:p>
            <a:pPr algn="ctr">
              <a:buFontTx/>
              <a:buNone/>
            </a:pPr>
            <a:r>
              <a:rPr lang="en-US" dirty="0" smtClean="0">
                <a:latin typeface="Times New Roman" pitchFamily="18" charset="0"/>
                <a:cs typeface="Times New Roman" pitchFamily="18" charset="0"/>
              </a:rPr>
              <a:t>1 – (2 + 3 + (4 – 5 × 6) × 7) + 8 × 9</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103427"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Incidentally,</a:t>
            </a:r>
          </a:p>
          <a:p>
            <a:pPr>
              <a:buFontTx/>
              <a:buNone/>
            </a:pPr>
            <a:r>
              <a:rPr lang="en-US" smtClean="0">
                <a:latin typeface="Arial" charset="0"/>
                <a:cs typeface="Arial" charset="0"/>
              </a:rPr>
              <a:t>		</a:t>
            </a:r>
            <a:r>
              <a:rPr lang="en-US" smtClean="0">
                <a:latin typeface="Times New Roman" pitchFamily="18" charset="0"/>
                <a:cs typeface="Times New Roman" pitchFamily="18" charset="0"/>
              </a:rPr>
              <a:t> </a:t>
            </a:r>
            <a:r>
              <a:rPr lang="en-US" sz="2800" smtClean="0">
                <a:latin typeface="Times New Roman" pitchFamily="18" charset="0"/>
                <a:cs typeface="Times New Roman" pitchFamily="18" charset="0"/>
              </a:rPr>
              <a:t>1 – 2 + 3 + 4 – 5 × 6 × 7 + 8 × 9 = – 132</a:t>
            </a:r>
          </a:p>
          <a:p>
            <a:pPr>
              <a:buFontTx/>
              <a:buNone/>
            </a:pPr>
            <a:r>
              <a:rPr lang="en-US" smtClean="0">
                <a:latin typeface="Arial" charset="0"/>
                <a:cs typeface="Arial" charset="0"/>
              </a:rPr>
              <a:t>	which has the reverse-Polish notation of</a:t>
            </a:r>
          </a:p>
          <a:p>
            <a:pPr>
              <a:buFontTx/>
              <a:buNone/>
            </a:pPr>
            <a:r>
              <a:rPr lang="en-US" smtClean="0">
                <a:latin typeface="Arial" charset="0"/>
                <a:cs typeface="Arial" charset="0"/>
              </a:rPr>
              <a:t>		   </a:t>
            </a:r>
            <a:r>
              <a:rPr lang="en-US" sz="2800" smtClean="0">
                <a:latin typeface="Times New Roman" pitchFamily="18" charset="0"/>
                <a:cs typeface="Times New Roman" pitchFamily="18" charset="0"/>
              </a:rPr>
              <a:t>1  2  –  3  +  4  +  5  6  7  ×  ×  –  8  9  ×  +</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For comparison, the calculated expression was</a:t>
            </a:r>
          </a:p>
          <a:p>
            <a:pPr>
              <a:buFontTx/>
              <a:buNone/>
            </a:pPr>
            <a:r>
              <a:rPr lang="en-US" smtClean="0">
                <a:latin typeface="Arial" charset="0"/>
                <a:cs typeface="Arial" charset="0"/>
              </a:rPr>
              <a:t>	</a:t>
            </a:r>
            <a:r>
              <a:rPr lang="en-US" smtClean="0">
                <a:latin typeface="Times New Roman" pitchFamily="18" charset="0"/>
                <a:cs typeface="Times New Roman" pitchFamily="18" charset="0"/>
              </a:rPr>
              <a:t>        </a:t>
            </a:r>
            <a:r>
              <a:rPr lang="en-US" sz="2800" smtClean="0">
                <a:latin typeface="Times New Roman" pitchFamily="18" charset="0"/>
                <a:cs typeface="Times New Roman" pitchFamily="18" charset="0"/>
              </a:rPr>
              <a:t>1  2  3  +  4  5  6  ×  –  7  ×  +  –  8  9  ×  +</a:t>
            </a:r>
            <a:endParaRPr lang="en-US" smtClean="0">
              <a:latin typeface="Times New Roman" pitchFamily="18" charset="0"/>
              <a:cs typeface="Times New Roman" pitchFamily="18" charset="0"/>
            </a:endParaRPr>
          </a:p>
          <a:p>
            <a:pPr>
              <a:buFontTx/>
              <a:buNone/>
            </a:pPr>
            <a:endParaRPr lang="en-US" sz="2800" smtClean="0">
              <a:latin typeface="Times New Roman" pitchFamily="18"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lstStyle/>
          <a:p>
            <a:r>
              <a:rPr lang="en-US" altLang="zh-CN" dirty="0" smtClean="0"/>
              <a:t>Stack ADT</a:t>
            </a:r>
          </a:p>
          <a:p>
            <a:pPr lvl="1"/>
            <a:r>
              <a:rPr lang="en-US" altLang="zh-CN" dirty="0" smtClean="0"/>
              <a:t>Push, pop, LIFO</a:t>
            </a:r>
          </a:p>
          <a:p>
            <a:r>
              <a:rPr lang="en-US" altLang="zh-CN" dirty="0" smtClean="0"/>
              <a:t>Implementation</a:t>
            </a:r>
          </a:p>
          <a:p>
            <a:pPr lvl="1"/>
            <a:r>
              <a:rPr lang="en-US" altLang="zh-CN" dirty="0" smtClean="0"/>
              <a:t>Linked list</a:t>
            </a:r>
          </a:p>
          <a:p>
            <a:pPr lvl="1"/>
            <a:r>
              <a:rPr lang="en-US" altLang="zh-CN" dirty="0" smtClean="0"/>
              <a:t>Array</a:t>
            </a:r>
          </a:p>
          <a:p>
            <a:pPr lvl="2"/>
            <a:r>
              <a:rPr lang="en-US" altLang="zh-CN" dirty="0" smtClean="0"/>
              <a:t>How to increase the array capacity</a:t>
            </a:r>
            <a:endParaRPr lang="en-US" altLang="zh-CN" dirty="0"/>
          </a:p>
          <a:p>
            <a:r>
              <a:rPr lang="en-US" altLang="zh-CN" dirty="0" smtClean="0"/>
              <a:t>Applications</a:t>
            </a:r>
          </a:p>
          <a:p>
            <a:pPr lvl="1"/>
            <a:r>
              <a:rPr lang="en-US" altLang="zh-CN" dirty="0">
                <a:latin typeface="Arial" charset="0"/>
                <a:cs typeface="Arial" charset="0"/>
              </a:rPr>
              <a:t>Parsing </a:t>
            </a:r>
            <a:r>
              <a:rPr lang="en-US" altLang="zh-CN" dirty="0" smtClean="0">
                <a:latin typeface="Arial" charset="0"/>
                <a:cs typeface="Arial" charset="0"/>
              </a:rPr>
              <a:t>XHTML</a:t>
            </a:r>
          </a:p>
          <a:p>
            <a:pPr lvl="1"/>
            <a:r>
              <a:rPr lang="en-US" altLang="zh-CN" dirty="0" smtClean="0">
                <a:latin typeface="Arial" charset="0"/>
                <a:cs typeface="Arial" charset="0"/>
              </a:rPr>
              <a:t>Function calls</a:t>
            </a:r>
          </a:p>
          <a:p>
            <a:pPr lvl="1"/>
            <a:r>
              <a:rPr lang="en-US" altLang="zh-CN" dirty="0">
                <a:latin typeface="Arial" charset="0"/>
                <a:cs typeface="Arial" charset="0"/>
              </a:rPr>
              <a:t>Reverse-Polish Notation</a:t>
            </a:r>
            <a:endParaRPr lang="en-US" altLang="zh-CN" dirty="0" smtClean="0">
              <a:latin typeface="Arial" charset="0"/>
              <a:cs typeface="Arial" charset="0"/>
            </a:endParaRPr>
          </a:p>
          <a:p>
            <a:pPr lvl="1"/>
            <a:endParaRPr lang="zh-CN" altLang="en-US" dirty="0"/>
          </a:p>
        </p:txBody>
      </p:sp>
    </p:spTree>
    <p:extLst>
      <p:ext uri="{BB962C8B-B14F-4D97-AF65-F5344CB8AC3E}">
        <p14:creationId xmlns:p14="http://schemas.microsoft.com/office/powerpoint/2010/main" val="16382250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smtClean="0">
                <a:latin typeface="Arial" charset="0"/>
                <a:cs typeface="Arial" charset="0"/>
              </a:rPr>
              <a:t>Standard Template Library</a:t>
            </a:r>
          </a:p>
        </p:txBody>
      </p:sp>
      <p:sp>
        <p:nvSpPr>
          <p:cNvPr id="10445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The Standard Template Library (STL) has a </a:t>
            </a:r>
            <a:r>
              <a:rPr lang="en-US" i="1" smtClean="0">
                <a:latin typeface="Arial" charset="0"/>
                <a:cs typeface="Arial" charset="0"/>
              </a:rPr>
              <a:t>wrapper</a:t>
            </a:r>
            <a:r>
              <a:rPr lang="en-US" smtClean="0">
                <a:latin typeface="Arial" charset="0"/>
                <a:cs typeface="Arial" charset="0"/>
              </a:rPr>
              <a:t> class stack with the following declaration:</a:t>
            </a:r>
          </a:p>
          <a:p>
            <a:pPr>
              <a:buFontTx/>
              <a:buNone/>
            </a:pPr>
            <a:endParaRPr lang="en-US" sz="1800" b="1" smtClean="0">
              <a:latin typeface="Courier New" pitchFamily="49" charset="0"/>
              <a:cs typeface="Arial" charset="0"/>
            </a:endParaRPr>
          </a:p>
          <a:p>
            <a:pPr lvl="2">
              <a:buFontTx/>
              <a:buNone/>
            </a:pPr>
            <a:r>
              <a:rPr lang="en-US" sz="1800" smtClean="0">
                <a:latin typeface="Consolas" pitchFamily="49" charset="0"/>
                <a:cs typeface="Consolas" pitchFamily="49" charset="0"/>
              </a:rPr>
              <a:t>template &lt;typename T&gt;</a:t>
            </a:r>
          </a:p>
          <a:p>
            <a:pPr lvl="2">
              <a:buFontTx/>
              <a:buNone/>
            </a:pPr>
            <a:r>
              <a:rPr lang="en-US" sz="1800" smtClean="0">
                <a:latin typeface="Consolas" pitchFamily="49" charset="0"/>
                <a:cs typeface="Consolas" pitchFamily="49" charset="0"/>
              </a:rPr>
              <a:t>class stack {</a:t>
            </a:r>
          </a:p>
          <a:p>
            <a:pPr lvl="2">
              <a:buFontTx/>
              <a:buNone/>
            </a:pPr>
            <a:r>
              <a:rPr lang="en-US" sz="1800" smtClean="0">
                <a:latin typeface="Consolas" pitchFamily="49" charset="0"/>
                <a:cs typeface="Consolas" pitchFamily="49" charset="0"/>
              </a:rPr>
              <a:t>    public:</a:t>
            </a:r>
          </a:p>
          <a:p>
            <a:pPr lvl="2">
              <a:buFontTx/>
              <a:buNone/>
            </a:pPr>
            <a:r>
              <a:rPr lang="en-US" sz="1800" smtClean="0">
                <a:latin typeface="Consolas" pitchFamily="49" charset="0"/>
                <a:cs typeface="Consolas" pitchFamily="49" charset="0"/>
              </a:rPr>
              <a:t>        stack();                  // not quite true...</a:t>
            </a:r>
          </a:p>
          <a:p>
            <a:pPr lvl="2">
              <a:buFontTx/>
              <a:buNone/>
            </a:pPr>
            <a:r>
              <a:rPr lang="en-US" sz="1800" smtClean="0">
                <a:latin typeface="Consolas" pitchFamily="49" charset="0"/>
                <a:cs typeface="Consolas" pitchFamily="49" charset="0"/>
              </a:rPr>
              <a:t>        bool empty() const;</a:t>
            </a:r>
          </a:p>
          <a:p>
            <a:pPr lvl="2">
              <a:buFontTx/>
              <a:buNone/>
            </a:pPr>
            <a:r>
              <a:rPr lang="en-US" sz="1800" smtClean="0">
                <a:latin typeface="Consolas" pitchFamily="49" charset="0"/>
                <a:cs typeface="Consolas" pitchFamily="49" charset="0"/>
              </a:rPr>
              <a:t>        int size() const;</a:t>
            </a:r>
          </a:p>
          <a:p>
            <a:pPr lvl="2">
              <a:buFontTx/>
              <a:buNone/>
            </a:pPr>
            <a:r>
              <a:rPr lang="en-US" sz="1800" smtClean="0">
                <a:latin typeface="Consolas" pitchFamily="49" charset="0"/>
                <a:cs typeface="Consolas" pitchFamily="49" charset="0"/>
              </a:rPr>
              <a:t>        const T &amp; top() const;</a:t>
            </a:r>
          </a:p>
          <a:p>
            <a:pPr lvl="2">
              <a:buFontTx/>
              <a:buNone/>
            </a:pPr>
            <a:r>
              <a:rPr lang="en-US" sz="1800" smtClean="0">
                <a:latin typeface="Consolas" pitchFamily="49" charset="0"/>
                <a:cs typeface="Consolas" pitchFamily="49" charset="0"/>
              </a:rPr>
              <a:t>        void push( const T &amp; );</a:t>
            </a:r>
          </a:p>
          <a:p>
            <a:pPr lvl="2">
              <a:buFontTx/>
              <a:buNone/>
            </a:pPr>
            <a:r>
              <a:rPr lang="en-US" sz="1800" smtClean="0">
                <a:latin typeface="Consolas" pitchFamily="49" charset="0"/>
                <a:cs typeface="Consolas" pitchFamily="49" charset="0"/>
              </a:rPr>
              <a:t>        void pop();</a:t>
            </a:r>
          </a:p>
          <a:p>
            <a:pPr lvl="2">
              <a:buFontTx/>
              <a:buNone/>
            </a:pPr>
            <a:r>
              <a:rPr lang="en-US" sz="1800" smtClean="0">
                <a:latin typeface="Consolas" pitchFamily="49" charset="0"/>
                <a:cs typeface="Consolas" pitchFamily="49" charset="0"/>
              </a:rPr>
              <a:t>};</a:t>
            </a:r>
          </a:p>
        </p:txBody>
      </p:sp>
      <p:pic>
        <p:nvPicPr>
          <p:cNvPr id="5"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mtClean="0">
                <a:latin typeface="Arial" charset="0"/>
                <a:cs typeface="Arial" charset="0"/>
              </a:rPr>
              <a:t>Standard Template Library</a:t>
            </a:r>
          </a:p>
        </p:txBody>
      </p:sp>
      <p:sp>
        <p:nvSpPr>
          <p:cNvPr id="105475" name="Rectangle 3"/>
          <p:cNvSpPr>
            <a:spLocks noGrp="1" noChangeArrowheads="1"/>
          </p:cNvSpPr>
          <p:nvPr>
            <p:ph type="body" idx="1"/>
          </p:nvPr>
        </p:nvSpPr>
        <p:spPr/>
        <p:txBody>
          <a:bodyPr>
            <a:noAutofit/>
          </a:bodyPr>
          <a:lstStyle/>
          <a:p>
            <a:pPr lvl="2">
              <a:buFontTx/>
              <a:buNone/>
            </a:pPr>
            <a:r>
              <a:rPr lang="en-US" dirty="0" smtClean="0">
                <a:latin typeface="Consolas" pitchFamily="49" charset="0"/>
                <a:cs typeface="Consolas" pitchFamily="49" charset="0"/>
              </a:rPr>
              <a:t>#include &lt;</a:t>
            </a:r>
            <a:r>
              <a:rPr lang="en-US" dirty="0" err="1" smtClean="0">
                <a:latin typeface="Consolas" pitchFamily="49" charset="0"/>
                <a:cs typeface="Consolas" pitchFamily="49" charset="0"/>
              </a:rPr>
              <a:t>iostream</a:t>
            </a:r>
            <a:r>
              <a:rPr lang="en-US" dirty="0" smtClean="0">
                <a:latin typeface="Consolas" pitchFamily="49" charset="0"/>
                <a:cs typeface="Consolas" pitchFamily="49" charset="0"/>
              </a:rPr>
              <a:t>&gt;</a:t>
            </a:r>
          </a:p>
          <a:p>
            <a:pPr lvl="2">
              <a:buFontTx/>
              <a:buNone/>
            </a:pPr>
            <a:r>
              <a:rPr lang="en-US" dirty="0" smtClean="0">
                <a:latin typeface="Consolas" pitchFamily="49" charset="0"/>
                <a:cs typeface="Consolas" pitchFamily="49" charset="0"/>
              </a:rPr>
              <a:t>#include &lt;stack&gt;</a:t>
            </a:r>
          </a:p>
          <a:p>
            <a:pPr lvl="2">
              <a:buFontTx/>
              <a:buNone/>
            </a:pPr>
            <a:r>
              <a:rPr lang="en-US" dirty="0" smtClean="0">
                <a:latin typeface="Consolas" pitchFamily="49" charset="0"/>
                <a:cs typeface="Consolas" pitchFamily="49" charset="0"/>
              </a:rPr>
              <a:t>using namespace std;</a:t>
            </a:r>
          </a:p>
          <a:p>
            <a:pPr lvl="2">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main() {</a:t>
            </a:r>
          </a:p>
          <a:p>
            <a:pPr lvl="2">
              <a:buFontTx/>
              <a:buNone/>
            </a:pPr>
            <a:r>
              <a:rPr lang="en-US" dirty="0" smtClean="0">
                <a:latin typeface="Consolas" pitchFamily="49" charset="0"/>
                <a:cs typeface="Consolas" pitchFamily="49" charset="0"/>
              </a:rPr>
              <a:t>    stack&lt;</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&gt; </a:t>
            </a:r>
            <a:r>
              <a:rPr lang="en-US" dirty="0" err="1" smtClean="0">
                <a:latin typeface="Consolas" pitchFamily="49" charset="0"/>
                <a:cs typeface="Consolas" pitchFamily="49" charset="0"/>
              </a:rPr>
              <a:t>istack</a:t>
            </a:r>
            <a:r>
              <a:rPr lang="en-US" dirty="0" smtClean="0">
                <a:latin typeface="Consolas" pitchFamily="49" charset="0"/>
                <a:cs typeface="Consolas" pitchFamily="49" charset="0"/>
              </a:rPr>
              <a:t>;</a:t>
            </a:r>
          </a:p>
          <a:p>
            <a:pPr lvl="2">
              <a:buFontTx/>
              <a:buNone/>
            </a:pPr>
            <a:endParaRPr lang="en-US" dirty="0" smtClean="0">
              <a:latin typeface="Consolas" pitchFamily="49" charset="0"/>
              <a:cs typeface="Consolas" pitchFamily="49" charset="0"/>
            </a:endParaRP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istack.push</a:t>
            </a:r>
            <a:r>
              <a:rPr lang="en-US" dirty="0" smtClean="0">
                <a:latin typeface="Consolas" pitchFamily="49" charset="0"/>
                <a:cs typeface="Consolas" pitchFamily="49" charset="0"/>
              </a:rPr>
              <a:t>( 13 );</a:t>
            </a: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istack.push</a:t>
            </a:r>
            <a:r>
              <a:rPr lang="en-US" dirty="0" smtClean="0">
                <a:latin typeface="Consolas" pitchFamily="49" charset="0"/>
                <a:cs typeface="Consolas" pitchFamily="49" charset="0"/>
              </a:rPr>
              <a:t>( 42 );</a:t>
            </a: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cout</a:t>
            </a:r>
            <a:r>
              <a:rPr lang="en-US" dirty="0" smtClean="0">
                <a:latin typeface="Consolas" pitchFamily="49" charset="0"/>
                <a:cs typeface="Consolas" pitchFamily="49" charset="0"/>
              </a:rPr>
              <a:t> &lt;&lt; "Top: " &lt;&lt; </a:t>
            </a:r>
            <a:r>
              <a:rPr lang="en-US" dirty="0" err="1" smtClean="0">
                <a:latin typeface="Consolas" pitchFamily="49" charset="0"/>
                <a:cs typeface="Consolas" pitchFamily="49" charset="0"/>
              </a:rPr>
              <a:t>istack.top</a:t>
            </a:r>
            <a:r>
              <a:rPr lang="en-US" dirty="0" smtClean="0">
                <a:latin typeface="Consolas" pitchFamily="49" charset="0"/>
                <a:cs typeface="Consolas" pitchFamily="49" charset="0"/>
              </a:rPr>
              <a:t>() &lt;&lt; </a:t>
            </a:r>
            <a:r>
              <a:rPr lang="en-US" dirty="0" err="1" smtClean="0">
                <a:latin typeface="Consolas" pitchFamily="49" charset="0"/>
                <a:cs typeface="Consolas" pitchFamily="49" charset="0"/>
              </a:rPr>
              <a:t>endl</a:t>
            </a:r>
            <a:r>
              <a:rPr lang="en-US" dirty="0" smtClean="0">
                <a:latin typeface="Consolas" pitchFamily="49" charset="0"/>
                <a:cs typeface="Consolas" pitchFamily="49" charset="0"/>
              </a:rPr>
              <a:t>;</a:t>
            </a:r>
          </a:p>
          <a:p>
            <a:pPr lvl="2">
              <a:buFontTx/>
              <a:buNone/>
            </a:pPr>
            <a:r>
              <a:rPr lang="en-US" dirty="0" smtClean="0">
                <a:latin typeface="Consolas" pitchFamily="49" charset="0"/>
                <a:cs typeface="Consolas" pitchFamily="49" charset="0"/>
              </a:rPr>
              <a:t>    istack.pop();                             // no return value</a:t>
            </a: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cout</a:t>
            </a:r>
            <a:r>
              <a:rPr lang="en-US" dirty="0" smtClean="0">
                <a:latin typeface="Consolas" pitchFamily="49" charset="0"/>
                <a:cs typeface="Consolas" pitchFamily="49" charset="0"/>
              </a:rPr>
              <a:t> &lt;&lt; "Top: " &lt;&lt; </a:t>
            </a:r>
            <a:r>
              <a:rPr lang="en-US" dirty="0" err="1" smtClean="0">
                <a:latin typeface="Consolas" pitchFamily="49" charset="0"/>
                <a:cs typeface="Consolas" pitchFamily="49" charset="0"/>
              </a:rPr>
              <a:t>istack.top</a:t>
            </a:r>
            <a:r>
              <a:rPr lang="en-US" dirty="0" smtClean="0">
                <a:latin typeface="Consolas" pitchFamily="49" charset="0"/>
                <a:cs typeface="Consolas" pitchFamily="49" charset="0"/>
              </a:rPr>
              <a:t>() &lt;&lt; </a:t>
            </a:r>
            <a:r>
              <a:rPr lang="en-US" dirty="0" err="1" smtClean="0">
                <a:latin typeface="Consolas" pitchFamily="49" charset="0"/>
                <a:cs typeface="Consolas" pitchFamily="49" charset="0"/>
              </a:rPr>
              <a:t>endl</a:t>
            </a:r>
            <a:r>
              <a:rPr lang="en-US" dirty="0" smtClean="0">
                <a:latin typeface="Consolas" pitchFamily="49" charset="0"/>
                <a:cs typeface="Consolas" pitchFamily="49" charset="0"/>
              </a:rPr>
              <a:t>;</a:t>
            </a: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cout</a:t>
            </a:r>
            <a:r>
              <a:rPr lang="en-US" dirty="0" smtClean="0">
                <a:latin typeface="Consolas" pitchFamily="49" charset="0"/>
                <a:cs typeface="Consolas" pitchFamily="49" charset="0"/>
              </a:rPr>
              <a:t> &lt;&lt; "Size: " &lt;&lt; </a:t>
            </a:r>
            <a:r>
              <a:rPr lang="en-US" dirty="0" err="1" smtClean="0">
                <a:latin typeface="Consolas" pitchFamily="49" charset="0"/>
                <a:cs typeface="Consolas" pitchFamily="49" charset="0"/>
              </a:rPr>
              <a:t>istack.size</a:t>
            </a:r>
            <a:r>
              <a:rPr lang="en-US" dirty="0" smtClean="0">
                <a:latin typeface="Consolas" pitchFamily="49" charset="0"/>
                <a:cs typeface="Consolas" pitchFamily="49" charset="0"/>
              </a:rPr>
              <a:t>() &lt;&lt; </a:t>
            </a:r>
            <a:r>
              <a:rPr lang="en-US" dirty="0" err="1" smtClean="0">
                <a:latin typeface="Consolas" pitchFamily="49" charset="0"/>
                <a:cs typeface="Consolas" pitchFamily="49" charset="0"/>
              </a:rPr>
              <a:t>endl</a:t>
            </a:r>
            <a:r>
              <a:rPr lang="en-US" dirty="0" smtClean="0">
                <a:latin typeface="Consolas" pitchFamily="49" charset="0"/>
                <a:cs typeface="Consolas" pitchFamily="49" charset="0"/>
              </a:rPr>
              <a:t>;</a:t>
            </a:r>
          </a:p>
          <a:p>
            <a:pPr lvl="2">
              <a:buFontTx/>
              <a:buNone/>
            </a:pPr>
            <a:endParaRPr lang="en-US" dirty="0" smtClean="0">
              <a:latin typeface="Consolas" pitchFamily="49" charset="0"/>
              <a:cs typeface="Consolas" pitchFamily="49" charset="0"/>
            </a:endParaRPr>
          </a:p>
          <a:p>
            <a:pPr lvl="2">
              <a:buFontTx/>
              <a:buNone/>
            </a:pPr>
            <a:r>
              <a:rPr lang="en-US" dirty="0" smtClean="0">
                <a:latin typeface="Consolas" pitchFamily="49" charset="0"/>
                <a:cs typeface="Consolas" pitchFamily="49" charset="0"/>
              </a:rPr>
              <a:t>    return 0;</a:t>
            </a:r>
          </a:p>
          <a:p>
            <a:pPr lvl="2">
              <a:buFontTx/>
              <a:buNone/>
            </a:pPr>
            <a:r>
              <a:rPr lang="en-US" dirty="0" smtClean="0">
                <a:latin typeface="Consolas" pitchFamily="49" charset="0"/>
                <a:cs typeface="Consolas" pitchFamily="49" charset="0"/>
              </a:rPr>
              <a:t>}</a:t>
            </a:r>
            <a:endParaRPr lang="en-US" sz="1800" dirty="0" smtClean="0">
              <a:latin typeface="Consolas" pitchFamily="49" charset="0"/>
              <a:cs typeface="Consolas" pitchFamily="49" charset="0"/>
            </a:endParaRPr>
          </a:p>
        </p:txBody>
      </p:sp>
      <p:pic>
        <p:nvPicPr>
          <p:cNvPr id="5"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latin typeface="Arial" charset="0"/>
                <a:cs typeface="Arial" charset="0"/>
              </a:rPr>
              <a:t>Standard Template Library</a:t>
            </a:r>
          </a:p>
        </p:txBody>
      </p:sp>
      <p:sp>
        <p:nvSpPr>
          <p:cNvPr id="10649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The reason that the </a:t>
            </a:r>
            <a:r>
              <a:rPr lang="en-US" smtClean="0">
                <a:latin typeface="Consolas" pitchFamily="49" charset="0"/>
                <a:cs typeface="Consolas" pitchFamily="49" charset="0"/>
              </a:rPr>
              <a:t>stack</a:t>
            </a:r>
            <a:r>
              <a:rPr lang="en-US" sz="1600" smtClean="0">
                <a:latin typeface="Arial" charset="0"/>
                <a:cs typeface="Arial" charset="0"/>
              </a:rPr>
              <a:t> </a:t>
            </a:r>
            <a:r>
              <a:rPr lang="en-US" smtClean="0">
                <a:latin typeface="Arial" charset="0"/>
                <a:cs typeface="Arial" charset="0"/>
              </a:rPr>
              <a:t>class is termed a wrapper is because it uses a different container class to actually store the elements</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The </a:t>
            </a:r>
            <a:r>
              <a:rPr lang="en-US" smtClean="0">
                <a:solidFill>
                  <a:srgbClr val="000000"/>
                </a:solidFill>
                <a:latin typeface="Consolas" pitchFamily="49" charset="0"/>
                <a:cs typeface="Consolas" pitchFamily="49" charset="0"/>
              </a:rPr>
              <a:t>stack</a:t>
            </a:r>
            <a:r>
              <a:rPr lang="en-US" sz="1600" smtClean="0">
                <a:solidFill>
                  <a:srgbClr val="000000"/>
                </a:solidFill>
                <a:latin typeface="Arial" charset="0"/>
                <a:cs typeface="Arial" charset="0"/>
              </a:rPr>
              <a:t> </a:t>
            </a:r>
            <a:r>
              <a:rPr lang="en-US" smtClean="0">
                <a:latin typeface="Arial" charset="0"/>
                <a:cs typeface="Arial" charset="0"/>
              </a:rPr>
              <a:t>class simply presents the </a:t>
            </a:r>
            <a:r>
              <a:rPr lang="en-US" i="1" smtClean="0">
                <a:latin typeface="Arial" charset="0"/>
                <a:cs typeface="Arial" charset="0"/>
              </a:rPr>
              <a:t>stack interface</a:t>
            </a:r>
            <a:r>
              <a:rPr lang="en-US" smtClean="0">
                <a:latin typeface="Arial" charset="0"/>
                <a:cs typeface="Arial" charset="0"/>
              </a:rPr>
              <a:t> with appropriately named member functions:</a:t>
            </a:r>
          </a:p>
          <a:p>
            <a:pPr lvl="1"/>
            <a:r>
              <a:rPr lang="en-US" smtClean="0">
                <a:latin typeface="Consolas" pitchFamily="49" charset="0"/>
                <a:cs typeface="Consolas" pitchFamily="49" charset="0"/>
              </a:rPr>
              <a:t>push</a:t>
            </a:r>
            <a:r>
              <a:rPr lang="en-US" smtClean="0">
                <a:latin typeface="Arial" charset="0"/>
                <a:cs typeface="Arial" charset="0"/>
              </a:rPr>
              <a:t>, </a:t>
            </a:r>
            <a:r>
              <a:rPr lang="en-US" smtClean="0">
                <a:latin typeface="Consolas" pitchFamily="49" charset="0"/>
                <a:cs typeface="Consolas" pitchFamily="49" charset="0"/>
              </a:rPr>
              <a:t>pop</a:t>
            </a:r>
            <a:r>
              <a:rPr lang="en-US" sz="1400" smtClean="0">
                <a:latin typeface="Arial" charset="0"/>
                <a:cs typeface="Arial" charset="0"/>
              </a:rPr>
              <a:t> </a:t>
            </a:r>
            <a:r>
              <a:rPr lang="en-US" smtClean="0">
                <a:latin typeface="Arial" charset="0"/>
                <a:cs typeface="Arial" charset="0"/>
              </a:rPr>
              <a:t>, and </a:t>
            </a:r>
            <a:r>
              <a:rPr lang="en-US" smtClean="0">
                <a:latin typeface="Consolas" pitchFamily="49" charset="0"/>
                <a:cs typeface="Consolas" pitchFamily="49" charset="0"/>
              </a:rPr>
              <a:t>top</a:t>
            </a:r>
            <a:r>
              <a:rPr lang="en-US" sz="1400" smtClean="0">
                <a:latin typeface="Arial" charset="0"/>
                <a:cs typeface="Arial" charset="0"/>
              </a:rPr>
              <a:t> </a:t>
            </a:r>
            <a:endParaRPr lang="en-US" b="1" smtClean="0">
              <a:latin typeface="Courier New" pitchFamily="49" charset="0"/>
              <a:cs typeface="Arial" charset="0"/>
            </a:endParaRPr>
          </a:p>
        </p:txBody>
      </p:sp>
      <p:pic>
        <p:nvPicPr>
          <p:cNvPr id="5"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pPr>
            <a:r>
              <a:rPr lang="en-US" sz="1400" dirty="0" smtClean="0">
                <a:latin typeface="Arial" charset="0"/>
                <a:cs typeface="Arial" charset="0"/>
              </a:rPr>
              <a:t>	Donald E. Knuth, </a:t>
            </a:r>
            <a:r>
              <a:rPr lang="en-US" sz="1400" i="1" dirty="0" smtClean="0">
                <a:latin typeface="Arial" charset="0"/>
                <a:cs typeface="Arial" charset="0"/>
              </a:rPr>
              <a:t>The Art of Computer Programming, Volume 1:  Fundamental Algorithms</a:t>
            </a:r>
            <a:r>
              <a:rPr lang="en-US" sz="1400" dirty="0" smtClean="0">
                <a:latin typeface="Arial" charset="0"/>
                <a:cs typeface="Arial" charset="0"/>
              </a:rPr>
              <a:t>, 3</a:t>
            </a:r>
            <a:r>
              <a:rPr lang="en-US" sz="1400" baseline="30000" dirty="0" smtClean="0">
                <a:latin typeface="Arial" charset="0"/>
                <a:cs typeface="Arial" charset="0"/>
              </a:rPr>
              <a:t>rd</a:t>
            </a:r>
            <a:r>
              <a:rPr lang="en-US" sz="1400" dirty="0" smtClean="0">
                <a:latin typeface="Arial" charset="0"/>
                <a:cs typeface="Arial" charset="0"/>
              </a:rPr>
              <a:t> Ed., Addison Wesley, 1997, §2.2.1, p.238.</a:t>
            </a:r>
          </a:p>
          <a:p>
            <a:pPr marL="533400" indent="-533400">
              <a:buFontTx/>
              <a:buNone/>
            </a:pPr>
            <a:r>
              <a:rPr lang="en-US" sz="1400" dirty="0" smtClean="0">
                <a:latin typeface="Arial" charset="0"/>
                <a:cs typeface="Arial" charset="0"/>
              </a:rPr>
              <a:t>	</a:t>
            </a:r>
          </a:p>
          <a:p>
            <a:pPr marL="533400" indent="-533400">
              <a:buFontTx/>
              <a:buNone/>
            </a:pPr>
            <a:r>
              <a:rPr lang="en-US" sz="1400" dirty="0" smtClean="0">
                <a:latin typeface="Arial" charset="0"/>
                <a:cs typeface="Arial" charset="0"/>
              </a:rPr>
              <a:t>	</a:t>
            </a:r>
            <a:r>
              <a:rPr lang="en-US" sz="1400" dirty="0" err="1" smtClean="0">
                <a:latin typeface="Arial" charset="0"/>
                <a:cs typeface="Arial" charset="0"/>
              </a:rPr>
              <a:t>Cormen</a:t>
            </a:r>
            <a:r>
              <a:rPr lang="en-US" sz="1400" dirty="0" smtClean="0">
                <a:latin typeface="Arial" charset="0"/>
                <a:cs typeface="Arial" charset="0"/>
              </a:rPr>
              <a:t>, </a:t>
            </a:r>
            <a:r>
              <a:rPr lang="en-US" sz="1400" dirty="0" err="1" smtClean="0">
                <a:latin typeface="Arial" charset="0"/>
                <a:cs typeface="Arial" charset="0"/>
              </a:rPr>
              <a:t>Leiserson</a:t>
            </a:r>
            <a:r>
              <a:rPr lang="en-US" sz="1400" dirty="0" smtClean="0">
                <a:latin typeface="Arial" charset="0"/>
                <a:cs typeface="Arial" charset="0"/>
              </a:rPr>
              <a:t>, and </a:t>
            </a:r>
            <a:r>
              <a:rPr lang="en-US" sz="1400" dirty="0" err="1" smtClean="0">
                <a:latin typeface="Arial" charset="0"/>
                <a:cs typeface="Arial" charset="0"/>
              </a:rPr>
              <a:t>Rivest</a:t>
            </a:r>
            <a:r>
              <a:rPr lang="en-US" sz="1400" dirty="0" smtClean="0">
                <a:latin typeface="Arial" charset="0"/>
                <a:cs typeface="Arial" charset="0"/>
              </a:rPr>
              <a:t>, </a:t>
            </a:r>
            <a:r>
              <a:rPr lang="en-US" sz="1400" i="1" dirty="0" smtClean="0">
                <a:latin typeface="Arial" charset="0"/>
                <a:cs typeface="Arial" charset="0"/>
              </a:rPr>
              <a:t>Introduction to Algorithms</a:t>
            </a:r>
            <a:r>
              <a:rPr lang="en-US" sz="1400" dirty="0" smtClean="0">
                <a:latin typeface="Arial" charset="0"/>
                <a:cs typeface="Arial" charset="0"/>
              </a:rPr>
              <a:t>, McGraw Hill, 1990, §11.1, p.200.</a:t>
            </a:r>
          </a:p>
          <a:p>
            <a:pPr marL="533400" indent="-533400">
              <a:buFontTx/>
              <a:buNone/>
            </a:pPr>
            <a:endParaRPr lang="en-US" sz="1400" dirty="0" smtClean="0">
              <a:latin typeface="Arial" charset="0"/>
              <a:cs typeface="Arial" charset="0"/>
            </a:endParaRPr>
          </a:p>
          <a:p>
            <a:pPr marL="533400" indent="-533400">
              <a:buFontTx/>
              <a:buNone/>
            </a:pPr>
            <a:r>
              <a:rPr lang="en-US" sz="1400" dirty="0" smtClean="0">
                <a:latin typeface="Arial" charset="0"/>
                <a:cs typeface="Arial" charset="0"/>
              </a:rPr>
              <a:t>	Weiss, </a:t>
            </a:r>
            <a:r>
              <a:rPr lang="en-US" sz="1400" i="1" dirty="0" smtClean="0">
                <a:latin typeface="Arial" charset="0"/>
                <a:cs typeface="Arial" charset="0"/>
              </a:rPr>
              <a:t>Data Structures and Algorithm Analysis in C++</a:t>
            </a:r>
            <a:r>
              <a:rPr lang="en-US" sz="1400" dirty="0" smtClean="0">
                <a:latin typeface="Arial" charset="0"/>
                <a:cs typeface="Arial" charset="0"/>
              </a:rPr>
              <a:t>, 3</a:t>
            </a:r>
            <a:r>
              <a:rPr lang="en-US" sz="1400" baseline="30000" dirty="0" smtClean="0">
                <a:latin typeface="Arial" charset="0"/>
                <a:cs typeface="Arial" charset="0"/>
              </a:rPr>
              <a:t>rd</a:t>
            </a:r>
            <a:r>
              <a:rPr lang="en-US" sz="1400" dirty="0" smtClean="0">
                <a:latin typeface="Arial" charset="0"/>
                <a:cs typeface="Arial" charset="0"/>
              </a:rPr>
              <a:t> Ed., Addison Wesley, §3.6, p.94.</a:t>
            </a:r>
          </a:p>
          <a:p>
            <a:pPr marL="533400" indent="-533400">
              <a:buFontTx/>
              <a:buNone/>
            </a:pPr>
            <a:endParaRPr lang="en-US" sz="1400" dirty="0" smtClean="0">
              <a:latin typeface="Arial" charset="0"/>
              <a:cs typeface="Arial" charset="0"/>
            </a:endParaRPr>
          </a:p>
          <a:p>
            <a:pPr marL="533400" indent="-533400">
              <a:buFontTx/>
              <a:buNone/>
            </a:pPr>
            <a:r>
              <a:rPr lang="en-US" sz="1400" dirty="0" smtClean="0">
                <a:latin typeface="Arial" charset="0"/>
                <a:cs typeface="Arial" charset="0"/>
              </a:rPr>
              <a:t>	</a:t>
            </a:r>
            <a:r>
              <a:rPr lang="en-US" sz="1400" dirty="0" err="1" smtClean="0">
                <a:latin typeface="Arial" charset="0"/>
                <a:cs typeface="Arial" charset="0"/>
              </a:rPr>
              <a:t>Koffman</a:t>
            </a:r>
            <a:r>
              <a:rPr lang="en-US" sz="1400" dirty="0" smtClean="0">
                <a:latin typeface="Arial" charset="0"/>
                <a:cs typeface="Arial" charset="0"/>
              </a:rPr>
              <a:t> and Wolfgang, “Objects, Abstraction, Data </a:t>
            </a:r>
            <a:r>
              <a:rPr lang="en-US" sz="1400" dirty="0" err="1" smtClean="0">
                <a:latin typeface="Arial" charset="0"/>
                <a:cs typeface="Arial" charset="0"/>
              </a:rPr>
              <a:t>Strucutes</a:t>
            </a:r>
            <a:r>
              <a:rPr lang="en-US" sz="1400" dirty="0" smtClean="0">
                <a:latin typeface="Arial" charset="0"/>
                <a:cs typeface="Arial" charset="0"/>
              </a:rPr>
              <a:t> and Design using C++”, John Wiley &amp; Sons, Inc., Ch. 5.</a:t>
            </a:r>
          </a:p>
          <a:p>
            <a:pPr marL="533400" indent="-533400">
              <a:buFontTx/>
              <a:buNone/>
            </a:pPr>
            <a:endParaRPr lang="en-US" sz="1400" dirty="0" smtClean="0">
              <a:latin typeface="Arial" charset="0"/>
              <a:cs typeface="Arial" charset="0"/>
            </a:endParaRPr>
          </a:p>
          <a:p>
            <a:pPr marL="533400" indent="-533400">
              <a:buFontTx/>
              <a:buNone/>
              <a:defRPr/>
            </a:pPr>
            <a:r>
              <a:rPr lang="en-US" sz="1400" dirty="0" smtClean="0">
                <a:latin typeface="Arial" charset="0"/>
                <a:cs typeface="Arial" charset="0"/>
              </a:rPr>
              <a:t>	Wikipedia, http://en.wikipedia.org/wiki/Stack_(abstract_data_type)</a:t>
            </a:r>
          </a:p>
          <a:p>
            <a:pPr marL="533400" indent="-533400">
              <a:buFontTx/>
              <a:buNone/>
              <a:defRPr/>
            </a:pPr>
            <a:endParaRPr lang="en-US" sz="14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Stack-as-List Class</a:t>
            </a:r>
          </a:p>
        </p:txBody>
      </p:sp>
      <p:sp>
        <p:nvSpPr>
          <p:cNvPr id="20483"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The stack class using a singly linked list has a single private member variable:</a:t>
            </a:r>
            <a:endParaRPr lang="en-US" sz="1600" smtClean="0">
              <a:latin typeface="Arial" charset="0"/>
              <a:cs typeface="Arial" charset="0"/>
            </a:endParaRPr>
          </a:p>
        </p:txBody>
      </p:sp>
      <p:sp>
        <p:nvSpPr>
          <p:cNvPr id="20484" name="Rectangle 5"/>
          <p:cNvSpPr>
            <a:spLocks noChangeArrowheads="1"/>
          </p:cNvSpPr>
          <p:nvPr/>
        </p:nvSpPr>
        <p:spPr bwMode="auto">
          <a:xfrm>
            <a:off x="1908175" y="2822575"/>
            <a:ext cx="5327650" cy="2838450"/>
          </a:xfrm>
          <a:prstGeom prst="rect">
            <a:avLst/>
          </a:prstGeom>
          <a:noFill/>
          <a:ln w="9525">
            <a:noFill/>
            <a:miter lim="800000"/>
            <a:headEnd/>
            <a:tailEnd/>
          </a:ln>
        </p:spPr>
        <p:txBody>
          <a:bodyPr>
            <a:spAutoFit/>
          </a:bodyPr>
          <a:lstStyle/>
          <a:p>
            <a:r>
              <a:rPr lang="en-US" dirty="0">
                <a:latin typeface="Consolas" pitchFamily="49" charset="0"/>
              </a:rPr>
              <a:t>template &lt;typename Type&gt;</a:t>
            </a:r>
          </a:p>
          <a:p>
            <a:r>
              <a:rPr lang="en-US" dirty="0">
                <a:latin typeface="Consolas" pitchFamily="49" charset="0"/>
              </a:rPr>
              <a:t>class Stack {</a:t>
            </a:r>
          </a:p>
          <a:p>
            <a:r>
              <a:rPr lang="en-US" dirty="0">
                <a:latin typeface="Consolas" pitchFamily="49" charset="0"/>
              </a:rPr>
              <a:t>    private:</a:t>
            </a:r>
          </a:p>
          <a:p>
            <a:r>
              <a:rPr lang="en-US" dirty="0">
                <a:latin typeface="Consolas" pitchFamily="49" charset="0"/>
              </a:rPr>
              <a:t>        </a:t>
            </a:r>
            <a:r>
              <a:rPr lang="en-US" dirty="0" err="1">
                <a:latin typeface="Consolas" pitchFamily="49" charset="0"/>
              </a:rPr>
              <a:t>Single_list</a:t>
            </a:r>
            <a:r>
              <a:rPr lang="en-US" dirty="0">
                <a:latin typeface="Consolas" pitchFamily="49" charset="0"/>
              </a:rPr>
              <a:t>&lt;Type&gt; </a:t>
            </a:r>
            <a:r>
              <a:rPr lang="en-US" dirty="0">
                <a:solidFill>
                  <a:srgbClr val="FF0000"/>
                </a:solidFill>
                <a:latin typeface="Consolas" pitchFamily="49" charset="0"/>
              </a:rPr>
              <a:t>list</a:t>
            </a:r>
            <a:r>
              <a:rPr lang="en-US" dirty="0">
                <a:latin typeface="Consolas" pitchFamily="49" charset="0"/>
              </a:rPr>
              <a:t>;</a:t>
            </a:r>
          </a:p>
          <a:p>
            <a:r>
              <a:rPr lang="en-US" dirty="0">
                <a:latin typeface="Consolas" pitchFamily="49" charset="0"/>
              </a:rPr>
              <a:t>    public:</a:t>
            </a:r>
          </a:p>
          <a:p>
            <a:r>
              <a:rPr lang="en-US" dirty="0">
                <a:latin typeface="Consolas" pitchFamily="49" charset="0"/>
              </a:rPr>
              <a:t>        </a:t>
            </a:r>
            <a:r>
              <a:rPr lang="en-US" dirty="0" err="1">
                <a:solidFill>
                  <a:srgbClr val="FF33CC"/>
                </a:solidFill>
                <a:latin typeface="Consolas" pitchFamily="49" charset="0"/>
              </a:rPr>
              <a:t>bool</a:t>
            </a:r>
            <a:r>
              <a:rPr lang="en-US" dirty="0">
                <a:latin typeface="Consolas" pitchFamily="49" charset="0"/>
              </a:rPr>
              <a:t> </a:t>
            </a:r>
            <a:r>
              <a:rPr lang="en-US" dirty="0">
                <a:solidFill>
                  <a:srgbClr val="663300"/>
                </a:solidFill>
                <a:latin typeface="Consolas" pitchFamily="49" charset="0"/>
              </a:rPr>
              <a:t>empty</a:t>
            </a:r>
            <a:r>
              <a:rPr lang="en-US" dirty="0">
                <a:latin typeface="Consolas" pitchFamily="49" charset="0"/>
              </a:rPr>
              <a:t>() </a:t>
            </a:r>
            <a:r>
              <a:rPr lang="en-US" dirty="0" err="1">
                <a:latin typeface="Consolas" pitchFamily="49" charset="0"/>
              </a:rPr>
              <a:t>const</a:t>
            </a:r>
            <a:r>
              <a:rPr lang="en-US" dirty="0">
                <a:latin typeface="Consolas" pitchFamily="49" charset="0"/>
              </a:rPr>
              <a:t>;</a:t>
            </a:r>
          </a:p>
          <a:p>
            <a:r>
              <a:rPr lang="en-US" dirty="0">
                <a:latin typeface="Consolas" pitchFamily="49" charset="0"/>
              </a:rPr>
              <a:t>        </a:t>
            </a:r>
            <a:r>
              <a:rPr lang="en-US" dirty="0">
                <a:solidFill>
                  <a:srgbClr val="FF33CC"/>
                </a:solidFill>
                <a:latin typeface="Consolas" pitchFamily="49" charset="0"/>
              </a:rPr>
              <a:t>Type</a:t>
            </a:r>
            <a:r>
              <a:rPr lang="en-US" dirty="0">
                <a:latin typeface="Consolas" pitchFamily="49" charset="0"/>
              </a:rPr>
              <a:t> </a:t>
            </a:r>
            <a:r>
              <a:rPr lang="en-US" dirty="0">
                <a:solidFill>
                  <a:srgbClr val="663300"/>
                </a:solidFill>
                <a:latin typeface="Consolas" pitchFamily="49" charset="0"/>
              </a:rPr>
              <a:t>top</a:t>
            </a:r>
            <a:r>
              <a:rPr lang="en-US" dirty="0">
                <a:latin typeface="Consolas" pitchFamily="49" charset="0"/>
              </a:rPr>
              <a:t>() </a:t>
            </a:r>
            <a:r>
              <a:rPr lang="en-US" dirty="0" err="1">
                <a:latin typeface="Consolas" pitchFamily="49" charset="0"/>
              </a:rPr>
              <a:t>const</a:t>
            </a:r>
            <a:r>
              <a:rPr lang="en-US" dirty="0">
                <a:latin typeface="Consolas" pitchFamily="49" charset="0"/>
              </a:rPr>
              <a:t>;</a:t>
            </a:r>
          </a:p>
          <a:p>
            <a:r>
              <a:rPr lang="en-US" dirty="0">
                <a:latin typeface="Consolas" pitchFamily="49" charset="0"/>
              </a:rPr>
              <a:t>        </a:t>
            </a:r>
            <a:r>
              <a:rPr lang="en-US" dirty="0">
                <a:solidFill>
                  <a:srgbClr val="FF33CC"/>
                </a:solidFill>
                <a:latin typeface="Consolas" pitchFamily="49" charset="0"/>
              </a:rPr>
              <a:t>void</a:t>
            </a:r>
            <a:r>
              <a:rPr lang="en-US" dirty="0">
                <a:latin typeface="Consolas" pitchFamily="49" charset="0"/>
              </a:rPr>
              <a:t> </a:t>
            </a:r>
            <a:r>
              <a:rPr lang="en-US" dirty="0">
                <a:solidFill>
                  <a:srgbClr val="663300"/>
                </a:solidFill>
                <a:latin typeface="Consolas" pitchFamily="49" charset="0"/>
              </a:rPr>
              <a:t>push</a:t>
            </a:r>
            <a:r>
              <a:rPr lang="en-US" dirty="0">
                <a:latin typeface="Consolas" pitchFamily="49" charset="0"/>
              </a:rPr>
              <a:t>( </a:t>
            </a:r>
            <a:r>
              <a:rPr lang="en-US" dirty="0" smtClean="0">
                <a:latin typeface="Consolas" pitchFamily="49" charset="0"/>
              </a:rPr>
              <a:t>Type </a:t>
            </a:r>
            <a:r>
              <a:rPr lang="en-US" dirty="0" err="1" smtClean="0">
                <a:latin typeface="Consolas" pitchFamily="49" charset="0"/>
              </a:rPr>
              <a:t>const</a:t>
            </a:r>
            <a:r>
              <a:rPr lang="en-US" dirty="0" smtClean="0">
                <a:latin typeface="Consolas" pitchFamily="49" charset="0"/>
              </a:rPr>
              <a:t> </a:t>
            </a:r>
            <a:r>
              <a:rPr lang="en-US" dirty="0">
                <a:latin typeface="Consolas" pitchFamily="49" charset="0"/>
              </a:rPr>
              <a:t>&amp; );</a:t>
            </a:r>
          </a:p>
          <a:p>
            <a:r>
              <a:rPr lang="en-US" dirty="0">
                <a:latin typeface="Consolas" pitchFamily="49" charset="0"/>
              </a:rPr>
              <a:t>        </a:t>
            </a:r>
            <a:r>
              <a:rPr lang="en-US" dirty="0">
                <a:solidFill>
                  <a:srgbClr val="FF33CC"/>
                </a:solidFill>
                <a:latin typeface="Consolas" pitchFamily="49" charset="0"/>
              </a:rPr>
              <a:t>Type</a:t>
            </a:r>
            <a:r>
              <a:rPr lang="en-US" dirty="0">
                <a:latin typeface="Consolas" pitchFamily="49" charset="0"/>
              </a:rPr>
              <a:t> </a:t>
            </a:r>
            <a:r>
              <a:rPr lang="en-US" dirty="0">
                <a:solidFill>
                  <a:srgbClr val="663300"/>
                </a:solidFill>
                <a:latin typeface="Consolas" pitchFamily="49" charset="0"/>
              </a:rPr>
              <a:t>pop</a:t>
            </a:r>
            <a:r>
              <a:rPr lang="en-US" dirty="0">
                <a:latin typeface="Consolas" pitchFamily="49" charset="0"/>
              </a:rPr>
              <a:t>();</a:t>
            </a:r>
          </a:p>
          <a:p>
            <a:r>
              <a:rPr lang="en-US" dirty="0">
                <a:latin typeface="Consolas" pitchFamily="49"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smtClean="0">
                <a:latin typeface="Arial" charset="0"/>
                <a:cs typeface="Arial" charset="0"/>
              </a:rPr>
              <a:t>Stack-as-List Class</a:t>
            </a:r>
          </a:p>
        </p:txBody>
      </p:sp>
      <p:sp>
        <p:nvSpPr>
          <p:cNvPr id="22531" name="Rectangle 3"/>
          <p:cNvSpPr>
            <a:spLocks noGrp="1" noChangeArrowheads="1"/>
          </p:cNvSpPr>
          <p:nvPr>
            <p:ph type="body" idx="4294967295"/>
          </p:nvPr>
        </p:nvSpPr>
        <p:spPr/>
        <p:txBody>
          <a:bodyPr/>
          <a:lstStyle/>
          <a:p>
            <a:pPr>
              <a:buFont typeface="Arial" charset="0"/>
              <a:buNone/>
            </a:pPr>
            <a:r>
              <a:rPr lang="en-US" dirty="0" smtClean="0">
                <a:latin typeface="Arial" charset="0"/>
                <a:cs typeface="Arial" charset="0"/>
              </a:rPr>
              <a:t>	The empty and push functions just call the appropriate functions of the </a:t>
            </a:r>
            <a:r>
              <a:rPr lang="en-US" dirty="0" err="1" smtClean="0">
                <a:latin typeface="Consolas" pitchFamily="49" charset="0"/>
                <a:cs typeface="Arial" charset="0"/>
              </a:rPr>
              <a:t>Single_list</a:t>
            </a:r>
            <a:r>
              <a:rPr lang="en-US" dirty="0" smtClean="0">
                <a:latin typeface="Arial" charset="0"/>
                <a:cs typeface="Arial" charset="0"/>
              </a:rPr>
              <a:t> class</a:t>
            </a:r>
          </a:p>
          <a:p>
            <a:pPr>
              <a:buFontTx/>
              <a:buNone/>
            </a:pPr>
            <a:endParaRPr lang="en-US" sz="1600" dirty="0" smtClean="0">
              <a:latin typeface="Consolas" pitchFamily="49" charset="0"/>
              <a:cs typeface="Arial" charset="0"/>
            </a:endParaRPr>
          </a:p>
          <a:p>
            <a:pPr>
              <a:buFontTx/>
              <a:buNone/>
            </a:pPr>
            <a:r>
              <a:rPr lang="en-US" sz="1800" dirty="0" smtClean="0">
                <a:latin typeface="Consolas" pitchFamily="49" charset="0"/>
                <a:cs typeface="Arial" charset="0"/>
              </a:rPr>
              <a:t>		template &lt;typename Type&gt;</a:t>
            </a:r>
          </a:p>
          <a:p>
            <a:pPr>
              <a:buFontTx/>
              <a:buNone/>
            </a:pPr>
            <a:r>
              <a:rPr lang="en-US" sz="1800" dirty="0" smtClean="0">
                <a:solidFill>
                  <a:srgbClr val="FF33CC"/>
                </a:solidFill>
                <a:latin typeface="Consolas" pitchFamily="49" charset="0"/>
                <a:cs typeface="Arial" charset="0"/>
              </a:rPr>
              <a:t>		</a:t>
            </a:r>
            <a:r>
              <a:rPr lang="en-US" sz="1800" dirty="0" err="1" smtClean="0">
                <a:solidFill>
                  <a:srgbClr val="FF33CC"/>
                </a:solidFill>
                <a:latin typeface="Consolas" pitchFamily="49" charset="0"/>
                <a:cs typeface="Arial" charset="0"/>
              </a:rPr>
              <a:t>bool</a:t>
            </a:r>
            <a:r>
              <a:rPr lang="en-US" sz="1800" dirty="0" smtClean="0">
                <a:latin typeface="Consolas" pitchFamily="49" charset="0"/>
                <a:cs typeface="Arial" charset="0"/>
              </a:rPr>
              <a:t> Stack&lt;Type&gt;::</a:t>
            </a:r>
            <a:r>
              <a:rPr lang="en-US" sz="1800" dirty="0" smtClean="0">
                <a:solidFill>
                  <a:srgbClr val="00B0F0"/>
                </a:solidFill>
                <a:latin typeface="Consolas" pitchFamily="49" charset="0"/>
                <a:cs typeface="Arial" charset="0"/>
              </a:rPr>
              <a:t>empty</a:t>
            </a:r>
            <a:r>
              <a:rPr lang="en-US" sz="1800" dirty="0" smtClean="0">
                <a:latin typeface="Consolas" pitchFamily="49" charset="0"/>
                <a:cs typeface="Arial" charset="0"/>
              </a:rPr>
              <a:t>() </a:t>
            </a:r>
            <a:r>
              <a:rPr lang="en-US" sz="1800" dirty="0" err="1" smtClean="0">
                <a:latin typeface="Consolas" pitchFamily="49" charset="0"/>
                <a:cs typeface="Arial" charset="0"/>
              </a:rPr>
              <a:t>const</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return </a:t>
            </a:r>
            <a:r>
              <a:rPr lang="en-US" sz="1800" dirty="0" err="1" smtClean="0">
                <a:solidFill>
                  <a:srgbClr val="FF0000"/>
                </a:solidFill>
                <a:latin typeface="Consolas" pitchFamily="49" charset="0"/>
                <a:cs typeface="Arial" charset="0"/>
              </a:rPr>
              <a:t>list</a:t>
            </a:r>
            <a:r>
              <a:rPr lang="en-US" sz="1800" dirty="0" err="1" smtClean="0">
                <a:latin typeface="Consolas" pitchFamily="49" charset="0"/>
                <a:cs typeface="Arial" charset="0"/>
              </a:rPr>
              <a:t>.</a:t>
            </a:r>
            <a:r>
              <a:rPr lang="en-US" sz="1800" dirty="0" err="1" smtClean="0">
                <a:solidFill>
                  <a:srgbClr val="00B0F0"/>
                </a:solidFill>
                <a:latin typeface="Consolas" pitchFamily="49" charset="0"/>
                <a:cs typeface="Arial" charset="0"/>
              </a:rPr>
              <a:t>empty</a:t>
            </a:r>
            <a:r>
              <a:rPr lang="en-US" sz="1800" dirty="0" smtClean="0">
                <a:latin typeface="Consolas" pitchFamily="49" charset="0"/>
                <a:cs typeface="Arial" charset="0"/>
              </a:rPr>
              <a:t>();</a:t>
            </a:r>
          </a:p>
          <a:p>
            <a:pPr>
              <a:buFontTx/>
              <a:buNone/>
            </a:pPr>
            <a:r>
              <a:rPr lang="en-US" sz="1800" dirty="0" smtClean="0">
                <a:latin typeface="Consolas" pitchFamily="49" charset="0"/>
                <a:cs typeface="Arial" charset="0"/>
              </a:rPr>
              <a:t>		}</a:t>
            </a:r>
          </a:p>
          <a:p>
            <a:pPr>
              <a:buFontTx/>
              <a:buNone/>
            </a:pPr>
            <a:endParaRPr lang="en-US" sz="1800" dirty="0" smtClean="0">
              <a:latin typeface="Consolas" pitchFamily="49" charset="0"/>
              <a:cs typeface="Arial" charset="0"/>
            </a:endParaRPr>
          </a:p>
          <a:p>
            <a:pPr>
              <a:buFontTx/>
              <a:buNone/>
            </a:pPr>
            <a:r>
              <a:rPr lang="en-US" sz="1800" dirty="0" smtClean="0">
                <a:latin typeface="Consolas" pitchFamily="49" charset="0"/>
                <a:cs typeface="Arial" charset="0"/>
              </a:rPr>
              <a:t>		template &lt;typename Type&gt;</a:t>
            </a:r>
          </a:p>
          <a:p>
            <a:pPr>
              <a:buFontTx/>
              <a:buNone/>
            </a:pPr>
            <a:r>
              <a:rPr lang="en-US" sz="1800" dirty="0" smtClean="0">
                <a:solidFill>
                  <a:srgbClr val="FF33CC"/>
                </a:solidFill>
                <a:latin typeface="Consolas" pitchFamily="49" charset="0"/>
                <a:cs typeface="Arial" charset="0"/>
              </a:rPr>
              <a:t>		void</a:t>
            </a:r>
            <a:r>
              <a:rPr lang="en-US" sz="1800" dirty="0" smtClean="0">
                <a:latin typeface="Consolas" pitchFamily="49" charset="0"/>
                <a:cs typeface="Arial" charset="0"/>
              </a:rPr>
              <a:t> Stack&lt;Type&gt;::</a:t>
            </a:r>
            <a:r>
              <a:rPr lang="en-US" sz="1800" dirty="0" smtClean="0">
                <a:solidFill>
                  <a:srgbClr val="00B0F0"/>
                </a:solidFill>
                <a:latin typeface="Consolas" pitchFamily="49" charset="0"/>
                <a:cs typeface="Arial" charset="0"/>
              </a:rPr>
              <a:t>push</a:t>
            </a:r>
            <a:r>
              <a:rPr lang="en-US" sz="1800" dirty="0" smtClean="0">
                <a:latin typeface="Consolas" pitchFamily="49" charset="0"/>
                <a:cs typeface="Arial" charset="0"/>
              </a:rPr>
              <a:t>( Type </a:t>
            </a:r>
            <a:r>
              <a:rPr lang="en-US" sz="1800" dirty="0" err="1" smtClean="0">
                <a:latin typeface="Consolas" pitchFamily="49" charset="0"/>
                <a:cs typeface="Arial" charset="0"/>
              </a:rPr>
              <a:t>const</a:t>
            </a:r>
            <a:r>
              <a:rPr lang="en-US" sz="1800" dirty="0" smtClean="0">
                <a:latin typeface="Consolas" pitchFamily="49" charset="0"/>
                <a:cs typeface="Arial" charset="0"/>
              </a:rPr>
              <a:t> &amp;</a:t>
            </a:r>
            <a:r>
              <a:rPr lang="en-US" sz="1800" dirty="0" err="1" smtClean="0">
                <a:solidFill>
                  <a:schemeClr val="accent2"/>
                </a:solidFill>
                <a:latin typeface="Consolas" pitchFamily="49" charset="0"/>
                <a:cs typeface="Arial" charset="0"/>
              </a:rPr>
              <a:t>obj</a:t>
            </a:r>
            <a:r>
              <a:rPr lang="en-US" sz="1800" dirty="0" smtClean="0">
                <a:latin typeface="Consolas" pitchFamily="49" charset="0"/>
                <a:cs typeface="Arial" charset="0"/>
              </a:rPr>
              <a:t> ) {</a:t>
            </a:r>
          </a:p>
          <a:p>
            <a:pPr>
              <a:buFontTx/>
              <a:buNone/>
            </a:pPr>
            <a:r>
              <a:rPr lang="en-US" sz="1800" dirty="0" smtClean="0">
                <a:latin typeface="Consolas" pitchFamily="49" charset="0"/>
                <a:cs typeface="Arial" charset="0"/>
              </a:rPr>
              <a:t>		    </a:t>
            </a:r>
            <a:r>
              <a:rPr lang="en-US" sz="1800" dirty="0" err="1" smtClean="0">
                <a:solidFill>
                  <a:srgbClr val="FF0000"/>
                </a:solidFill>
                <a:latin typeface="Consolas" pitchFamily="49" charset="0"/>
                <a:cs typeface="Arial" charset="0"/>
              </a:rPr>
              <a:t>list</a:t>
            </a:r>
            <a:r>
              <a:rPr lang="en-US" sz="1800" dirty="0" err="1" smtClean="0">
                <a:latin typeface="Consolas" pitchFamily="49" charset="0"/>
                <a:cs typeface="Arial" charset="0"/>
              </a:rPr>
              <a:t>.</a:t>
            </a:r>
            <a:r>
              <a:rPr lang="en-US" sz="1800" dirty="0" err="1" smtClean="0">
                <a:solidFill>
                  <a:srgbClr val="00B0F0"/>
                </a:solidFill>
                <a:latin typeface="Consolas" pitchFamily="49" charset="0"/>
                <a:cs typeface="Arial" charset="0"/>
              </a:rPr>
              <a:t>push_front</a:t>
            </a:r>
            <a:r>
              <a:rPr lang="en-US" sz="1800" dirty="0" smtClean="0">
                <a:latin typeface="Consolas" pitchFamily="49" charset="0"/>
                <a:cs typeface="Arial" charset="0"/>
              </a:rPr>
              <a:t>( </a:t>
            </a:r>
            <a:r>
              <a:rPr lang="en-US" sz="1800" dirty="0" err="1" smtClean="0">
                <a:solidFill>
                  <a:schemeClr val="accent2"/>
                </a:solidFill>
                <a:latin typeface="Consolas" pitchFamily="49" charset="0"/>
                <a:cs typeface="Arial" charset="0"/>
              </a:rPr>
              <a:t>obj</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a:t>
            </a:r>
          </a:p>
          <a:p>
            <a:pPr>
              <a:buFontTx/>
              <a:buNone/>
            </a:pPr>
            <a:endParaRPr lang="en-US" sz="1600" dirty="0" smtClean="0">
              <a:latin typeface="Consolas" pitchFamily="49" charset="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latin typeface="Arial" charset="0"/>
                <a:cs typeface="Arial" charset="0"/>
              </a:rPr>
              <a:t>Stack-as-List Class</a:t>
            </a:r>
          </a:p>
        </p:txBody>
      </p:sp>
      <p:sp>
        <p:nvSpPr>
          <p:cNvPr id="2355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top and pop functions, however, must check the boundary case:</a:t>
            </a:r>
          </a:p>
          <a:p>
            <a:pPr>
              <a:buFont typeface="Arial" charset="0"/>
              <a:buNone/>
            </a:pPr>
            <a:endParaRPr lang="en-US" sz="1800" dirty="0" smtClean="0">
              <a:latin typeface="Consolas" pitchFamily="49" charset="0"/>
              <a:cs typeface="Arial" charset="0"/>
            </a:endParaRPr>
          </a:p>
          <a:p>
            <a:pPr>
              <a:buFont typeface="Arial" charset="0"/>
              <a:buNone/>
            </a:pPr>
            <a:r>
              <a:rPr lang="en-US" sz="1800" dirty="0" smtClean="0">
                <a:latin typeface="Consolas" pitchFamily="49" charset="0"/>
                <a:cs typeface="Arial" charset="0"/>
              </a:rPr>
              <a:t>template &lt;</a:t>
            </a:r>
            <a:r>
              <a:rPr lang="en-US" sz="1800" dirty="0" err="1" smtClean="0">
                <a:latin typeface="Consolas" pitchFamily="49" charset="0"/>
                <a:cs typeface="Arial" charset="0"/>
              </a:rPr>
              <a:t>typename</a:t>
            </a:r>
            <a:r>
              <a:rPr lang="en-US" sz="1800" dirty="0" smtClean="0">
                <a:latin typeface="Consolas" pitchFamily="49" charset="0"/>
                <a:cs typeface="Arial" charset="0"/>
              </a:rPr>
              <a:t> Type&gt;</a:t>
            </a:r>
          </a:p>
          <a:p>
            <a:pPr>
              <a:buFontTx/>
              <a:buNone/>
            </a:pPr>
            <a:r>
              <a:rPr lang="en-US" sz="1800" dirty="0" smtClean="0">
                <a:solidFill>
                  <a:srgbClr val="FF33CC"/>
                </a:solidFill>
                <a:latin typeface="Consolas" pitchFamily="49" charset="0"/>
                <a:cs typeface="Arial" charset="0"/>
              </a:rPr>
              <a:t>Type</a:t>
            </a:r>
            <a:r>
              <a:rPr lang="en-US" sz="1800" dirty="0" smtClean="0">
                <a:latin typeface="Consolas" pitchFamily="49" charset="0"/>
                <a:cs typeface="Arial" charset="0"/>
              </a:rPr>
              <a:t> Stack&lt;Type&gt;::</a:t>
            </a:r>
            <a:r>
              <a:rPr lang="en-US" sz="1800" dirty="0" smtClean="0">
                <a:solidFill>
                  <a:srgbClr val="00B0F0"/>
                </a:solidFill>
                <a:latin typeface="Consolas" pitchFamily="49" charset="0"/>
                <a:cs typeface="Arial" charset="0"/>
              </a:rPr>
              <a:t>top</a:t>
            </a:r>
            <a:r>
              <a:rPr lang="en-US" sz="1800" dirty="0" smtClean="0">
                <a:latin typeface="Consolas" pitchFamily="49" charset="0"/>
                <a:cs typeface="Arial" charset="0"/>
              </a:rPr>
              <a:t>() </a:t>
            </a:r>
            <a:r>
              <a:rPr lang="en-US" sz="1800" dirty="0" err="1" smtClean="0">
                <a:latin typeface="Consolas" pitchFamily="49" charset="0"/>
                <a:cs typeface="Arial" charset="0"/>
              </a:rPr>
              <a:t>const</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if ( empty() ) {</a:t>
            </a:r>
          </a:p>
          <a:p>
            <a:pPr>
              <a:buFontTx/>
              <a:buNone/>
            </a:pPr>
            <a:r>
              <a:rPr lang="en-US" sz="1800" dirty="0" smtClean="0">
                <a:latin typeface="Consolas" pitchFamily="49" charset="0"/>
                <a:cs typeface="Arial" charset="0"/>
              </a:rPr>
              <a:t>        throw underflow();</a:t>
            </a:r>
          </a:p>
          <a:p>
            <a:pPr>
              <a:buFontTx/>
              <a:buNone/>
            </a:pPr>
            <a:r>
              <a:rPr lang="en-US" sz="1800" dirty="0" smtClean="0">
                <a:latin typeface="Consolas" pitchFamily="49" charset="0"/>
                <a:cs typeface="Arial" charset="0"/>
              </a:rPr>
              <a:t>    }</a:t>
            </a:r>
          </a:p>
          <a:p>
            <a:pPr>
              <a:buFontTx/>
              <a:buNone/>
            </a:pPr>
            <a:endParaRPr lang="en-US" sz="1800" dirty="0" smtClean="0">
              <a:latin typeface="Consolas" pitchFamily="49" charset="0"/>
              <a:cs typeface="Arial" charset="0"/>
            </a:endParaRPr>
          </a:p>
          <a:p>
            <a:pPr>
              <a:buFontTx/>
              <a:buNone/>
            </a:pPr>
            <a:r>
              <a:rPr lang="en-US" sz="1800" dirty="0" smtClean="0">
                <a:latin typeface="Consolas" pitchFamily="49" charset="0"/>
                <a:cs typeface="Arial" charset="0"/>
              </a:rPr>
              <a:t>    return </a:t>
            </a:r>
            <a:r>
              <a:rPr lang="en-US" sz="1800" dirty="0" err="1" smtClean="0">
                <a:solidFill>
                  <a:srgbClr val="FF0000"/>
                </a:solidFill>
                <a:latin typeface="Consolas" pitchFamily="49" charset="0"/>
                <a:cs typeface="Arial" charset="0"/>
              </a:rPr>
              <a:t>list</a:t>
            </a:r>
            <a:r>
              <a:rPr lang="en-US" sz="1800" dirty="0" err="1" smtClean="0">
                <a:latin typeface="Consolas" pitchFamily="49" charset="0"/>
                <a:cs typeface="Arial" charset="0"/>
              </a:rPr>
              <a:t>.</a:t>
            </a:r>
            <a:r>
              <a:rPr lang="en-US" sz="1800" dirty="0" err="1" smtClean="0">
                <a:solidFill>
                  <a:srgbClr val="00B0F0"/>
                </a:solidFill>
                <a:latin typeface="Consolas" pitchFamily="49" charset="0"/>
                <a:cs typeface="Arial" charset="0"/>
              </a:rPr>
              <a:t>front</a:t>
            </a:r>
            <a:r>
              <a:rPr lang="en-US" sz="1800" dirty="0" smtClean="0">
                <a:latin typeface="Consolas" pitchFamily="49" charset="0"/>
                <a:cs typeface="Arial" charset="0"/>
              </a:rPr>
              <a:t>();</a:t>
            </a:r>
          </a:p>
          <a:p>
            <a:pPr>
              <a:buFontTx/>
              <a:buNone/>
            </a:pPr>
            <a:r>
              <a:rPr lang="en-US" sz="1800" dirty="0" smtClean="0">
                <a:latin typeface="Consolas" pitchFamily="49" charset="0"/>
                <a:cs typeface="Arial" charset="0"/>
              </a:rPr>
              <a:t>}</a:t>
            </a:r>
          </a:p>
        </p:txBody>
      </p:sp>
      <p:sp>
        <p:nvSpPr>
          <p:cNvPr id="23556" name="Rectangle 3"/>
          <p:cNvSpPr>
            <a:spLocks noChangeArrowheads="1"/>
          </p:cNvSpPr>
          <p:nvPr/>
        </p:nvSpPr>
        <p:spPr bwMode="auto">
          <a:xfrm>
            <a:off x="5076057" y="2276872"/>
            <a:ext cx="3744416" cy="2520950"/>
          </a:xfrm>
          <a:prstGeom prst="rect">
            <a:avLst/>
          </a:prstGeom>
          <a:noFill/>
          <a:ln w="9525">
            <a:noFill/>
            <a:miter lim="800000"/>
            <a:headEnd/>
            <a:tailEnd/>
          </a:ln>
        </p:spPr>
        <p:txBody>
          <a:bodyPr/>
          <a:lstStyle/>
          <a:p>
            <a:pPr marL="342900" indent="-342900" eaLnBrk="0" hangingPunct="0">
              <a:spcBef>
                <a:spcPct val="20000"/>
              </a:spcBef>
            </a:pPr>
            <a:r>
              <a:rPr lang="en-US" dirty="0">
                <a:latin typeface="Consolas" pitchFamily="49" charset="0"/>
              </a:rPr>
              <a:t>template &lt;</a:t>
            </a:r>
            <a:r>
              <a:rPr lang="en-US" dirty="0" err="1">
                <a:latin typeface="Consolas" pitchFamily="49" charset="0"/>
              </a:rPr>
              <a:t>typename</a:t>
            </a:r>
            <a:r>
              <a:rPr lang="en-US" dirty="0">
                <a:latin typeface="Consolas" pitchFamily="49" charset="0"/>
              </a:rPr>
              <a:t> Type&gt;</a:t>
            </a:r>
          </a:p>
          <a:p>
            <a:pPr marL="342900" indent="-342900" eaLnBrk="0" hangingPunct="0">
              <a:spcBef>
                <a:spcPct val="20000"/>
              </a:spcBef>
            </a:pPr>
            <a:r>
              <a:rPr lang="en-US" dirty="0">
                <a:solidFill>
                  <a:srgbClr val="FF33CC"/>
                </a:solidFill>
                <a:latin typeface="Consolas" pitchFamily="49" charset="0"/>
              </a:rPr>
              <a:t>Type</a:t>
            </a:r>
            <a:r>
              <a:rPr lang="en-US" dirty="0">
                <a:latin typeface="Consolas" pitchFamily="49" charset="0"/>
              </a:rPr>
              <a:t> Stack&lt;Type&gt;::</a:t>
            </a:r>
            <a:r>
              <a:rPr lang="en-US" dirty="0">
                <a:solidFill>
                  <a:srgbClr val="00B0F0"/>
                </a:solidFill>
                <a:latin typeface="Consolas" pitchFamily="49" charset="0"/>
              </a:rPr>
              <a:t>pop</a:t>
            </a:r>
            <a:r>
              <a:rPr lang="en-US" dirty="0">
                <a:latin typeface="Consolas" pitchFamily="49" charset="0"/>
              </a:rPr>
              <a:t>() {</a:t>
            </a:r>
          </a:p>
          <a:p>
            <a:pPr marL="342900" indent="-342900" eaLnBrk="0" hangingPunct="0">
              <a:spcBef>
                <a:spcPct val="20000"/>
              </a:spcBef>
            </a:pPr>
            <a:r>
              <a:rPr lang="en-US" dirty="0">
                <a:latin typeface="Consolas" pitchFamily="49" charset="0"/>
              </a:rPr>
              <a:t>    if ( empty() ) {</a:t>
            </a:r>
          </a:p>
          <a:p>
            <a:pPr marL="342900" indent="-342900" eaLnBrk="0" hangingPunct="0">
              <a:spcBef>
                <a:spcPct val="20000"/>
              </a:spcBef>
            </a:pPr>
            <a:r>
              <a:rPr lang="en-US" dirty="0">
                <a:latin typeface="Consolas" pitchFamily="49" charset="0"/>
              </a:rPr>
              <a:t>        throw underflow();</a:t>
            </a:r>
          </a:p>
          <a:p>
            <a:pPr marL="342900" indent="-342900" eaLnBrk="0" hangingPunct="0">
              <a:spcBef>
                <a:spcPct val="20000"/>
              </a:spcBef>
            </a:pPr>
            <a:r>
              <a:rPr lang="en-US" dirty="0">
                <a:latin typeface="Consolas" pitchFamily="49" charset="0"/>
              </a:rPr>
              <a:t>    }</a:t>
            </a:r>
          </a:p>
          <a:p>
            <a:pPr marL="342900" indent="-342900" eaLnBrk="0" hangingPunct="0">
              <a:spcBef>
                <a:spcPct val="20000"/>
              </a:spcBef>
            </a:pPr>
            <a:endParaRPr lang="en-US" dirty="0">
              <a:latin typeface="Consolas" pitchFamily="49" charset="0"/>
            </a:endParaRPr>
          </a:p>
          <a:p>
            <a:pPr marL="342900" indent="-342900" eaLnBrk="0" hangingPunct="0">
              <a:spcBef>
                <a:spcPct val="20000"/>
              </a:spcBef>
            </a:pPr>
            <a:r>
              <a:rPr lang="en-US" dirty="0">
                <a:latin typeface="Consolas" pitchFamily="49" charset="0"/>
              </a:rPr>
              <a:t>    return </a:t>
            </a:r>
            <a:r>
              <a:rPr lang="en-US" dirty="0" err="1">
                <a:solidFill>
                  <a:srgbClr val="FF0000"/>
                </a:solidFill>
                <a:latin typeface="Consolas" pitchFamily="49" charset="0"/>
              </a:rPr>
              <a:t>list</a:t>
            </a:r>
            <a:r>
              <a:rPr lang="en-US" dirty="0" err="1">
                <a:latin typeface="Consolas" pitchFamily="49" charset="0"/>
              </a:rPr>
              <a:t>.</a:t>
            </a:r>
            <a:r>
              <a:rPr lang="en-US" dirty="0" err="1">
                <a:solidFill>
                  <a:srgbClr val="00B0F0"/>
                </a:solidFill>
                <a:latin typeface="Consolas" pitchFamily="49" charset="0"/>
              </a:rPr>
              <a:t>pop_front</a:t>
            </a:r>
            <a:r>
              <a:rPr lang="en-US" dirty="0">
                <a:latin typeface="Consolas" pitchFamily="49" charset="0"/>
              </a:rPr>
              <a:t>();</a:t>
            </a:r>
          </a:p>
          <a:p>
            <a:pPr marL="342900" indent="-342900" eaLnBrk="0" hangingPunct="0">
              <a:spcBef>
                <a:spcPct val="20000"/>
              </a:spcBef>
            </a:pPr>
            <a:r>
              <a:rPr lang="en-US" dirty="0">
                <a:latin typeface="Consolas"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smtClean="0">
                <a:latin typeface="Arial" charset="0"/>
                <a:cs typeface="Arial" charset="0"/>
              </a:rPr>
              <a:t>Stack-as-List Class</a:t>
            </a:r>
          </a:p>
        </p:txBody>
      </p:sp>
      <p:sp>
        <p:nvSpPr>
          <p:cNvPr id="21507" name="Rectangle 3"/>
          <p:cNvSpPr>
            <a:spLocks noGrp="1" noChangeArrowheads="1"/>
          </p:cNvSpPr>
          <p:nvPr>
            <p:ph type="body" idx="4294967295"/>
          </p:nvPr>
        </p:nvSpPr>
        <p:spPr/>
        <p:txBody>
          <a:bodyPr/>
          <a:lstStyle/>
          <a:p>
            <a:pPr>
              <a:buFont typeface="Arial" charset="0"/>
              <a:buNone/>
            </a:pPr>
            <a:r>
              <a:rPr lang="en-US" sz="2400" smtClean="0">
                <a:latin typeface="Arial" charset="0"/>
                <a:cs typeface="Arial" charset="0"/>
              </a:rPr>
              <a:t>	</a:t>
            </a:r>
            <a:r>
              <a:rPr lang="en-US" smtClean="0">
                <a:latin typeface="Arial" charset="0"/>
                <a:cs typeface="Arial" charset="0"/>
              </a:rPr>
              <a:t>A constructor and destructor is not needed</a:t>
            </a:r>
          </a:p>
          <a:p>
            <a:pPr lvl="1"/>
            <a:r>
              <a:rPr lang="en-US" smtClean="0">
                <a:latin typeface="Arial" charset="0"/>
                <a:cs typeface="Arial" charset="0"/>
              </a:rPr>
              <a:t>Because </a:t>
            </a:r>
            <a:r>
              <a:rPr lang="en-US" smtClean="0">
                <a:solidFill>
                  <a:srgbClr val="FF0000"/>
                </a:solidFill>
                <a:latin typeface="Consolas" pitchFamily="49" charset="0"/>
                <a:cs typeface="Arial" charset="0"/>
              </a:rPr>
              <a:t>list</a:t>
            </a:r>
            <a:r>
              <a:rPr lang="en-US" smtClean="0">
                <a:latin typeface="Arial" charset="0"/>
                <a:cs typeface="Arial" charset="0"/>
              </a:rPr>
              <a:t> is declared, the compiler will call the constructor of the </a:t>
            </a:r>
            <a:r>
              <a:rPr lang="en-US" smtClean="0">
                <a:latin typeface="Consolas" pitchFamily="49" charset="0"/>
                <a:cs typeface="Arial" charset="0"/>
              </a:rPr>
              <a:t>Single_list</a:t>
            </a:r>
            <a:r>
              <a:rPr lang="en-US" smtClean="0">
                <a:latin typeface="Arial" charset="0"/>
                <a:cs typeface="Arial" charset="0"/>
              </a:rPr>
              <a:t> class when the </a:t>
            </a:r>
            <a:r>
              <a:rPr lang="en-US" smtClean="0">
                <a:latin typeface="Consolas" pitchFamily="49" charset="0"/>
                <a:cs typeface="Consolas" pitchFamily="49" charset="0"/>
              </a:rPr>
              <a:t>Stack</a:t>
            </a:r>
            <a:r>
              <a:rPr lang="en-US" smtClean="0">
                <a:latin typeface="Arial" charset="0"/>
                <a:cs typeface="Arial" charset="0"/>
              </a:rPr>
              <a:t> is constructed</a:t>
            </a:r>
            <a:endParaRPr lang="en-US" sz="1200" smtClean="0">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latin typeface="Arial" charset="0"/>
                <a:cs typeface="Arial" charset="0"/>
              </a:rPr>
              <a:t>Array Implementation</a:t>
            </a:r>
          </a:p>
        </p:txBody>
      </p:sp>
      <p:sp>
        <p:nvSpPr>
          <p:cNvPr id="2457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For one-ended arrays, all operations at the back are </a:t>
            </a:r>
            <a:r>
              <a:rPr lang="en-CA" b="1" smtClean="0">
                <a:solidFill>
                  <a:srgbClr val="000000"/>
                </a:solidFill>
                <a:latin typeface="Symbol" pitchFamily="18" charset="2"/>
                <a:cs typeface="Times New Roman" pitchFamily="18" charset="0"/>
              </a:rPr>
              <a:t>Q</a:t>
            </a:r>
            <a:r>
              <a:rPr lang="en-CA" smtClean="0">
                <a:solidFill>
                  <a:srgbClr val="000000"/>
                </a:solidFill>
                <a:latin typeface="Times New Roman" pitchFamily="18" charset="0"/>
                <a:cs typeface="Times New Roman" pitchFamily="18" charset="0"/>
              </a:rPr>
              <a:t>(1)</a:t>
            </a:r>
            <a:r>
              <a:rPr lang="en-US" smtClean="0">
                <a:latin typeface="Arial" charset="0"/>
                <a:cs typeface="Arial" charset="0"/>
              </a:rPr>
              <a:t> </a:t>
            </a: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pPr>
              <a:buFont typeface="Arial" charset="0"/>
              <a:buNone/>
            </a:pPr>
            <a:endParaRPr lang="en-US" smtClean="0">
              <a:latin typeface="Arial" charset="0"/>
              <a:cs typeface="Arial" charset="0"/>
            </a:endParaRPr>
          </a:p>
        </p:txBody>
      </p:sp>
      <p:graphicFrame>
        <p:nvGraphicFramePr>
          <p:cNvPr id="22640" name="Group 112"/>
          <p:cNvGraphicFramePr>
            <a:graphicFrameLocks noGrp="1"/>
          </p:cNvGraphicFramePr>
          <p:nvPr/>
        </p:nvGraphicFramePr>
        <p:xfrm>
          <a:off x="2586038" y="3384550"/>
          <a:ext cx="4125912" cy="1484313"/>
        </p:xfrm>
        <a:graphic>
          <a:graphicData uri="http://schemas.openxmlformats.org/drawingml/2006/table">
            <a:tbl>
              <a:tblPr/>
              <a:tblGrid>
                <a:gridCol w="1374775"/>
                <a:gridCol w="1376362"/>
                <a:gridCol w="13747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Front/</a:t>
                      </a:r>
                      <a:r>
                        <a:rPr kumimoji="0" lang="en-CA" sz="1800" b="1" i="0" u="none" strike="noStrike" cap="none" normalizeH="0" baseline="0" dirty="0" smtClean="0">
                          <a:ln>
                            <a:noFill/>
                          </a:ln>
                          <a:solidFill>
                            <a:schemeClr val="tx1"/>
                          </a:solidFill>
                          <a:effectLst/>
                          <a:latin typeface="Times New Roman" pitchFamily="18" charset="0"/>
                          <a:cs typeface="Times New Roman" pitchFamily="18" charset="0"/>
                        </a:rPr>
                        <a:t>1</a:t>
                      </a:r>
                      <a:r>
                        <a:rPr kumimoji="0" lang="en-CA" sz="1800" b="1" i="0" u="none" strike="noStrike" cap="none" normalizeH="0" baseline="30000" dirty="0" smtClean="0">
                          <a:ln>
                            <a:noFill/>
                          </a:ln>
                          <a:solidFill>
                            <a:schemeClr val="tx1"/>
                          </a:solidFill>
                          <a:effectLst/>
                          <a:latin typeface="Calibri" pitchFamily="34" charset="0"/>
                          <a:cs typeface="Arial" charset="0"/>
                        </a:rPr>
                        <a:t>st</a:t>
                      </a:r>
                      <a:r>
                        <a:rPr kumimoji="0" lang="en-CA" sz="1800" b="1" i="0" u="none" strike="noStrike" cap="none" normalizeH="0" baseline="0" dirty="0" smtClean="0">
                          <a:ln>
                            <a:noFill/>
                          </a:ln>
                          <a:solidFill>
                            <a:schemeClr val="tx1"/>
                          </a:solidFill>
                          <a:effectLst/>
                          <a:latin typeface="Calibri" pitchFamily="34" charset="0"/>
                          <a:cs typeface="Arial"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Back/</a:t>
                      </a:r>
                      <a:r>
                        <a:rPr kumimoji="0" lang="en-CA" sz="1800" b="1" i="1" u="none" strike="noStrike" cap="none" normalizeH="0" baseline="0" smtClean="0">
                          <a:ln>
                            <a:noFill/>
                          </a:ln>
                          <a:solidFill>
                            <a:schemeClr val="tx1"/>
                          </a:solidFill>
                          <a:effectLst/>
                          <a:latin typeface="Times New Roman" pitchFamily="18" charset="0"/>
                          <a:cs typeface="Times New Roman" pitchFamily="18" charset="0"/>
                        </a:rPr>
                        <a:t>n</a:t>
                      </a:r>
                      <a:r>
                        <a:rPr kumimoji="0" lang="en-CA" sz="1800" b="1" i="0" u="none" strike="noStrike" cap="none" normalizeH="0" baseline="30000" smtClean="0">
                          <a:ln>
                            <a:noFill/>
                          </a:ln>
                          <a:solidFill>
                            <a:schemeClr val="tx1"/>
                          </a:solidFill>
                          <a:effectLst/>
                          <a:latin typeface="Calibri" pitchFamily="34" charset="0"/>
                          <a:cs typeface="Arial" charset="0"/>
                        </a:rPr>
                        <a:t>th</a:t>
                      </a:r>
                      <a:endParaRPr kumimoji="0" lang="en-CA" sz="18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Find</a:t>
                      </a:r>
                      <a:endParaRPr kumimoji="0" lang="en-CA" sz="1800" b="1" i="0" u="none" strike="noStrike" cap="none" normalizeH="0" baseline="3000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Insert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r>
                        <a:rPr kumimoji="0" lang="en-CA" sz="1800" b="0" i="1" u="none" strike="noStrike" cap="none" normalizeH="0" baseline="0" dirty="0" smtClean="0">
                          <a:ln>
                            <a:noFill/>
                          </a:ln>
                          <a:solidFill>
                            <a:srgbClr val="FF0000"/>
                          </a:solidFill>
                          <a:effectLst/>
                          <a:latin typeface="Times New Roman" pitchFamily="18" charset="0"/>
                          <a:cs typeface="Times New Roman" pitchFamily="18" charset="0"/>
                        </a:rPr>
                        <a:t>n</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Erase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r>
                        <a:rPr kumimoji="0" lang="en-CA" sz="1800" b="0" i="1" u="none" strike="noStrike" cap="none" normalizeH="0" baseline="0" dirty="0" smtClean="0">
                          <a:ln>
                            <a:noFill/>
                          </a:ln>
                          <a:solidFill>
                            <a:srgbClr val="FF0000"/>
                          </a:solidFill>
                          <a:effectLst/>
                          <a:latin typeface="Times New Roman" pitchFamily="18" charset="0"/>
                          <a:cs typeface="Times New Roman" pitchFamily="18" charset="0"/>
                        </a:rPr>
                        <a:t>n</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pic>
        <p:nvPicPr>
          <p:cNvPr id="24593" name="Picture 9" descr="x1"/>
          <p:cNvPicPr>
            <a:picLocks noChangeAspect="1" noChangeArrowheads="1"/>
          </p:cNvPicPr>
          <p:nvPr/>
        </p:nvPicPr>
        <p:blipFill>
          <a:blip r:embed="rId3" cstate="print"/>
          <a:srcRect/>
          <a:stretch>
            <a:fillRect/>
          </a:stretch>
        </p:blipFill>
        <p:spPr bwMode="auto">
          <a:xfrm>
            <a:off x="2611438" y="2205038"/>
            <a:ext cx="4090987"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latin typeface="Arial" charset="0"/>
                <a:cs typeface="Arial" charset="0"/>
              </a:rPr>
              <a:t>Stack-as-Array Class</a:t>
            </a:r>
          </a:p>
        </p:txBody>
      </p:sp>
      <p:sp>
        <p:nvSpPr>
          <p:cNvPr id="26627" name="Rectangle 3"/>
          <p:cNvSpPr>
            <a:spLocks noGrp="1" noChangeArrowheads="1"/>
          </p:cNvSpPr>
          <p:nvPr>
            <p:ph type="body" idx="1"/>
          </p:nvPr>
        </p:nvSpPr>
        <p:spPr>
          <a:xfrm>
            <a:off x="35496" y="1600200"/>
            <a:ext cx="8579296" cy="4525963"/>
          </a:xfrm>
        </p:spPr>
        <p:txBody>
          <a:bodyPr>
            <a:normAutofit/>
          </a:bodyPr>
          <a:lstStyle/>
          <a:p>
            <a:pPr>
              <a:buFontTx/>
              <a:buNone/>
            </a:pPr>
            <a:r>
              <a:rPr lang="en-US" sz="1600" dirty="0" smtClean="0">
                <a:latin typeface="Consolas" pitchFamily="49" charset="0"/>
                <a:cs typeface="Arial" charset="0"/>
              </a:rPr>
              <a:t>			template &lt;typename Type&gt;</a:t>
            </a:r>
          </a:p>
          <a:p>
            <a:pPr>
              <a:buFontTx/>
              <a:buNone/>
            </a:pPr>
            <a:r>
              <a:rPr lang="en-US" sz="1600" dirty="0" smtClean="0">
                <a:latin typeface="Consolas" pitchFamily="49" charset="0"/>
                <a:cs typeface="Arial" charset="0"/>
              </a:rPr>
              <a:t>			class Stack {</a:t>
            </a:r>
          </a:p>
          <a:p>
            <a:pPr>
              <a:buFontTx/>
              <a:buNone/>
            </a:pPr>
            <a:r>
              <a:rPr lang="en-US" sz="1600" dirty="0" smtClean="0">
                <a:latin typeface="Consolas" pitchFamily="49" charset="0"/>
                <a:cs typeface="Arial" charset="0"/>
              </a:rPr>
              <a:t>			    private:</a:t>
            </a:r>
          </a:p>
          <a:p>
            <a:pPr>
              <a:buFontTx/>
              <a:buNone/>
            </a:pPr>
            <a:r>
              <a:rPr lang="en-US" sz="1600" dirty="0" smtClean="0">
                <a:latin typeface="Consolas" pitchFamily="49" charset="0"/>
                <a:cs typeface="Arial" charset="0"/>
              </a:rPr>
              <a:t>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solidFill>
                  <a:srgbClr val="FF0000"/>
                </a:solidFill>
                <a:latin typeface="Consolas" pitchFamily="49" charset="0"/>
                <a:cs typeface="Arial" charset="0"/>
              </a:rPr>
              <a:t>stack_size</a:t>
            </a:r>
            <a:r>
              <a:rPr lang="en-US" sz="1600" dirty="0">
                <a:latin typeface="Consolas" pitchFamily="49" charset="0"/>
                <a:cs typeface="Arial" charset="0"/>
              </a:rPr>
              <a:t>; //number of objects </a:t>
            </a:r>
            <a:r>
              <a:rPr lang="en-US" sz="1600" dirty="0" smtClean="0">
                <a:latin typeface="Consolas" pitchFamily="49" charset="0"/>
                <a:cs typeface="Arial" charset="0"/>
              </a:rPr>
              <a:t>in </a:t>
            </a:r>
            <a:r>
              <a:rPr lang="en-US" sz="1600" dirty="0">
                <a:latin typeface="Consolas" pitchFamily="49" charset="0"/>
                <a:cs typeface="Arial" charset="0"/>
              </a:rPr>
              <a:t>the stack</a:t>
            </a: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solidFill>
                  <a:srgbClr val="FF0000"/>
                </a:solidFill>
                <a:latin typeface="Consolas" pitchFamily="49" charset="0"/>
                <a:cs typeface="Arial" charset="0"/>
              </a:rPr>
              <a:t>array_capacity</a:t>
            </a:r>
            <a:r>
              <a:rPr lang="en-US" sz="1600" dirty="0">
                <a:latin typeface="Consolas" pitchFamily="49" charset="0"/>
                <a:cs typeface="Arial" charset="0"/>
              </a:rPr>
              <a:t>; //capacity of the array</a:t>
            </a:r>
            <a:endParaRPr lang="en-US" sz="1600" dirty="0" smtClean="0">
              <a:latin typeface="Consolas" pitchFamily="49" charset="0"/>
              <a:cs typeface="Arial" charset="0"/>
            </a:endParaRPr>
          </a:p>
          <a:p>
            <a:pPr>
              <a:buNone/>
            </a:pPr>
            <a:r>
              <a:rPr lang="en-US" altLang="zh-CN" sz="1600" dirty="0">
                <a:latin typeface="Consolas" pitchFamily="49" charset="0"/>
                <a:cs typeface="Arial" charset="0"/>
              </a:rPr>
              <a:t>			        Type *</a:t>
            </a:r>
            <a:r>
              <a:rPr lang="en-US" altLang="zh-CN" sz="1600" dirty="0">
                <a:solidFill>
                  <a:srgbClr val="FF0000"/>
                </a:solidFill>
                <a:latin typeface="Consolas" pitchFamily="49" charset="0"/>
                <a:cs typeface="Arial" charset="0"/>
              </a:rPr>
              <a:t>array</a:t>
            </a:r>
            <a:r>
              <a:rPr lang="en-US" altLang="zh-CN" sz="1600" dirty="0">
                <a:latin typeface="Consolas" pitchFamily="49" charset="0"/>
                <a:cs typeface="Arial" charset="0"/>
              </a:rPr>
              <a:t>;</a:t>
            </a:r>
          </a:p>
          <a:p>
            <a:pPr>
              <a:buFontTx/>
              <a:buNone/>
            </a:pPr>
            <a:r>
              <a:rPr lang="en-US" sz="1600" dirty="0" smtClean="0">
                <a:latin typeface="Consolas" pitchFamily="49" charset="0"/>
                <a:cs typeface="Arial" charset="0"/>
              </a:rPr>
              <a:t>			    public:</a:t>
            </a:r>
          </a:p>
          <a:p>
            <a:pPr>
              <a:buFontTx/>
              <a:buNone/>
            </a:pP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Stack</a:t>
            </a:r>
            <a:r>
              <a:rPr lang="en-US" sz="1600" dirty="0" smtClean="0">
                <a:latin typeface="Consolas" pitchFamily="49" charset="0"/>
                <a:cs typeface="Arial" charset="0"/>
              </a:rPr>
              <a:t>( </a:t>
            </a:r>
            <a:r>
              <a:rPr lang="en-US" sz="1600" dirty="0" err="1" smtClean="0">
                <a:latin typeface="Consolas" pitchFamily="49" charset="0"/>
                <a:cs typeface="Arial" charset="0"/>
              </a:rPr>
              <a:t>int</a:t>
            </a:r>
            <a:r>
              <a:rPr lang="en-US" sz="1600" dirty="0" smtClean="0">
                <a:latin typeface="Consolas" pitchFamily="49" charset="0"/>
                <a:cs typeface="Arial" charset="0"/>
              </a:rPr>
              <a:t> = 10 );</a:t>
            </a:r>
          </a:p>
          <a:p>
            <a:pPr>
              <a:buFontTx/>
              <a:buNone/>
            </a:pP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~Stack</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err="1" smtClean="0">
                <a:solidFill>
                  <a:srgbClr val="FF33CC"/>
                </a:solidFill>
                <a:latin typeface="Consolas" pitchFamily="49" charset="0"/>
                <a:cs typeface="Arial" charset="0"/>
              </a:rPr>
              <a:t>bool</a:t>
            </a: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empty</a:t>
            </a:r>
            <a:r>
              <a:rPr lang="en-US" sz="1600" dirty="0" smtClean="0">
                <a:latin typeface="Consolas" pitchFamily="49" charset="0"/>
                <a:cs typeface="Arial" charset="0"/>
              </a:rPr>
              <a:t>() </a:t>
            </a:r>
            <a:r>
              <a:rPr lang="en-US" sz="1600" dirty="0" err="1" smtClean="0">
                <a:latin typeface="Consolas" pitchFamily="49" charset="0"/>
                <a:cs typeface="Arial" charset="0"/>
              </a:rPr>
              <a:t>const</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smtClean="0">
                <a:solidFill>
                  <a:srgbClr val="FF33CC"/>
                </a:solidFill>
                <a:latin typeface="Consolas" pitchFamily="49" charset="0"/>
                <a:cs typeface="Arial" charset="0"/>
              </a:rPr>
              <a:t>Type</a:t>
            </a: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top</a:t>
            </a:r>
            <a:r>
              <a:rPr lang="en-US" sz="1600" dirty="0" smtClean="0">
                <a:latin typeface="Consolas" pitchFamily="49" charset="0"/>
                <a:cs typeface="Arial" charset="0"/>
              </a:rPr>
              <a:t>() </a:t>
            </a:r>
            <a:r>
              <a:rPr lang="en-US" sz="1600" dirty="0" err="1" smtClean="0">
                <a:latin typeface="Consolas" pitchFamily="49" charset="0"/>
                <a:cs typeface="Arial" charset="0"/>
              </a:rPr>
              <a:t>const</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smtClean="0">
                <a:solidFill>
                  <a:srgbClr val="FF33CC"/>
                </a:solidFill>
                <a:latin typeface="Consolas" pitchFamily="49" charset="0"/>
                <a:cs typeface="Arial" charset="0"/>
              </a:rPr>
              <a:t>void</a:t>
            </a: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push</a:t>
            </a:r>
            <a:r>
              <a:rPr lang="en-US" sz="1600" dirty="0" smtClean="0">
                <a:latin typeface="Consolas" pitchFamily="49" charset="0"/>
                <a:cs typeface="Arial" charset="0"/>
              </a:rPr>
              <a:t>( Type </a:t>
            </a:r>
            <a:r>
              <a:rPr lang="en-US" sz="1600" dirty="0" err="1" smtClean="0">
                <a:latin typeface="Consolas" pitchFamily="49" charset="0"/>
                <a:cs typeface="Arial" charset="0"/>
              </a:rPr>
              <a:t>const</a:t>
            </a:r>
            <a:r>
              <a:rPr lang="en-US" sz="1600" dirty="0" smtClean="0">
                <a:latin typeface="Consolas" pitchFamily="49" charset="0"/>
                <a:cs typeface="Arial" charset="0"/>
              </a:rPr>
              <a:t> &amp; );</a:t>
            </a:r>
          </a:p>
          <a:p>
            <a:pPr>
              <a:buFontTx/>
              <a:buNone/>
            </a:pPr>
            <a:r>
              <a:rPr lang="en-US" sz="1600" dirty="0" smtClean="0">
                <a:latin typeface="Consolas" pitchFamily="49" charset="0"/>
                <a:cs typeface="Arial" charset="0"/>
              </a:rPr>
              <a:t>			        </a:t>
            </a:r>
            <a:r>
              <a:rPr lang="en-US" sz="1600" dirty="0" smtClean="0">
                <a:solidFill>
                  <a:srgbClr val="FF33CC"/>
                </a:solidFill>
                <a:latin typeface="Consolas" pitchFamily="49" charset="0"/>
                <a:cs typeface="Arial" charset="0"/>
              </a:rPr>
              <a:t>Type</a:t>
            </a: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pop</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latin typeface="Arial" charset="0"/>
                <a:cs typeface="Arial" charset="0"/>
              </a:rPr>
              <a:t>Constructor</a:t>
            </a:r>
          </a:p>
        </p:txBody>
      </p:sp>
      <p:sp>
        <p:nvSpPr>
          <p:cNvPr id="27651"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class is only storing the address of the array</a:t>
            </a:r>
          </a:p>
          <a:p>
            <a:pPr lvl="1"/>
            <a:r>
              <a:rPr lang="en-US" dirty="0" smtClean="0">
                <a:latin typeface="Arial" charset="0"/>
                <a:cs typeface="Arial" charset="0"/>
              </a:rPr>
              <a:t>We must allocate memory for the array and initialize the member variables</a:t>
            </a:r>
          </a:p>
        </p:txBody>
      </p:sp>
      <p:sp>
        <p:nvSpPr>
          <p:cNvPr id="27652" name="Text Box 5"/>
          <p:cNvSpPr txBox="1">
            <a:spLocks noChangeArrowheads="1"/>
          </p:cNvSpPr>
          <p:nvPr/>
        </p:nvSpPr>
        <p:spPr bwMode="auto">
          <a:xfrm>
            <a:off x="2411760" y="2723622"/>
            <a:ext cx="4616970" cy="3397853"/>
          </a:xfrm>
          <a:prstGeom prst="rect">
            <a:avLst/>
          </a:prstGeom>
          <a:noFill/>
          <a:ln w="9525">
            <a:noFill/>
            <a:miter lim="800000"/>
            <a:headEnd/>
            <a:tailEnd/>
          </a:ln>
        </p:spPr>
        <p:txBody>
          <a:bodyPr wrap="none">
            <a:spAutoFit/>
          </a:bodyPr>
          <a:lstStyle/>
          <a:p>
            <a:pPr eaLnBrk="0" hangingPunct="0">
              <a:spcBef>
                <a:spcPct val="20000"/>
              </a:spcBef>
            </a:pPr>
            <a:r>
              <a:rPr lang="en-US" dirty="0" smtClean="0">
                <a:latin typeface="Consolas" pitchFamily="49" charset="0"/>
              </a:rPr>
              <a:t>#include &lt;algorithm&gt;</a:t>
            </a:r>
          </a:p>
          <a:p>
            <a:pPr eaLnBrk="0" hangingPunct="0">
              <a:spcBef>
                <a:spcPct val="20000"/>
              </a:spcBef>
            </a:pPr>
            <a:r>
              <a:rPr lang="en-US" dirty="0" smtClean="0">
                <a:latin typeface="Consolas" pitchFamily="49" charset="0"/>
              </a:rPr>
              <a:t>// ...</a:t>
            </a:r>
          </a:p>
          <a:p>
            <a:pPr eaLnBrk="0" hangingPunct="0">
              <a:spcBef>
                <a:spcPct val="20000"/>
              </a:spcBef>
            </a:pPr>
            <a:endParaRPr lang="en-US" dirty="0">
              <a:latin typeface="Consolas" pitchFamily="49" charset="0"/>
            </a:endParaRPr>
          </a:p>
          <a:p>
            <a:pPr eaLnBrk="0" hangingPunct="0">
              <a:spcBef>
                <a:spcPct val="20000"/>
              </a:spcBef>
            </a:pPr>
            <a:r>
              <a:rPr lang="en-US" dirty="0" smtClean="0">
                <a:latin typeface="Consolas" pitchFamily="49" charset="0"/>
              </a:rPr>
              <a:t>template </a:t>
            </a:r>
            <a:r>
              <a:rPr lang="en-US" dirty="0">
                <a:latin typeface="Consolas" pitchFamily="49" charset="0"/>
              </a:rPr>
              <a:t>&lt;typename Type&gt;</a:t>
            </a:r>
          </a:p>
          <a:p>
            <a:pPr eaLnBrk="0" hangingPunct="0">
              <a:spcBef>
                <a:spcPct val="20000"/>
              </a:spcBef>
            </a:pPr>
            <a:r>
              <a:rPr lang="en-US" dirty="0">
                <a:latin typeface="Consolas" pitchFamily="49" charset="0"/>
              </a:rPr>
              <a:t>Stack&lt;Type&gt;::Stack( </a:t>
            </a:r>
            <a:r>
              <a:rPr lang="en-US" dirty="0" err="1">
                <a:latin typeface="Consolas" pitchFamily="49" charset="0"/>
              </a:rPr>
              <a:t>int</a:t>
            </a:r>
            <a:r>
              <a:rPr lang="en-US" dirty="0">
                <a:latin typeface="Consolas" pitchFamily="49" charset="0"/>
              </a:rPr>
              <a:t> </a:t>
            </a:r>
            <a:r>
              <a:rPr lang="en-US" dirty="0">
                <a:solidFill>
                  <a:schemeClr val="accent1"/>
                </a:solidFill>
                <a:latin typeface="Consolas" pitchFamily="49" charset="0"/>
              </a:rPr>
              <a:t>n</a:t>
            </a:r>
            <a:r>
              <a:rPr lang="en-US" dirty="0">
                <a:latin typeface="Consolas" pitchFamily="49" charset="0"/>
              </a:rPr>
              <a:t> ):</a:t>
            </a:r>
          </a:p>
          <a:p>
            <a:pPr eaLnBrk="0" hangingPunct="0">
              <a:spcBef>
                <a:spcPct val="20000"/>
              </a:spcBef>
            </a:pPr>
            <a:r>
              <a:rPr lang="en-US" dirty="0" err="1">
                <a:solidFill>
                  <a:srgbClr val="FF0000"/>
                </a:solidFill>
                <a:latin typeface="Consolas" pitchFamily="49" charset="0"/>
              </a:rPr>
              <a:t>stack_size</a:t>
            </a:r>
            <a:r>
              <a:rPr lang="en-US" dirty="0">
                <a:latin typeface="Consolas" pitchFamily="49" charset="0"/>
              </a:rPr>
              <a:t>( 0 ),</a:t>
            </a:r>
          </a:p>
          <a:p>
            <a:pPr eaLnBrk="0" hangingPunct="0">
              <a:spcBef>
                <a:spcPct val="20000"/>
              </a:spcBef>
            </a:pPr>
            <a:r>
              <a:rPr lang="en-US" dirty="0" err="1">
                <a:solidFill>
                  <a:srgbClr val="FF0000"/>
                </a:solidFill>
                <a:latin typeface="Consolas" pitchFamily="49" charset="0"/>
              </a:rPr>
              <a:t>array_capacity</a:t>
            </a:r>
            <a:r>
              <a:rPr lang="en-US" dirty="0">
                <a:latin typeface="Consolas" pitchFamily="49" charset="0"/>
              </a:rPr>
              <a:t>( </a:t>
            </a:r>
            <a:r>
              <a:rPr lang="en-US" dirty="0" err="1">
                <a:latin typeface="Consolas" pitchFamily="49" charset="0"/>
              </a:rPr>
              <a:t>std</a:t>
            </a:r>
            <a:r>
              <a:rPr lang="en-US" dirty="0">
                <a:latin typeface="Consolas" pitchFamily="49" charset="0"/>
              </a:rPr>
              <a:t>::max( 1, </a:t>
            </a:r>
            <a:r>
              <a:rPr lang="en-US" dirty="0">
                <a:solidFill>
                  <a:schemeClr val="accent1"/>
                </a:solidFill>
                <a:latin typeface="Consolas" pitchFamily="49" charset="0"/>
              </a:rPr>
              <a:t>n </a:t>
            </a:r>
            <a:r>
              <a:rPr lang="en-US" dirty="0">
                <a:latin typeface="Consolas" pitchFamily="49" charset="0"/>
              </a:rPr>
              <a:t>) ),</a:t>
            </a:r>
          </a:p>
          <a:p>
            <a:pPr eaLnBrk="0" hangingPunct="0">
              <a:spcBef>
                <a:spcPct val="20000"/>
              </a:spcBef>
            </a:pPr>
            <a:r>
              <a:rPr lang="en-US" dirty="0">
                <a:solidFill>
                  <a:srgbClr val="FF0000"/>
                </a:solidFill>
                <a:latin typeface="Consolas" pitchFamily="49" charset="0"/>
              </a:rPr>
              <a:t>array</a:t>
            </a:r>
            <a:r>
              <a:rPr lang="en-US" dirty="0">
                <a:latin typeface="Consolas" pitchFamily="49" charset="0"/>
              </a:rPr>
              <a:t>( new Type[</a:t>
            </a:r>
            <a:r>
              <a:rPr lang="en-US" dirty="0" err="1">
                <a:solidFill>
                  <a:srgbClr val="FF0000"/>
                </a:solidFill>
                <a:latin typeface="Consolas" pitchFamily="49" charset="0"/>
              </a:rPr>
              <a:t>array_capacity</a:t>
            </a:r>
            <a:r>
              <a:rPr lang="en-US" dirty="0">
                <a:latin typeface="Consolas" pitchFamily="49" charset="0"/>
              </a:rPr>
              <a:t>] </a:t>
            </a:r>
            <a:r>
              <a:rPr lang="en-US" dirty="0" smtClean="0">
                <a:latin typeface="Consolas" pitchFamily="49" charset="0"/>
              </a:rPr>
              <a:t>) {</a:t>
            </a:r>
            <a:endParaRPr lang="en-US" dirty="0">
              <a:latin typeface="Consolas" pitchFamily="49" charset="0"/>
            </a:endParaRPr>
          </a:p>
          <a:p>
            <a:pPr eaLnBrk="0" hangingPunct="0">
              <a:spcBef>
                <a:spcPct val="20000"/>
              </a:spcBef>
            </a:pPr>
            <a:r>
              <a:rPr lang="en-US" dirty="0">
                <a:latin typeface="Consolas" pitchFamily="49" charset="0"/>
              </a:rPr>
              <a:t>    // Empty constructor</a:t>
            </a:r>
          </a:p>
          <a:p>
            <a:pPr eaLnBrk="0" hangingPunct="0">
              <a:spcBef>
                <a:spcPct val="20000"/>
              </a:spcBef>
            </a:pPr>
            <a:r>
              <a:rPr lang="en-US" dirty="0">
                <a:latin typeface="Consolas" pitchFamily="49" charset="0"/>
              </a:rPr>
              <a:t>}</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en-US" smtClean="0">
                <a:latin typeface="Arial" charset="0"/>
                <a:cs typeface="Arial" charset="0"/>
              </a:rPr>
              <a:t>Constructor</a:t>
            </a:r>
          </a:p>
        </p:txBody>
      </p:sp>
      <p:sp>
        <p:nvSpPr>
          <p:cNvPr id="28675" name="Rectangle 3"/>
          <p:cNvSpPr>
            <a:spLocks noGrp="1" noChangeArrowheads="1"/>
          </p:cNvSpPr>
          <p:nvPr>
            <p:ph type="body" idx="4294967295"/>
          </p:nvPr>
        </p:nvSpPr>
        <p:spPr/>
        <p:txBody>
          <a:bodyPr/>
          <a:lstStyle/>
          <a:p>
            <a:pPr>
              <a:buFont typeface="Arial" charset="0"/>
              <a:buNone/>
            </a:pPr>
            <a:r>
              <a:rPr lang="en-US" smtClean="0">
                <a:latin typeface="Arial" charset="0"/>
                <a:cs typeface="Arial" charset="0"/>
              </a:rPr>
              <a:t>	Warning:  in C++, the variables are initialized in the order in which they are defined:</a:t>
            </a:r>
          </a:p>
          <a:p>
            <a:pPr>
              <a:buFontTx/>
              <a:buNone/>
            </a:pPr>
            <a:endParaRPr lang="en-US" sz="1400" smtClean="0">
              <a:latin typeface="Consolas" pitchFamily="49" charset="0"/>
              <a:cs typeface="Arial" charset="0"/>
            </a:endParaRPr>
          </a:p>
          <a:p>
            <a:pPr>
              <a:buFontTx/>
              <a:buNone/>
            </a:pPr>
            <a:endParaRPr lang="en-US" sz="1600" smtClean="0">
              <a:latin typeface="Consolas" pitchFamily="49" charset="0"/>
              <a:cs typeface="Arial" charset="0"/>
            </a:endParaRPr>
          </a:p>
        </p:txBody>
      </p:sp>
      <p:sp>
        <p:nvSpPr>
          <p:cNvPr id="28676" name="Text Box 4"/>
          <p:cNvSpPr txBox="1">
            <a:spLocks noChangeArrowheads="1"/>
          </p:cNvSpPr>
          <p:nvPr/>
        </p:nvSpPr>
        <p:spPr bwMode="auto">
          <a:xfrm>
            <a:off x="4716463" y="2133600"/>
            <a:ext cx="4303712" cy="3759200"/>
          </a:xfrm>
          <a:prstGeom prst="rect">
            <a:avLst/>
          </a:prstGeom>
          <a:noFill/>
          <a:ln w="9525">
            <a:noFill/>
            <a:miter lim="800000"/>
            <a:headEnd/>
            <a:tailEnd/>
          </a:ln>
        </p:spPr>
        <p:txBody>
          <a:bodyPr>
            <a:spAutoFit/>
          </a:bodyPr>
          <a:lstStyle/>
          <a:p>
            <a:r>
              <a:rPr lang="en-US" sz="1600" dirty="0">
                <a:latin typeface="Consolas" pitchFamily="49" charset="0"/>
              </a:rPr>
              <a:t>template &lt;typename Type&gt;</a:t>
            </a:r>
          </a:p>
          <a:p>
            <a:r>
              <a:rPr lang="en-US" sz="1600" dirty="0">
                <a:latin typeface="Consolas" pitchFamily="49" charset="0"/>
              </a:rPr>
              <a:t>class Stack {</a:t>
            </a:r>
          </a:p>
          <a:p>
            <a:r>
              <a:rPr lang="en-US" sz="1600" dirty="0">
                <a:latin typeface="Consolas" pitchFamily="49" charset="0"/>
              </a:rPr>
              <a:t>    private:</a:t>
            </a:r>
          </a:p>
          <a:p>
            <a:r>
              <a:rPr lang="en-US" sz="1600" dirty="0">
                <a:latin typeface="Consolas" pitchFamily="49" charset="0"/>
              </a:rPr>
              <a:t>        </a:t>
            </a:r>
            <a:r>
              <a:rPr lang="en-US" sz="1600" dirty="0" err="1">
                <a:latin typeface="Consolas" pitchFamily="49" charset="0"/>
              </a:rPr>
              <a:t>int</a:t>
            </a:r>
            <a:r>
              <a:rPr lang="en-US" sz="1600" dirty="0">
                <a:latin typeface="Consolas" pitchFamily="49" charset="0"/>
              </a:rPr>
              <a:t> </a:t>
            </a:r>
            <a:r>
              <a:rPr lang="en-US" sz="1600" dirty="0" err="1">
                <a:solidFill>
                  <a:srgbClr val="FF0000"/>
                </a:solidFill>
                <a:latin typeface="Consolas" pitchFamily="49" charset="0"/>
              </a:rPr>
              <a:t>stack_size</a:t>
            </a:r>
            <a:r>
              <a:rPr lang="en-US" sz="1600" dirty="0">
                <a:latin typeface="Consolas" pitchFamily="49" charset="0"/>
              </a:rPr>
              <a:t>;</a:t>
            </a:r>
          </a:p>
          <a:p>
            <a:r>
              <a:rPr lang="en-US" sz="1600" dirty="0">
                <a:latin typeface="Consolas" pitchFamily="49" charset="0"/>
              </a:rPr>
              <a:t>        </a:t>
            </a:r>
            <a:r>
              <a:rPr lang="en-US" sz="1600" dirty="0" err="1">
                <a:latin typeface="Consolas" pitchFamily="49" charset="0"/>
              </a:rPr>
              <a:t>int</a:t>
            </a:r>
            <a:r>
              <a:rPr lang="en-US" sz="1600" dirty="0">
                <a:latin typeface="Consolas" pitchFamily="49" charset="0"/>
              </a:rPr>
              <a:t> </a:t>
            </a:r>
            <a:r>
              <a:rPr lang="en-US" sz="1600" dirty="0" err="1">
                <a:solidFill>
                  <a:srgbClr val="FF0000"/>
                </a:solidFill>
                <a:latin typeface="Consolas" pitchFamily="49" charset="0"/>
              </a:rPr>
              <a:t>array_capacity</a:t>
            </a:r>
            <a:r>
              <a:rPr lang="en-US" sz="1600" dirty="0">
                <a:latin typeface="Consolas" pitchFamily="49" charset="0"/>
              </a:rPr>
              <a:t>;</a:t>
            </a:r>
          </a:p>
          <a:p>
            <a:r>
              <a:rPr lang="en-US" sz="1600" dirty="0">
                <a:latin typeface="Consolas" pitchFamily="49" charset="0"/>
              </a:rPr>
              <a:t>        Type *</a:t>
            </a:r>
            <a:r>
              <a:rPr lang="en-US" sz="1600" dirty="0">
                <a:solidFill>
                  <a:srgbClr val="FF0000"/>
                </a:solidFill>
                <a:latin typeface="Consolas" pitchFamily="49" charset="0"/>
              </a:rPr>
              <a:t>array</a:t>
            </a:r>
            <a:r>
              <a:rPr lang="en-US" sz="1600" dirty="0">
                <a:latin typeface="Consolas" pitchFamily="49" charset="0"/>
              </a:rPr>
              <a:t>;</a:t>
            </a:r>
          </a:p>
          <a:p>
            <a:r>
              <a:rPr lang="en-US" sz="1600" dirty="0">
                <a:latin typeface="Consolas" pitchFamily="49" charset="0"/>
              </a:rPr>
              <a:t>    public:</a:t>
            </a:r>
          </a:p>
          <a:p>
            <a:r>
              <a:rPr lang="en-US" sz="1600" dirty="0">
                <a:latin typeface="Consolas" pitchFamily="49" charset="0"/>
              </a:rPr>
              <a:t>        </a:t>
            </a:r>
            <a:r>
              <a:rPr lang="en-US" sz="1600" dirty="0">
                <a:solidFill>
                  <a:srgbClr val="663300"/>
                </a:solidFill>
                <a:latin typeface="Consolas" pitchFamily="49" charset="0"/>
              </a:rPr>
              <a:t>Stack</a:t>
            </a:r>
            <a:r>
              <a:rPr lang="en-US" sz="1600" dirty="0">
                <a:latin typeface="Consolas" pitchFamily="49" charset="0"/>
              </a:rPr>
              <a:t>( </a:t>
            </a:r>
            <a:r>
              <a:rPr lang="en-US" sz="1600" dirty="0" err="1">
                <a:latin typeface="Consolas" pitchFamily="49" charset="0"/>
              </a:rPr>
              <a:t>int</a:t>
            </a:r>
            <a:r>
              <a:rPr lang="en-US" sz="1600" dirty="0">
                <a:latin typeface="Consolas" pitchFamily="49" charset="0"/>
              </a:rPr>
              <a:t> = 10 );</a:t>
            </a:r>
          </a:p>
          <a:p>
            <a:r>
              <a:rPr lang="en-US" sz="1600" dirty="0">
                <a:latin typeface="Consolas" pitchFamily="49" charset="0"/>
              </a:rPr>
              <a:t>        </a:t>
            </a:r>
            <a:r>
              <a:rPr lang="en-US" sz="1600" dirty="0">
                <a:solidFill>
                  <a:srgbClr val="663300"/>
                </a:solidFill>
                <a:latin typeface="Consolas" pitchFamily="49" charset="0"/>
              </a:rPr>
              <a:t>~Stack</a:t>
            </a:r>
            <a:r>
              <a:rPr lang="en-US" sz="1600" dirty="0">
                <a:latin typeface="Consolas" pitchFamily="49" charset="0"/>
              </a:rPr>
              <a:t>();</a:t>
            </a:r>
          </a:p>
          <a:p>
            <a:r>
              <a:rPr lang="en-US" sz="1600" dirty="0">
                <a:latin typeface="Consolas" pitchFamily="49" charset="0"/>
              </a:rPr>
              <a:t>        </a:t>
            </a:r>
            <a:r>
              <a:rPr lang="en-US" sz="1600" dirty="0" err="1">
                <a:solidFill>
                  <a:srgbClr val="FF33CC"/>
                </a:solidFill>
                <a:latin typeface="Consolas" pitchFamily="49" charset="0"/>
              </a:rPr>
              <a:t>bool</a:t>
            </a:r>
            <a:r>
              <a:rPr lang="en-US" sz="1600" dirty="0">
                <a:latin typeface="Consolas" pitchFamily="49" charset="0"/>
              </a:rPr>
              <a:t> </a:t>
            </a:r>
            <a:r>
              <a:rPr lang="en-US" sz="1600" dirty="0">
                <a:solidFill>
                  <a:srgbClr val="663300"/>
                </a:solidFill>
                <a:latin typeface="Consolas" pitchFamily="49" charset="0"/>
              </a:rPr>
              <a:t>empty</a:t>
            </a:r>
            <a:r>
              <a:rPr lang="en-US" sz="1600" dirty="0">
                <a:latin typeface="Consolas" pitchFamily="49" charset="0"/>
              </a:rPr>
              <a:t>() </a:t>
            </a:r>
            <a:r>
              <a:rPr lang="en-US" sz="1600" dirty="0" err="1">
                <a:latin typeface="Consolas" pitchFamily="49" charset="0"/>
              </a:rPr>
              <a:t>const</a:t>
            </a:r>
            <a:r>
              <a:rPr lang="en-US" sz="1600" dirty="0">
                <a:latin typeface="Consolas" pitchFamily="49" charset="0"/>
              </a:rPr>
              <a:t>;</a:t>
            </a:r>
          </a:p>
          <a:p>
            <a:r>
              <a:rPr lang="en-US" sz="1600" dirty="0">
                <a:latin typeface="Consolas" pitchFamily="49" charset="0"/>
              </a:rPr>
              <a:t>        </a:t>
            </a:r>
            <a:r>
              <a:rPr lang="en-US" sz="1600" dirty="0">
                <a:solidFill>
                  <a:srgbClr val="FF33CC"/>
                </a:solidFill>
                <a:latin typeface="Consolas" pitchFamily="49" charset="0"/>
              </a:rPr>
              <a:t>Type</a:t>
            </a:r>
            <a:r>
              <a:rPr lang="en-US" sz="1600" dirty="0">
                <a:latin typeface="Consolas" pitchFamily="49" charset="0"/>
              </a:rPr>
              <a:t> </a:t>
            </a:r>
            <a:r>
              <a:rPr lang="en-US" sz="1600" dirty="0">
                <a:solidFill>
                  <a:srgbClr val="663300"/>
                </a:solidFill>
                <a:latin typeface="Consolas" pitchFamily="49" charset="0"/>
              </a:rPr>
              <a:t>top</a:t>
            </a:r>
            <a:r>
              <a:rPr lang="en-US" sz="1600" dirty="0">
                <a:latin typeface="Consolas" pitchFamily="49" charset="0"/>
              </a:rPr>
              <a:t>() </a:t>
            </a:r>
            <a:r>
              <a:rPr lang="en-US" sz="1600" dirty="0" err="1">
                <a:latin typeface="Consolas" pitchFamily="49" charset="0"/>
              </a:rPr>
              <a:t>const</a:t>
            </a:r>
            <a:r>
              <a:rPr lang="en-US" sz="1600" dirty="0">
                <a:latin typeface="Consolas" pitchFamily="49" charset="0"/>
              </a:rPr>
              <a:t>;</a:t>
            </a:r>
          </a:p>
          <a:p>
            <a:r>
              <a:rPr lang="en-US" sz="1600" dirty="0">
                <a:latin typeface="Consolas" pitchFamily="49" charset="0"/>
              </a:rPr>
              <a:t>        </a:t>
            </a:r>
            <a:r>
              <a:rPr lang="en-US" sz="1600" dirty="0">
                <a:solidFill>
                  <a:srgbClr val="FF33CC"/>
                </a:solidFill>
                <a:latin typeface="Consolas" pitchFamily="49" charset="0"/>
              </a:rPr>
              <a:t>void</a:t>
            </a:r>
            <a:r>
              <a:rPr lang="en-US" sz="1600" dirty="0">
                <a:latin typeface="Consolas" pitchFamily="49" charset="0"/>
              </a:rPr>
              <a:t> </a:t>
            </a:r>
            <a:r>
              <a:rPr lang="en-US" sz="1600" dirty="0">
                <a:solidFill>
                  <a:srgbClr val="663300"/>
                </a:solidFill>
                <a:latin typeface="Consolas" pitchFamily="49" charset="0"/>
              </a:rPr>
              <a:t>push</a:t>
            </a:r>
            <a:r>
              <a:rPr lang="en-US" sz="1600" dirty="0">
                <a:latin typeface="Consolas" pitchFamily="49" charset="0"/>
              </a:rPr>
              <a:t>( </a:t>
            </a:r>
            <a:r>
              <a:rPr lang="en-US" sz="1600" dirty="0" smtClean="0">
                <a:latin typeface="Consolas" pitchFamily="49" charset="0"/>
              </a:rPr>
              <a:t>Type </a:t>
            </a:r>
            <a:r>
              <a:rPr lang="en-US" sz="1600" dirty="0" err="1" smtClean="0">
                <a:latin typeface="Consolas" pitchFamily="49" charset="0"/>
              </a:rPr>
              <a:t>const</a:t>
            </a:r>
            <a:r>
              <a:rPr lang="en-US" sz="1600" dirty="0" smtClean="0">
                <a:latin typeface="Consolas" pitchFamily="49" charset="0"/>
              </a:rPr>
              <a:t> </a:t>
            </a:r>
            <a:r>
              <a:rPr lang="en-US" sz="1600" dirty="0">
                <a:latin typeface="Consolas" pitchFamily="49" charset="0"/>
              </a:rPr>
              <a:t>&amp; );</a:t>
            </a:r>
          </a:p>
          <a:p>
            <a:r>
              <a:rPr lang="en-US" sz="1600" dirty="0">
                <a:latin typeface="Consolas" pitchFamily="49" charset="0"/>
              </a:rPr>
              <a:t>        </a:t>
            </a:r>
            <a:r>
              <a:rPr lang="en-US" sz="1600" dirty="0">
                <a:solidFill>
                  <a:srgbClr val="FF33CC"/>
                </a:solidFill>
                <a:latin typeface="Consolas" pitchFamily="49" charset="0"/>
              </a:rPr>
              <a:t>Type</a:t>
            </a:r>
            <a:r>
              <a:rPr lang="en-US" sz="1600" dirty="0">
                <a:latin typeface="Consolas" pitchFamily="49" charset="0"/>
              </a:rPr>
              <a:t> </a:t>
            </a:r>
            <a:r>
              <a:rPr lang="en-US" sz="1600" dirty="0">
                <a:solidFill>
                  <a:srgbClr val="663300"/>
                </a:solidFill>
                <a:latin typeface="Consolas" pitchFamily="49" charset="0"/>
              </a:rPr>
              <a:t>pop</a:t>
            </a:r>
            <a:r>
              <a:rPr lang="en-US" sz="1600" dirty="0">
                <a:latin typeface="Consolas" pitchFamily="49" charset="0"/>
              </a:rPr>
              <a:t>();</a:t>
            </a:r>
          </a:p>
          <a:p>
            <a:r>
              <a:rPr lang="en-US" sz="1600" dirty="0">
                <a:latin typeface="Consolas" pitchFamily="49" charset="0"/>
              </a:rPr>
              <a:t>};</a:t>
            </a:r>
          </a:p>
          <a:p>
            <a:endParaRPr lang="en-US" sz="1600" dirty="0">
              <a:latin typeface="Consolas" pitchFamily="49" charset="0"/>
            </a:endParaRPr>
          </a:p>
        </p:txBody>
      </p:sp>
      <p:sp>
        <p:nvSpPr>
          <p:cNvPr id="28677" name="Text Box 5"/>
          <p:cNvSpPr txBox="1">
            <a:spLocks noChangeArrowheads="1"/>
          </p:cNvSpPr>
          <p:nvPr/>
        </p:nvSpPr>
        <p:spPr bwMode="auto">
          <a:xfrm>
            <a:off x="714375" y="2636838"/>
            <a:ext cx="4112023" cy="2111347"/>
          </a:xfrm>
          <a:prstGeom prst="rect">
            <a:avLst/>
          </a:prstGeom>
          <a:noFill/>
          <a:ln w="9525">
            <a:noFill/>
            <a:miter lim="800000"/>
            <a:headEnd/>
            <a:tailEnd/>
          </a:ln>
        </p:spPr>
        <p:txBody>
          <a:bodyPr wrap="none">
            <a:spAutoFit/>
          </a:bodyPr>
          <a:lstStyle/>
          <a:p>
            <a:pPr eaLnBrk="0" hangingPunct="0">
              <a:spcBef>
                <a:spcPct val="20000"/>
              </a:spcBef>
            </a:pPr>
            <a:r>
              <a:rPr lang="en-US" sz="1600" dirty="0">
                <a:latin typeface="Consolas" pitchFamily="49" charset="0"/>
              </a:rPr>
              <a:t>template &lt;</a:t>
            </a:r>
            <a:r>
              <a:rPr lang="en-US" sz="1600" dirty="0" err="1">
                <a:latin typeface="Consolas" pitchFamily="49" charset="0"/>
              </a:rPr>
              <a:t>typename</a:t>
            </a:r>
            <a:r>
              <a:rPr lang="en-US" sz="1600" dirty="0">
                <a:latin typeface="Consolas" pitchFamily="49" charset="0"/>
              </a:rPr>
              <a:t> Type&gt;</a:t>
            </a:r>
          </a:p>
          <a:p>
            <a:pPr eaLnBrk="0" hangingPunct="0">
              <a:spcBef>
                <a:spcPct val="20000"/>
              </a:spcBef>
            </a:pPr>
            <a:r>
              <a:rPr lang="en-US" sz="1600" dirty="0">
                <a:latin typeface="Consolas" pitchFamily="49" charset="0"/>
              </a:rPr>
              <a:t>Stack&lt;Type&gt;::Stack( </a:t>
            </a:r>
            <a:r>
              <a:rPr lang="en-US" sz="1600" dirty="0" err="1">
                <a:latin typeface="Consolas" pitchFamily="49" charset="0"/>
              </a:rPr>
              <a:t>int</a:t>
            </a:r>
            <a:r>
              <a:rPr lang="en-US" sz="1600" dirty="0">
                <a:latin typeface="Consolas" pitchFamily="49" charset="0"/>
              </a:rPr>
              <a:t> </a:t>
            </a:r>
            <a:r>
              <a:rPr lang="en-US" sz="1600" dirty="0">
                <a:solidFill>
                  <a:schemeClr val="accent1"/>
                </a:solidFill>
                <a:latin typeface="Consolas" pitchFamily="49" charset="0"/>
              </a:rPr>
              <a:t>n</a:t>
            </a:r>
            <a:r>
              <a:rPr lang="en-US" sz="1600" dirty="0">
                <a:latin typeface="Consolas" pitchFamily="49" charset="0"/>
              </a:rPr>
              <a:t> ):</a:t>
            </a:r>
          </a:p>
          <a:p>
            <a:pPr eaLnBrk="0" hangingPunct="0">
              <a:spcBef>
                <a:spcPct val="20000"/>
              </a:spcBef>
            </a:pPr>
            <a:r>
              <a:rPr lang="en-US" sz="1600" dirty="0" err="1">
                <a:solidFill>
                  <a:srgbClr val="FF0000"/>
                </a:solidFill>
                <a:latin typeface="Consolas" pitchFamily="49" charset="0"/>
              </a:rPr>
              <a:t>stack_size</a:t>
            </a:r>
            <a:r>
              <a:rPr lang="en-US" sz="1600" dirty="0">
                <a:latin typeface="Consolas" pitchFamily="49" charset="0"/>
              </a:rPr>
              <a:t>( 0 ),</a:t>
            </a:r>
          </a:p>
          <a:p>
            <a:pPr eaLnBrk="0" hangingPunct="0">
              <a:spcBef>
                <a:spcPct val="20000"/>
              </a:spcBef>
            </a:pPr>
            <a:r>
              <a:rPr lang="en-US" sz="1600" dirty="0" err="1">
                <a:solidFill>
                  <a:srgbClr val="FF0000"/>
                </a:solidFill>
                <a:latin typeface="Consolas" pitchFamily="49" charset="0"/>
              </a:rPr>
              <a:t>array_capacity</a:t>
            </a:r>
            <a:r>
              <a:rPr lang="en-US" sz="1600" dirty="0">
                <a:latin typeface="Consolas" pitchFamily="49" charset="0"/>
              </a:rPr>
              <a:t>( std::max( 1, </a:t>
            </a:r>
            <a:r>
              <a:rPr lang="en-US" sz="1600" dirty="0">
                <a:solidFill>
                  <a:schemeClr val="accent1"/>
                </a:solidFill>
                <a:latin typeface="Consolas" pitchFamily="49" charset="0"/>
              </a:rPr>
              <a:t>n </a:t>
            </a:r>
            <a:r>
              <a:rPr lang="en-US" sz="1600" dirty="0">
                <a:latin typeface="Consolas" pitchFamily="49" charset="0"/>
              </a:rPr>
              <a:t>) ),</a:t>
            </a:r>
          </a:p>
          <a:p>
            <a:pPr eaLnBrk="0" hangingPunct="0">
              <a:spcBef>
                <a:spcPct val="20000"/>
              </a:spcBef>
            </a:pPr>
            <a:r>
              <a:rPr lang="en-US" sz="1600" dirty="0" smtClean="0">
                <a:solidFill>
                  <a:srgbClr val="FF0000"/>
                </a:solidFill>
                <a:latin typeface="Consolas" pitchFamily="49" charset="0"/>
              </a:rPr>
              <a:t>array</a:t>
            </a:r>
            <a:r>
              <a:rPr lang="en-US" sz="1600" dirty="0">
                <a:latin typeface="Consolas" pitchFamily="49" charset="0"/>
              </a:rPr>
              <a:t>( new Type[</a:t>
            </a:r>
            <a:r>
              <a:rPr lang="en-US" sz="1600" dirty="0" err="1">
                <a:solidFill>
                  <a:srgbClr val="FF0000"/>
                </a:solidFill>
                <a:latin typeface="Consolas" pitchFamily="49" charset="0"/>
              </a:rPr>
              <a:t>array_capacity</a:t>
            </a:r>
            <a:r>
              <a:rPr lang="en-US" sz="1600" dirty="0">
                <a:latin typeface="Consolas" pitchFamily="49" charset="0"/>
              </a:rPr>
              <a:t>] </a:t>
            </a:r>
            <a:r>
              <a:rPr lang="en-US" sz="1600" dirty="0" smtClean="0">
                <a:latin typeface="Consolas" pitchFamily="49" charset="0"/>
              </a:rPr>
              <a:t>) {</a:t>
            </a:r>
            <a:endParaRPr lang="en-US" sz="1600" dirty="0">
              <a:latin typeface="Consolas" pitchFamily="49" charset="0"/>
            </a:endParaRPr>
          </a:p>
          <a:p>
            <a:pPr eaLnBrk="0" hangingPunct="0">
              <a:spcBef>
                <a:spcPct val="20000"/>
              </a:spcBef>
            </a:pPr>
            <a:r>
              <a:rPr lang="en-US" sz="1600" dirty="0">
                <a:latin typeface="Consolas" pitchFamily="49" charset="0"/>
              </a:rPr>
              <a:t>    // Empty constructor</a:t>
            </a:r>
          </a:p>
          <a:p>
            <a:pPr eaLnBrk="0" hangingPunct="0">
              <a:spcBef>
                <a:spcPct val="20000"/>
              </a:spcBef>
            </a:pPr>
            <a:r>
              <a:rPr lang="en-US" sz="1600" dirty="0">
                <a:latin typeface="Consolas" pitchFamily="49" charset="0"/>
              </a:rPr>
              <a:t>}</a:t>
            </a:r>
            <a:endParaRPr lang="en-US" dirty="0"/>
          </a:p>
        </p:txBody>
      </p:sp>
      <p:sp>
        <p:nvSpPr>
          <p:cNvPr id="28678" name="Oval 6"/>
          <p:cNvSpPr>
            <a:spLocks noChangeArrowheads="1"/>
          </p:cNvSpPr>
          <p:nvPr/>
        </p:nvSpPr>
        <p:spPr bwMode="auto">
          <a:xfrm>
            <a:off x="539750" y="3084513"/>
            <a:ext cx="1944688" cy="1223962"/>
          </a:xfrm>
          <a:prstGeom prst="ellipse">
            <a:avLst/>
          </a:prstGeom>
          <a:noFill/>
          <a:ln w="38100">
            <a:solidFill>
              <a:srgbClr val="FF0000"/>
            </a:solidFill>
            <a:round/>
            <a:headEnd/>
            <a:tailEnd/>
          </a:ln>
        </p:spPr>
        <p:txBody>
          <a:bodyPr wrap="none" anchor="ctr"/>
          <a:lstStyle/>
          <a:p>
            <a:endParaRPr lang="en-CA"/>
          </a:p>
        </p:txBody>
      </p:sp>
      <p:sp>
        <p:nvSpPr>
          <p:cNvPr id="28679" name="Oval 7"/>
          <p:cNvSpPr>
            <a:spLocks noChangeArrowheads="1"/>
          </p:cNvSpPr>
          <p:nvPr/>
        </p:nvSpPr>
        <p:spPr bwMode="auto">
          <a:xfrm>
            <a:off x="5940425" y="2638425"/>
            <a:ext cx="1944688" cy="1223963"/>
          </a:xfrm>
          <a:prstGeom prst="ellipse">
            <a:avLst/>
          </a:prstGeom>
          <a:noFill/>
          <a:ln w="38100">
            <a:solidFill>
              <a:srgbClr val="FF0000"/>
            </a:solidFill>
            <a:round/>
            <a:headEnd/>
            <a:tailEnd/>
          </a:ln>
        </p:spPr>
        <p:txBody>
          <a:bodyPr wrap="none" anchor="ctr"/>
          <a:lstStyle/>
          <a:p>
            <a:endParaRPr lang="en-CA"/>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latin typeface="Arial" charset="0"/>
                <a:cs typeface="Arial" charset="0"/>
              </a:rPr>
              <a:t>Destructor</a:t>
            </a:r>
          </a:p>
        </p:txBody>
      </p:sp>
      <p:sp>
        <p:nvSpPr>
          <p:cNvPr id="29699"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destructor must release the memory for the array</a:t>
            </a:r>
          </a:p>
          <a:p>
            <a:pPr>
              <a:buFontTx/>
              <a:buNone/>
            </a:pPr>
            <a:endParaRPr lang="en-US" b="1" dirty="0" smtClean="0">
              <a:latin typeface="Courier New" pitchFamily="49" charset="0"/>
              <a:cs typeface="Arial" charset="0"/>
            </a:endParaRPr>
          </a:p>
          <a:p>
            <a:pPr>
              <a:buFontTx/>
              <a:buNone/>
            </a:pPr>
            <a:r>
              <a:rPr lang="en-US" sz="1800" dirty="0" smtClean="0">
                <a:latin typeface="Consolas" pitchFamily="49" charset="0"/>
                <a:cs typeface="Arial" charset="0"/>
              </a:rPr>
              <a:t>			template &lt;</a:t>
            </a:r>
            <a:r>
              <a:rPr lang="en-US" sz="1800" dirty="0" err="1" smtClean="0">
                <a:latin typeface="Consolas" pitchFamily="49" charset="0"/>
                <a:cs typeface="Arial" charset="0"/>
              </a:rPr>
              <a:t>typename</a:t>
            </a:r>
            <a:r>
              <a:rPr lang="en-US" sz="1800" dirty="0" smtClean="0">
                <a:latin typeface="Consolas" pitchFamily="49" charset="0"/>
                <a:cs typeface="Arial" charset="0"/>
              </a:rPr>
              <a:t> Type&gt;</a:t>
            </a:r>
          </a:p>
          <a:p>
            <a:pPr>
              <a:buFontTx/>
              <a:buNone/>
            </a:pPr>
            <a:r>
              <a:rPr lang="en-US" sz="1800" dirty="0" smtClean="0">
                <a:latin typeface="Consolas" pitchFamily="49" charset="0"/>
                <a:cs typeface="Arial" charset="0"/>
              </a:rPr>
              <a:t>			Stack&lt;Type&gt;::~Stack() {</a:t>
            </a:r>
          </a:p>
          <a:p>
            <a:pPr>
              <a:buFontTx/>
              <a:buNone/>
            </a:pPr>
            <a:r>
              <a:rPr lang="en-US" sz="1800" dirty="0" smtClean="0">
                <a:latin typeface="Consolas" pitchFamily="49" charset="0"/>
                <a:cs typeface="Arial" charset="0"/>
              </a:rPr>
              <a:t>			    delete [] </a:t>
            </a:r>
            <a:r>
              <a:rPr lang="en-US" sz="1800" dirty="0" smtClean="0">
                <a:solidFill>
                  <a:srgbClr val="FF0000"/>
                </a:solidFill>
                <a:latin typeface="Consolas" pitchFamily="49" charset="0"/>
                <a:cs typeface="Arial" charset="0"/>
              </a:rPr>
              <a:t>array</a:t>
            </a:r>
            <a:r>
              <a:rPr lang="en-US" sz="1800" dirty="0" smtClean="0">
                <a:latin typeface="Consolas" pitchFamily="49" charset="0"/>
                <a:cs typeface="Arial" charset="0"/>
              </a:rPr>
              <a:t>;</a:t>
            </a:r>
          </a:p>
          <a:p>
            <a:pPr>
              <a:buFontTx/>
              <a:buNone/>
            </a:pPr>
            <a:r>
              <a:rPr lang="en-US" sz="1800" dirty="0" smtClean="0">
                <a:latin typeface="Consolas" pitchFamily="49" charset="0"/>
                <a:cs typeface="Arial" charset="0"/>
              </a:rPr>
              <a:t>			}</a:t>
            </a:r>
          </a:p>
          <a:p>
            <a:pPr>
              <a:buFontTx/>
              <a:buNone/>
            </a:pPr>
            <a:endParaRPr lang="en-US" sz="1600" dirty="0" smtClean="0">
              <a:latin typeface="Consolas" pitchFamily="49"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Outline</a:t>
            </a:r>
          </a:p>
        </p:txBody>
      </p:sp>
      <p:sp>
        <p:nvSpPr>
          <p:cNvPr id="12291" name="Rectangle 3"/>
          <p:cNvSpPr>
            <a:spLocks noGrp="1" noChangeArrowheads="1"/>
          </p:cNvSpPr>
          <p:nvPr>
            <p:ph type="body" idx="1"/>
          </p:nvPr>
        </p:nvSpPr>
        <p:spPr/>
        <p:txBody>
          <a:bodyPr/>
          <a:lstStyle/>
          <a:p>
            <a:r>
              <a:rPr lang="en-US" dirty="0" smtClean="0"/>
              <a:t>Stack ADT</a:t>
            </a:r>
          </a:p>
          <a:p>
            <a:r>
              <a:rPr lang="en-US" dirty="0" smtClean="0"/>
              <a:t>Implementation</a:t>
            </a:r>
          </a:p>
          <a:p>
            <a:r>
              <a:rPr lang="en-US" dirty="0" smtClean="0"/>
              <a:t>Example applications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latin typeface="Arial" charset="0"/>
                <a:cs typeface="Arial" charset="0"/>
              </a:rPr>
              <a:t>Empty</a:t>
            </a:r>
          </a:p>
        </p:txBody>
      </p:sp>
      <p:sp>
        <p:nvSpPr>
          <p:cNvPr id="3072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stack is empty if the stack size is zero:</a:t>
            </a:r>
          </a:p>
          <a:p>
            <a:pPr>
              <a:buFont typeface="Arial" charset="0"/>
              <a:buNone/>
            </a:pPr>
            <a:endParaRPr lang="en-US" dirty="0" smtClean="0">
              <a:latin typeface="Arial" charset="0"/>
              <a:cs typeface="Arial" charset="0"/>
            </a:endParaRPr>
          </a:p>
          <a:p>
            <a:pPr>
              <a:buFontTx/>
              <a:buNone/>
            </a:pPr>
            <a:r>
              <a:rPr lang="en-US" sz="1800" dirty="0" smtClean="0">
                <a:latin typeface="Consolas" pitchFamily="49" charset="0"/>
                <a:cs typeface="Arial" charset="0"/>
              </a:rPr>
              <a:t>			template &lt;</a:t>
            </a:r>
            <a:r>
              <a:rPr lang="en-US" sz="1800" dirty="0" err="1" smtClean="0">
                <a:latin typeface="Consolas" pitchFamily="49" charset="0"/>
                <a:cs typeface="Arial" charset="0"/>
              </a:rPr>
              <a:t>typename</a:t>
            </a:r>
            <a:r>
              <a:rPr lang="en-US" sz="1800" dirty="0" smtClean="0">
                <a:latin typeface="Consolas" pitchFamily="49" charset="0"/>
                <a:cs typeface="Arial" charset="0"/>
              </a:rPr>
              <a:t> Type&gt;</a:t>
            </a:r>
          </a:p>
          <a:p>
            <a:pPr>
              <a:buFontTx/>
              <a:buNone/>
            </a:pPr>
            <a:r>
              <a:rPr lang="en-US" sz="1800" dirty="0" smtClean="0">
                <a:solidFill>
                  <a:srgbClr val="FF33CC"/>
                </a:solidFill>
                <a:latin typeface="Consolas" pitchFamily="49" charset="0"/>
                <a:cs typeface="Arial" charset="0"/>
              </a:rPr>
              <a:t>			bool</a:t>
            </a:r>
            <a:r>
              <a:rPr lang="en-US" sz="1800" dirty="0" smtClean="0">
                <a:latin typeface="Consolas" pitchFamily="49" charset="0"/>
                <a:cs typeface="Arial" charset="0"/>
              </a:rPr>
              <a:t> Stack&lt;Type&gt;::empty() </a:t>
            </a:r>
            <a:r>
              <a:rPr lang="en-US" sz="1800" dirty="0" err="1" smtClean="0">
                <a:latin typeface="Consolas" pitchFamily="49" charset="0"/>
                <a:cs typeface="Arial" charset="0"/>
              </a:rPr>
              <a:t>const</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return ( </a:t>
            </a:r>
            <a:r>
              <a:rPr lang="en-US" sz="1800" dirty="0" err="1" smtClean="0">
                <a:solidFill>
                  <a:srgbClr val="FF0000"/>
                </a:solidFill>
                <a:latin typeface="Consolas" pitchFamily="49" charset="0"/>
                <a:cs typeface="Arial" charset="0"/>
              </a:rPr>
              <a:t>stack_size</a:t>
            </a:r>
            <a:r>
              <a:rPr lang="en-US" sz="1800" dirty="0" smtClean="0">
                <a:latin typeface="Consolas" pitchFamily="49" charset="0"/>
                <a:cs typeface="Arial" charset="0"/>
              </a:rPr>
              <a:t> == 0 );</a:t>
            </a:r>
          </a:p>
          <a:p>
            <a:pPr>
              <a:buFontTx/>
              <a:buNone/>
            </a:pPr>
            <a:r>
              <a:rPr lang="en-US" sz="1800" dirty="0" smtClean="0">
                <a:latin typeface="Consolas" pitchFamily="49" charset="0"/>
                <a:cs typeface="Arial"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smtClean="0">
                <a:latin typeface="Arial" charset="0"/>
                <a:cs typeface="Arial" charset="0"/>
              </a:rPr>
              <a:t>Top</a:t>
            </a:r>
          </a:p>
        </p:txBody>
      </p:sp>
      <p:sp>
        <p:nvSpPr>
          <p:cNvPr id="31747" name="Rectangle 3"/>
          <p:cNvSpPr>
            <a:spLocks noGrp="1" noChangeArrowheads="1"/>
          </p:cNvSpPr>
          <p:nvPr>
            <p:ph type="body" idx="4294967295"/>
          </p:nvPr>
        </p:nvSpPr>
        <p:spPr/>
        <p:txBody>
          <a:bodyPr/>
          <a:lstStyle/>
          <a:p>
            <a:pPr>
              <a:buFont typeface="Arial" charset="0"/>
              <a:buNone/>
            </a:pPr>
            <a:r>
              <a:rPr lang="en-US" dirty="0" smtClean="0">
                <a:latin typeface="Arial" charset="0"/>
                <a:cs typeface="Arial" charset="0"/>
              </a:rPr>
              <a:t>	If there are </a:t>
            </a:r>
            <a:r>
              <a:rPr lang="en-US" i="1" dirty="0" smtClean="0">
                <a:latin typeface="Times New Roman" pitchFamily="18" charset="0"/>
                <a:cs typeface="Arial" charset="0"/>
              </a:rPr>
              <a:t>n</a:t>
            </a:r>
            <a:r>
              <a:rPr lang="en-US" dirty="0" smtClean="0">
                <a:latin typeface="Arial" charset="0"/>
                <a:cs typeface="Arial" charset="0"/>
              </a:rPr>
              <a:t> objects in the stack, the last is located at index </a:t>
            </a:r>
            <a:r>
              <a:rPr lang="en-US" i="1" dirty="0" smtClean="0">
                <a:latin typeface="Times New Roman" pitchFamily="18" charset="0"/>
                <a:cs typeface="Arial" charset="0"/>
              </a:rPr>
              <a:t>n</a:t>
            </a:r>
            <a:r>
              <a:rPr lang="en-US" dirty="0" smtClean="0">
                <a:latin typeface="Times New Roman" pitchFamily="18" charset="0"/>
                <a:cs typeface="Arial" charset="0"/>
              </a:rPr>
              <a:t> – 1</a:t>
            </a:r>
          </a:p>
          <a:p>
            <a:endParaRPr lang="en-US" sz="2400" dirty="0" smtClean="0">
              <a:latin typeface="Arial" charset="0"/>
              <a:cs typeface="Arial" charset="0"/>
            </a:endParaRPr>
          </a:p>
          <a:p>
            <a:pPr>
              <a:buFontTx/>
              <a:buNone/>
            </a:pPr>
            <a:r>
              <a:rPr lang="en-US" sz="1800" dirty="0" smtClean="0">
                <a:latin typeface="Consolas" pitchFamily="49" charset="0"/>
                <a:cs typeface="Arial" charset="0"/>
              </a:rPr>
              <a:t>			template &lt;</a:t>
            </a:r>
            <a:r>
              <a:rPr lang="en-US" sz="1800" dirty="0" err="1" smtClean="0">
                <a:latin typeface="Consolas" pitchFamily="49" charset="0"/>
                <a:cs typeface="Arial" charset="0"/>
              </a:rPr>
              <a:t>typename</a:t>
            </a:r>
            <a:r>
              <a:rPr lang="en-US" sz="1800" dirty="0" smtClean="0">
                <a:latin typeface="Consolas" pitchFamily="49" charset="0"/>
                <a:cs typeface="Arial" charset="0"/>
              </a:rPr>
              <a:t> Type&gt;</a:t>
            </a:r>
          </a:p>
          <a:p>
            <a:pPr>
              <a:buFontTx/>
              <a:buNone/>
            </a:pPr>
            <a:r>
              <a:rPr lang="en-US" sz="1800" dirty="0" smtClean="0">
                <a:solidFill>
                  <a:srgbClr val="FF33CC"/>
                </a:solidFill>
                <a:latin typeface="Consolas" pitchFamily="49" charset="0"/>
                <a:cs typeface="Arial" charset="0"/>
              </a:rPr>
              <a:t>			Type</a:t>
            </a:r>
            <a:r>
              <a:rPr lang="en-US" sz="1800" dirty="0" smtClean="0">
                <a:latin typeface="Consolas" pitchFamily="49" charset="0"/>
                <a:cs typeface="Arial" charset="0"/>
              </a:rPr>
              <a:t> Stack&lt;Type&gt;::top() </a:t>
            </a:r>
            <a:r>
              <a:rPr lang="en-US" sz="1800" dirty="0" err="1" smtClean="0">
                <a:latin typeface="Consolas" pitchFamily="49" charset="0"/>
                <a:cs typeface="Arial" charset="0"/>
              </a:rPr>
              <a:t>const</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if ( </a:t>
            </a:r>
            <a:r>
              <a:rPr lang="en-US" sz="1800" dirty="0" smtClean="0">
                <a:solidFill>
                  <a:srgbClr val="663300"/>
                </a:solidFill>
                <a:latin typeface="Consolas" pitchFamily="49" charset="0"/>
                <a:cs typeface="Arial" charset="0"/>
              </a:rPr>
              <a:t>empty</a:t>
            </a:r>
            <a:r>
              <a:rPr lang="en-US" sz="1800" dirty="0" smtClean="0">
                <a:latin typeface="Consolas" pitchFamily="49" charset="0"/>
                <a:cs typeface="Arial" charset="0"/>
              </a:rPr>
              <a:t>() ) {</a:t>
            </a:r>
          </a:p>
          <a:p>
            <a:pPr>
              <a:buFontTx/>
              <a:buNone/>
            </a:pPr>
            <a:r>
              <a:rPr lang="en-US" sz="1800" dirty="0" smtClean="0">
                <a:latin typeface="Consolas" pitchFamily="49" charset="0"/>
                <a:cs typeface="Arial" charset="0"/>
              </a:rPr>
              <a:t>			        throw underflow();</a:t>
            </a:r>
          </a:p>
          <a:p>
            <a:pPr>
              <a:buFontTx/>
              <a:buNone/>
            </a:pPr>
            <a:r>
              <a:rPr lang="en-US" sz="1800" dirty="0" smtClean="0">
                <a:latin typeface="Consolas" pitchFamily="49" charset="0"/>
                <a:cs typeface="Arial" charset="0"/>
              </a:rPr>
              <a:t>			    }</a:t>
            </a:r>
          </a:p>
          <a:p>
            <a:pPr>
              <a:buFontTx/>
              <a:buNone/>
            </a:pPr>
            <a:endParaRPr lang="en-US" sz="1800" dirty="0" smtClean="0">
              <a:latin typeface="Consolas" pitchFamily="49" charset="0"/>
              <a:cs typeface="Arial" charset="0"/>
            </a:endParaRPr>
          </a:p>
          <a:p>
            <a:pPr>
              <a:buFontTx/>
              <a:buNone/>
            </a:pPr>
            <a:r>
              <a:rPr lang="en-US" sz="1800" dirty="0" smtClean="0">
                <a:latin typeface="Consolas" pitchFamily="49" charset="0"/>
                <a:cs typeface="Arial" charset="0"/>
              </a:rPr>
              <a:t>			    return </a:t>
            </a:r>
            <a:r>
              <a:rPr lang="en-US" sz="1800" dirty="0" smtClean="0">
                <a:solidFill>
                  <a:srgbClr val="FF0000"/>
                </a:solidFill>
                <a:latin typeface="Consolas" pitchFamily="49" charset="0"/>
                <a:cs typeface="Arial" charset="0"/>
              </a:rPr>
              <a:t>array</a:t>
            </a:r>
            <a:r>
              <a:rPr lang="en-US" sz="1800" dirty="0" smtClean="0">
                <a:latin typeface="Consolas" pitchFamily="49" charset="0"/>
                <a:cs typeface="Arial" charset="0"/>
              </a:rPr>
              <a:t>[</a:t>
            </a:r>
            <a:r>
              <a:rPr lang="en-US" sz="1800" dirty="0" err="1" smtClean="0">
                <a:solidFill>
                  <a:srgbClr val="FF0000"/>
                </a:solidFill>
                <a:latin typeface="Consolas" pitchFamily="49" charset="0"/>
                <a:cs typeface="Arial" charset="0"/>
              </a:rPr>
              <a:t>stack_size</a:t>
            </a:r>
            <a:r>
              <a:rPr lang="en-US" sz="1800" dirty="0" smtClean="0">
                <a:solidFill>
                  <a:srgbClr val="FF0000"/>
                </a:solidFill>
                <a:latin typeface="Consolas" pitchFamily="49" charset="0"/>
                <a:cs typeface="Arial" charset="0"/>
              </a:rPr>
              <a:t> - 1</a:t>
            </a:r>
            <a:r>
              <a:rPr lang="en-US" sz="1800" dirty="0" smtClean="0">
                <a:latin typeface="Consolas" pitchFamily="49" charset="0"/>
                <a:cs typeface="Arial" charset="0"/>
              </a:rPr>
              <a:t>];</a:t>
            </a:r>
          </a:p>
          <a:p>
            <a:pPr>
              <a:buFontTx/>
              <a:buNone/>
            </a:pPr>
            <a:r>
              <a:rPr lang="en-US" sz="1800" dirty="0" smtClean="0">
                <a:latin typeface="Consolas" pitchFamily="49" charset="0"/>
                <a:cs typeface="Arial"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smtClean="0">
                <a:latin typeface="Arial" charset="0"/>
                <a:cs typeface="Arial" charset="0"/>
              </a:rPr>
              <a:t>Pop</a:t>
            </a:r>
          </a:p>
        </p:txBody>
      </p:sp>
      <p:sp>
        <p:nvSpPr>
          <p:cNvPr id="32771" name="Rectangle 3"/>
          <p:cNvSpPr>
            <a:spLocks noGrp="1" noChangeArrowheads="1"/>
          </p:cNvSpPr>
          <p:nvPr>
            <p:ph type="body" idx="4294967295"/>
          </p:nvPr>
        </p:nvSpPr>
        <p:spPr/>
        <p:txBody>
          <a:bodyPr/>
          <a:lstStyle/>
          <a:p>
            <a:pPr>
              <a:buFont typeface="Arial" charset="0"/>
              <a:buNone/>
            </a:pPr>
            <a:r>
              <a:rPr lang="en-US" dirty="0" smtClean="0">
                <a:latin typeface="Arial" charset="0"/>
                <a:cs typeface="Arial" charset="0"/>
              </a:rPr>
              <a:t>	Removing an object simply involves reducing the size</a:t>
            </a:r>
          </a:p>
          <a:p>
            <a:pPr lvl="1"/>
            <a:r>
              <a:rPr lang="en-US" dirty="0" smtClean="0">
                <a:latin typeface="Arial" charset="0"/>
                <a:cs typeface="Arial" charset="0"/>
              </a:rPr>
              <a:t>By decreasing the size, the previous top of the stack is now at the location </a:t>
            </a:r>
            <a:r>
              <a:rPr lang="en-US" dirty="0" err="1" smtClean="0">
                <a:latin typeface="Consolas" pitchFamily="49" charset="0"/>
                <a:cs typeface="Arial" charset="0"/>
              </a:rPr>
              <a:t>stack_size</a:t>
            </a:r>
            <a:endParaRPr lang="en-US" sz="1200" dirty="0" smtClean="0">
              <a:latin typeface="Consolas" pitchFamily="49" charset="0"/>
              <a:cs typeface="Arial" charset="0"/>
            </a:endParaRP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template &lt;</a:t>
            </a:r>
            <a:r>
              <a:rPr lang="en-US" sz="1600" dirty="0" err="1" smtClean="0">
                <a:latin typeface="Consolas" pitchFamily="49" charset="0"/>
                <a:cs typeface="Arial" charset="0"/>
              </a:rPr>
              <a:t>typename</a:t>
            </a:r>
            <a:r>
              <a:rPr lang="en-US" sz="1600" dirty="0" smtClean="0">
                <a:latin typeface="Consolas" pitchFamily="49" charset="0"/>
                <a:cs typeface="Arial" charset="0"/>
              </a:rPr>
              <a:t> Type&gt;</a:t>
            </a:r>
          </a:p>
          <a:p>
            <a:pPr>
              <a:buFontTx/>
              <a:buNone/>
            </a:pPr>
            <a:r>
              <a:rPr lang="en-US" sz="1600" dirty="0" smtClean="0">
                <a:solidFill>
                  <a:srgbClr val="FF33CC"/>
                </a:solidFill>
                <a:latin typeface="Consolas" pitchFamily="49" charset="0"/>
                <a:cs typeface="Arial" charset="0"/>
              </a:rPr>
              <a:t>			Type</a:t>
            </a:r>
            <a:r>
              <a:rPr lang="en-US" sz="1600" dirty="0" smtClean="0">
                <a:latin typeface="Consolas" pitchFamily="49" charset="0"/>
                <a:cs typeface="Arial" charset="0"/>
              </a:rPr>
              <a:t> Stack&lt;Type&gt;::pop() {</a:t>
            </a:r>
          </a:p>
          <a:p>
            <a:pPr>
              <a:buFontTx/>
              <a:buNone/>
            </a:pPr>
            <a:r>
              <a:rPr lang="en-US" sz="1600" dirty="0" smtClean="0">
                <a:latin typeface="Consolas" pitchFamily="49" charset="0"/>
                <a:cs typeface="Arial" charset="0"/>
              </a:rPr>
              <a:t>			    if ( </a:t>
            </a:r>
            <a:r>
              <a:rPr lang="en-US" sz="1600" dirty="0" smtClean="0">
                <a:solidFill>
                  <a:srgbClr val="663300"/>
                </a:solidFill>
                <a:latin typeface="Consolas" pitchFamily="49" charset="0"/>
                <a:cs typeface="Arial" charset="0"/>
              </a:rPr>
              <a:t>empty</a:t>
            </a:r>
            <a:r>
              <a:rPr lang="en-US" sz="1600" dirty="0" smtClean="0">
                <a:latin typeface="Consolas" pitchFamily="49" charset="0"/>
                <a:cs typeface="Arial" charset="0"/>
              </a:rPr>
              <a:t>() ) {</a:t>
            </a:r>
          </a:p>
          <a:p>
            <a:pPr>
              <a:buFontTx/>
              <a:buNone/>
            </a:pPr>
            <a:r>
              <a:rPr lang="en-US" sz="1600" dirty="0" smtClean="0">
                <a:latin typeface="Consolas" pitchFamily="49" charset="0"/>
                <a:cs typeface="Arial" charset="0"/>
              </a:rPr>
              <a:t>			        throw underflow();</a:t>
            </a:r>
          </a:p>
          <a:p>
            <a:pPr>
              <a:buFontTx/>
              <a:buNone/>
            </a:pPr>
            <a:r>
              <a:rPr lang="en-US" sz="1600" dirty="0" smtClean="0">
                <a:latin typeface="Consolas" pitchFamily="49" charset="0"/>
                <a:cs typeface="Arial" charset="0"/>
              </a:rPr>
              <a:t>			    }</a:t>
            </a: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a:t>
            </a:r>
            <a:r>
              <a:rPr lang="en-US" sz="1600" dirty="0" err="1" smtClean="0">
                <a:latin typeface="Consolas" pitchFamily="49" charset="0"/>
                <a:cs typeface="Arial" charset="0"/>
              </a:rPr>
              <a:t>stack_size</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return </a:t>
            </a:r>
            <a:r>
              <a:rPr lang="en-US" sz="1600" dirty="0" smtClean="0">
                <a:solidFill>
                  <a:srgbClr val="FF0000"/>
                </a:solidFill>
                <a:latin typeface="Consolas" pitchFamily="49" charset="0"/>
                <a:cs typeface="Arial" charset="0"/>
              </a:rPr>
              <a:t>array</a:t>
            </a:r>
            <a:r>
              <a:rPr lang="en-US" sz="1600" dirty="0" smtClean="0">
                <a:latin typeface="Consolas" pitchFamily="49" charset="0"/>
                <a:cs typeface="Arial" charset="0"/>
              </a:rPr>
              <a:t>[</a:t>
            </a:r>
            <a:r>
              <a:rPr lang="en-US" sz="1600" dirty="0" err="1" smtClean="0">
                <a:solidFill>
                  <a:srgbClr val="FF0000"/>
                </a:solidFill>
                <a:latin typeface="Consolas" pitchFamily="49" charset="0"/>
                <a:cs typeface="Arial" charset="0"/>
              </a:rPr>
              <a:t>stack_size</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latin typeface="Arial" charset="0"/>
                <a:cs typeface="Arial" charset="0"/>
              </a:rPr>
              <a:t>Push</a:t>
            </a:r>
          </a:p>
        </p:txBody>
      </p:sp>
      <p:sp>
        <p:nvSpPr>
          <p:cNvPr id="3379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Pushing an object onto the stack can only be performed if the</a:t>
            </a:r>
            <a:br>
              <a:rPr lang="en-US" dirty="0" smtClean="0">
                <a:latin typeface="Arial" charset="0"/>
                <a:cs typeface="Arial" charset="0"/>
              </a:rPr>
            </a:br>
            <a:r>
              <a:rPr lang="en-US" dirty="0" smtClean="0">
                <a:latin typeface="Arial" charset="0"/>
                <a:cs typeface="Arial" charset="0"/>
              </a:rPr>
              <a:t>array is not full</a:t>
            </a: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template &lt;typename Type&gt;</a:t>
            </a:r>
          </a:p>
          <a:p>
            <a:pPr>
              <a:buFontTx/>
              <a:buNone/>
            </a:pPr>
            <a:r>
              <a:rPr lang="en-US" sz="1600" dirty="0" smtClean="0">
                <a:solidFill>
                  <a:srgbClr val="FF33CC"/>
                </a:solidFill>
                <a:latin typeface="Consolas" pitchFamily="49" charset="0"/>
                <a:cs typeface="Arial" charset="0"/>
              </a:rPr>
              <a:t>			void</a:t>
            </a:r>
            <a:r>
              <a:rPr lang="en-US" sz="1600" dirty="0" smtClean="0">
                <a:latin typeface="Consolas" pitchFamily="49" charset="0"/>
                <a:cs typeface="Arial" charset="0"/>
              </a:rPr>
              <a:t> Stack&lt;Type&gt;::push( Type </a:t>
            </a:r>
            <a:r>
              <a:rPr lang="en-US" sz="1600" dirty="0" err="1" smtClean="0">
                <a:latin typeface="Consolas" pitchFamily="49" charset="0"/>
                <a:cs typeface="Arial" charset="0"/>
              </a:rPr>
              <a:t>const</a:t>
            </a:r>
            <a:r>
              <a:rPr lang="en-US" sz="1600" dirty="0" smtClean="0">
                <a:latin typeface="Consolas" pitchFamily="49" charset="0"/>
                <a:cs typeface="Arial" charset="0"/>
              </a:rPr>
              <a:t> &amp;</a:t>
            </a:r>
            <a:r>
              <a:rPr lang="en-US" sz="1600" dirty="0" err="1" smtClean="0">
                <a:solidFill>
                  <a:schemeClr val="accent2"/>
                </a:solidFill>
                <a:latin typeface="Consolas" pitchFamily="49" charset="0"/>
                <a:cs typeface="Arial" charset="0"/>
              </a:rPr>
              <a:t>obj</a:t>
            </a:r>
            <a:r>
              <a:rPr lang="en-US" sz="1600" dirty="0" smtClean="0">
                <a:latin typeface="Consolas" pitchFamily="49" charset="0"/>
                <a:cs typeface="Arial" charset="0"/>
              </a:rPr>
              <a:t> ) {</a:t>
            </a:r>
          </a:p>
          <a:p>
            <a:pPr>
              <a:buFontTx/>
              <a:buNone/>
            </a:pPr>
            <a:r>
              <a:rPr lang="en-US" sz="1600" dirty="0" smtClean="0">
                <a:latin typeface="Consolas" pitchFamily="49" charset="0"/>
                <a:cs typeface="Arial" charset="0"/>
              </a:rPr>
              <a:t>			    if ( </a:t>
            </a:r>
            <a:r>
              <a:rPr lang="en-US" sz="1600" dirty="0" err="1" smtClean="0">
                <a:solidFill>
                  <a:srgbClr val="FF0000"/>
                </a:solidFill>
                <a:latin typeface="Consolas" pitchFamily="49" charset="0"/>
                <a:cs typeface="Arial" charset="0"/>
              </a:rPr>
              <a:t>stack_size</a:t>
            </a:r>
            <a:r>
              <a:rPr lang="en-US" sz="1600" dirty="0" smtClean="0">
                <a:latin typeface="Consolas" pitchFamily="49" charset="0"/>
                <a:cs typeface="Arial" charset="0"/>
              </a:rPr>
              <a:t> == </a:t>
            </a:r>
            <a:r>
              <a:rPr lang="en-US" sz="1600" dirty="0" err="1" smtClean="0">
                <a:solidFill>
                  <a:srgbClr val="FF0000"/>
                </a:solidFill>
                <a:latin typeface="Consolas" pitchFamily="49" charset="0"/>
                <a:cs typeface="Arial" charset="0"/>
              </a:rPr>
              <a:t>array_capacity</a:t>
            </a:r>
            <a:r>
              <a:rPr lang="en-US" sz="1600" dirty="0" smtClean="0">
                <a:latin typeface="Consolas" pitchFamily="49" charset="0"/>
                <a:cs typeface="Arial" charset="0"/>
              </a:rPr>
              <a:t> ) {</a:t>
            </a:r>
          </a:p>
          <a:p>
            <a:pPr>
              <a:buFontTx/>
              <a:buNone/>
            </a:pPr>
            <a:r>
              <a:rPr lang="en-US" sz="1600" dirty="0" smtClean="0">
                <a:latin typeface="Consolas" pitchFamily="49" charset="0"/>
                <a:cs typeface="Arial" charset="0"/>
              </a:rPr>
              <a:t>			        throw overflow();  </a:t>
            </a:r>
          </a:p>
          <a:p>
            <a:pPr>
              <a:buFontTx/>
              <a:buNone/>
            </a:pPr>
            <a:r>
              <a:rPr lang="en-US" sz="1600" dirty="0" smtClean="0">
                <a:latin typeface="Consolas" pitchFamily="49" charset="0"/>
                <a:cs typeface="Arial" charset="0"/>
              </a:rPr>
              <a:t>			    }</a:t>
            </a: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array</a:t>
            </a:r>
            <a:r>
              <a:rPr lang="en-US" sz="1600" dirty="0" smtClean="0">
                <a:latin typeface="Consolas" pitchFamily="49" charset="0"/>
                <a:cs typeface="Arial" charset="0"/>
              </a:rPr>
              <a:t>[</a:t>
            </a:r>
            <a:r>
              <a:rPr lang="en-US" sz="1600" dirty="0" err="1" smtClean="0">
                <a:solidFill>
                  <a:srgbClr val="FF0000"/>
                </a:solidFill>
                <a:latin typeface="Consolas" pitchFamily="49" charset="0"/>
                <a:cs typeface="Arial" charset="0"/>
              </a:rPr>
              <a:t>stack_size</a:t>
            </a:r>
            <a:r>
              <a:rPr lang="en-US" sz="1600" dirty="0" smtClean="0">
                <a:latin typeface="Consolas" pitchFamily="49" charset="0"/>
                <a:cs typeface="Arial" charset="0"/>
              </a:rPr>
              <a:t>] = </a:t>
            </a:r>
            <a:r>
              <a:rPr lang="en-US" sz="1600" dirty="0" err="1" smtClean="0">
                <a:solidFill>
                  <a:schemeClr val="accent2"/>
                </a:solidFill>
                <a:latin typeface="Consolas" pitchFamily="49" charset="0"/>
                <a:cs typeface="Arial" charset="0"/>
              </a:rPr>
              <a:t>obj</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err="1" smtClean="0">
                <a:solidFill>
                  <a:srgbClr val="FF0000"/>
                </a:solidFill>
                <a:latin typeface="Consolas" pitchFamily="49" charset="0"/>
                <a:cs typeface="Arial" charset="0"/>
              </a:rPr>
              <a:t>stack_size</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p>
        </p:txBody>
      </p:sp>
      <p:sp>
        <p:nvSpPr>
          <p:cNvPr id="2" name="Rectangle 1"/>
          <p:cNvSpPr/>
          <p:nvPr/>
        </p:nvSpPr>
        <p:spPr>
          <a:xfrm>
            <a:off x="5780272" y="3419708"/>
            <a:ext cx="2464136" cy="369332"/>
          </a:xfrm>
          <a:prstGeom prst="rect">
            <a:avLst/>
          </a:prstGeom>
        </p:spPr>
        <p:txBody>
          <a:bodyPr wrap="none">
            <a:spAutoFit/>
          </a:bodyPr>
          <a:lstStyle/>
          <a:p>
            <a:r>
              <a:rPr lang="en-US" altLang="zh-CN" dirty="0" smtClean="0">
                <a:latin typeface="Consolas" pitchFamily="49" charset="0"/>
              </a:rPr>
              <a:t>Best </a:t>
            </a:r>
            <a:r>
              <a:rPr lang="en-US" altLang="zh-CN" dirty="0">
                <a:latin typeface="Consolas" pitchFamily="49" charset="0"/>
              </a:rPr>
              <a:t>solution?????</a:t>
            </a:r>
            <a:endParaRPr lang="zh-CN" altLang="en-US" dirty="0"/>
          </a:p>
        </p:txBody>
      </p:sp>
      <p:sp>
        <p:nvSpPr>
          <p:cNvPr id="3" name="Right Arrow 2"/>
          <p:cNvSpPr/>
          <p:nvPr/>
        </p:nvSpPr>
        <p:spPr>
          <a:xfrm flipH="1">
            <a:off x="5436096" y="3505654"/>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smtClean="0">
                <a:latin typeface="Arial" charset="0"/>
                <a:cs typeface="Arial" charset="0"/>
              </a:rPr>
              <a:t>Exceptions</a:t>
            </a:r>
          </a:p>
        </p:txBody>
      </p:sp>
      <p:sp>
        <p:nvSpPr>
          <p:cNvPr id="34819" name="Rectangle 3"/>
          <p:cNvSpPr>
            <a:spLocks noGrp="1"/>
          </p:cNvSpPr>
          <p:nvPr>
            <p:ph type="body" idx="4294967295"/>
          </p:nvPr>
        </p:nvSpPr>
        <p:spPr/>
        <p:txBody>
          <a:bodyPr/>
          <a:lstStyle/>
          <a:p>
            <a:pPr>
              <a:buFont typeface="Arial" charset="0"/>
              <a:buNone/>
            </a:pPr>
            <a:r>
              <a:rPr lang="en-US" smtClean="0">
                <a:latin typeface="Arial" charset="0"/>
                <a:cs typeface="Arial" charset="0"/>
              </a:rPr>
              <a:t>	The case where the array is full is not an exception defined in the Abstract Stack </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If the array is filled, we have five options:</a:t>
            </a:r>
          </a:p>
          <a:p>
            <a:pPr lvl="1"/>
            <a:r>
              <a:rPr lang="en-US" smtClean="0">
                <a:latin typeface="Arial" charset="0"/>
                <a:cs typeface="Arial" charset="0"/>
              </a:rPr>
              <a:t>Increase the size of the array</a:t>
            </a:r>
          </a:p>
          <a:p>
            <a:pPr lvl="1"/>
            <a:r>
              <a:rPr lang="en-US" smtClean="0">
                <a:latin typeface="Arial" charset="0"/>
                <a:cs typeface="Arial" charset="0"/>
              </a:rPr>
              <a:t>Throw an exception</a:t>
            </a:r>
          </a:p>
          <a:p>
            <a:pPr lvl="1"/>
            <a:r>
              <a:rPr lang="en-US" smtClean="0">
                <a:latin typeface="Arial" charset="0"/>
                <a:cs typeface="Arial" charset="0"/>
              </a:rPr>
              <a:t>Ignore the element being pushed</a:t>
            </a:r>
          </a:p>
          <a:p>
            <a:pPr lvl="1"/>
            <a:r>
              <a:rPr lang="en-US" smtClean="0">
                <a:latin typeface="Arial" charset="0"/>
                <a:cs typeface="Arial" charset="0"/>
              </a:rPr>
              <a:t>Replace the current top of the stack</a:t>
            </a:r>
          </a:p>
          <a:p>
            <a:pPr lvl="1"/>
            <a:r>
              <a:rPr lang="en-US" smtClean="0">
                <a:latin typeface="Arial" charset="0"/>
                <a:cs typeface="Arial" charset="0"/>
              </a:rPr>
              <a:t>Put the pushing process to “sleep” until something else removes</a:t>
            </a:r>
            <a:br>
              <a:rPr lang="en-US" smtClean="0">
                <a:latin typeface="Arial" charset="0"/>
                <a:cs typeface="Arial" charset="0"/>
              </a:rPr>
            </a:br>
            <a:r>
              <a:rPr lang="en-US" smtClean="0">
                <a:latin typeface="Arial" charset="0"/>
                <a:cs typeface="Arial" charset="0"/>
              </a:rPr>
              <a:t>the top of the stack</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Include a member function </a:t>
            </a:r>
            <a:r>
              <a:rPr lang="en-US" smtClean="0">
                <a:latin typeface="Consolas" pitchFamily="49" charset="0"/>
                <a:cs typeface="Consolas" pitchFamily="49" charset="0"/>
              </a:rPr>
              <a:t>bool full() const;</a:t>
            </a:r>
            <a:endParaRPr lang="en-US" sz="2800" smtClean="0">
              <a:latin typeface="Consolas" pitchFamily="49" charset="0"/>
              <a:cs typeface="Consolas" pitchFamily="49" charset="0"/>
            </a:endParaRPr>
          </a:p>
          <a:p>
            <a:endParaRPr lang="en-US" sz="2400" smtClean="0">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5843"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The best option is to increase the array capacity</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If we increase the array capacity, the question is:</a:t>
            </a:r>
          </a:p>
          <a:p>
            <a:pPr lvl="1"/>
            <a:r>
              <a:rPr lang="en-US" dirty="0" smtClean="0">
                <a:latin typeface="Arial" charset="0"/>
                <a:cs typeface="Arial" charset="0"/>
              </a:rPr>
              <a:t>How much?</a:t>
            </a:r>
          </a:p>
          <a:p>
            <a:pPr lvl="1"/>
            <a:r>
              <a:rPr lang="en-US" dirty="0" smtClean="0">
                <a:latin typeface="Arial" charset="0"/>
                <a:cs typeface="Arial" charset="0"/>
              </a:rPr>
              <a:t>By a constant?		</a:t>
            </a:r>
            <a:r>
              <a:rPr lang="en-US" dirty="0" err="1" smtClean="0">
                <a:latin typeface="Consolas" pitchFamily="49" charset="0"/>
                <a:cs typeface="Arial" charset="0"/>
              </a:rPr>
              <a:t>array_capacity</a:t>
            </a:r>
            <a:r>
              <a:rPr lang="en-US" dirty="0" smtClean="0">
                <a:latin typeface="Consolas" pitchFamily="49" charset="0"/>
                <a:cs typeface="Arial" charset="0"/>
              </a:rPr>
              <a:t> += c;</a:t>
            </a:r>
          </a:p>
          <a:p>
            <a:pPr lvl="1"/>
            <a:r>
              <a:rPr lang="en-US" dirty="0" smtClean="0">
                <a:latin typeface="Arial" charset="0"/>
                <a:cs typeface="Arial" charset="0"/>
              </a:rPr>
              <a:t>By a multiple?		</a:t>
            </a:r>
            <a:r>
              <a:rPr lang="en-US" dirty="0" err="1" smtClean="0">
                <a:latin typeface="Consolas" pitchFamily="49" charset="0"/>
                <a:cs typeface="Arial" charset="0"/>
              </a:rPr>
              <a:t>array_capacity</a:t>
            </a:r>
            <a:r>
              <a:rPr lang="en-US" dirty="0" smtClean="0">
                <a:latin typeface="Consolas" pitchFamily="49" charset="0"/>
                <a:cs typeface="Arial" charset="0"/>
              </a:rPr>
              <a:t> *= c;</a:t>
            </a:r>
          </a:p>
          <a:p>
            <a:pPr lvl="1"/>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descr="t1"/>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36867"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6868" name="Rectangle 3"/>
          <p:cNvSpPr>
            <a:spLocks noGrp="1"/>
          </p:cNvSpPr>
          <p:nvPr>
            <p:ph type="body" idx="4294967295"/>
          </p:nvPr>
        </p:nvSpPr>
        <p:spPr/>
        <p:txBody>
          <a:bodyPr/>
          <a:lstStyle/>
          <a:p>
            <a:pPr>
              <a:buFont typeface="Arial" charset="0"/>
              <a:buNone/>
            </a:pPr>
            <a:r>
              <a:rPr lang="en-US" smtClean="0">
                <a:latin typeface="Arial" charset="0"/>
                <a:cs typeface="Arial" charset="0"/>
              </a:rPr>
              <a:t>	First, let us visualize what must occur to allocate new memory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7" descr="t2"/>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37891"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7892" name="Rectangle 3"/>
          <p:cNvSpPr>
            <a:spLocks noGrp="1"/>
          </p:cNvSpPr>
          <p:nvPr>
            <p:ph type="body" idx="4294967295"/>
          </p:nvPr>
        </p:nvSpPr>
        <p:spPr>
          <a:xfrm>
            <a:off x="457200" y="1608138"/>
            <a:ext cx="8229600" cy="4525962"/>
          </a:xfrm>
        </p:spPr>
        <p:txBody>
          <a:bodyPr/>
          <a:lstStyle/>
          <a:p>
            <a:pPr>
              <a:buFont typeface="Arial" charset="0"/>
              <a:buNone/>
            </a:pPr>
            <a:r>
              <a:rPr lang="en-US" smtClean="0">
                <a:latin typeface="Arial" charset="0"/>
                <a:cs typeface="Arial" charset="0"/>
              </a:rPr>
              <a:t>	First, this requires a call to </a:t>
            </a:r>
            <a:r>
              <a:rPr lang="en-US" smtClean="0">
                <a:latin typeface="Consolas" pitchFamily="49" charset="0"/>
                <a:cs typeface="Arial" charset="0"/>
              </a:rPr>
              <a:t>new Type[</a:t>
            </a:r>
            <a:r>
              <a:rPr lang="en-US" i="1" smtClean="0">
                <a:latin typeface="Consolas" pitchFamily="49" charset="0"/>
                <a:cs typeface="Arial" charset="0"/>
              </a:rPr>
              <a:t>N</a:t>
            </a:r>
            <a:r>
              <a:rPr lang="en-US" smtClean="0">
                <a:latin typeface="Consolas" pitchFamily="49" charset="0"/>
                <a:cs typeface="Arial" charset="0"/>
              </a:rPr>
              <a:t>]</a:t>
            </a:r>
            <a:r>
              <a:rPr lang="en-US" smtClean="0">
                <a:latin typeface="Arial" charset="0"/>
                <a:cs typeface="Arial" charset="0"/>
              </a:rPr>
              <a:t> where </a:t>
            </a:r>
            <a:r>
              <a:rPr lang="en-US" i="1" smtClean="0">
                <a:latin typeface="Consolas" pitchFamily="49" charset="0"/>
                <a:cs typeface="Arial" charset="0"/>
              </a:rPr>
              <a:t>N</a:t>
            </a:r>
            <a:r>
              <a:rPr lang="en-US" smtClean="0">
                <a:latin typeface="Arial" charset="0"/>
                <a:cs typeface="Arial" charset="0"/>
              </a:rPr>
              <a:t> is the new capacity</a:t>
            </a:r>
          </a:p>
          <a:p>
            <a:pPr lvl="1"/>
            <a:r>
              <a:rPr lang="en-US" smtClean="0">
                <a:latin typeface="Arial" charset="0"/>
                <a:cs typeface="Arial" charset="0"/>
              </a:rPr>
              <a:t>We must have access to this so we must</a:t>
            </a:r>
            <a:br>
              <a:rPr lang="en-US" smtClean="0">
                <a:latin typeface="Arial" charset="0"/>
                <a:cs typeface="Arial" charset="0"/>
              </a:rPr>
            </a:br>
            <a:r>
              <a:rPr lang="en-US" smtClean="0">
                <a:latin typeface="Arial" charset="0"/>
                <a:cs typeface="Arial" charset="0"/>
              </a:rPr>
              <a:t>store the address returned by new in a</a:t>
            </a:r>
            <a:br>
              <a:rPr lang="en-US" smtClean="0">
                <a:latin typeface="Arial" charset="0"/>
                <a:cs typeface="Arial" charset="0"/>
              </a:rPr>
            </a:br>
            <a:r>
              <a:rPr lang="en-US" smtClean="0">
                <a:latin typeface="Arial" charset="0"/>
                <a:cs typeface="Arial" charset="0"/>
              </a:rPr>
              <a:t>local variable, say </a:t>
            </a:r>
            <a:r>
              <a:rPr lang="en-US" smtClean="0">
                <a:latin typeface="Consolas" pitchFamily="49" charset="0"/>
                <a:cs typeface="Arial" charset="0"/>
              </a:rPr>
              <a:t>tmp</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9" descr="t3"/>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38915"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8916" name="Rectangle 3"/>
          <p:cNvSpPr>
            <a:spLocks noGrp="1"/>
          </p:cNvSpPr>
          <p:nvPr>
            <p:ph type="body" idx="4294967295"/>
          </p:nvPr>
        </p:nvSpPr>
        <p:spPr/>
        <p:txBody>
          <a:bodyPr/>
          <a:lstStyle/>
          <a:p>
            <a:pPr>
              <a:buFont typeface="Arial" charset="0"/>
              <a:buNone/>
            </a:pPr>
            <a:r>
              <a:rPr lang="en-US" smtClean="0">
                <a:latin typeface="Arial" charset="0"/>
                <a:cs typeface="Arial" charset="0"/>
              </a:rPr>
              <a:t>	Next, the values must be copied over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9939" name="Rectangle 3"/>
          <p:cNvSpPr>
            <a:spLocks noGrp="1"/>
          </p:cNvSpPr>
          <p:nvPr>
            <p:ph type="body" idx="4294967295"/>
          </p:nvPr>
        </p:nvSpPr>
        <p:spPr/>
        <p:txBody>
          <a:bodyPr/>
          <a:lstStyle/>
          <a:p>
            <a:pPr>
              <a:buFont typeface="Arial" charset="0"/>
              <a:buNone/>
            </a:pPr>
            <a:r>
              <a:rPr lang="en-US" smtClean="0">
                <a:latin typeface="Arial" charset="0"/>
                <a:cs typeface="Arial" charset="0"/>
              </a:rPr>
              <a:t>	The memory for the original array must be deallocated</a:t>
            </a:r>
          </a:p>
        </p:txBody>
      </p:sp>
      <p:pic>
        <p:nvPicPr>
          <p:cNvPr id="39940" name="Picture 4" descr="t4"/>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39941" name="TextBox 4"/>
          <p:cNvSpPr txBox="1">
            <a:spLocks noChangeArrowheads="1"/>
          </p:cNvSpPr>
          <p:nvPr/>
        </p:nvSpPr>
        <p:spPr bwMode="auto">
          <a:xfrm>
            <a:off x="7807325" y="3440113"/>
            <a:ext cx="317500" cy="261937"/>
          </a:xfrm>
          <a:prstGeom prst="rect">
            <a:avLst/>
          </a:prstGeom>
          <a:noFill/>
          <a:ln w="9525">
            <a:noFill/>
            <a:miter lim="800000"/>
            <a:headEnd/>
            <a:tailEnd/>
          </a:ln>
        </p:spPr>
        <p:txBody>
          <a:bodyPr wrap="none">
            <a:spAutoFit/>
          </a:bodyPr>
          <a:lstStyle/>
          <a:p>
            <a:r>
              <a:rPr lang="en-CA" sz="1100"/>
              <a:t>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Stack ADT</a:t>
            </a:r>
          </a:p>
        </p:txBody>
      </p:sp>
      <p:sp>
        <p:nvSpPr>
          <p:cNvPr id="13315" name="Rectangle 3"/>
          <p:cNvSpPr>
            <a:spLocks noGrp="1" noChangeArrowheads="1"/>
          </p:cNvSpPr>
          <p:nvPr>
            <p:ph type="body" idx="1"/>
          </p:nvPr>
        </p:nvSpPr>
        <p:spPr/>
        <p:txBody>
          <a:bodyPr/>
          <a:lstStyle/>
          <a:p>
            <a:r>
              <a:rPr lang="en-US" dirty="0" smtClean="0"/>
              <a:t>Uses an explicit linear ordering</a:t>
            </a:r>
          </a:p>
          <a:p>
            <a:r>
              <a:rPr lang="en-US" dirty="0" smtClean="0"/>
              <a:t>Two principal operations</a:t>
            </a:r>
          </a:p>
          <a:p>
            <a:pPr lvl="1"/>
            <a:r>
              <a:rPr lang="en-US" i="1" dirty="0" smtClean="0"/>
              <a:t>Push</a:t>
            </a:r>
            <a:r>
              <a:rPr lang="en-US" dirty="0" smtClean="0"/>
              <a:t>: insert an object onto the top of the stack</a:t>
            </a:r>
          </a:p>
          <a:p>
            <a:pPr lvl="1"/>
            <a:r>
              <a:rPr lang="en-US" i="1" dirty="0" smtClean="0"/>
              <a:t>Pop</a:t>
            </a:r>
            <a:r>
              <a:rPr lang="en-US" dirty="0" smtClean="0"/>
              <a:t>: erase </a:t>
            </a:r>
            <a:r>
              <a:rPr lang="en-US" altLang="zh-CN" dirty="0" smtClean="0"/>
              <a:t>the object on the top </a:t>
            </a:r>
            <a:r>
              <a:rPr lang="en-US" dirty="0" smtClean="0"/>
              <a:t>of the stack</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5" descr="t5"/>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0963"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40964" name="Rectangle 3"/>
          <p:cNvSpPr>
            <a:spLocks noGrp="1"/>
          </p:cNvSpPr>
          <p:nvPr>
            <p:ph type="body" idx="4294967295"/>
          </p:nvPr>
        </p:nvSpPr>
        <p:spPr/>
        <p:txBody>
          <a:bodyPr/>
          <a:lstStyle/>
          <a:p>
            <a:pPr>
              <a:buFont typeface="Arial" charset="0"/>
              <a:buNone/>
            </a:pPr>
            <a:r>
              <a:rPr lang="en-US" smtClean="0">
                <a:latin typeface="Arial" charset="0"/>
                <a:cs typeface="Arial" charset="0"/>
              </a:rPr>
              <a:t>	Finally, the appropriate member variables must be reassigned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t1"/>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1987"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1988"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2"/>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3011"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3012"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Type *</a:t>
            </a:r>
            <a:r>
              <a:rPr lang="en-US" sz="1600" dirty="0" err="1" smtClean="0">
                <a:solidFill>
                  <a:srgbClr val="FF0000"/>
                </a:solidFill>
                <a:latin typeface="Consolas" pitchFamily="49" charset="0"/>
                <a:cs typeface="Arial" charset="0"/>
              </a:rPr>
              <a:t>tmp_array</a:t>
            </a:r>
            <a:r>
              <a:rPr lang="en-US" sz="1600" dirty="0" smtClean="0">
                <a:solidFill>
                  <a:srgbClr val="FF0000"/>
                </a:solidFill>
                <a:latin typeface="Consolas" pitchFamily="49" charset="0"/>
                <a:cs typeface="Arial" charset="0"/>
              </a:rPr>
              <a:t> = new Type[2*</a:t>
            </a:r>
            <a:r>
              <a:rPr lang="en-US" sz="1600" dirty="0" err="1" smtClean="0">
                <a:solidFill>
                  <a:srgbClr val="FF0000"/>
                </a:solidFill>
                <a:latin typeface="Consolas" pitchFamily="49" charset="0"/>
                <a:cs typeface="Arial" charset="0"/>
              </a:rPr>
              <a:t>array_capacity</a:t>
            </a:r>
            <a:r>
              <a:rPr lang="en-US" sz="1600" dirty="0" smtClean="0">
                <a:solidFill>
                  <a:srgbClr val="FF0000"/>
                </a:solidFill>
                <a:latin typeface="Consolas" pitchFamily="49" charset="0"/>
                <a:cs typeface="Arial" charset="0"/>
              </a:rPr>
              <a:t>];</a:t>
            </a:r>
          </a:p>
          <a:p>
            <a:pPr>
              <a:buFont typeface="Arial" charset="0"/>
              <a:buNone/>
            </a:pPr>
            <a:endParaRPr lang="en-US" sz="1600" dirty="0" smtClean="0">
              <a:solidFill>
                <a:srgbClr val="FF0000"/>
              </a:solidFill>
              <a:latin typeface="Consolas" pitchFamily="49" charset="0"/>
              <a:cs typeface="Arial" charset="0"/>
            </a:endParaRP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a:t>
            </a:r>
          </a:p>
          <a:p>
            <a:endParaRPr lang="en-US" sz="2400" dirty="0" smtClean="0">
              <a:latin typeface="Arial" charset="0"/>
              <a:cs typeface="Arial" charset="0"/>
            </a:endParaRPr>
          </a:p>
        </p:txBody>
      </p:sp>
      <p:sp>
        <p:nvSpPr>
          <p:cNvPr id="2" name="Rectangle 1"/>
          <p:cNvSpPr/>
          <p:nvPr/>
        </p:nvSpPr>
        <p:spPr>
          <a:xfrm>
            <a:off x="8226824" y="2985436"/>
            <a:ext cx="848309" cy="253916"/>
          </a:xfrm>
          <a:prstGeom prst="rect">
            <a:avLst/>
          </a:prstGeom>
          <a:solidFill>
            <a:schemeClr val="bg1"/>
          </a:solidFill>
        </p:spPr>
        <p:txBody>
          <a:bodyPr wrap="none">
            <a:spAutoFit/>
          </a:bodyPr>
          <a:lstStyle/>
          <a:p>
            <a:r>
              <a:rPr lang="en-US" sz="1050" dirty="0" err="1" smtClean="0">
                <a:solidFill>
                  <a:srgbClr val="FF0000"/>
                </a:solidFill>
                <a:latin typeface="Consolas" pitchFamily="49" charset="0"/>
              </a:rPr>
              <a:t>tmp_array</a:t>
            </a:r>
            <a:endParaRPr lang="en-CA" sz="105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t3"/>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4035"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4036"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Type *</a:t>
            </a:r>
            <a:r>
              <a:rPr lang="en-US" sz="1600" dirty="0" err="1" smtClean="0">
                <a:latin typeface="Consolas" pitchFamily="49" charset="0"/>
                <a:cs typeface="Arial" charset="0"/>
              </a:rPr>
              <a:t>tmp_array</a:t>
            </a:r>
            <a:r>
              <a:rPr lang="en-US" sz="1600" dirty="0" smtClean="0">
                <a:latin typeface="Consolas" pitchFamily="49" charset="0"/>
                <a:cs typeface="Arial" charset="0"/>
              </a:rPr>
              <a:t> = new Type[2*</a:t>
            </a:r>
            <a:r>
              <a:rPr lang="en-US" sz="1600" dirty="0" err="1" smtClean="0">
                <a:latin typeface="Consolas" pitchFamily="49" charset="0"/>
                <a:cs typeface="Arial" charset="0"/>
              </a:rPr>
              <a:t>array_capacity</a:t>
            </a:r>
            <a:r>
              <a:rPr lang="en-US" sz="1600" dirty="0" smtClean="0">
                <a:latin typeface="Consolas" pitchFamily="49" charset="0"/>
                <a:cs typeface="Arial" charset="0"/>
              </a:rPr>
              <a:t>];</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for ( </a:t>
            </a:r>
            <a:r>
              <a:rPr lang="en-US" sz="1600" dirty="0" err="1" smtClean="0">
                <a:solidFill>
                  <a:srgbClr val="FF0000"/>
                </a:solidFill>
                <a:latin typeface="Consolas" pitchFamily="49" charset="0"/>
                <a:cs typeface="Arial" charset="0"/>
              </a:rPr>
              <a:t>int</a:t>
            </a:r>
            <a:r>
              <a:rPr lang="en-US" sz="1600" dirty="0" smtClean="0">
                <a:solidFill>
                  <a:srgbClr val="FF0000"/>
                </a:solidFill>
                <a:latin typeface="Consolas" pitchFamily="49" charset="0"/>
                <a:cs typeface="Arial" charset="0"/>
              </a:rPr>
              <a:t> </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 = 0; </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 &lt; </a:t>
            </a:r>
            <a:r>
              <a:rPr lang="en-US" sz="1600" dirty="0" err="1" smtClean="0">
                <a:solidFill>
                  <a:srgbClr val="FF0000"/>
                </a:solidFill>
                <a:latin typeface="Consolas" pitchFamily="49" charset="0"/>
                <a:cs typeface="Arial" charset="0"/>
              </a:rPr>
              <a:t>array_capacity</a:t>
            </a:r>
            <a:r>
              <a:rPr lang="en-US" sz="1600" dirty="0" smtClean="0">
                <a:solidFill>
                  <a:srgbClr val="FF0000"/>
                </a:solidFill>
                <a:latin typeface="Consolas" pitchFamily="49" charset="0"/>
                <a:cs typeface="Arial" charset="0"/>
              </a:rPr>
              <a:t>; ++</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 ) {</a:t>
            </a:r>
          </a:p>
          <a:p>
            <a:pPr>
              <a:buFont typeface="Arial" charset="0"/>
              <a:buNone/>
            </a:pPr>
            <a:r>
              <a:rPr lang="en-US" sz="1600" dirty="0" smtClean="0">
                <a:solidFill>
                  <a:srgbClr val="FF0000"/>
                </a:solidFill>
                <a:latin typeface="Consolas" pitchFamily="49" charset="0"/>
                <a:cs typeface="Arial" charset="0"/>
              </a:rPr>
              <a:t>        </a:t>
            </a:r>
            <a:r>
              <a:rPr lang="en-US" sz="1600" dirty="0" err="1" smtClean="0">
                <a:solidFill>
                  <a:srgbClr val="FF0000"/>
                </a:solidFill>
                <a:latin typeface="Consolas" pitchFamily="49" charset="0"/>
                <a:cs typeface="Arial" charset="0"/>
              </a:rPr>
              <a:t>tmp_array</a:t>
            </a:r>
            <a:r>
              <a:rPr lang="en-US" sz="1600" dirty="0" smtClean="0">
                <a:solidFill>
                  <a:srgbClr val="FF0000"/>
                </a:solidFill>
                <a:latin typeface="Consolas" pitchFamily="49" charset="0"/>
                <a:cs typeface="Arial" charset="0"/>
              </a:rPr>
              <a:t>[</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 = array[</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a:t>
            </a:r>
          </a:p>
          <a:p>
            <a:pPr>
              <a:buFont typeface="Arial" charset="0"/>
              <a:buNone/>
            </a:pPr>
            <a:r>
              <a:rPr lang="en-US" sz="1600" dirty="0" smtClean="0">
                <a:solidFill>
                  <a:srgbClr val="FF0000"/>
                </a:solidFill>
                <a:latin typeface="Consolas" pitchFamily="49" charset="0"/>
                <a:cs typeface="Arial" charset="0"/>
              </a:rPr>
              <a:t>    }</a:t>
            </a:r>
          </a:p>
          <a:p>
            <a:pPr>
              <a:buFont typeface="Arial" charset="0"/>
              <a:buNone/>
            </a:pPr>
            <a:endParaRPr lang="en-US" sz="1600" dirty="0" smtClean="0">
              <a:solidFill>
                <a:srgbClr val="FF0000"/>
              </a:solidFill>
              <a:latin typeface="Consolas" pitchFamily="49" charset="0"/>
              <a:cs typeface="Arial" charset="0"/>
            </a:endParaRP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a:t>
            </a:r>
          </a:p>
        </p:txBody>
      </p:sp>
      <p:sp>
        <p:nvSpPr>
          <p:cNvPr id="7" name="Rectangle 6"/>
          <p:cNvSpPr/>
          <p:nvPr/>
        </p:nvSpPr>
        <p:spPr>
          <a:xfrm>
            <a:off x="8226824" y="2985436"/>
            <a:ext cx="848309" cy="253916"/>
          </a:xfrm>
          <a:prstGeom prst="rect">
            <a:avLst/>
          </a:prstGeom>
          <a:solidFill>
            <a:schemeClr val="bg1"/>
          </a:solidFill>
        </p:spPr>
        <p:txBody>
          <a:bodyPr wrap="none">
            <a:spAutoFit/>
          </a:bodyPr>
          <a:lstStyle/>
          <a:p>
            <a:r>
              <a:rPr lang="en-US" sz="1050" dirty="0" err="1" smtClean="0">
                <a:latin typeface="Consolas" pitchFamily="49" charset="0"/>
              </a:rPr>
              <a:t>tmp_array</a:t>
            </a:r>
            <a:endParaRPr lang="en-CA" sz="105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45059"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Type *</a:t>
            </a:r>
            <a:r>
              <a:rPr lang="en-US" sz="1600" dirty="0" err="1" smtClean="0">
                <a:latin typeface="Consolas" pitchFamily="49" charset="0"/>
                <a:cs typeface="Arial" charset="0"/>
              </a:rPr>
              <a:t>tmp_array</a:t>
            </a:r>
            <a:r>
              <a:rPr lang="en-US" sz="1600" dirty="0" smtClean="0">
                <a:latin typeface="Consolas" pitchFamily="49" charset="0"/>
                <a:cs typeface="Arial" charset="0"/>
              </a:rPr>
              <a:t> = new Type[2*</a:t>
            </a:r>
            <a:r>
              <a:rPr lang="en-US" sz="1600" dirty="0" err="1" smtClean="0">
                <a:latin typeface="Consolas" pitchFamily="49" charset="0"/>
                <a:cs typeface="Arial" charset="0"/>
              </a:rPr>
              <a:t>array_capacity</a:t>
            </a:r>
            <a:r>
              <a:rPr lang="en-US" sz="1600" dirty="0" smtClean="0">
                <a:latin typeface="Consolas" pitchFamily="49" charset="0"/>
                <a:cs typeface="Arial" charset="0"/>
              </a:rPr>
              <a:t>];</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for (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0; </a:t>
            </a:r>
            <a:r>
              <a:rPr lang="en-US" sz="1600" dirty="0" err="1" smtClean="0">
                <a:latin typeface="Consolas" pitchFamily="49" charset="0"/>
                <a:cs typeface="Arial" charset="0"/>
              </a:rPr>
              <a:t>i</a:t>
            </a:r>
            <a:r>
              <a:rPr lang="en-US" sz="1600" dirty="0" smtClean="0">
                <a:latin typeface="Consolas" pitchFamily="49" charset="0"/>
                <a:cs typeface="Arial" charset="0"/>
              </a:rPr>
              <a:t> &lt; </a:t>
            </a:r>
            <a:r>
              <a:rPr lang="en-US" sz="1600" dirty="0" err="1" smtClean="0">
                <a:latin typeface="Consolas" pitchFamily="49" charset="0"/>
                <a:cs typeface="Arial" charset="0"/>
              </a:rPr>
              <a:t>array_capacity</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a:t>
            </a:r>
          </a:p>
          <a:p>
            <a:pPr>
              <a:buFont typeface="Arial" charset="0"/>
              <a:buNone/>
            </a:pPr>
            <a:r>
              <a:rPr lang="en-US" sz="1600" dirty="0" smtClean="0">
                <a:latin typeface="Consolas" pitchFamily="49" charset="0"/>
                <a:cs typeface="Arial" charset="0"/>
              </a:rPr>
              <a:t>        </a:t>
            </a:r>
            <a:r>
              <a:rPr lang="en-US" sz="1600" dirty="0" err="1" smtClean="0">
                <a:latin typeface="Consolas" pitchFamily="49" charset="0"/>
                <a:cs typeface="Arial" charset="0"/>
              </a:rPr>
              <a:t>tmp_array</a:t>
            </a:r>
            <a:r>
              <a:rPr lang="en-US" sz="1600" dirty="0" smtClean="0">
                <a:latin typeface="Consolas" pitchFamily="49" charset="0"/>
                <a:cs typeface="Arial" charset="0"/>
              </a:rPr>
              <a:t>[</a:t>
            </a:r>
            <a:r>
              <a:rPr lang="en-US" sz="1600" dirty="0" err="1" smtClean="0">
                <a:latin typeface="Consolas" pitchFamily="49" charset="0"/>
                <a:cs typeface="Arial" charset="0"/>
              </a:rPr>
              <a:t>i</a:t>
            </a:r>
            <a:r>
              <a:rPr lang="en-US" sz="1600" dirty="0" smtClean="0">
                <a:latin typeface="Consolas" pitchFamily="49" charset="0"/>
                <a:cs typeface="Arial" charset="0"/>
              </a:rPr>
              <a:t>] = array[</a:t>
            </a:r>
            <a:r>
              <a:rPr lang="en-US" sz="1600" dirty="0" err="1" smtClean="0">
                <a:latin typeface="Consolas" pitchFamily="49" charset="0"/>
                <a:cs typeface="Arial" charset="0"/>
              </a:rPr>
              <a:t>i</a:t>
            </a:r>
            <a:r>
              <a:rPr lang="en-US" sz="1600" dirty="0" smtClean="0">
                <a:latin typeface="Consolas" pitchFamily="49" charset="0"/>
                <a:cs typeface="Arial" charset="0"/>
              </a:rPr>
              <a:t>];</a:t>
            </a: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delete [] array;</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a:t>
            </a:r>
          </a:p>
        </p:txBody>
      </p:sp>
      <p:pic>
        <p:nvPicPr>
          <p:cNvPr id="45060" name="Picture 4" descr="t4"/>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5061" name="TextBox 4"/>
          <p:cNvSpPr txBox="1">
            <a:spLocks noChangeArrowheads="1"/>
          </p:cNvSpPr>
          <p:nvPr/>
        </p:nvSpPr>
        <p:spPr bwMode="auto">
          <a:xfrm>
            <a:off x="7789741" y="3440113"/>
            <a:ext cx="317500" cy="261937"/>
          </a:xfrm>
          <a:prstGeom prst="rect">
            <a:avLst/>
          </a:prstGeom>
          <a:noFill/>
          <a:ln w="9525">
            <a:noFill/>
            <a:miter lim="800000"/>
            <a:headEnd/>
            <a:tailEnd/>
          </a:ln>
        </p:spPr>
        <p:txBody>
          <a:bodyPr wrap="none">
            <a:spAutoFit/>
          </a:bodyPr>
          <a:lstStyle/>
          <a:p>
            <a:r>
              <a:rPr lang="en-CA" sz="1100"/>
              <a:t>W</a:t>
            </a:r>
          </a:p>
        </p:txBody>
      </p:sp>
      <p:sp>
        <p:nvSpPr>
          <p:cNvPr id="7" name="Rectangle 6"/>
          <p:cNvSpPr/>
          <p:nvPr/>
        </p:nvSpPr>
        <p:spPr>
          <a:xfrm>
            <a:off x="8226824" y="2985436"/>
            <a:ext cx="848309" cy="253916"/>
          </a:xfrm>
          <a:prstGeom prst="rect">
            <a:avLst/>
          </a:prstGeom>
          <a:solidFill>
            <a:schemeClr val="bg1"/>
          </a:solidFill>
        </p:spPr>
        <p:txBody>
          <a:bodyPr wrap="none">
            <a:spAutoFit/>
          </a:bodyPr>
          <a:lstStyle/>
          <a:p>
            <a:r>
              <a:rPr lang="en-US" sz="1050" dirty="0" err="1" smtClean="0">
                <a:latin typeface="Consolas" pitchFamily="49" charset="0"/>
              </a:rPr>
              <a:t>tmp_array</a:t>
            </a:r>
            <a:endParaRPr lang="en-CA" sz="105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t5"/>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6083"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6084"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Type *</a:t>
            </a:r>
            <a:r>
              <a:rPr lang="en-US" sz="1600" dirty="0" err="1" smtClean="0">
                <a:latin typeface="Consolas" pitchFamily="49" charset="0"/>
                <a:cs typeface="Arial" charset="0"/>
              </a:rPr>
              <a:t>tmp_array</a:t>
            </a:r>
            <a:r>
              <a:rPr lang="en-US" sz="1600" dirty="0" smtClean="0">
                <a:latin typeface="Consolas" pitchFamily="49" charset="0"/>
                <a:cs typeface="Arial" charset="0"/>
              </a:rPr>
              <a:t> = new Type[2*</a:t>
            </a:r>
            <a:r>
              <a:rPr lang="en-US" sz="1600" dirty="0" err="1" smtClean="0">
                <a:latin typeface="Consolas" pitchFamily="49" charset="0"/>
                <a:cs typeface="Arial" charset="0"/>
              </a:rPr>
              <a:t>array_capacity</a:t>
            </a:r>
            <a:r>
              <a:rPr lang="en-US" sz="1600" dirty="0" smtClean="0">
                <a:latin typeface="Consolas" pitchFamily="49" charset="0"/>
                <a:cs typeface="Arial" charset="0"/>
              </a:rPr>
              <a:t>];</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for (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0; </a:t>
            </a:r>
            <a:r>
              <a:rPr lang="en-US" sz="1600" dirty="0" err="1" smtClean="0">
                <a:latin typeface="Consolas" pitchFamily="49" charset="0"/>
                <a:cs typeface="Arial" charset="0"/>
              </a:rPr>
              <a:t>i</a:t>
            </a:r>
            <a:r>
              <a:rPr lang="en-US" sz="1600" dirty="0" smtClean="0">
                <a:latin typeface="Consolas" pitchFamily="49" charset="0"/>
                <a:cs typeface="Arial" charset="0"/>
              </a:rPr>
              <a:t> &lt; </a:t>
            </a:r>
            <a:r>
              <a:rPr lang="en-US" sz="1600" dirty="0" err="1" smtClean="0">
                <a:latin typeface="Consolas" pitchFamily="49" charset="0"/>
                <a:cs typeface="Arial" charset="0"/>
              </a:rPr>
              <a:t>array_capacity</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a:t>
            </a:r>
          </a:p>
          <a:p>
            <a:pPr>
              <a:buFont typeface="Arial" charset="0"/>
              <a:buNone/>
            </a:pPr>
            <a:r>
              <a:rPr lang="en-US" sz="1600" dirty="0" smtClean="0">
                <a:latin typeface="Consolas" pitchFamily="49" charset="0"/>
                <a:cs typeface="Arial" charset="0"/>
              </a:rPr>
              <a:t>        </a:t>
            </a:r>
            <a:r>
              <a:rPr lang="en-US" sz="1600" dirty="0" err="1" smtClean="0">
                <a:latin typeface="Consolas" pitchFamily="49" charset="0"/>
                <a:cs typeface="Arial" charset="0"/>
              </a:rPr>
              <a:t>tmp_array</a:t>
            </a:r>
            <a:r>
              <a:rPr lang="en-US" sz="1600" dirty="0" smtClean="0">
                <a:latin typeface="Consolas" pitchFamily="49" charset="0"/>
                <a:cs typeface="Arial" charset="0"/>
              </a:rPr>
              <a:t>[</a:t>
            </a:r>
            <a:r>
              <a:rPr lang="en-US" sz="1600" dirty="0" err="1" smtClean="0">
                <a:latin typeface="Consolas" pitchFamily="49" charset="0"/>
                <a:cs typeface="Arial" charset="0"/>
              </a:rPr>
              <a:t>i</a:t>
            </a:r>
            <a:r>
              <a:rPr lang="en-US" sz="1600" dirty="0" smtClean="0">
                <a:latin typeface="Consolas" pitchFamily="49" charset="0"/>
                <a:cs typeface="Arial" charset="0"/>
              </a:rPr>
              <a:t>] = array[</a:t>
            </a:r>
            <a:r>
              <a:rPr lang="en-US" sz="1600" dirty="0" err="1" smtClean="0">
                <a:latin typeface="Consolas" pitchFamily="49" charset="0"/>
                <a:cs typeface="Arial" charset="0"/>
              </a:rPr>
              <a:t>i</a:t>
            </a:r>
            <a:r>
              <a:rPr lang="en-US" sz="1600" dirty="0" smtClean="0">
                <a:latin typeface="Consolas" pitchFamily="49" charset="0"/>
                <a:cs typeface="Arial" charset="0"/>
              </a:rPr>
              <a:t>];</a:t>
            </a: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delete [] array;</a:t>
            </a: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array = </a:t>
            </a:r>
            <a:r>
              <a:rPr lang="en-US" sz="1600" dirty="0" err="1" smtClean="0">
                <a:solidFill>
                  <a:srgbClr val="FF0000"/>
                </a:solidFill>
                <a:latin typeface="Consolas" pitchFamily="49" charset="0"/>
                <a:cs typeface="Arial" charset="0"/>
              </a:rPr>
              <a:t>tmp_array</a:t>
            </a:r>
            <a:r>
              <a:rPr lang="en-US" sz="1600" dirty="0" smtClean="0">
                <a:solidFill>
                  <a:srgbClr val="FF0000"/>
                </a:solidFill>
                <a:latin typeface="Consolas" pitchFamily="49" charset="0"/>
                <a:cs typeface="Arial" charset="0"/>
              </a:rPr>
              <a:t>;</a:t>
            </a:r>
          </a:p>
          <a:p>
            <a:pPr>
              <a:buFont typeface="Arial" charset="0"/>
              <a:buNone/>
            </a:pPr>
            <a:endParaRPr lang="en-US" sz="1600" dirty="0" smtClean="0">
              <a:solidFill>
                <a:srgbClr val="FF0000"/>
              </a:solidFill>
              <a:latin typeface="Consolas" pitchFamily="49" charset="0"/>
              <a:cs typeface="Arial" charset="0"/>
            </a:endParaRPr>
          </a:p>
          <a:p>
            <a:pPr>
              <a:buFont typeface="Arial" charset="0"/>
              <a:buNone/>
            </a:pPr>
            <a:r>
              <a:rPr lang="en-US" sz="1600" dirty="0" smtClean="0">
                <a:solidFill>
                  <a:srgbClr val="FF0000"/>
                </a:solidFill>
                <a:latin typeface="Consolas" pitchFamily="49" charset="0"/>
                <a:cs typeface="Arial" charset="0"/>
              </a:rPr>
              <a:t>    </a:t>
            </a:r>
          </a:p>
          <a:p>
            <a:pPr>
              <a:buFont typeface="Arial" charset="0"/>
              <a:buNone/>
            </a:pPr>
            <a:r>
              <a:rPr lang="en-US" sz="1600" dirty="0" smtClean="0">
                <a:latin typeface="Consolas" pitchFamily="49" charset="0"/>
                <a:cs typeface="Arial" charset="0"/>
              </a:rPr>
              <a:t>}</a:t>
            </a:r>
          </a:p>
          <a:p>
            <a:endParaRPr lang="en-US" sz="2400" dirty="0" smtClean="0">
              <a:latin typeface="Arial" charset="0"/>
              <a:cs typeface="Arial" charset="0"/>
            </a:endParaRPr>
          </a:p>
        </p:txBody>
      </p:sp>
      <p:sp>
        <p:nvSpPr>
          <p:cNvPr id="6" name="Rectangle 5"/>
          <p:cNvSpPr/>
          <p:nvPr/>
        </p:nvSpPr>
        <p:spPr>
          <a:xfrm>
            <a:off x="8226824" y="2985436"/>
            <a:ext cx="848309" cy="253916"/>
          </a:xfrm>
          <a:prstGeom prst="rect">
            <a:avLst/>
          </a:prstGeom>
          <a:solidFill>
            <a:schemeClr val="bg1"/>
          </a:solidFill>
        </p:spPr>
        <p:txBody>
          <a:bodyPr wrap="none">
            <a:spAutoFit/>
          </a:bodyPr>
          <a:lstStyle/>
          <a:p>
            <a:r>
              <a:rPr lang="en-US" sz="1050" dirty="0" err="1" smtClean="0">
                <a:latin typeface="Consolas" pitchFamily="49" charset="0"/>
              </a:rPr>
              <a:t>tmp_array</a:t>
            </a:r>
            <a:endParaRPr lang="en-CA" sz="1050" dirty="0"/>
          </a:p>
        </p:txBody>
      </p:sp>
      <p:pic>
        <p:nvPicPr>
          <p:cNvPr id="8" name="Picture 4" descr="t4"/>
          <p:cNvPicPr>
            <a:picLocks noChangeAspect="1" noChangeArrowheads="1"/>
          </p:cNvPicPr>
          <p:nvPr/>
        </p:nvPicPr>
        <p:blipFill rotWithShape="1">
          <a:blip r:embed="rId4" cstate="print"/>
          <a:srcRect t="4400" r="29541" b="90787"/>
          <a:stretch/>
        </p:blipFill>
        <p:spPr bwMode="auto">
          <a:xfrm>
            <a:off x="5995988" y="2960294"/>
            <a:ext cx="1735980" cy="176024"/>
          </a:xfrm>
          <a:prstGeom prst="rect">
            <a:avLst/>
          </a:prstGeom>
          <a:noFill/>
          <a:ln w="9525">
            <a:noFill/>
            <a:miter lim="800000"/>
            <a:headEnd/>
            <a:tailEnd/>
          </a:ln>
        </p:spPr>
      </p:pic>
    </p:spTree>
    <p:extLst>
      <p:ext uri="{BB962C8B-B14F-4D97-AF65-F5344CB8AC3E}">
        <p14:creationId xmlns:p14="http://schemas.microsoft.com/office/powerpoint/2010/main" val="34364850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t5"/>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6083"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6084"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Type *</a:t>
            </a:r>
            <a:r>
              <a:rPr lang="en-US" sz="1600" dirty="0" err="1" smtClean="0">
                <a:latin typeface="Consolas" pitchFamily="49" charset="0"/>
                <a:cs typeface="Arial" charset="0"/>
              </a:rPr>
              <a:t>tmp_array</a:t>
            </a:r>
            <a:r>
              <a:rPr lang="en-US" sz="1600" dirty="0" smtClean="0">
                <a:latin typeface="Consolas" pitchFamily="49" charset="0"/>
                <a:cs typeface="Arial" charset="0"/>
              </a:rPr>
              <a:t> = new Type[2*</a:t>
            </a:r>
            <a:r>
              <a:rPr lang="en-US" sz="1600" dirty="0" err="1" smtClean="0">
                <a:latin typeface="Consolas" pitchFamily="49" charset="0"/>
                <a:cs typeface="Arial" charset="0"/>
              </a:rPr>
              <a:t>array_capacity</a:t>
            </a:r>
            <a:r>
              <a:rPr lang="en-US" sz="1600" dirty="0" smtClean="0">
                <a:latin typeface="Consolas" pitchFamily="49" charset="0"/>
                <a:cs typeface="Arial" charset="0"/>
              </a:rPr>
              <a:t>];</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for (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0; </a:t>
            </a:r>
            <a:r>
              <a:rPr lang="en-US" sz="1600" dirty="0" err="1" smtClean="0">
                <a:latin typeface="Consolas" pitchFamily="49" charset="0"/>
                <a:cs typeface="Arial" charset="0"/>
              </a:rPr>
              <a:t>i</a:t>
            </a:r>
            <a:r>
              <a:rPr lang="en-US" sz="1600" dirty="0" smtClean="0">
                <a:latin typeface="Consolas" pitchFamily="49" charset="0"/>
                <a:cs typeface="Arial" charset="0"/>
              </a:rPr>
              <a:t> &lt; </a:t>
            </a:r>
            <a:r>
              <a:rPr lang="en-US" sz="1600" dirty="0" err="1" smtClean="0">
                <a:latin typeface="Consolas" pitchFamily="49" charset="0"/>
                <a:cs typeface="Arial" charset="0"/>
              </a:rPr>
              <a:t>array_capacity</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a:t>
            </a:r>
          </a:p>
          <a:p>
            <a:pPr>
              <a:buFont typeface="Arial" charset="0"/>
              <a:buNone/>
            </a:pPr>
            <a:r>
              <a:rPr lang="en-US" sz="1600" dirty="0" smtClean="0">
                <a:latin typeface="Consolas" pitchFamily="49" charset="0"/>
                <a:cs typeface="Arial" charset="0"/>
              </a:rPr>
              <a:t>        </a:t>
            </a:r>
            <a:r>
              <a:rPr lang="en-US" sz="1600" dirty="0" err="1" smtClean="0">
                <a:latin typeface="Consolas" pitchFamily="49" charset="0"/>
                <a:cs typeface="Arial" charset="0"/>
              </a:rPr>
              <a:t>tmp_array</a:t>
            </a:r>
            <a:r>
              <a:rPr lang="en-US" sz="1600" dirty="0" smtClean="0">
                <a:latin typeface="Consolas" pitchFamily="49" charset="0"/>
                <a:cs typeface="Arial" charset="0"/>
              </a:rPr>
              <a:t>[</a:t>
            </a:r>
            <a:r>
              <a:rPr lang="en-US" sz="1600" dirty="0" err="1" smtClean="0">
                <a:latin typeface="Consolas" pitchFamily="49" charset="0"/>
                <a:cs typeface="Arial" charset="0"/>
              </a:rPr>
              <a:t>i</a:t>
            </a:r>
            <a:r>
              <a:rPr lang="en-US" sz="1600" dirty="0" smtClean="0">
                <a:latin typeface="Consolas" pitchFamily="49" charset="0"/>
                <a:cs typeface="Arial" charset="0"/>
              </a:rPr>
              <a:t>] = array[</a:t>
            </a:r>
            <a:r>
              <a:rPr lang="en-US" sz="1600" dirty="0" err="1" smtClean="0">
                <a:latin typeface="Consolas" pitchFamily="49" charset="0"/>
                <a:cs typeface="Arial" charset="0"/>
              </a:rPr>
              <a:t>i</a:t>
            </a:r>
            <a:r>
              <a:rPr lang="en-US" sz="1600" dirty="0" smtClean="0">
                <a:latin typeface="Consolas" pitchFamily="49" charset="0"/>
                <a:cs typeface="Arial" charset="0"/>
              </a:rPr>
              <a:t>];</a:t>
            </a: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delete [] array;</a:t>
            </a: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array = </a:t>
            </a:r>
            <a:r>
              <a:rPr lang="en-US" sz="1600" dirty="0" err="1" smtClean="0">
                <a:solidFill>
                  <a:srgbClr val="FF0000"/>
                </a:solidFill>
                <a:latin typeface="Consolas" pitchFamily="49" charset="0"/>
                <a:cs typeface="Arial" charset="0"/>
              </a:rPr>
              <a:t>tmp_array</a:t>
            </a:r>
            <a:r>
              <a:rPr lang="en-US" sz="1600" dirty="0" smtClean="0">
                <a:solidFill>
                  <a:srgbClr val="FF0000"/>
                </a:solidFill>
                <a:latin typeface="Consolas" pitchFamily="49" charset="0"/>
                <a:cs typeface="Arial" charset="0"/>
              </a:rPr>
              <a:t>;</a:t>
            </a:r>
          </a:p>
          <a:p>
            <a:pPr>
              <a:buFont typeface="Arial" charset="0"/>
              <a:buNone/>
            </a:pPr>
            <a:endParaRPr lang="en-US" sz="1600" dirty="0" smtClean="0">
              <a:solidFill>
                <a:srgbClr val="FF0000"/>
              </a:solidFill>
              <a:latin typeface="Consolas" pitchFamily="49" charset="0"/>
              <a:cs typeface="Arial" charset="0"/>
            </a:endParaRPr>
          </a:p>
          <a:p>
            <a:pPr>
              <a:buFont typeface="Arial" charset="0"/>
              <a:buNone/>
            </a:pPr>
            <a:r>
              <a:rPr lang="en-US" sz="1600" dirty="0" smtClean="0">
                <a:solidFill>
                  <a:srgbClr val="FF0000"/>
                </a:solidFill>
                <a:latin typeface="Consolas" pitchFamily="49" charset="0"/>
                <a:cs typeface="Arial" charset="0"/>
              </a:rPr>
              <a:t>    </a:t>
            </a:r>
            <a:r>
              <a:rPr lang="en-US" sz="1600" dirty="0" err="1" smtClean="0">
                <a:solidFill>
                  <a:srgbClr val="FF0000"/>
                </a:solidFill>
                <a:latin typeface="Consolas" pitchFamily="49" charset="0"/>
                <a:cs typeface="Arial" charset="0"/>
              </a:rPr>
              <a:t>array_capacity</a:t>
            </a:r>
            <a:r>
              <a:rPr lang="en-US" sz="1600" dirty="0" smtClean="0">
                <a:solidFill>
                  <a:srgbClr val="FF0000"/>
                </a:solidFill>
                <a:latin typeface="Consolas" pitchFamily="49" charset="0"/>
                <a:cs typeface="Arial" charset="0"/>
              </a:rPr>
              <a:t> *= 2;</a:t>
            </a:r>
          </a:p>
          <a:p>
            <a:pPr>
              <a:buFont typeface="Arial" charset="0"/>
              <a:buNone/>
            </a:pPr>
            <a:r>
              <a:rPr lang="en-US" sz="1600" dirty="0" smtClean="0">
                <a:latin typeface="Consolas" pitchFamily="49" charset="0"/>
                <a:cs typeface="Arial" charset="0"/>
              </a:rPr>
              <a:t>}</a:t>
            </a:r>
          </a:p>
          <a:p>
            <a:endParaRPr lang="en-US" sz="2400" dirty="0" smtClean="0">
              <a:latin typeface="Arial" charset="0"/>
              <a:cs typeface="Arial" charset="0"/>
            </a:endParaRPr>
          </a:p>
        </p:txBody>
      </p:sp>
      <p:sp>
        <p:nvSpPr>
          <p:cNvPr id="6" name="Rectangle 5"/>
          <p:cNvSpPr/>
          <p:nvPr/>
        </p:nvSpPr>
        <p:spPr>
          <a:xfrm>
            <a:off x="8226824" y="2985436"/>
            <a:ext cx="848309" cy="253916"/>
          </a:xfrm>
          <a:prstGeom prst="rect">
            <a:avLst/>
          </a:prstGeom>
          <a:solidFill>
            <a:schemeClr val="bg1"/>
          </a:solidFill>
        </p:spPr>
        <p:txBody>
          <a:bodyPr wrap="none">
            <a:spAutoFit/>
          </a:bodyPr>
          <a:lstStyle/>
          <a:p>
            <a:r>
              <a:rPr lang="en-US" sz="1050" dirty="0" err="1" smtClean="0">
                <a:latin typeface="Consolas" pitchFamily="49" charset="0"/>
              </a:rPr>
              <a:t>tmp_array</a:t>
            </a:r>
            <a:endParaRPr lang="en-CA" sz="105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7107" name="Rectangle 4"/>
          <p:cNvSpPr>
            <a:spLocks noGrp="1"/>
          </p:cNvSpPr>
          <p:nvPr>
            <p:ph type="body" idx="4294967295"/>
          </p:nvPr>
        </p:nvSpPr>
        <p:spPr/>
        <p:txBody>
          <a:bodyPr/>
          <a:lstStyle/>
          <a:p>
            <a:pPr>
              <a:buFont typeface="Arial" charset="0"/>
              <a:buNone/>
            </a:pPr>
            <a:r>
              <a:rPr lang="en-US" smtClean="0">
                <a:latin typeface="Arial" charset="0"/>
                <a:cs typeface="Arial" charset="0"/>
              </a:rPr>
              <a:t>	Back to the original question:</a:t>
            </a:r>
          </a:p>
          <a:p>
            <a:pPr lvl="1"/>
            <a:r>
              <a:rPr lang="en-US" smtClean="0">
                <a:latin typeface="Arial" charset="0"/>
                <a:cs typeface="Arial" charset="0"/>
              </a:rPr>
              <a:t>How much do we change the capacity?</a:t>
            </a:r>
          </a:p>
          <a:p>
            <a:pPr lvl="1"/>
            <a:r>
              <a:rPr lang="en-US" smtClean="0">
                <a:latin typeface="Arial" charset="0"/>
                <a:cs typeface="Arial" charset="0"/>
              </a:rPr>
              <a:t>Add a constant?</a:t>
            </a:r>
          </a:p>
          <a:p>
            <a:pPr lvl="1"/>
            <a:r>
              <a:rPr lang="en-US" smtClean="0">
                <a:latin typeface="Arial" charset="0"/>
                <a:cs typeface="Arial" charset="0"/>
              </a:rPr>
              <a:t>Multiply by a constant?</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First, we recognize that any time that we </a:t>
            </a:r>
            <a:r>
              <a:rPr lang="en-US" smtClean="0">
                <a:latin typeface="Consolas" pitchFamily="49" charset="0"/>
                <a:cs typeface="Arial" charset="0"/>
              </a:rPr>
              <a:t>push</a:t>
            </a:r>
            <a:r>
              <a:rPr lang="en-US" smtClean="0">
                <a:latin typeface="Arial" charset="0"/>
                <a:cs typeface="Arial" charset="0"/>
              </a:rPr>
              <a:t> onto a full stack, this requires </a:t>
            </a:r>
            <a:r>
              <a:rPr lang="en-US" i="1" smtClean="0">
                <a:latin typeface="Times New Roman" pitchFamily="18" charset="0"/>
                <a:cs typeface="Arial" charset="0"/>
              </a:rPr>
              <a:t>n</a:t>
            </a:r>
            <a:r>
              <a:rPr lang="en-US" smtClean="0">
                <a:latin typeface="Arial" charset="0"/>
                <a:cs typeface="Arial" charset="0"/>
              </a:rPr>
              <a:t> copies and the run time is </a:t>
            </a:r>
            <a:r>
              <a:rPr lang="en-CA" b="1" smtClean="0">
                <a:solidFill>
                  <a:srgbClr val="000000"/>
                </a:solidFill>
                <a:latin typeface="Symbol" pitchFamily="18" charset="2"/>
                <a:cs typeface="Times New Roman" pitchFamily="18" charset="0"/>
              </a:rPr>
              <a:t>Q</a:t>
            </a:r>
            <a:r>
              <a:rPr lang="en-CA" smtClean="0">
                <a:solidFill>
                  <a:srgbClr val="000000"/>
                </a:solidFill>
                <a:latin typeface="Times New Roman" pitchFamily="18" charset="0"/>
                <a:cs typeface="Times New Roman" pitchFamily="18" charset="0"/>
              </a:rPr>
              <a:t>(</a:t>
            </a:r>
            <a:r>
              <a:rPr lang="en-CA" i="1" smtClean="0">
                <a:solidFill>
                  <a:srgbClr val="000000"/>
                </a:solidFill>
                <a:latin typeface="Times New Roman" pitchFamily="18" charset="0"/>
                <a:cs typeface="Times New Roman" pitchFamily="18" charset="0"/>
              </a:rPr>
              <a:t>n</a:t>
            </a:r>
            <a:r>
              <a:rPr lang="en-CA" smtClean="0">
                <a:solidFill>
                  <a:srgbClr val="000000"/>
                </a:solidFill>
                <a:latin typeface="Times New Roman" pitchFamily="18" charset="0"/>
                <a:cs typeface="Times New Roman" pitchFamily="18" charset="0"/>
              </a:rPr>
              <a:t>)</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Therefore, </a:t>
            </a:r>
            <a:r>
              <a:rPr lang="en-US" smtClean="0">
                <a:latin typeface="Consolas" pitchFamily="49" charset="0"/>
                <a:cs typeface="Arial" charset="0"/>
              </a:rPr>
              <a:t>push</a:t>
            </a:r>
            <a:r>
              <a:rPr lang="en-US" smtClean="0">
                <a:latin typeface="Arial" charset="0"/>
                <a:cs typeface="Arial" charset="0"/>
              </a:rPr>
              <a:t> is usually </a:t>
            </a:r>
            <a:r>
              <a:rPr lang="en-CA" b="1" smtClean="0">
                <a:solidFill>
                  <a:srgbClr val="000000"/>
                </a:solidFill>
                <a:latin typeface="Symbol" pitchFamily="18" charset="2"/>
                <a:cs typeface="Times New Roman" pitchFamily="18" charset="0"/>
              </a:rPr>
              <a:t>Q</a:t>
            </a:r>
            <a:r>
              <a:rPr lang="en-CA" smtClean="0">
                <a:solidFill>
                  <a:srgbClr val="000000"/>
                </a:solidFill>
                <a:latin typeface="Times New Roman" pitchFamily="18" charset="0"/>
                <a:cs typeface="Times New Roman" pitchFamily="18" charset="0"/>
              </a:rPr>
              <a:t>(1)</a:t>
            </a:r>
            <a:r>
              <a:rPr lang="en-US" smtClean="0">
                <a:latin typeface="Arial" charset="0"/>
                <a:cs typeface="Arial" charset="0"/>
              </a:rPr>
              <a:t> except when new memory is required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1028"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To state the average run time, we will introduce the concept of amortized time:</a:t>
            </a:r>
          </a:p>
          <a:p>
            <a:pPr lvl="1"/>
            <a:r>
              <a:rPr lang="en-US" dirty="0" smtClean="0">
                <a:latin typeface="Arial" charset="0"/>
                <a:cs typeface="Arial" charset="0"/>
              </a:rPr>
              <a:t>If </a:t>
            </a:r>
            <a:r>
              <a:rPr lang="en-CA" i="1" dirty="0" smtClean="0">
                <a:solidFill>
                  <a:srgbClr val="000000"/>
                </a:solidFill>
                <a:latin typeface="Times New Roman" pitchFamily="18" charset="0"/>
                <a:cs typeface="Times New Roman" pitchFamily="18" charset="0"/>
              </a:rPr>
              <a:t>n</a:t>
            </a:r>
            <a:r>
              <a:rPr lang="en-US" dirty="0" smtClean="0">
                <a:latin typeface="Arial" charset="0"/>
                <a:cs typeface="Arial" charset="0"/>
              </a:rPr>
              <a:t> operations requires </a:t>
            </a:r>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(f(</a:t>
            </a:r>
            <a:r>
              <a:rPr lang="en-CA" i="1" dirty="0" smtClean="0">
                <a:solidFill>
                  <a:srgbClr val="000000"/>
                </a:solidFill>
                <a:latin typeface="Times New Roman" pitchFamily="18" charset="0"/>
                <a:cs typeface="Times New Roman" pitchFamily="18" charset="0"/>
              </a:rPr>
              <a:t>n</a:t>
            </a:r>
            <a:r>
              <a:rPr lang="en-CA" dirty="0" smtClean="0">
                <a:solidFill>
                  <a:srgbClr val="000000"/>
                </a:solidFill>
                <a:latin typeface="Times New Roman" pitchFamily="18" charset="0"/>
                <a:cs typeface="Times New Roman" pitchFamily="18" charset="0"/>
              </a:rPr>
              <a:t>))</a:t>
            </a:r>
            <a:r>
              <a:rPr lang="en-US" dirty="0" smtClean="0">
                <a:latin typeface="Arial" charset="0"/>
                <a:cs typeface="Arial" charset="0"/>
              </a:rPr>
              <a:t>, we will say that an individual operation has an amortized run time of </a:t>
            </a:r>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(f(</a:t>
            </a:r>
            <a:r>
              <a:rPr lang="en-CA" i="1" dirty="0" smtClean="0">
                <a:solidFill>
                  <a:srgbClr val="000000"/>
                </a:solidFill>
                <a:latin typeface="Times New Roman" pitchFamily="18" charset="0"/>
                <a:cs typeface="Times New Roman" pitchFamily="18" charset="0"/>
              </a:rPr>
              <a:t>n</a:t>
            </a:r>
            <a:r>
              <a:rPr lang="en-CA" dirty="0" smtClean="0">
                <a:solidFill>
                  <a:srgbClr val="000000"/>
                </a:solidFill>
                <a:latin typeface="Times New Roman" pitchFamily="18" charset="0"/>
                <a:cs typeface="Times New Roman" pitchFamily="18" charset="0"/>
              </a:rPr>
              <a:t>)/</a:t>
            </a:r>
            <a:r>
              <a:rPr lang="en-CA" i="1" dirty="0" smtClean="0">
                <a:solidFill>
                  <a:srgbClr val="000000"/>
                </a:solidFill>
                <a:latin typeface="Times New Roman" pitchFamily="18" charset="0"/>
                <a:cs typeface="Times New Roman" pitchFamily="18" charset="0"/>
              </a:rPr>
              <a:t>n</a:t>
            </a:r>
            <a:r>
              <a:rPr lang="en-CA" dirty="0" smtClean="0">
                <a:solidFill>
                  <a:srgbClr val="000000"/>
                </a:solidFill>
                <a:latin typeface="Times New Roman" pitchFamily="18" charset="0"/>
                <a:cs typeface="Times New Roman" pitchFamily="18" charset="0"/>
              </a:rPr>
              <a:t>)</a:t>
            </a:r>
            <a:r>
              <a:rPr lang="en-US" dirty="0" smtClean="0">
                <a:latin typeface="Arial" charset="0"/>
                <a:cs typeface="Arial" charset="0"/>
              </a:rPr>
              <a:t> </a:t>
            </a:r>
          </a:p>
          <a:p>
            <a:pPr lvl="1"/>
            <a:r>
              <a:rPr lang="en-US" dirty="0" smtClean="0">
                <a:latin typeface="Arial" charset="0"/>
                <a:cs typeface="Arial" charset="0"/>
              </a:rPr>
              <a:t>Therefore, if inserting </a:t>
            </a:r>
            <a:r>
              <a:rPr lang="en-CA" i="1" dirty="0" smtClean="0">
                <a:solidFill>
                  <a:srgbClr val="000000"/>
                </a:solidFill>
                <a:latin typeface="Times New Roman" pitchFamily="18" charset="0"/>
                <a:cs typeface="Times New Roman" pitchFamily="18" charset="0"/>
              </a:rPr>
              <a:t>n</a:t>
            </a:r>
            <a:r>
              <a:rPr lang="en-US" dirty="0" smtClean="0">
                <a:latin typeface="Arial" charset="0"/>
                <a:cs typeface="Arial" charset="0"/>
              </a:rPr>
              <a:t> objects requires:</a:t>
            </a:r>
          </a:p>
          <a:p>
            <a:pPr lvl="2"/>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a:t>
            </a:r>
            <a:r>
              <a:rPr lang="en-CA" i="1" dirty="0" smtClean="0">
                <a:solidFill>
                  <a:srgbClr val="000000"/>
                </a:solidFill>
                <a:latin typeface="Times New Roman" pitchFamily="18" charset="0"/>
                <a:cs typeface="Times New Roman" pitchFamily="18" charset="0"/>
              </a:rPr>
              <a:t>n</a:t>
            </a:r>
            <a:r>
              <a:rPr lang="en-CA" baseline="30000" dirty="0" smtClean="0">
                <a:solidFill>
                  <a:srgbClr val="000000"/>
                </a:solidFill>
                <a:latin typeface="Times New Roman" pitchFamily="18" charset="0"/>
                <a:cs typeface="Times New Roman" pitchFamily="18" charset="0"/>
              </a:rPr>
              <a:t>2</a:t>
            </a:r>
            <a:r>
              <a:rPr lang="en-CA" dirty="0" smtClean="0">
                <a:solidFill>
                  <a:srgbClr val="000000"/>
                </a:solidFill>
                <a:latin typeface="Times New Roman" pitchFamily="18" charset="0"/>
                <a:cs typeface="Times New Roman" pitchFamily="18" charset="0"/>
              </a:rPr>
              <a:t>) </a:t>
            </a:r>
            <a:r>
              <a:rPr lang="en-US" dirty="0" smtClean="0">
                <a:latin typeface="Arial" charset="0"/>
                <a:cs typeface="Arial" charset="0"/>
              </a:rPr>
              <a:t>copies, the amortized time is </a:t>
            </a:r>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a:t>
            </a:r>
            <a:r>
              <a:rPr lang="en-CA" i="1" dirty="0" smtClean="0">
                <a:solidFill>
                  <a:srgbClr val="000000"/>
                </a:solidFill>
                <a:latin typeface="Times New Roman" pitchFamily="18" charset="0"/>
                <a:cs typeface="Times New Roman" pitchFamily="18" charset="0"/>
              </a:rPr>
              <a:t>n</a:t>
            </a:r>
            <a:r>
              <a:rPr lang="en-CA" dirty="0" smtClean="0">
                <a:solidFill>
                  <a:srgbClr val="000000"/>
                </a:solidFill>
                <a:latin typeface="Times New Roman" pitchFamily="18" charset="0"/>
                <a:cs typeface="Times New Roman" pitchFamily="18" charset="0"/>
              </a:rPr>
              <a:t>) </a:t>
            </a:r>
          </a:p>
          <a:p>
            <a:pPr lvl="2"/>
            <a:r>
              <a:rPr lang="en-CA" b="1" dirty="0" smtClean="0">
                <a:solidFill>
                  <a:srgbClr val="FF0000"/>
                </a:solidFill>
                <a:latin typeface="Symbol" pitchFamily="18" charset="2"/>
                <a:cs typeface="Times New Roman" pitchFamily="18" charset="0"/>
              </a:rPr>
              <a:t>Q</a:t>
            </a:r>
            <a:r>
              <a:rPr lang="en-CA" dirty="0" smtClean="0">
                <a:solidFill>
                  <a:srgbClr val="FF0000"/>
                </a:solidFill>
                <a:latin typeface="Times New Roman" pitchFamily="18" charset="0"/>
                <a:cs typeface="Times New Roman" pitchFamily="18" charset="0"/>
              </a:rPr>
              <a:t>(</a:t>
            </a:r>
            <a:r>
              <a:rPr lang="en-CA" i="1" dirty="0" smtClean="0">
                <a:solidFill>
                  <a:srgbClr val="FF0000"/>
                </a:solidFill>
                <a:latin typeface="Times New Roman" pitchFamily="18" charset="0"/>
                <a:cs typeface="Times New Roman" pitchFamily="18" charset="0"/>
              </a:rPr>
              <a:t>n</a:t>
            </a:r>
            <a:r>
              <a:rPr lang="en-CA" dirty="0" smtClean="0">
                <a:solidFill>
                  <a:srgbClr val="FF0000"/>
                </a:solidFill>
                <a:latin typeface="Times New Roman" pitchFamily="18" charset="0"/>
                <a:cs typeface="Times New Roman" pitchFamily="18" charset="0"/>
              </a:rPr>
              <a:t>) </a:t>
            </a:r>
            <a:r>
              <a:rPr lang="en-US" dirty="0" smtClean="0">
                <a:solidFill>
                  <a:srgbClr val="FF0000"/>
                </a:solidFill>
                <a:latin typeface="Arial" charset="0"/>
                <a:cs typeface="Arial" charset="0"/>
              </a:rPr>
              <a:t>copies, the amortized time is </a:t>
            </a:r>
            <a:r>
              <a:rPr lang="en-CA" b="1" dirty="0" smtClean="0">
                <a:solidFill>
                  <a:srgbClr val="FF0000"/>
                </a:solidFill>
                <a:latin typeface="Symbol" pitchFamily="18" charset="2"/>
                <a:cs typeface="Times New Roman" pitchFamily="18" charset="0"/>
              </a:rPr>
              <a:t>Q</a:t>
            </a:r>
            <a:r>
              <a:rPr lang="en-CA" dirty="0" smtClean="0">
                <a:solidFill>
                  <a:srgbClr val="FF0000"/>
                </a:solidFill>
                <a:latin typeface="Times New Roman" pitchFamily="18" charset="0"/>
                <a:cs typeface="Times New Roman" pitchFamily="18" charset="0"/>
              </a:rPr>
              <a:t>(1) </a:t>
            </a:r>
            <a:endParaRPr lang="en-US" dirty="0" smtClean="0">
              <a:solidFill>
                <a:srgbClr val="FF0000"/>
              </a:solidFill>
              <a:latin typeface="Times New Roman" pitchFamily="18" charset="0"/>
              <a:cs typeface="Times New Roman" pitchFamily="18" charset="0"/>
            </a:endParaRPr>
          </a:p>
          <a:p>
            <a:pPr lvl="2">
              <a:buFont typeface="Arial" charset="0"/>
              <a:buNone/>
            </a:pPr>
            <a:endParaRPr lang="en-US" dirty="0" smtClean="0">
              <a:solidFill>
                <a:srgbClr val="000000"/>
              </a:solidFill>
              <a:latin typeface="Times New Roman" pitchFamily="18" charset="0"/>
              <a:cs typeface="Times New Roman" pitchFamily="18" charset="0"/>
            </a:endParaRPr>
          </a:p>
        </p:txBody>
      </p:sp>
      <p:graphicFrame>
        <p:nvGraphicFramePr>
          <p:cNvPr id="102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8252" name="Equation" r:id="rId4" imgW="114120" imgH="215640" progId="Equation.3">
                  <p:embed/>
                </p:oleObj>
              </mc:Choice>
              <mc:Fallback>
                <p:oleObj name="Equation" r:id="rId4" imgW="11412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9" descr="dd"/>
          <p:cNvPicPr>
            <a:picLocks noChangeAspect="1" noChangeArrowheads="1"/>
          </p:cNvPicPr>
          <p:nvPr/>
        </p:nvPicPr>
        <p:blipFill>
          <a:blip r:embed="rId4" cstate="print"/>
          <a:srcRect/>
          <a:stretch>
            <a:fillRect/>
          </a:stretch>
        </p:blipFill>
        <p:spPr bwMode="auto">
          <a:xfrm>
            <a:off x="2841625" y="863600"/>
            <a:ext cx="5907088" cy="5564188"/>
          </a:xfrm>
          <a:prstGeom prst="rect">
            <a:avLst/>
          </a:prstGeom>
          <a:noFill/>
          <a:ln w="9525">
            <a:noFill/>
            <a:miter lim="800000"/>
            <a:headEnd/>
            <a:tailEnd/>
          </a:ln>
        </p:spPr>
      </p:pic>
      <p:sp>
        <p:nvSpPr>
          <p:cNvPr id="2052"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2053" name="Rectangle 3"/>
          <p:cNvSpPr>
            <a:spLocks noGrp="1"/>
          </p:cNvSpPr>
          <p:nvPr>
            <p:ph type="body" idx="4294967295"/>
          </p:nvPr>
        </p:nvSpPr>
        <p:spPr/>
        <p:txBody>
          <a:bodyPr/>
          <a:lstStyle/>
          <a:p>
            <a:pPr>
              <a:buFont typeface="Arial" charset="0"/>
              <a:buNone/>
            </a:pPr>
            <a:r>
              <a:rPr lang="en-US" smtClean="0">
                <a:latin typeface="Arial" charset="0"/>
                <a:cs typeface="Arial" charset="0"/>
              </a:rPr>
              <a:t>	Let us consider the case of increasing the capacity by 1 each time the array is full</a:t>
            </a:r>
          </a:p>
          <a:p>
            <a:pPr lvl="1"/>
            <a:r>
              <a:rPr lang="en-US" smtClean="0">
                <a:latin typeface="Arial" charset="0"/>
                <a:cs typeface="Arial" charset="0"/>
              </a:rPr>
              <a:t>With each insertion when the array is full, this requires all entries to be copied</a:t>
            </a:r>
          </a:p>
          <a:p>
            <a:endParaRPr lang="en-US" sz="2400" smtClean="0">
              <a:solidFill>
                <a:srgbClr val="000000"/>
              </a:solidFill>
              <a:latin typeface="Times New Roman" pitchFamily="18" charset="0"/>
              <a:cs typeface="Times New Roman" pitchFamily="18" charset="0"/>
            </a:endParaRPr>
          </a:p>
        </p:txBody>
      </p:sp>
      <p:graphicFrame>
        <p:nvGraphicFramePr>
          <p:cNvPr id="2050" name="Object 4"/>
          <p:cNvGraphicFramePr>
            <a:graphicFrameLocks noChangeAspect="1"/>
          </p:cNvGraphicFramePr>
          <p:nvPr/>
        </p:nvGraphicFramePr>
        <p:xfrm>
          <a:off x="6372225" y="4103688"/>
          <a:ext cx="147638" cy="279400"/>
        </p:xfrm>
        <a:graphic>
          <a:graphicData uri="http://schemas.openxmlformats.org/presentationml/2006/ole">
            <mc:AlternateContent xmlns:mc="http://schemas.openxmlformats.org/markup-compatibility/2006">
              <mc:Choice xmlns:v="urn:schemas-microsoft-com:vml" Requires="v">
                <p:oleObj spid="_x0000_s479276"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4103688"/>
                        <a:ext cx="147638"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a:t>Stack ADT</a:t>
            </a:r>
            <a:endParaRPr lang="en-US" dirty="0" smtClean="0">
              <a:latin typeface="Arial" charset="0"/>
              <a:cs typeface="Arial" charset="0"/>
            </a:endParaRPr>
          </a:p>
        </p:txBody>
      </p:sp>
      <p:sp>
        <p:nvSpPr>
          <p:cNvPr id="14339"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Also called a </a:t>
            </a:r>
            <a:r>
              <a:rPr lang="en-US" i="1" dirty="0" smtClean="0">
                <a:latin typeface="Arial" charset="0"/>
                <a:cs typeface="Arial" charset="0"/>
              </a:rPr>
              <a:t>last-in–first-out </a:t>
            </a:r>
            <a:r>
              <a:rPr lang="en-US" dirty="0" smtClean="0">
                <a:latin typeface="Arial" charset="0"/>
                <a:cs typeface="Arial" charset="0"/>
              </a:rPr>
              <a:t>(LIFO) </a:t>
            </a:r>
            <a:r>
              <a:rPr lang="en-US" dirty="0" err="1" smtClean="0">
                <a:latin typeface="Arial" charset="0"/>
                <a:cs typeface="Arial" charset="0"/>
              </a:rPr>
              <a:t>behaviour</a:t>
            </a:r>
            <a:endParaRPr lang="en-US" dirty="0" smtClean="0">
              <a:latin typeface="Arial" charset="0"/>
              <a:cs typeface="Arial" charset="0"/>
            </a:endParaRPr>
          </a:p>
          <a:p>
            <a:pPr lvl="1"/>
            <a:r>
              <a:rPr lang="en-US" dirty="0" smtClean="0">
                <a:latin typeface="Arial" charset="0"/>
                <a:cs typeface="Arial" charset="0"/>
              </a:rPr>
              <a:t>Graphically, we may view these operations as follows:</a:t>
            </a: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buFont typeface="Arial" charset="0"/>
              <a:buNone/>
            </a:pPr>
            <a:endParaRPr lang="en-US" dirty="0" smtClean="0">
              <a:latin typeface="Arial" charset="0"/>
              <a:cs typeface="Arial" charset="0"/>
            </a:endParaRPr>
          </a:p>
        </p:txBody>
      </p:sp>
      <p:pic>
        <p:nvPicPr>
          <p:cNvPr id="14340" name="Picture 4" descr="C:\Users\dwharder\Desktop\s3.png"/>
          <p:cNvPicPr>
            <a:picLocks noChangeAspect="1" noChangeArrowheads="1"/>
          </p:cNvPicPr>
          <p:nvPr/>
        </p:nvPicPr>
        <p:blipFill>
          <a:blip r:embed="rId3" cstate="print"/>
          <a:srcRect/>
          <a:stretch>
            <a:fillRect/>
          </a:stretch>
        </p:blipFill>
        <p:spPr bwMode="auto">
          <a:xfrm>
            <a:off x="2786063" y="2525762"/>
            <a:ext cx="2447925" cy="1911350"/>
          </a:xfrm>
          <a:prstGeom prst="rect">
            <a:avLst/>
          </a:prstGeom>
          <a:noFill/>
          <a:ln w="9525">
            <a:noFill/>
            <a:miter lim="800000"/>
            <a:headEnd/>
            <a:tailEnd/>
          </a:ln>
        </p:spPr>
      </p:pic>
      <p:pic>
        <p:nvPicPr>
          <p:cNvPr id="14341" name="Picture 5" descr="C:\Users\dwharder\Desktop\s1.png"/>
          <p:cNvPicPr>
            <a:picLocks noChangeAspect="1" noChangeArrowheads="1"/>
          </p:cNvPicPr>
          <p:nvPr/>
        </p:nvPicPr>
        <p:blipFill>
          <a:blip r:embed="rId4" cstate="print"/>
          <a:srcRect/>
          <a:stretch>
            <a:fillRect/>
          </a:stretch>
        </p:blipFill>
        <p:spPr bwMode="auto">
          <a:xfrm>
            <a:off x="1171575" y="2679749"/>
            <a:ext cx="1614488" cy="1757363"/>
          </a:xfrm>
          <a:prstGeom prst="rect">
            <a:avLst/>
          </a:prstGeom>
          <a:noFill/>
          <a:ln w="9525">
            <a:noFill/>
            <a:miter lim="800000"/>
            <a:headEnd/>
            <a:tailEnd/>
          </a:ln>
        </p:spPr>
      </p:pic>
      <p:pic>
        <p:nvPicPr>
          <p:cNvPr id="14342" name="Picture 6" descr="C:\Users\dwharder\Desktop\s2.png"/>
          <p:cNvPicPr>
            <a:picLocks noChangeAspect="1" noChangeArrowheads="1"/>
          </p:cNvPicPr>
          <p:nvPr/>
        </p:nvPicPr>
        <p:blipFill>
          <a:blip r:embed="rId5" cstate="print"/>
          <a:srcRect/>
          <a:stretch>
            <a:fillRect/>
          </a:stretch>
        </p:blipFill>
        <p:spPr bwMode="auto">
          <a:xfrm>
            <a:off x="5957888" y="2528937"/>
            <a:ext cx="1757362" cy="190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8" descr="dd"/>
          <p:cNvPicPr>
            <a:picLocks noChangeAspect="1" noChangeArrowheads="1"/>
          </p:cNvPicPr>
          <p:nvPr/>
        </p:nvPicPr>
        <p:blipFill>
          <a:blip r:embed="rId4" cstate="print"/>
          <a:srcRect/>
          <a:stretch>
            <a:fillRect/>
          </a:stretch>
        </p:blipFill>
        <p:spPr bwMode="auto">
          <a:xfrm>
            <a:off x="2841625" y="863600"/>
            <a:ext cx="5907088" cy="5564188"/>
          </a:xfrm>
          <a:prstGeom prst="rect">
            <a:avLst/>
          </a:prstGeom>
          <a:noFill/>
          <a:ln w="9525">
            <a:noFill/>
            <a:miter lim="800000"/>
            <a:headEnd/>
            <a:tailEnd/>
          </a:ln>
        </p:spPr>
      </p:pic>
      <p:sp>
        <p:nvSpPr>
          <p:cNvPr id="3076"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077" name="Rectangle 3"/>
          <p:cNvSpPr>
            <a:spLocks noGrp="1"/>
          </p:cNvSpPr>
          <p:nvPr>
            <p:ph type="body" idx="4294967295"/>
          </p:nvPr>
        </p:nvSpPr>
        <p:spPr/>
        <p:txBody>
          <a:bodyPr/>
          <a:lstStyle/>
          <a:p>
            <a:pPr>
              <a:buFont typeface="Arial" charset="0"/>
              <a:buNone/>
            </a:pPr>
            <a:r>
              <a:rPr lang="en-US" smtClean="0">
                <a:latin typeface="Arial" charset="0"/>
                <a:cs typeface="Arial" charset="0"/>
              </a:rPr>
              <a:t>	Suppose we double the number of entries each time</a:t>
            </a:r>
            <a:br>
              <a:rPr lang="en-US" smtClean="0">
                <a:latin typeface="Arial" charset="0"/>
                <a:cs typeface="Arial" charset="0"/>
              </a:rPr>
            </a:br>
            <a:r>
              <a:rPr lang="en-US" smtClean="0">
                <a:latin typeface="Arial" charset="0"/>
                <a:cs typeface="Arial" charset="0"/>
              </a:rPr>
              <a:t>the array is full</a:t>
            </a:r>
          </a:p>
          <a:p>
            <a:pPr lvl="1"/>
            <a:r>
              <a:rPr lang="en-US" smtClean="0">
                <a:latin typeface="Arial" charset="0"/>
                <a:cs typeface="Arial" charset="0"/>
              </a:rPr>
              <a:t>Now the number of copies appears to be significantly</a:t>
            </a:r>
            <a:br>
              <a:rPr lang="en-US" smtClean="0">
                <a:latin typeface="Arial" charset="0"/>
                <a:cs typeface="Arial" charset="0"/>
              </a:rPr>
            </a:br>
            <a:r>
              <a:rPr lang="en-US" smtClean="0">
                <a:latin typeface="Arial" charset="0"/>
                <a:cs typeface="Arial" charset="0"/>
              </a:rPr>
              <a:t>fewer</a:t>
            </a:r>
            <a:endParaRPr lang="en-US" smtClean="0">
              <a:solidFill>
                <a:srgbClr val="000000"/>
              </a:solidFill>
              <a:latin typeface="Times New Roman" pitchFamily="18" charset="0"/>
              <a:cs typeface="Times New Roman" pitchFamily="18" charset="0"/>
            </a:endParaRPr>
          </a:p>
        </p:txBody>
      </p:sp>
      <p:graphicFrame>
        <p:nvGraphicFramePr>
          <p:cNvPr id="3074"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0300"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dd"/>
          <p:cNvPicPr>
            <a:picLocks noChangeAspect="1" noChangeArrowheads="1"/>
          </p:cNvPicPr>
          <p:nvPr/>
        </p:nvPicPr>
        <p:blipFill>
          <a:blip r:embed="rId4" cstate="print"/>
          <a:srcRect/>
          <a:stretch>
            <a:fillRect/>
          </a:stretch>
        </p:blipFill>
        <p:spPr bwMode="auto">
          <a:xfrm>
            <a:off x="2843213" y="712788"/>
            <a:ext cx="5905500" cy="5811837"/>
          </a:xfrm>
          <a:prstGeom prst="rect">
            <a:avLst/>
          </a:prstGeom>
          <a:noFill/>
          <a:ln w="9525">
            <a:noFill/>
            <a:miter lim="800000"/>
            <a:headEnd/>
            <a:tailEnd/>
          </a:ln>
        </p:spPr>
      </p:pic>
      <p:sp>
        <p:nvSpPr>
          <p:cNvPr id="4102"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4103"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Suppose we insert </a:t>
            </a:r>
            <a:r>
              <a:rPr lang="en-US" i="1" dirty="0" smtClean="0">
                <a:latin typeface="Times New Roman" pitchFamily="18" charset="0"/>
                <a:cs typeface="Arial" charset="0"/>
              </a:rPr>
              <a:t>k</a:t>
            </a:r>
            <a:r>
              <a:rPr lang="en-US" dirty="0" smtClean="0">
                <a:latin typeface="Arial" charset="0"/>
                <a:cs typeface="Arial" charset="0"/>
              </a:rPr>
              <a:t> objects</a:t>
            </a:r>
          </a:p>
          <a:p>
            <a:pPr lvl="1"/>
            <a:r>
              <a:rPr lang="en-US" dirty="0" smtClean="0">
                <a:latin typeface="Arial" charset="0"/>
                <a:cs typeface="Arial" charset="0"/>
              </a:rPr>
              <a:t>The pushing of the </a:t>
            </a:r>
            <a:r>
              <a:rPr lang="en-US" i="1" dirty="0" smtClean="0">
                <a:latin typeface="Times New Roman" pitchFamily="18" charset="0"/>
                <a:cs typeface="Arial" charset="0"/>
              </a:rPr>
              <a:t>k</a:t>
            </a:r>
            <a:r>
              <a:rPr lang="en-US" baseline="30000" dirty="0" smtClean="0">
                <a:latin typeface="Arial" charset="0"/>
                <a:cs typeface="Arial" charset="0"/>
              </a:rPr>
              <a:t>th</a:t>
            </a:r>
            <a:r>
              <a:rPr lang="en-US" dirty="0" smtClean="0">
                <a:latin typeface="Arial" charset="0"/>
                <a:cs typeface="Arial" charset="0"/>
              </a:rPr>
              <a:t> object on the stack requires </a:t>
            </a:r>
            <a:r>
              <a:rPr lang="en-US" i="1" dirty="0" smtClean="0">
                <a:latin typeface="Times New Roman" pitchFamily="18" charset="0"/>
                <a:cs typeface="Arial" charset="0"/>
              </a:rPr>
              <a:t>k-</a:t>
            </a:r>
            <a:r>
              <a:rPr lang="en-US" dirty="0" smtClean="0">
                <a:latin typeface="Times New Roman" pitchFamily="18" charset="0"/>
                <a:cs typeface="Arial" charset="0"/>
              </a:rPr>
              <a:t>1</a:t>
            </a:r>
            <a:r>
              <a:rPr lang="en-US" dirty="0" smtClean="0">
                <a:latin typeface="Arial" charset="0"/>
                <a:cs typeface="Arial" charset="0"/>
              </a:rPr>
              <a:t> copies</a:t>
            </a:r>
          </a:p>
          <a:p>
            <a:pPr lvl="1"/>
            <a:r>
              <a:rPr lang="en-US" dirty="0" smtClean="0">
                <a:latin typeface="Arial" charset="0"/>
                <a:cs typeface="Arial" charset="0"/>
              </a:rPr>
              <a:t>The total number of copies is now given by:</a:t>
            </a:r>
          </a:p>
          <a:p>
            <a:pPr lvl="1"/>
            <a:endParaRPr lang="en-US" dirty="0" smtClean="0">
              <a:latin typeface="Arial" charset="0"/>
              <a:cs typeface="Arial" charset="0"/>
            </a:endParaRPr>
          </a:p>
          <a:p>
            <a:pPr lvl="1"/>
            <a:endParaRPr lang="en-US" dirty="0" smtClean="0">
              <a:latin typeface="Arial" charset="0"/>
              <a:cs typeface="Arial" charset="0"/>
            </a:endParaRPr>
          </a:p>
          <a:p>
            <a:pPr lvl="1"/>
            <a:r>
              <a:rPr lang="en-US" dirty="0" smtClean="0">
                <a:latin typeface="Arial" charset="0"/>
                <a:cs typeface="Arial" charset="0"/>
              </a:rPr>
              <a:t>Therefore, the amortized number of copies</a:t>
            </a:r>
            <a:br>
              <a:rPr lang="en-US" dirty="0" smtClean="0">
                <a:latin typeface="Arial" charset="0"/>
                <a:cs typeface="Arial" charset="0"/>
              </a:rPr>
            </a:br>
            <a:r>
              <a:rPr lang="en-US" dirty="0" smtClean="0">
                <a:latin typeface="Arial" charset="0"/>
                <a:cs typeface="Arial" charset="0"/>
              </a:rPr>
              <a:t>is given by</a:t>
            </a:r>
          </a:p>
          <a:p>
            <a:pPr lvl="1"/>
            <a:endParaRPr lang="en-US" dirty="0" smtClean="0">
              <a:latin typeface="Arial" charset="0"/>
              <a:cs typeface="Arial" charset="0"/>
            </a:endParaRPr>
          </a:p>
          <a:p>
            <a:pPr lvl="1"/>
            <a:r>
              <a:rPr lang="en-US" dirty="0" smtClean="0">
                <a:latin typeface="Arial" charset="0"/>
                <a:cs typeface="Arial" charset="0"/>
              </a:rPr>
              <a:t>Therefore each push must run in</a:t>
            </a:r>
            <a:br>
              <a:rPr lang="en-US" dirty="0" smtClean="0">
                <a:latin typeface="Arial" charset="0"/>
                <a:cs typeface="Arial" charset="0"/>
              </a:rPr>
            </a:br>
            <a:r>
              <a:rPr lang="en-US" b="1" dirty="0" smtClean="0">
                <a:latin typeface="Symbol" pitchFamily="18" charset="2"/>
                <a:cs typeface="Arial" charset="0"/>
              </a:rPr>
              <a:t>Q</a:t>
            </a:r>
            <a:r>
              <a:rPr lang="en-US" dirty="0" smtClean="0">
                <a:latin typeface="Times New Roman" pitchFamily="18" charset="0"/>
                <a:cs typeface="Arial" charset="0"/>
              </a:rPr>
              <a:t>(</a:t>
            </a:r>
            <a:r>
              <a:rPr lang="en-US" i="1" dirty="0" smtClean="0">
                <a:latin typeface="Times New Roman" pitchFamily="18" charset="0"/>
                <a:cs typeface="Arial" charset="0"/>
              </a:rPr>
              <a:t>n</a:t>
            </a:r>
            <a:r>
              <a:rPr lang="en-US" dirty="0" smtClean="0">
                <a:latin typeface="Times New Roman" pitchFamily="18" charset="0"/>
                <a:cs typeface="Arial" charset="0"/>
              </a:rPr>
              <a:t>)</a:t>
            </a:r>
            <a:r>
              <a:rPr lang="en-US" dirty="0" smtClean="0">
                <a:latin typeface="Arial" charset="0"/>
                <a:cs typeface="Arial" charset="0"/>
              </a:rPr>
              <a:t> time</a:t>
            </a:r>
          </a:p>
          <a:p>
            <a:pPr lvl="1"/>
            <a:r>
              <a:rPr lang="en-US" dirty="0" smtClean="0">
                <a:latin typeface="Arial" charset="0"/>
                <a:cs typeface="Arial" charset="0"/>
              </a:rPr>
              <a:t>The wasted space, however</a:t>
            </a:r>
            <a:br>
              <a:rPr lang="en-US" dirty="0" smtClean="0">
                <a:latin typeface="Arial" charset="0"/>
                <a:cs typeface="Arial" charset="0"/>
              </a:rPr>
            </a:br>
            <a:r>
              <a:rPr lang="en-US" dirty="0" smtClean="0">
                <a:latin typeface="Arial" charset="0"/>
                <a:cs typeface="Arial" charset="0"/>
              </a:rPr>
              <a:t>is </a:t>
            </a:r>
            <a:r>
              <a:rPr lang="en-US" b="1" dirty="0" smtClean="0">
                <a:latin typeface="Symbol" pitchFamily="18" charset="2"/>
                <a:cs typeface="Arial" charset="0"/>
              </a:rPr>
              <a:t>Q</a:t>
            </a:r>
            <a:r>
              <a:rPr lang="en-US" dirty="0" smtClean="0">
                <a:latin typeface="Times New Roman" pitchFamily="18" charset="0"/>
                <a:cs typeface="Arial" charset="0"/>
              </a:rPr>
              <a:t>(1)</a:t>
            </a:r>
          </a:p>
        </p:txBody>
      </p:sp>
      <p:graphicFrame>
        <p:nvGraphicFramePr>
          <p:cNvPr id="4098"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1407"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6"/>
          <p:cNvGraphicFramePr>
            <a:graphicFrameLocks noChangeAspect="1"/>
          </p:cNvGraphicFramePr>
          <p:nvPr/>
        </p:nvGraphicFramePr>
        <p:xfrm>
          <a:off x="2051050" y="2636838"/>
          <a:ext cx="4679950" cy="706437"/>
        </p:xfrm>
        <a:graphic>
          <a:graphicData uri="http://schemas.openxmlformats.org/presentationml/2006/ole">
            <mc:AlternateContent xmlns:mc="http://schemas.openxmlformats.org/markup-compatibility/2006">
              <mc:Choice xmlns:v="urn:schemas-microsoft-com:vml" Requires="v">
                <p:oleObj spid="_x0000_s481408" name="Equation" r:id="rId7" imgW="3365280" imgH="507960" progId="Equation.3">
                  <p:embed/>
                </p:oleObj>
              </mc:Choice>
              <mc:Fallback>
                <p:oleObj name="Equation" r:id="rId7" imgW="3365280" imgH="5079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2636838"/>
                        <a:ext cx="4679950"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7"/>
          <p:cNvGraphicFramePr>
            <a:graphicFrameLocks noChangeAspect="1"/>
          </p:cNvGraphicFramePr>
          <p:nvPr/>
        </p:nvGraphicFramePr>
        <p:xfrm>
          <a:off x="2555875" y="3525838"/>
          <a:ext cx="1511300" cy="839787"/>
        </p:xfrm>
        <a:graphic>
          <a:graphicData uri="http://schemas.openxmlformats.org/presentationml/2006/ole">
            <mc:AlternateContent xmlns:mc="http://schemas.openxmlformats.org/markup-compatibility/2006">
              <mc:Choice xmlns:v="urn:schemas-microsoft-com:vml" Requires="v">
                <p:oleObj spid="_x0000_s481409" name="Equation" r:id="rId9" imgW="914400" imgH="507960" progId="Equation.3">
                  <p:embed/>
                </p:oleObj>
              </mc:Choice>
              <mc:Fallback>
                <p:oleObj name="Equation" r:id="rId9" imgW="914400" imgH="50796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3525838"/>
                        <a:ext cx="1511300"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7" descr="dd"/>
          <p:cNvPicPr>
            <a:picLocks noChangeAspect="1" noChangeArrowheads="1"/>
          </p:cNvPicPr>
          <p:nvPr/>
        </p:nvPicPr>
        <p:blipFill>
          <a:blip r:embed="rId4" cstate="print"/>
          <a:srcRect/>
          <a:stretch>
            <a:fillRect/>
          </a:stretch>
        </p:blipFill>
        <p:spPr bwMode="auto">
          <a:xfrm>
            <a:off x="2843213" y="712788"/>
            <a:ext cx="5905500" cy="5811837"/>
          </a:xfrm>
          <a:prstGeom prst="rect">
            <a:avLst/>
          </a:prstGeom>
          <a:noFill/>
          <a:ln w="9525">
            <a:noFill/>
            <a:miter lim="800000"/>
            <a:headEnd/>
            <a:tailEnd/>
          </a:ln>
        </p:spPr>
      </p:pic>
      <p:sp>
        <p:nvSpPr>
          <p:cNvPr id="5126"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5127"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Suppose we double the array size each time it is full:</a:t>
            </a:r>
          </a:p>
          <a:p>
            <a:pPr lvl="1"/>
            <a:r>
              <a:rPr lang="en-US" dirty="0" smtClean="0">
                <a:latin typeface="Arial" charset="0"/>
                <a:cs typeface="Arial" charset="0"/>
              </a:rPr>
              <a:t>Inserting </a:t>
            </a:r>
            <a:r>
              <a:rPr lang="en-US" i="1" dirty="0" smtClean="0">
                <a:latin typeface="Times New Roman" pitchFamily="18" charset="0"/>
                <a:cs typeface="Arial" charset="0"/>
              </a:rPr>
              <a:t>n</a:t>
            </a:r>
            <a:r>
              <a:rPr lang="en-US" dirty="0" smtClean="0">
                <a:latin typeface="Arial" charset="0"/>
                <a:cs typeface="Arial" charset="0"/>
              </a:rPr>
              <a:t> objects would require </a:t>
            </a:r>
            <a:r>
              <a:rPr lang="en-US" dirty="0" smtClean="0">
                <a:latin typeface="Times New Roman" pitchFamily="18" charset="0"/>
                <a:cs typeface="Arial" charset="0"/>
              </a:rPr>
              <a:t>1</a:t>
            </a:r>
            <a:r>
              <a:rPr lang="en-US" dirty="0" smtClean="0">
                <a:latin typeface="Arial" charset="0"/>
                <a:cs typeface="Arial" charset="0"/>
              </a:rPr>
              <a:t>, </a:t>
            </a:r>
            <a:r>
              <a:rPr lang="en-US" dirty="0" smtClean="0">
                <a:latin typeface="Times New Roman" pitchFamily="18" charset="0"/>
                <a:cs typeface="Arial" charset="0"/>
              </a:rPr>
              <a:t>2</a:t>
            </a:r>
            <a:r>
              <a:rPr lang="en-US" dirty="0" smtClean="0">
                <a:latin typeface="Arial" charset="0"/>
                <a:cs typeface="Arial" charset="0"/>
              </a:rPr>
              <a:t>, </a:t>
            </a:r>
            <a:r>
              <a:rPr lang="en-US" dirty="0" smtClean="0">
                <a:latin typeface="Times New Roman" pitchFamily="18" charset="0"/>
                <a:cs typeface="Arial" charset="0"/>
              </a:rPr>
              <a:t>4</a:t>
            </a:r>
            <a:r>
              <a:rPr lang="en-US" dirty="0" smtClean="0">
                <a:latin typeface="Arial" charset="0"/>
                <a:cs typeface="Arial" charset="0"/>
              </a:rPr>
              <a:t>, </a:t>
            </a:r>
            <a:r>
              <a:rPr lang="en-US" dirty="0" smtClean="0">
                <a:latin typeface="Times New Roman" pitchFamily="18" charset="0"/>
                <a:cs typeface="Arial" charset="0"/>
              </a:rPr>
              <a:t>8</a:t>
            </a:r>
            <a:r>
              <a:rPr lang="en-US" dirty="0" smtClean="0">
                <a:latin typeface="Arial" charset="0"/>
                <a:cs typeface="Arial" charset="0"/>
              </a:rPr>
              <a:t>, ..., all the</a:t>
            </a:r>
            <a:br>
              <a:rPr lang="en-US" dirty="0" smtClean="0">
                <a:latin typeface="Arial" charset="0"/>
                <a:cs typeface="Arial" charset="0"/>
              </a:rPr>
            </a:br>
            <a:r>
              <a:rPr lang="en-US" dirty="0" smtClean="0">
                <a:latin typeface="Arial" charset="0"/>
                <a:cs typeface="Arial" charset="0"/>
              </a:rPr>
              <a:t>way up to the largest </a:t>
            </a:r>
            <a:r>
              <a:rPr lang="en-US" dirty="0" smtClean="0">
                <a:latin typeface="Times New Roman" pitchFamily="18" charset="0"/>
                <a:cs typeface="Arial" charset="0"/>
              </a:rPr>
              <a:t>2</a:t>
            </a:r>
            <a:r>
              <a:rPr lang="en-US" i="1" baseline="30000" dirty="0" smtClean="0">
                <a:latin typeface="Times New Roman" pitchFamily="18" charset="0"/>
                <a:cs typeface="Arial" charset="0"/>
              </a:rPr>
              <a:t>k</a:t>
            </a:r>
            <a:r>
              <a:rPr lang="en-US" dirty="0" smtClean="0">
                <a:latin typeface="Times New Roman" pitchFamily="18" charset="0"/>
                <a:cs typeface="Arial" charset="0"/>
              </a:rPr>
              <a:t> &lt; </a:t>
            </a:r>
            <a:r>
              <a:rPr lang="en-US" i="1" dirty="0" smtClean="0">
                <a:latin typeface="Times New Roman" pitchFamily="18" charset="0"/>
                <a:cs typeface="Arial" charset="0"/>
              </a:rPr>
              <a:t>n</a:t>
            </a:r>
            <a:r>
              <a:rPr lang="en-US" dirty="0" smtClean="0">
                <a:latin typeface="Arial" charset="0"/>
                <a:cs typeface="Arial" charset="0"/>
              </a:rPr>
              <a:t> or </a:t>
            </a: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r>
              <a:rPr lang="en-US" dirty="0" smtClean="0">
                <a:latin typeface="Arial" charset="0"/>
                <a:cs typeface="Arial" charset="0"/>
              </a:rPr>
              <a:t>Therefore the amortized number of</a:t>
            </a:r>
            <a:br>
              <a:rPr lang="en-US" dirty="0" smtClean="0">
                <a:latin typeface="Arial" charset="0"/>
                <a:cs typeface="Arial" charset="0"/>
              </a:rPr>
            </a:br>
            <a:r>
              <a:rPr lang="en-US" dirty="0" smtClean="0">
                <a:latin typeface="Arial" charset="0"/>
                <a:cs typeface="Arial" charset="0"/>
              </a:rPr>
              <a:t>copies per insertion is </a:t>
            </a:r>
            <a:r>
              <a:rPr lang="en-US" b="1" dirty="0" smtClean="0">
                <a:latin typeface="Symbol" pitchFamily="18" charset="2"/>
                <a:cs typeface="Arial" charset="0"/>
              </a:rPr>
              <a:t>Q</a:t>
            </a:r>
            <a:r>
              <a:rPr lang="en-US" dirty="0" smtClean="0">
                <a:latin typeface="Times New Roman" pitchFamily="18" charset="0"/>
                <a:cs typeface="Arial" charset="0"/>
              </a:rPr>
              <a:t>(1)</a:t>
            </a:r>
          </a:p>
          <a:p>
            <a:pPr lvl="1"/>
            <a:r>
              <a:rPr lang="en-US" dirty="0" smtClean="0">
                <a:latin typeface="Arial" charset="0"/>
                <a:cs typeface="Arial" charset="0"/>
              </a:rPr>
              <a:t>The wasted space,</a:t>
            </a:r>
            <a:br>
              <a:rPr lang="en-US" dirty="0" smtClean="0">
                <a:latin typeface="Arial" charset="0"/>
                <a:cs typeface="Arial" charset="0"/>
              </a:rPr>
            </a:br>
            <a:r>
              <a:rPr lang="en-US" dirty="0" smtClean="0">
                <a:latin typeface="Arial" charset="0"/>
                <a:cs typeface="Arial" charset="0"/>
              </a:rPr>
              <a:t>however is </a:t>
            </a:r>
            <a:r>
              <a:rPr lang="en-US" b="1" dirty="0" smtClean="0">
                <a:latin typeface="Times New Roman" pitchFamily="18" charset="0"/>
                <a:cs typeface="Arial" charset="0"/>
              </a:rPr>
              <a:t>O</a:t>
            </a:r>
            <a:r>
              <a:rPr lang="en-US" dirty="0" smtClean="0">
                <a:latin typeface="Times New Roman" pitchFamily="18" charset="0"/>
                <a:cs typeface="Arial" charset="0"/>
              </a:rPr>
              <a:t>(</a:t>
            </a:r>
            <a:r>
              <a:rPr lang="en-US" i="1" dirty="0" smtClean="0">
                <a:latin typeface="Times New Roman" pitchFamily="18" charset="0"/>
                <a:cs typeface="Arial" charset="0"/>
              </a:rPr>
              <a:t>n</a:t>
            </a:r>
            <a:r>
              <a:rPr lang="en-US" dirty="0" smtClean="0">
                <a:latin typeface="Times New Roman" pitchFamily="18" charset="0"/>
                <a:cs typeface="Arial" charset="0"/>
              </a:rPr>
              <a:t>)</a:t>
            </a:r>
          </a:p>
          <a:p>
            <a:pPr lvl="1"/>
            <a:endParaRPr lang="en-US" dirty="0" smtClean="0">
              <a:latin typeface="Times New Roman" pitchFamily="18" charset="0"/>
              <a:cs typeface="Arial" charset="0"/>
            </a:endParaRPr>
          </a:p>
        </p:txBody>
      </p:sp>
      <p:graphicFrame>
        <p:nvGraphicFramePr>
          <p:cNvPr id="5122" name="Object 4"/>
          <p:cNvGraphicFramePr>
            <a:graphicFrameLocks noChangeAspect="1"/>
          </p:cNvGraphicFramePr>
          <p:nvPr>
            <p:extLst>
              <p:ext uri="{D42A27DB-BD31-4B8C-83A1-F6EECF244321}">
                <p14:modId xmlns:p14="http://schemas.microsoft.com/office/powerpoint/2010/main" val="4064079635"/>
              </p:ext>
            </p:extLst>
          </p:nvPr>
        </p:nvGraphicFramePr>
        <p:xfrm>
          <a:off x="4514850" y="3000623"/>
          <a:ext cx="114300" cy="215900"/>
        </p:xfrm>
        <a:graphic>
          <a:graphicData uri="http://schemas.openxmlformats.org/presentationml/2006/ole">
            <mc:AlternateContent xmlns:mc="http://schemas.openxmlformats.org/markup-compatibility/2006">
              <mc:Choice xmlns:v="urn:schemas-microsoft-com:vml" Requires="v">
                <p:oleObj spid="_x0000_s482431"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000623"/>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8"/>
          <p:cNvGraphicFramePr>
            <a:graphicFrameLocks noChangeAspect="1"/>
          </p:cNvGraphicFramePr>
          <p:nvPr>
            <p:extLst>
              <p:ext uri="{D42A27DB-BD31-4B8C-83A1-F6EECF244321}">
                <p14:modId xmlns:p14="http://schemas.microsoft.com/office/powerpoint/2010/main" val="2261309525"/>
              </p:ext>
            </p:extLst>
          </p:nvPr>
        </p:nvGraphicFramePr>
        <p:xfrm>
          <a:off x="1276350" y="2760911"/>
          <a:ext cx="4432300" cy="1100137"/>
        </p:xfrm>
        <a:graphic>
          <a:graphicData uri="http://schemas.openxmlformats.org/presentationml/2006/ole">
            <mc:AlternateContent xmlns:mc="http://schemas.openxmlformats.org/markup-compatibility/2006">
              <mc:Choice xmlns:v="urn:schemas-microsoft-com:vml" Requires="v">
                <p:oleObj spid="_x0000_s482432" name="Equation" r:id="rId7" imgW="2869920" imgH="711000" progId="Equation.DSMT4">
                  <p:embed/>
                </p:oleObj>
              </mc:Choice>
              <mc:Fallback>
                <p:oleObj name="Equation" r:id="rId7" imgW="2869920" imgH="711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6350" y="2760911"/>
                        <a:ext cx="4432300"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9"/>
          <p:cNvGraphicFramePr>
            <a:graphicFrameLocks noChangeAspect="1"/>
          </p:cNvGraphicFramePr>
          <p:nvPr>
            <p:extLst>
              <p:ext uri="{D42A27DB-BD31-4B8C-83A1-F6EECF244321}">
                <p14:modId xmlns:p14="http://schemas.microsoft.com/office/powerpoint/2010/main" val="3577469674"/>
              </p:ext>
            </p:extLst>
          </p:nvPr>
        </p:nvGraphicFramePr>
        <p:xfrm>
          <a:off x="4308475" y="2244973"/>
          <a:ext cx="1187450" cy="395288"/>
        </p:xfrm>
        <a:graphic>
          <a:graphicData uri="http://schemas.openxmlformats.org/presentationml/2006/ole">
            <mc:AlternateContent xmlns:mc="http://schemas.openxmlformats.org/markup-compatibility/2006">
              <mc:Choice xmlns:v="urn:schemas-microsoft-com:vml" Requires="v">
                <p:oleObj spid="_x0000_s482433" name="Equation" r:id="rId9" imgW="685800" imgH="228600" progId="Equation.DSMT4">
                  <p:embed/>
                </p:oleObj>
              </mc:Choice>
              <mc:Fallback>
                <p:oleObj name="Equation" r:id="rId9" imgW="6858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8475" y="2244973"/>
                        <a:ext cx="11874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5" descr="dd"/>
          <p:cNvPicPr>
            <a:picLocks noChangeAspect="1" noChangeArrowheads="1"/>
          </p:cNvPicPr>
          <p:nvPr/>
        </p:nvPicPr>
        <p:blipFill>
          <a:blip r:embed="rId4" cstate="print"/>
          <a:srcRect/>
          <a:stretch>
            <a:fillRect/>
          </a:stretch>
        </p:blipFill>
        <p:spPr bwMode="auto">
          <a:xfrm>
            <a:off x="2841625" y="863600"/>
            <a:ext cx="5907088" cy="5564188"/>
          </a:xfrm>
          <a:prstGeom prst="rect">
            <a:avLst/>
          </a:prstGeom>
          <a:noFill/>
          <a:ln w="9525">
            <a:noFill/>
            <a:miter lim="800000"/>
            <a:headEnd/>
            <a:tailEnd/>
          </a:ln>
        </p:spPr>
      </p:pic>
      <p:sp>
        <p:nvSpPr>
          <p:cNvPr id="6148"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6149" name="Rectangle 3"/>
          <p:cNvSpPr>
            <a:spLocks noGrp="1"/>
          </p:cNvSpPr>
          <p:nvPr>
            <p:ph type="body" idx="4294967295"/>
          </p:nvPr>
        </p:nvSpPr>
        <p:spPr/>
        <p:txBody>
          <a:bodyPr/>
          <a:lstStyle/>
          <a:p>
            <a:pPr>
              <a:buFont typeface="Arial" charset="0"/>
              <a:buNone/>
            </a:pPr>
            <a:r>
              <a:rPr lang="en-US" smtClean="0">
                <a:latin typeface="Arial" charset="0"/>
                <a:cs typeface="Arial" charset="0"/>
              </a:rPr>
              <a:t>	What if we increase the array size by a larger constant?</a:t>
            </a:r>
          </a:p>
          <a:p>
            <a:pPr lvl="1"/>
            <a:r>
              <a:rPr lang="en-US" smtClean="0">
                <a:latin typeface="Arial" charset="0"/>
                <a:cs typeface="Arial" charset="0"/>
              </a:rPr>
              <a:t>For example, increase the array size by 4, 8, 100?</a:t>
            </a:r>
            <a:endParaRPr lang="en-US" smtClean="0">
              <a:solidFill>
                <a:srgbClr val="000000"/>
              </a:solidFill>
              <a:latin typeface="Times New Roman" pitchFamily="18" charset="0"/>
              <a:cs typeface="Times New Roman" pitchFamily="18" charset="0"/>
            </a:endParaRPr>
          </a:p>
        </p:txBody>
      </p:sp>
      <p:graphicFrame>
        <p:nvGraphicFramePr>
          <p:cNvPr id="614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3372"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7" descr="dd"/>
          <p:cNvPicPr>
            <a:picLocks noChangeAspect="1" noChangeArrowheads="1"/>
          </p:cNvPicPr>
          <p:nvPr/>
        </p:nvPicPr>
        <p:blipFill>
          <a:blip r:embed="rId4" cstate="print"/>
          <a:srcRect/>
          <a:stretch>
            <a:fillRect/>
          </a:stretch>
        </p:blipFill>
        <p:spPr bwMode="auto">
          <a:xfrm>
            <a:off x="2843213" y="712788"/>
            <a:ext cx="5905500" cy="5811837"/>
          </a:xfrm>
          <a:prstGeom prst="rect">
            <a:avLst/>
          </a:prstGeom>
          <a:noFill/>
          <a:ln w="9525">
            <a:noFill/>
            <a:miter lim="800000"/>
            <a:headEnd/>
            <a:tailEnd/>
          </a:ln>
        </p:spPr>
      </p:pic>
      <p:sp>
        <p:nvSpPr>
          <p:cNvPr id="7173"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7174" name="Rectangle 3"/>
          <p:cNvSpPr>
            <a:spLocks noGrp="1"/>
          </p:cNvSpPr>
          <p:nvPr>
            <p:ph type="body" idx="4294967295"/>
          </p:nvPr>
        </p:nvSpPr>
        <p:spPr/>
        <p:txBody>
          <a:bodyPr/>
          <a:lstStyle/>
          <a:p>
            <a:pPr>
              <a:buFont typeface="Arial" charset="0"/>
              <a:buNone/>
            </a:pPr>
            <a:r>
              <a:rPr lang="en-US" sz="2400" dirty="0" smtClean="0">
                <a:latin typeface="Arial" charset="0"/>
                <a:cs typeface="Arial" charset="0"/>
              </a:rPr>
              <a:t>	S</a:t>
            </a:r>
            <a:r>
              <a:rPr lang="en-US" dirty="0" smtClean="0">
                <a:latin typeface="Arial" charset="0"/>
                <a:cs typeface="Arial" charset="0"/>
              </a:rPr>
              <a:t>uppose we increase it by a </a:t>
            </a:r>
            <a:r>
              <a:rPr lang="en-US" b="1" dirty="0" smtClean="0">
                <a:latin typeface="Arial" charset="0"/>
                <a:cs typeface="Arial" charset="0"/>
              </a:rPr>
              <a:t>constant</a:t>
            </a:r>
            <a:r>
              <a:rPr lang="en-US" dirty="0" smtClean="0">
                <a:latin typeface="Arial" charset="0"/>
                <a:cs typeface="Arial" charset="0"/>
              </a:rPr>
              <a:t> value </a:t>
            </a:r>
            <a:r>
              <a:rPr lang="en-US" i="1" dirty="0" smtClean="0">
                <a:latin typeface="Times New Roman" pitchFamily="18" charset="0"/>
                <a:cs typeface="Arial" charset="0"/>
              </a:rPr>
              <a:t>m</a:t>
            </a:r>
            <a:endParaRPr lang="en-US" b="1" dirty="0" smtClean="0">
              <a:latin typeface="Arial" charset="0"/>
              <a:cs typeface="Arial" charset="0"/>
            </a:endParaRPr>
          </a:p>
          <a:p>
            <a:endParaRPr lang="en-US" b="1" dirty="0" smtClean="0">
              <a:latin typeface="Arial" charset="0"/>
              <a:cs typeface="Arial" charset="0"/>
            </a:endParaRPr>
          </a:p>
          <a:p>
            <a:endParaRPr lang="en-US" b="1" dirty="0" smtClean="0">
              <a:latin typeface="Arial" charset="0"/>
              <a:cs typeface="Arial" charset="0"/>
            </a:endParaRPr>
          </a:p>
          <a:p>
            <a:endParaRPr lang="en-US" dirty="0" smtClean="0">
              <a:latin typeface="Arial" charset="0"/>
              <a:cs typeface="Arial" charset="0"/>
            </a:endParaRPr>
          </a:p>
          <a:p>
            <a:pPr>
              <a:buFont typeface="Arial" charset="0"/>
              <a:buNone/>
            </a:pPr>
            <a:r>
              <a:rPr lang="en-US" dirty="0" smtClean="0">
                <a:latin typeface="Arial" charset="0"/>
                <a:cs typeface="Arial" charset="0"/>
              </a:rPr>
              <a:t>	Therefore, the amortized run time per</a:t>
            </a:r>
            <a:br>
              <a:rPr lang="en-US" dirty="0" smtClean="0">
                <a:latin typeface="Arial" charset="0"/>
                <a:cs typeface="Arial" charset="0"/>
              </a:rPr>
            </a:br>
            <a:r>
              <a:rPr lang="en-US" dirty="0" smtClean="0">
                <a:latin typeface="Arial" charset="0"/>
                <a:cs typeface="Arial" charset="0"/>
              </a:rPr>
              <a:t>insertion is </a:t>
            </a:r>
            <a:r>
              <a:rPr lang="en-US" b="1" dirty="0" smtClean="0">
                <a:latin typeface="Symbol" pitchFamily="18" charset="2"/>
                <a:cs typeface="Arial" charset="0"/>
              </a:rPr>
              <a:t>Q</a:t>
            </a:r>
            <a:r>
              <a:rPr lang="en-US" dirty="0" smtClean="0">
                <a:latin typeface="Times New Roman" pitchFamily="18" charset="0"/>
                <a:cs typeface="Arial" charset="0"/>
              </a:rPr>
              <a:t>(</a:t>
            </a:r>
            <a:r>
              <a:rPr lang="en-US" i="1" dirty="0" smtClean="0">
                <a:latin typeface="Times New Roman" pitchFamily="18" charset="0"/>
                <a:cs typeface="Arial" charset="0"/>
              </a:rPr>
              <a:t>n</a:t>
            </a:r>
            <a:r>
              <a:rPr lang="en-US" dirty="0" smtClean="0">
                <a:latin typeface="Times New Roman" pitchFamily="18" charset="0"/>
                <a:cs typeface="Arial" charset="0"/>
              </a:rPr>
              <a:t>)</a:t>
            </a:r>
            <a:r>
              <a:rPr lang="en-US" dirty="0" smtClean="0">
                <a:latin typeface="Arial" charset="0"/>
                <a:cs typeface="Arial" charset="0"/>
              </a:rPr>
              <a:t> </a:t>
            </a:r>
          </a:p>
        </p:txBody>
      </p:sp>
      <p:graphicFrame>
        <p:nvGraphicFramePr>
          <p:cNvPr id="7170" name="Object 4"/>
          <p:cNvGraphicFramePr>
            <a:graphicFrameLocks noChangeAspect="1"/>
          </p:cNvGraphicFramePr>
          <p:nvPr>
            <p:extLst>
              <p:ext uri="{D42A27DB-BD31-4B8C-83A1-F6EECF244321}">
                <p14:modId xmlns:p14="http://schemas.microsoft.com/office/powerpoint/2010/main" val="2342199554"/>
              </p:ext>
            </p:extLst>
          </p:nvPr>
        </p:nvGraphicFramePr>
        <p:xfrm>
          <a:off x="4514850" y="2791718"/>
          <a:ext cx="114300" cy="215900"/>
        </p:xfrm>
        <a:graphic>
          <a:graphicData uri="http://schemas.openxmlformats.org/presentationml/2006/ole">
            <mc:AlternateContent xmlns:mc="http://schemas.openxmlformats.org/markup-compatibility/2006">
              <mc:Choice xmlns:v="urn:schemas-microsoft-com:vml" Requires="v">
                <p:oleObj spid="_x0000_s484436"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279171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8"/>
          <p:cNvGraphicFramePr>
            <a:graphicFrameLocks noChangeAspect="1"/>
          </p:cNvGraphicFramePr>
          <p:nvPr>
            <p:extLst>
              <p:ext uri="{D42A27DB-BD31-4B8C-83A1-F6EECF244321}">
                <p14:modId xmlns:p14="http://schemas.microsoft.com/office/powerpoint/2010/main" val="1000550997"/>
              </p:ext>
            </p:extLst>
          </p:nvPr>
        </p:nvGraphicFramePr>
        <p:xfrm>
          <a:off x="2555875" y="2107506"/>
          <a:ext cx="4537075" cy="1033462"/>
        </p:xfrm>
        <a:graphic>
          <a:graphicData uri="http://schemas.openxmlformats.org/presentationml/2006/ole">
            <mc:AlternateContent xmlns:mc="http://schemas.openxmlformats.org/markup-compatibility/2006">
              <mc:Choice xmlns:v="urn:schemas-microsoft-com:vml" Requires="v">
                <p:oleObj spid="_x0000_s484437" name="Equation" r:id="rId7" imgW="2895480" imgH="660240" progId="Equation.3">
                  <p:embed/>
                </p:oleObj>
              </mc:Choice>
              <mc:Fallback>
                <p:oleObj name="Equation" r:id="rId7" imgW="2895480" imgH="6602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2107506"/>
                        <a:ext cx="4537075"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8131"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Note the difference in worst-case amortized scenarios:</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p:txBody>
      </p:sp>
      <p:graphicFrame>
        <p:nvGraphicFramePr>
          <p:cNvPr id="248885" name="Group 53"/>
          <p:cNvGraphicFramePr>
            <a:graphicFrameLocks noGrp="1"/>
          </p:cNvGraphicFramePr>
          <p:nvPr/>
        </p:nvGraphicFramePr>
        <p:xfrm>
          <a:off x="1403350" y="2024063"/>
          <a:ext cx="5112569" cy="2124393"/>
        </p:xfrm>
        <a:graphic>
          <a:graphicData uri="http://schemas.openxmlformats.org/drawingml/2006/table">
            <a:tbl>
              <a:tblPr/>
              <a:tblGrid>
                <a:gridCol w="2808313"/>
                <a:gridCol w="1296144"/>
                <a:gridCol w="1008112"/>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Copies per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Insertion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Unused Memory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Increase by </a:t>
                      </a:r>
                      <a:r>
                        <a:rPr kumimoji="0" lang="en-CA" sz="1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n</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 – 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Symbol" pitchFamily="18" charset="2"/>
                          <a:cs typeface="Times New Roman" pitchFamily="18" charset="0"/>
                        </a:rPr>
                        <a:t>0</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Increase by </a:t>
                      </a:r>
                      <a:r>
                        <a:rPr kumimoji="0" lang="en-CA" sz="1800" b="0" i="1" u="none" strike="noStrike" cap="none" normalizeH="0" baseline="0" smtClean="0">
                          <a:ln>
                            <a:noFill/>
                          </a:ln>
                          <a:solidFill>
                            <a:schemeClr val="tx1"/>
                          </a:solidFill>
                          <a:effectLst/>
                          <a:latin typeface="Times New Roman" pitchFamily="18" charset="0"/>
                          <a:cs typeface="Arial" charset="0"/>
                        </a:rPr>
                        <a:t>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n/m</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m</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 – 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Increase by a factor of </a:t>
                      </a:r>
                      <a:r>
                        <a:rPr kumimoji="0" lang="en-CA" sz="1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Symbol" pitchFamily="18" charset="2"/>
                          <a:cs typeface="Times New Roman" pitchFamily="18" charset="0"/>
                        </a:rPr>
                        <a:t>1</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n</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Increase by a factor of </a:t>
                      </a:r>
                      <a:r>
                        <a:rPr kumimoji="0" lang="en-CA" sz="1800" b="0" i="1" u="none" strike="noStrike" cap="none" normalizeH="0" baseline="0" dirty="0" smtClean="0">
                          <a:ln>
                            <a:noFill/>
                          </a:ln>
                          <a:solidFill>
                            <a:schemeClr val="tx1"/>
                          </a:solidFill>
                          <a:effectLst/>
                          <a:latin typeface="Times New Roman" pitchFamily="18" charset="0"/>
                          <a:cs typeface="Arial" charset="0"/>
                        </a:rPr>
                        <a:t>r</a:t>
                      </a:r>
                      <a:r>
                        <a:rPr kumimoji="0" lang="en-CA" sz="1800" b="0" i="0" u="none" strike="noStrike" cap="none" normalizeH="0" baseline="0" dirty="0" smtClean="0">
                          <a:ln>
                            <a:noFill/>
                          </a:ln>
                          <a:solidFill>
                            <a:schemeClr val="tx1"/>
                          </a:solidFill>
                          <a:effectLst/>
                          <a:latin typeface="Times New Roman" pitchFamily="18" charset="0"/>
                          <a:cs typeface="Arial" charset="0"/>
                        </a:rPr>
                        <a:t> &gt; 1</a:t>
                      </a:r>
                      <a:endParaRPr kumimoji="0" lang="en-CA" sz="1800" b="0" i="1" u="none" strike="noStrike" cap="none" normalizeH="0" baseline="0" dirty="0" smtClean="0">
                        <a:ln>
                          <a:noFill/>
                        </a:ln>
                        <a:solidFill>
                          <a:schemeClr val="tx1"/>
                        </a:solidFill>
                        <a:effectLst/>
                        <a:latin typeface="Times New Roman" pitchFamily="18"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r</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 – 1)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r</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 – 1)</a:t>
                      </a: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n</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Outline</a:t>
            </a:r>
          </a:p>
        </p:txBody>
      </p:sp>
      <p:sp>
        <p:nvSpPr>
          <p:cNvPr id="12291" name="Rectangle 3"/>
          <p:cNvSpPr>
            <a:spLocks noGrp="1" noChangeArrowheads="1"/>
          </p:cNvSpPr>
          <p:nvPr>
            <p:ph type="body" idx="1"/>
          </p:nvPr>
        </p:nvSpPr>
        <p:spPr/>
        <p:txBody>
          <a:bodyPr/>
          <a:lstStyle/>
          <a:p>
            <a:r>
              <a:rPr lang="en-US" dirty="0" smtClean="0"/>
              <a:t>Stack ADT</a:t>
            </a:r>
          </a:p>
          <a:p>
            <a:r>
              <a:rPr lang="en-US" dirty="0" smtClean="0"/>
              <a:t>Implementation</a:t>
            </a:r>
          </a:p>
          <a:p>
            <a:r>
              <a:rPr lang="en-US" dirty="0" smtClean="0">
                <a:solidFill>
                  <a:srgbClr val="FF0000"/>
                </a:solidFill>
              </a:rPr>
              <a:t>Example applications</a:t>
            </a:r>
          </a:p>
        </p:txBody>
      </p:sp>
    </p:spTree>
    <p:extLst>
      <p:ext uri="{BB962C8B-B14F-4D97-AF65-F5344CB8AC3E}">
        <p14:creationId xmlns:p14="http://schemas.microsoft.com/office/powerpoint/2010/main" val="7203893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latin typeface="Arial" charset="0"/>
                <a:cs typeface="Arial" charset="0"/>
              </a:rPr>
              <a:t>Application: Parsing</a:t>
            </a:r>
          </a:p>
        </p:txBody>
      </p:sp>
      <p:sp>
        <p:nvSpPr>
          <p:cNvPr id="4915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Most parsing uses stacks</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Examples includes:</a:t>
            </a:r>
          </a:p>
          <a:p>
            <a:pPr lvl="1"/>
            <a:r>
              <a:rPr lang="en-US" dirty="0" smtClean="0">
                <a:latin typeface="Arial" charset="0"/>
                <a:cs typeface="Arial" charset="0"/>
              </a:rPr>
              <a:t>Matching tags in XHTML</a:t>
            </a:r>
          </a:p>
          <a:p>
            <a:pPr lvl="1"/>
            <a:r>
              <a:rPr lang="en-US" dirty="0" smtClean="0">
                <a:latin typeface="Arial" charset="0"/>
                <a:cs typeface="Arial" charset="0"/>
              </a:rPr>
              <a:t>In C++, matching</a:t>
            </a:r>
          </a:p>
          <a:p>
            <a:pPr lvl="2"/>
            <a:r>
              <a:rPr lang="en-US" dirty="0" smtClean="0">
                <a:latin typeface="Arial" charset="0"/>
                <a:cs typeface="Arial" charset="0"/>
              </a:rPr>
              <a:t>parentheses	 </a:t>
            </a:r>
            <a:r>
              <a:rPr lang="en-US" b="1" dirty="0" smtClean="0">
                <a:latin typeface="Courier New" pitchFamily="49" charset="0"/>
                <a:cs typeface="Arial" charset="0"/>
              </a:rPr>
              <a:t>( ... )</a:t>
            </a:r>
          </a:p>
          <a:p>
            <a:pPr lvl="2"/>
            <a:r>
              <a:rPr lang="en-US" dirty="0" smtClean="0">
                <a:latin typeface="Arial" charset="0"/>
                <a:cs typeface="Arial" charset="0"/>
              </a:rPr>
              <a:t>brackets, and	 </a:t>
            </a:r>
            <a:r>
              <a:rPr lang="en-US" b="1" dirty="0" smtClean="0">
                <a:latin typeface="Courier New" pitchFamily="49" charset="0"/>
                <a:cs typeface="Arial" charset="0"/>
              </a:rPr>
              <a:t>[ ... ]</a:t>
            </a:r>
            <a:endParaRPr lang="en-US" dirty="0" smtClean="0">
              <a:latin typeface="Arial" charset="0"/>
              <a:cs typeface="Arial" charset="0"/>
            </a:endParaRPr>
          </a:p>
          <a:p>
            <a:pPr lvl="2"/>
            <a:r>
              <a:rPr lang="en-US" dirty="0" smtClean="0">
                <a:latin typeface="Arial" charset="0"/>
                <a:cs typeface="Arial" charset="0"/>
              </a:rPr>
              <a:t>braces	 </a:t>
            </a:r>
            <a:r>
              <a:rPr lang="en-US" b="1" dirty="0" smtClean="0">
                <a:latin typeface="Courier New" pitchFamily="49" charset="0"/>
                <a:cs typeface="Arial" charset="0"/>
              </a:rPr>
              <a:t>{ ... }</a:t>
            </a:r>
            <a:endParaRPr lang="en-US" dirty="0" smtClean="0">
              <a:latin typeface="Arial" charset="0"/>
              <a:cs typeface="Arial" charset="0"/>
            </a:endParaRPr>
          </a:p>
          <a:p>
            <a:pPr lvl="1">
              <a:buFontTx/>
              <a:buNone/>
            </a:pPr>
            <a:r>
              <a:rPr lang="en-US" dirty="0" smtClean="0">
                <a:latin typeface="Arial" charset="0"/>
                <a:cs typeface="Arial"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017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The first example will demonstrate parsing XHTML</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We will show how stacks may be used to parse an XHTML document</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You will use XHTML (and more generally XML and other markup languages) in the workplace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1203"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A </a:t>
            </a:r>
            <a:r>
              <a:rPr lang="en-US" i="1" smtClean="0">
                <a:latin typeface="Arial" charset="0"/>
                <a:cs typeface="Arial" charset="0"/>
              </a:rPr>
              <a:t>markup language</a:t>
            </a:r>
            <a:r>
              <a:rPr lang="en-US" smtClean="0">
                <a:latin typeface="Arial" charset="0"/>
                <a:cs typeface="Arial" charset="0"/>
              </a:rPr>
              <a:t> is a means of annotating a document to given context to the text</a:t>
            </a:r>
          </a:p>
          <a:p>
            <a:pPr lvl="1"/>
            <a:r>
              <a:rPr lang="en-US" smtClean="0">
                <a:latin typeface="Arial" charset="0"/>
                <a:cs typeface="Arial" charset="0"/>
              </a:rPr>
              <a:t>The annotations give information about the structure or presentation of the text</a:t>
            </a:r>
          </a:p>
          <a:p>
            <a:endParaRPr lang="en-US" smtClean="0">
              <a:latin typeface="Arial" charset="0"/>
              <a:cs typeface="Arial" charset="0"/>
            </a:endParaRPr>
          </a:p>
          <a:p>
            <a:pPr>
              <a:buFont typeface="Arial" charset="0"/>
              <a:buNone/>
            </a:pPr>
            <a:r>
              <a:rPr lang="en-US" smtClean="0">
                <a:latin typeface="Arial" charset="0"/>
                <a:cs typeface="Arial" charset="0"/>
              </a:rPr>
              <a:t>	The best known example is HTML, or HyperText Markup Language</a:t>
            </a:r>
          </a:p>
          <a:p>
            <a:pPr lvl="1"/>
            <a:r>
              <a:rPr lang="en-US" smtClean="0">
                <a:latin typeface="Arial" charset="0"/>
                <a:cs typeface="Arial" charset="0"/>
              </a:rPr>
              <a:t>We will look at XHTML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latin typeface="Arial" charset="0"/>
                <a:cs typeface="Arial" charset="0"/>
              </a:rPr>
              <a:t>Applications</a:t>
            </a:r>
          </a:p>
        </p:txBody>
      </p:sp>
      <p:sp>
        <p:nvSpPr>
          <p:cNvPr id="1536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Numerous applications:</a:t>
            </a:r>
          </a:p>
          <a:p>
            <a:pPr lvl="1"/>
            <a:r>
              <a:rPr lang="en-US" dirty="0" smtClean="0">
                <a:latin typeface="Arial" charset="0"/>
                <a:cs typeface="Arial" charset="0"/>
              </a:rPr>
              <a:t>Parsing code:</a:t>
            </a:r>
          </a:p>
          <a:p>
            <a:pPr lvl="2"/>
            <a:r>
              <a:rPr lang="en-US" dirty="0" smtClean="0">
                <a:latin typeface="Arial" charset="0"/>
                <a:cs typeface="Arial" charset="0"/>
              </a:rPr>
              <a:t>Matching parenthesis</a:t>
            </a:r>
          </a:p>
          <a:p>
            <a:pPr lvl="2"/>
            <a:r>
              <a:rPr lang="en-US" dirty="0" smtClean="0">
                <a:latin typeface="Arial" charset="0"/>
                <a:cs typeface="Arial" charset="0"/>
              </a:rPr>
              <a:t>XML (e.g., XHTML)</a:t>
            </a:r>
          </a:p>
          <a:p>
            <a:pPr lvl="1"/>
            <a:r>
              <a:rPr lang="en-US" dirty="0" smtClean="0">
                <a:latin typeface="Arial" charset="0"/>
                <a:cs typeface="Arial" charset="0"/>
              </a:rPr>
              <a:t>Tracking function calls</a:t>
            </a:r>
          </a:p>
          <a:p>
            <a:pPr lvl="1"/>
            <a:r>
              <a:rPr lang="en-US" dirty="0" smtClean="0">
                <a:latin typeface="Arial" charset="0"/>
                <a:cs typeface="Arial" charset="0"/>
              </a:rPr>
              <a:t>Dealing with undo/redo operations</a:t>
            </a:r>
          </a:p>
          <a:p>
            <a:pPr lvl="1"/>
            <a:r>
              <a:rPr lang="en-US" dirty="0" smtClean="0">
                <a:latin typeface="Arial" charset="0"/>
                <a:cs typeface="Arial" charset="0"/>
              </a:rPr>
              <a:t>Reverse-Polish calculators</a:t>
            </a:r>
          </a:p>
          <a:p>
            <a:pPr lvl="1"/>
            <a:r>
              <a:rPr lang="en-US" dirty="0" smtClean="0">
                <a:latin typeface="Arial" charset="0"/>
                <a:cs typeface="Arial" charset="0"/>
              </a:rPr>
              <a:t>Assembly language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2227"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XHTML is made of nested</a:t>
            </a:r>
          </a:p>
          <a:p>
            <a:pPr lvl="1"/>
            <a:r>
              <a:rPr lang="en-US" i="1" dirty="0" smtClean="0">
                <a:latin typeface="Arial" charset="0"/>
                <a:cs typeface="Arial" charset="0"/>
              </a:rPr>
              <a:t>opening tags</a:t>
            </a:r>
            <a:r>
              <a:rPr lang="en-US" dirty="0" smtClean="0">
                <a:latin typeface="Arial" charset="0"/>
                <a:cs typeface="Arial" charset="0"/>
              </a:rPr>
              <a:t>, e.g., </a:t>
            </a:r>
            <a:r>
              <a:rPr lang="en-US" dirty="0" smtClean="0">
                <a:solidFill>
                  <a:srgbClr val="00B0F0"/>
                </a:solidFill>
                <a:latin typeface="Consolas" pitchFamily="49" charset="0"/>
                <a:cs typeface="Consolas" pitchFamily="49" charset="0"/>
              </a:rPr>
              <a:t>&lt;</a:t>
            </a:r>
            <a:r>
              <a:rPr lang="en-US" dirty="0" err="1" smtClean="0">
                <a:solidFill>
                  <a:srgbClr val="00B0F0"/>
                </a:solidFill>
                <a:latin typeface="Consolas" pitchFamily="49" charset="0"/>
                <a:cs typeface="Consolas" pitchFamily="49" charset="0"/>
              </a:rPr>
              <a:t>some_identifier</a:t>
            </a:r>
            <a:r>
              <a:rPr lang="en-US" dirty="0" smtClean="0">
                <a:solidFill>
                  <a:srgbClr val="00B0F0"/>
                </a:solidFill>
                <a:latin typeface="Consolas" pitchFamily="49" charset="0"/>
                <a:cs typeface="Consolas" pitchFamily="49" charset="0"/>
              </a:rPr>
              <a:t>&gt;</a:t>
            </a:r>
            <a:r>
              <a:rPr lang="en-US" dirty="0" smtClean="0">
                <a:latin typeface="Arial" charset="0"/>
                <a:cs typeface="Arial" charset="0"/>
              </a:rPr>
              <a:t>, and</a:t>
            </a:r>
            <a:endParaRPr lang="en-US" sz="2400" b="1" dirty="0" smtClean="0">
              <a:latin typeface="Courier New" pitchFamily="49" charset="0"/>
              <a:cs typeface="Arial" charset="0"/>
            </a:endParaRPr>
          </a:p>
          <a:p>
            <a:pPr lvl="1"/>
            <a:r>
              <a:rPr lang="en-US" dirty="0" smtClean="0">
                <a:latin typeface="Arial" charset="0"/>
                <a:cs typeface="Arial" charset="0"/>
              </a:rPr>
              <a:t>matching </a:t>
            </a:r>
            <a:r>
              <a:rPr lang="en-US" i="1" dirty="0" smtClean="0">
                <a:latin typeface="Arial" charset="0"/>
                <a:cs typeface="Arial" charset="0"/>
              </a:rPr>
              <a:t>closing tags</a:t>
            </a:r>
            <a:r>
              <a:rPr lang="en-US" dirty="0" smtClean="0">
                <a:latin typeface="Arial" charset="0"/>
                <a:cs typeface="Arial" charset="0"/>
              </a:rPr>
              <a:t>, e.g., </a:t>
            </a:r>
            <a:r>
              <a:rPr lang="en-US" dirty="0" smtClean="0">
                <a:solidFill>
                  <a:srgbClr val="FF0000"/>
                </a:solidFill>
                <a:latin typeface="Consolas" pitchFamily="49" charset="0"/>
                <a:cs typeface="Consolas" pitchFamily="49" charset="0"/>
              </a:rPr>
              <a:t>&lt;/</a:t>
            </a:r>
            <a:r>
              <a:rPr lang="en-US" dirty="0" err="1" smtClean="0">
                <a:solidFill>
                  <a:srgbClr val="FF0000"/>
                </a:solidFill>
                <a:latin typeface="Consolas" pitchFamily="49" charset="0"/>
                <a:cs typeface="Consolas" pitchFamily="49" charset="0"/>
              </a:rPr>
              <a:t>some_identifier</a:t>
            </a:r>
            <a:r>
              <a:rPr lang="en-US" dirty="0" smtClean="0">
                <a:solidFill>
                  <a:srgbClr val="FF0000"/>
                </a:solidFill>
                <a:latin typeface="Consolas" pitchFamily="49" charset="0"/>
                <a:cs typeface="Consolas" pitchFamily="49" charset="0"/>
              </a:rPr>
              <a:t>&gt;</a:t>
            </a:r>
          </a:p>
          <a:p>
            <a:pPr lvl="1"/>
            <a:endParaRPr lang="en-US" dirty="0" smtClean="0">
              <a:solidFill>
                <a:srgbClr val="FF0000"/>
              </a:solidFill>
              <a:latin typeface="Consolas" pitchFamily="49" charset="0"/>
              <a:cs typeface="Consolas" pitchFamily="49" charset="0"/>
            </a:endParaRPr>
          </a:p>
          <a:p>
            <a:pPr lvl="2">
              <a:buFontTx/>
              <a:buNone/>
            </a:pPr>
            <a:r>
              <a:rPr lang="en-US" dirty="0" smtClean="0">
                <a:solidFill>
                  <a:srgbClr val="00B0F0"/>
                </a:solidFill>
                <a:latin typeface="Consolas" pitchFamily="49" charset="0"/>
                <a:cs typeface="Consolas" pitchFamily="49" charset="0"/>
              </a:rPr>
              <a:t>&lt;html&gt;</a:t>
            </a:r>
          </a:p>
          <a:p>
            <a:pPr lvl="2">
              <a:buFontTx/>
              <a:buNone/>
            </a:pPr>
            <a:r>
              <a:rPr lang="en-US" dirty="0" smtClean="0">
                <a:solidFill>
                  <a:srgbClr val="00B0F0"/>
                </a:solidFill>
                <a:latin typeface="Consolas" pitchFamily="49" charset="0"/>
                <a:cs typeface="Consolas" pitchFamily="49" charset="0"/>
              </a:rPr>
              <a:t>	&lt;head&gt;&lt;title&gt;</a:t>
            </a:r>
            <a:r>
              <a:rPr lang="en-US" dirty="0" smtClean="0">
                <a:latin typeface="Consolas" pitchFamily="49" charset="0"/>
                <a:cs typeface="Consolas" pitchFamily="49" charset="0"/>
              </a:rPr>
              <a:t>Hello</a:t>
            </a:r>
            <a:r>
              <a:rPr lang="en-US" dirty="0" smtClean="0">
                <a:solidFill>
                  <a:srgbClr val="FF0000"/>
                </a:solidFill>
                <a:latin typeface="Consolas" pitchFamily="49" charset="0"/>
                <a:cs typeface="Consolas" pitchFamily="49" charset="0"/>
              </a:rPr>
              <a:t>&lt;/title&gt;&lt;/head&gt;</a:t>
            </a:r>
          </a:p>
          <a:p>
            <a:pPr lvl="2">
              <a:buFontTx/>
              <a:buNone/>
            </a:pPr>
            <a:r>
              <a:rPr lang="en-US" dirty="0" smtClean="0">
                <a:latin typeface="Consolas" pitchFamily="49" charset="0"/>
                <a:cs typeface="Consolas" pitchFamily="49" charset="0"/>
              </a:rPr>
              <a:t>	</a:t>
            </a:r>
            <a:r>
              <a:rPr lang="en-US" dirty="0" smtClean="0">
                <a:solidFill>
                  <a:srgbClr val="00B0F0"/>
                </a:solidFill>
                <a:latin typeface="Consolas" pitchFamily="49" charset="0"/>
                <a:cs typeface="Consolas" pitchFamily="49" charset="0"/>
              </a:rPr>
              <a:t>&lt;body&gt;&lt;p&gt;</a:t>
            </a:r>
            <a:r>
              <a:rPr lang="en-US" dirty="0" smtClean="0">
                <a:latin typeface="Consolas" pitchFamily="49" charset="0"/>
                <a:cs typeface="Consolas" pitchFamily="49" charset="0"/>
              </a:rPr>
              <a:t>This appears in the </a:t>
            </a:r>
            <a:r>
              <a:rPr lang="en-US" dirty="0" smtClean="0">
                <a:solidFill>
                  <a:srgbClr val="00B0F0"/>
                </a:solidFill>
                <a:latin typeface="Consolas" pitchFamily="49" charset="0"/>
                <a:cs typeface="Consolas" pitchFamily="49" charset="0"/>
              </a:rPr>
              <a:t>&lt;</a:t>
            </a:r>
            <a:r>
              <a:rPr lang="en-US" dirty="0" err="1" smtClean="0">
                <a:solidFill>
                  <a:srgbClr val="00B0F0"/>
                </a:solidFill>
                <a:latin typeface="Consolas" pitchFamily="49" charset="0"/>
                <a:cs typeface="Consolas" pitchFamily="49" charset="0"/>
              </a:rPr>
              <a:t>i</a:t>
            </a:r>
            <a:r>
              <a:rPr lang="en-US" dirty="0" smtClean="0">
                <a:solidFill>
                  <a:srgbClr val="00B0F0"/>
                </a:solidFill>
                <a:latin typeface="Consolas" pitchFamily="49" charset="0"/>
                <a:cs typeface="Consolas" pitchFamily="49" charset="0"/>
              </a:rPr>
              <a:t>&gt;</a:t>
            </a:r>
            <a:r>
              <a:rPr lang="en-US" dirty="0" smtClean="0">
                <a:latin typeface="Consolas" pitchFamily="49" charset="0"/>
                <a:cs typeface="Consolas" pitchFamily="49" charset="0"/>
              </a:rPr>
              <a:t>browser</a:t>
            </a:r>
            <a:r>
              <a:rPr lang="en-US" dirty="0" smtClean="0">
                <a:solidFill>
                  <a:srgbClr val="FF0000"/>
                </a:solidFill>
                <a:latin typeface="Consolas" pitchFamily="49" charset="0"/>
                <a:cs typeface="Consolas" pitchFamily="49" charset="0"/>
              </a:rPr>
              <a:t>&lt;/</a:t>
            </a:r>
            <a:r>
              <a:rPr lang="en-US" dirty="0" err="1" smtClean="0">
                <a:solidFill>
                  <a:srgbClr val="FF0000"/>
                </a:solidFill>
                <a:latin typeface="Consolas" pitchFamily="49" charset="0"/>
                <a:cs typeface="Consolas" pitchFamily="49" charset="0"/>
              </a:rPr>
              <a:t>i</a:t>
            </a:r>
            <a:r>
              <a:rPr lang="en-US" dirty="0" smtClean="0">
                <a:solidFill>
                  <a:srgbClr val="FF0000"/>
                </a:solidFill>
                <a:latin typeface="Consolas" pitchFamily="49" charset="0"/>
                <a:cs typeface="Consolas" pitchFamily="49" charset="0"/>
              </a:rPr>
              <a:t>&gt;</a:t>
            </a:r>
            <a:r>
              <a:rPr lang="en-US" dirty="0" smtClean="0">
                <a:latin typeface="Consolas" pitchFamily="49" charset="0"/>
                <a:cs typeface="Consolas" pitchFamily="49" charset="0"/>
              </a:rPr>
              <a:t>.</a:t>
            </a:r>
            <a:r>
              <a:rPr lang="en-US" dirty="0" smtClean="0">
                <a:solidFill>
                  <a:srgbClr val="FF0000"/>
                </a:solidFill>
                <a:latin typeface="Consolas" pitchFamily="49" charset="0"/>
                <a:cs typeface="Consolas" pitchFamily="49" charset="0"/>
              </a:rPr>
              <a:t>&lt;/p&gt;&lt;/body&gt;</a:t>
            </a:r>
          </a:p>
          <a:p>
            <a:pPr lvl="2">
              <a:buFontTx/>
              <a:buNone/>
            </a:pPr>
            <a:r>
              <a:rPr lang="en-US" dirty="0" smtClean="0">
                <a:solidFill>
                  <a:srgbClr val="FF0000"/>
                </a:solidFill>
                <a:latin typeface="Consolas" pitchFamily="49" charset="0"/>
                <a:cs typeface="Consolas" pitchFamily="49" charset="0"/>
              </a:rPr>
              <a:t>&lt;/html&gt;</a:t>
            </a:r>
          </a:p>
          <a:p>
            <a:pPr lvl="2">
              <a:buFontTx/>
              <a:buNone/>
            </a:pPr>
            <a:endParaRPr lang="en-US" dirty="0">
              <a:solidFill>
                <a:srgbClr val="FF0000"/>
              </a:solidFill>
              <a:latin typeface="Consolas" pitchFamily="49" charset="0"/>
              <a:cs typeface="Consolas" pitchFamily="49" charset="0"/>
            </a:endParaRPr>
          </a:p>
          <a:p>
            <a:pPr lvl="2">
              <a:buFontTx/>
              <a:buNone/>
            </a:pPr>
            <a:endParaRPr lang="en-US" dirty="0" smtClean="0">
              <a:solidFill>
                <a:srgbClr val="FF0000"/>
              </a:solidFill>
              <a:latin typeface="Consolas" pitchFamily="49" charset="0"/>
              <a:cs typeface="Consolas" pitchFamily="49" charset="0"/>
            </a:endParaRPr>
          </a:p>
          <a:p>
            <a:pPr lvl="0">
              <a:buNone/>
            </a:pPr>
            <a:r>
              <a:rPr lang="en-US" altLang="zh-CN" i="1" dirty="0">
                <a:solidFill>
                  <a:prstClr val="black"/>
                </a:solidFill>
                <a:latin typeface="Arial" charset="0"/>
                <a:cs typeface="Arial" charset="0"/>
              </a:rPr>
              <a:t>	Nesting</a:t>
            </a:r>
            <a:r>
              <a:rPr lang="en-US" altLang="zh-CN" dirty="0">
                <a:solidFill>
                  <a:prstClr val="black"/>
                </a:solidFill>
                <a:latin typeface="Arial" charset="0"/>
                <a:cs typeface="Arial" charset="0"/>
              </a:rPr>
              <a:t> indicates that any closing tag must match the most </a:t>
            </a:r>
            <a:r>
              <a:rPr lang="en-US" altLang="zh-CN" u="sng" dirty="0">
                <a:solidFill>
                  <a:prstClr val="black"/>
                </a:solidFill>
                <a:latin typeface="Arial" charset="0"/>
                <a:cs typeface="Arial" charset="0"/>
              </a:rPr>
              <a:t>recent</a:t>
            </a:r>
            <a:r>
              <a:rPr lang="en-US" altLang="zh-CN" dirty="0">
                <a:solidFill>
                  <a:prstClr val="black"/>
                </a:solidFill>
                <a:latin typeface="Arial" charset="0"/>
                <a:cs typeface="Arial" charset="0"/>
              </a:rPr>
              <a:t> opening tag</a:t>
            </a:r>
          </a:p>
          <a:p>
            <a:pPr lvl="2">
              <a:buFontTx/>
              <a:buNone/>
            </a:pPr>
            <a:endParaRPr lang="en-US" dirty="0" smtClean="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latin typeface="Arial" charset="0"/>
                <a:cs typeface="Arial" charset="0"/>
              </a:rPr>
              <a:t>Parsing XHTML</a:t>
            </a:r>
          </a:p>
        </p:txBody>
      </p:sp>
      <p:sp>
        <p:nvSpPr>
          <p:cNvPr id="53251"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Strategy for parsing XHTML:</a:t>
            </a:r>
          </a:p>
          <a:p>
            <a:pPr lvl="1"/>
            <a:r>
              <a:rPr lang="en-US" dirty="0" smtClean="0">
                <a:latin typeface="Arial" charset="0"/>
                <a:cs typeface="Arial" charset="0"/>
              </a:rPr>
              <a:t>read though the XHTML linearly</a:t>
            </a:r>
          </a:p>
          <a:p>
            <a:pPr lvl="1"/>
            <a:r>
              <a:rPr lang="en-US" dirty="0" smtClean="0">
                <a:latin typeface="Arial" charset="0"/>
                <a:cs typeface="Arial" charset="0"/>
              </a:rPr>
              <a:t>place the opening tags in a stack</a:t>
            </a:r>
          </a:p>
          <a:p>
            <a:pPr lvl="1"/>
            <a:r>
              <a:rPr lang="en-US" dirty="0" smtClean="0">
                <a:solidFill>
                  <a:srgbClr val="FF0000"/>
                </a:solidFill>
                <a:latin typeface="Arial" charset="0"/>
                <a:cs typeface="Arial" charset="0"/>
              </a:rPr>
              <a:t>when a closing tag is encountered, check that it matches what is on top of the stack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4275" name="Rectangle 3"/>
          <p:cNvSpPr>
            <a:spLocks noGrp="1" noChangeArrowheads="1"/>
          </p:cNvSpPr>
          <p:nvPr>
            <p:ph type="body" idx="1"/>
          </p:nvPr>
        </p:nvSpPr>
        <p:spPr/>
        <p:txBody>
          <a:bodyPr/>
          <a:lstStyle/>
          <a:p>
            <a:pPr>
              <a:buFontTx/>
              <a:buNone/>
            </a:pPr>
            <a:r>
              <a:rPr lang="en-US" b="1" dirty="0" smtClean="0">
                <a:solidFill>
                  <a:srgbClr val="FF9900"/>
                </a:solidFill>
                <a:latin typeface="Courier New" pitchFamily="49" charset="0"/>
                <a:cs typeface="Arial" charset="0"/>
              </a:rPr>
              <a:t>&lt;html&gt;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pPr>
              <a:buFontTx/>
              <a:buNone/>
            </a:pPr>
            <a:endParaRPr lang="en-US" sz="1600" dirty="0" smtClean="0">
              <a:latin typeface="Arial" charset="0"/>
              <a:cs typeface="Arial" charset="0"/>
            </a:endParaRPr>
          </a:p>
        </p:txBody>
      </p:sp>
      <p:graphicFrame>
        <p:nvGraphicFramePr>
          <p:cNvPr id="45087" name="Group 31"/>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5299"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latin typeface="Courier New" pitchFamily="49" charset="0"/>
                <a:cs typeface="Arial" charset="0"/>
              </a:rPr>
              <a:t>	</a:t>
            </a:r>
            <a:r>
              <a:rPr lang="en-US" b="1" dirty="0" smtClean="0">
                <a:solidFill>
                  <a:srgbClr val="FF9900"/>
                </a:solidFill>
                <a:latin typeface="Courier New" pitchFamily="49" charset="0"/>
                <a:cs typeface="Arial" charset="0"/>
              </a:rPr>
              <a:t>&lt;head&gt;</a:t>
            </a:r>
            <a:r>
              <a:rPr lang="en-US" b="1" dirty="0" smtClean="0">
                <a:solidFill>
                  <a:srgbClr val="00B0F0"/>
                </a:solidFill>
                <a:latin typeface="Courier New" pitchFamily="49" charset="0"/>
                <a:cs typeface="Arial" charset="0"/>
              </a:rPr>
              <a: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46108" name="Group 28"/>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&lt;head&gt;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6323"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a:t>
            </a:r>
            <a:r>
              <a:rPr lang="en-US" b="1" dirty="0" smtClean="0">
                <a:solidFill>
                  <a:srgbClr val="FF9900"/>
                </a:solidFill>
                <a:latin typeface="Courier New" pitchFamily="49" charset="0"/>
                <a:cs typeface="Arial" charset="0"/>
              </a:rPr>
              <a: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47132" name="Group 28"/>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&lt;head&gt;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&lt;title&gt;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7347"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9900"/>
                </a:solidFill>
                <a:latin typeface="Courier New" pitchFamily="49" charset="0"/>
                <a:cs typeface="Arial" charset="0"/>
              </a:rPr>
              <a:t>&lt;/title&gt;</a:t>
            </a:r>
            <a:r>
              <a:rPr lang="en-US" b="1" dirty="0" smtClean="0">
                <a:solidFill>
                  <a:srgbClr val="FF0000"/>
                </a:solidFill>
                <a:latin typeface="Courier New" pitchFamily="49" charset="0"/>
                <a:cs typeface="Arial" charset="0"/>
              </a:rPr>
              <a: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48156" name="Group 28"/>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rPr>
                        <a:t>&lt;html&gt;</a:t>
                      </a: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&lt;head&gt;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&lt;title&gt;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8371"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a:t>
            </a:r>
            <a:r>
              <a:rPr lang="en-US" b="1" dirty="0" smtClean="0">
                <a:solidFill>
                  <a:srgbClr val="FF9900"/>
                </a:solidFill>
                <a:latin typeface="Courier New" pitchFamily="49" charset="0"/>
                <a:cs typeface="Arial" charset="0"/>
              </a:rPr>
              <a: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49181" name="Group 29"/>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&lt;head&gt;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9395"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FF9900"/>
                </a:solidFill>
                <a:latin typeface="Courier New" pitchFamily="49" charset="0"/>
                <a:cs typeface="Arial" charset="0"/>
              </a:rPr>
              <a:t>&lt;body&gt;</a:t>
            </a:r>
            <a:r>
              <a:rPr lang="en-US" b="1" dirty="0" smtClean="0">
                <a:solidFill>
                  <a:srgbClr val="00B0F0"/>
                </a:solidFill>
                <a:latin typeface="Courier New" pitchFamily="49" charset="0"/>
                <a:cs typeface="Arial" charset="0"/>
              </a:rPr>
              <a: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sz="1600" dirty="0" smtClean="0">
              <a:latin typeface="Arial" charset="0"/>
              <a:cs typeface="Arial" charset="0"/>
            </a:endParaRPr>
          </a:p>
        </p:txBody>
      </p:sp>
      <p:graphicFrame>
        <p:nvGraphicFramePr>
          <p:cNvPr id="50204" name="Group 28"/>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0419"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a:t>
            </a:r>
            <a:r>
              <a:rPr lang="en-US" b="1" dirty="0" smtClean="0">
                <a:solidFill>
                  <a:srgbClr val="FF9900"/>
                </a:solidFill>
                <a:latin typeface="Courier New" pitchFamily="49" charset="0"/>
                <a:cs typeface="Arial" charset="0"/>
              </a:rPr>
              <a: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51252" name="Group 52"/>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&lt;p&gt;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1443"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FF9900"/>
                </a:solidFill>
                <a:latin typeface="Courier New" pitchFamily="49" charset="0"/>
                <a:cs typeface="Arial" charset="0"/>
              </a:rPr>
              <a:t>&lt;</a:t>
            </a:r>
            <a:r>
              <a:rPr lang="en-US" b="1" dirty="0" err="1" smtClean="0">
                <a:solidFill>
                  <a:srgbClr val="FF9900"/>
                </a:solidFill>
                <a:latin typeface="Courier New" pitchFamily="49" charset="0"/>
                <a:cs typeface="Arial" charset="0"/>
              </a:rPr>
              <a:t>i</a:t>
            </a:r>
            <a:r>
              <a:rPr lang="en-US" b="1" dirty="0" smtClean="0">
                <a:solidFill>
                  <a:srgbClr val="FF990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52240" name="Group 16"/>
          <p:cNvGraphicFramePr>
            <a:graphicFrameLocks noGrp="1"/>
          </p:cNvGraphicFramePr>
          <p:nvPr/>
        </p:nvGraphicFramePr>
        <p:xfrm>
          <a:off x="539750" y="4581525"/>
          <a:ext cx="7704138" cy="503238"/>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&lt;p&gt;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rPr>
                        <a:t>&lt;</a:t>
                      </a:r>
                      <a:r>
                        <a:rPr kumimoji="0" lang="en-US" sz="2400" b="1" i="0" u="none" strike="noStrike" cap="none" normalizeH="0" baseline="0" dirty="0" err="1" smtClean="0">
                          <a:ln>
                            <a:noFill/>
                          </a:ln>
                          <a:solidFill>
                            <a:schemeClr val="tx1"/>
                          </a:solidFill>
                          <a:effectLst/>
                          <a:latin typeface="Courier New" pitchFamily="49" charset="0"/>
                        </a:rPr>
                        <a:t>i</a:t>
                      </a:r>
                      <a:r>
                        <a:rPr kumimoji="0" lang="en-US" sz="2400" b="1" i="0" u="none" strike="noStrike" cap="none" normalizeH="0" baseline="0" dirty="0" smtClean="0">
                          <a:ln>
                            <a:noFill/>
                          </a:ln>
                          <a:solidFill>
                            <a:schemeClr val="tx1"/>
                          </a:solidFill>
                          <a:effectLst/>
                          <a:latin typeface="Courier New" pitchFamily="49" charset="0"/>
                        </a:rPr>
                        <a:t>&gt;</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latin typeface="Arial" charset="0"/>
                <a:cs typeface="Arial" charset="0"/>
              </a:rPr>
              <a:t>Applications</a:t>
            </a:r>
          </a:p>
        </p:txBody>
      </p:sp>
      <p:sp>
        <p:nvSpPr>
          <p:cNvPr id="11267" name="Rectangle 3"/>
          <p:cNvSpPr>
            <a:spLocks noGrp="1" noChangeArrowheads="1"/>
          </p:cNvSpPr>
          <p:nvPr>
            <p:ph type="body" idx="1"/>
          </p:nvPr>
        </p:nvSpPr>
        <p:spPr/>
        <p:txBody>
          <a:bodyPr/>
          <a:lstStyle/>
          <a:p>
            <a:pPr>
              <a:buFont typeface="Arial" charset="0"/>
              <a:buNone/>
              <a:defRPr/>
            </a:pPr>
            <a:r>
              <a:rPr lang="en-US" dirty="0" smtClean="0">
                <a:latin typeface="Arial" charset="0"/>
                <a:cs typeface="Arial" charset="0"/>
              </a:rPr>
              <a:t>	Problem solving:</a:t>
            </a:r>
          </a:p>
          <a:p>
            <a:pPr lvl="1">
              <a:defRPr/>
            </a:pPr>
            <a:r>
              <a:rPr lang="en-US" dirty="0" smtClean="0">
                <a:latin typeface="Arial" charset="0"/>
                <a:cs typeface="Arial" charset="0"/>
              </a:rPr>
              <a:t>Solving one problem may lead to subsequent problems</a:t>
            </a:r>
          </a:p>
          <a:p>
            <a:pPr lvl="1">
              <a:defRPr/>
            </a:pPr>
            <a:r>
              <a:rPr lang="en-US" dirty="0" smtClean="0">
                <a:latin typeface="Arial" charset="0"/>
                <a:cs typeface="Arial" charset="0"/>
              </a:rPr>
              <a:t>These problems may result in further problems</a:t>
            </a:r>
          </a:p>
          <a:p>
            <a:pPr lvl="1">
              <a:defRPr/>
            </a:pPr>
            <a:r>
              <a:rPr lang="en-US" dirty="0" smtClean="0">
                <a:latin typeface="Arial" charset="0"/>
                <a:cs typeface="Arial" charset="0"/>
              </a:rPr>
              <a:t>As problems are solved, your focus shifts back to the problem which lead to the solved problem</a:t>
            </a:r>
          </a:p>
          <a:p>
            <a:pPr>
              <a:buFont typeface="Arial" charset="0"/>
              <a:buNone/>
              <a:defRPr/>
            </a:pPr>
            <a:endParaRPr lang="en-US" dirty="0" smtClean="0">
              <a:latin typeface="Arial" charset="0"/>
              <a:cs typeface="Arial" charset="0"/>
            </a:endParaRPr>
          </a:p>
          <a:p>
            <a:pPr>
              <a:buFont typeface="Arial" charset="0"/>
              <a:buNone/>
              <a:defRPr/>
            </a:pPr>
            <a:r>
              <a:rPr lang="en-US" dirty="0" smtClean="0">
                <a:latin typeface="Arial" charset="0"/>
                <a:cs typeface="Arial" charset="0"/>
              </a:rPr>
              <a:t>	Notice that function calls behave similarly:</a:t>
            </a:r>
          </a:p>
          <a:p>
            <a:pPr lvl="1">
              <a:defRPr/>
            </a:pPr>
            <a:r>
              <a:rPr lang="en-US" dirty="0" smtClean="0">
                <a:latin typeface="Arial" charset="0"/>
                <a:cs typeface="Arial" charset="0"/>
              </a:rPr>
              <a:t>A function is a collection of code which solves a problem</a:t>
            </a:r>
          </a:p>
          <a:p>
            <a:pPr lvl="1">
              <a:buFontTx/>
              <a:buNone/>
              <a:defRPr/>
            </a:pPr>
            <a:endParaRPr lang="en-US" dirty="0" smtClean="0">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2467"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9900"/>
                </a:solidFill>
                <a:latin typeface="Courier New" pitchFamily="49" charset="0"/>
                <a:cs typeface="Arial" charset="0"/>
              </a:rPr>
              <a:t>&lt;/</a:t>
            </a:r>
            <a:r>
              <a:rPr lang="en-US" b="1" dirty="0" err="1" smtClean="0">
                <a:solidFill>
                  <a:srgbClr val="FF9900"/>
                </a:solidFill>
                <a:latin typeface="Courier New" pitchFamily="49" charset="0"/>
                <a:cs typeface="Arial" charset="0"/>
              </a:rPr>
              <a:t>i</a:t>
            </a:r>
            <a:r>
              <a:rPr lang="en-US" b="1" dirty="0" smtClean="0">
                <a:solidFill>
                  <a:srgbClr val="FF99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53264" name="Group 16"/>
          <p:cNvGraphicFramePr>
            <a:graphicFrameLocks noGrp="1"/>
          </p:cNvGraphicFramePr>
          <p:nvPr/>
        </p:nvGraphicFramePr>
        <p:xfrm>
          <a:off x="539750" y="4581525"/>
          <a:ext cx="7704138" cy="503238"/>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&lt;p&gt;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&lt;i&gt;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3491"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9900"/>
                </a:solidFill>
                <a:latin typeface="Courier New" pitchFamily="49" charset="0"/>
                <a:cs typeface="Arial" charset="0"/>
              </a:rPr>
              <a:t>&lt;/p&gt;</a:t>
            </a:r>
            <a:r>
              <a:rPr lang="en-US" b="1" dirty="0" smtClean="0">
                <a:solidFill>
                  <a:srgbClr val="FF0000"/>
                </a:solidFill>
                <a:latin typeface="Courier New" pitchFamily="49" charset="0"/>
                <a:cs typeface="Arial" charset="0"/>
              </a:rPr>
              <a:t>&lt;/body&gt;</a:t>
            </a:r>
          </a:p>
          <a:p>
            <a:pPr>
              <a:buFontTx/>
              <a:buNone/>
            </a:pPr>
            <a:r>
              <a:rPr lang="en-US" b="1" dirty="0" smtClean="0">
                <a:solidFill>
                  <a:srgbClr val="FF0000"/>
                </a:solidFill>
                <a:latin typeface="Courier New" pitchFamily="49" charset="0"/>
                <a:cs typeface="Arial" charset="0"/>
              </a:rPr>
              <a:t>&lt;/html&gt;</a:t>
            </a:r>
          </a:p>
          <a:p>
            <a:endParaRPr lang="en-US" sz="1600" dirty="0" smtClean="0">
              <a:latin typeface="Arial" charset="0"/>
              <a:cs typeface="Arial" charset="0"/>
            </a:endParaRPr>
          </a:p>
        </p:txBody>
      </p:sp>
      <p:graphicFrame>
        <p:nvGraphicFramePr>
          <p:cNvPr id="54300" name="Group 28"/>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&lt;p&gt;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4515"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a:t>
            </a:r>
            <a:r>
              <a:rPr lang="en-US" b="1" dirty="0" smtClean="0">
                <a:solidFill>
                  <a:srgbClr val="FF9900"/>
                </a:solidFill>
                <a:latin typeface="Courier New" pitchFamily="49" charset="0"/>
                <a:cs typeface="Arial" charset="0"/>
              </a:rPr>
              <a:t>&lt;/body&gt;</a:t>
            </a:r>
          </a:p>
          <a:p>
            <a:pPr>
              <a:buFontTx/>
              <a:buNone/>
            </a:pPr>
            <a:r>
              <a:rPr lang="en-US" b="1" dirty="0" smtClean="0">
                <a:solidFill>
                  <a:srgbClr val="FF0000"/>
                </a:solidFill>
                <a:latin typeface="Courier New" pitchFamily="49" charset="0"/>
                <a:cs typeface="Arial" charset="0"/>
              </a:rPr>
              <a:t>&lt;/html&gt;</a:t>
            </a:r>
          </a:p>
          <a:p>
            <a:endParaRPr lang="en-US" sz="1600" dirty="0" smtClean="0">
              <a:latin typeface="Arial" charset="0"/>
              <a:cs typeface="Arial" charset="0"/>
            </a:endParaRPr>
          </a:p>
        </p:txBody>
      </p:sp>
      <p:graphicFrame>
        <p:nvGraphicFramePr>
          <p:cNvPr id="55324" name="Group 28"/>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&lt;body&gt;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5539"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9900"/>
                </a:solidFill>
                <a:latin typeface="Courier New" pitchFamily="49" charset="0"/>
                <a:cs typeface="Arial" charset="0"/>
              </a:rPr>
              <a:t>&lt;/html&gt;</a:t>
            </a:r>
          </a:p>
          <a:p>
            <a:endParaRPr lang="en-US" sz="1600" dirty="0" smtClean="0">
              <a:solidFill>
                <a:srgbClr val="FF9900"/>
              </a:solidFill>
              <a:latin typeface="Arial" charset="0"/>
              <a:cs typeface="Arial" charset="0"/>
            </a:endParaRPr>
          </a:p>
        </p:txBody>
      </p:sp>
      <p:graphicFrame>
        <p:nvGraphicFramePr>
          <p:cNvPr id="56360" name="Group 40"/>
          <p:cNvGraphicFramePr>
            <a:graphicFrameLocks noGrp="1"/>
          </p:cNvGraphicFramePr>
          <p:nvPr/>
        </p:nvGraphicFramePr>
        <p:xfrm>
          <a:off x="539750" y="4581525"/>
          <a:ext cx="7704138" cy="518160"/>
        </p:xfrm>
        <a:graphic>
          <a:graphicData uri="http://schemas.openxmlformats.org/drawingml/2006/table">
            <a:tbl>
              <a:tblPr/>
              <a:tblGrid>
                <a:gridCol w="1927225"/>
                <a:gridCol w="1925638"/>
                <a:gridCol w="1927225"/>
                <a:gridCol w="192405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&lt;html&gt;</a:t>
                      </a:r>
                      <a:endParaRPr kumimoji="0" lang="en-US" sz="2800" b="0" i="0" u="none" strike="noStrike" cap="none" normalizeH="0" baseline="0" smtClean="0">
                        <a:ln>
                          <a:noFill/>
                        </a:ln>
                        <a:solidFill>
                          <a:srgbClr val="B2B2B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latin typeface="Arial" charset="0"/>
                <a:cs typeface="Arial" charset="0"/>
              </a:rPr>
              <a:t>Parsing XHTML</a:t>
            </a:r>
          </a:p>
        </p:txBody>
      </p:sp>
      <p:sp>
        <p:nvSpPr>
          <p:cNvPr id="6656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We are finished parsing, and the stack is empty</a:t>
            </a:r>
          </a:p>
          <a:p>
            <a:endParaRPr lang="en-US" dirty="0" smtClean="0">
              <a:latin typeface="Arial" charset="0"/>
              <a:cs typeface="Arial" charset="0"/>
            </a:endParaRPr>
          </a:p>
          <a:p>
            <a:pPr>
              <a:buFont typeface="Arial" charset="0"/>
              <a:buNone/>
            </a:pPr>
            <a:r>
              <a:rPr lang="en-US" dirty="0" smtClean="0">
                <a:latin typeface="Arial" charset="0"/>
                <a:cs typeface="Arial" charset="0"/>
              </a:rPr>
              <a:t>	Possible errors:</a:t>
            </a:r>
          </a:p>
          <a:p>
            <a:pPr lvl="1"/>
            <a:r>
              <a:rPr lang="en-US" dirty="0" smtClean="0">
                <a:latin typeface="Arial" charset="0"/>
                <a:cs typeface="Arial" charset="0"/>
              </a:rPr>
              <a:t>a closing tag which does not match the opening tag on top of the stack</a:t>
            </a:r>
          </a:p>
          <a:p>
            <a:pPr lvl="1"/>
            <a:r>
              <a:rPr lang="en-US" dirty="0" smtClean="0">
                <a:latin typeface="Arial" charset="0"/>
                <a:cs typeface="Arial" charset="0"/>
              </a:rPr>
              <a:t>a closing tag when the stack is empty</a:t>
            </a:r>
          </a:p>
          <a:p>
            <a:pPr lvl="1"/>
            <a:r>
              <a:rPr lang="en-US" dirty="0" smtClean="0">
                <a:latin typeface="Arial" charset="0"/>
                <a:cs typeface="Arial" charset="0"/>
              </a:rPr>
              <a:t>the stack is not empty at the end of the document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latin typeface="Arial" charset="0"/>
                <a:cs typeface="Arial" charset="0"/>
              </a:rPr>
              <a:t>HTML</a:t>
            </a:r>
          </a:p>
        </p:txBody>
      </p:sp>
      <p:sp>
        <p:nvSpPr>
          <p:cNvPr id="67587"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Old HTML required neither closing tags nor nesting</a:t>
            </a:r>
          </a:p>
          <a:p>
            <a:pPr>
              <a:buFontTx/>
              <a:buNone/>
            </a:pPr>
            <a:endParaRPr lang="en-US" sz="1600" b="1" smtClean="0">
              <a:latin typeface="Courier New" pitchFamily="49" charset="0"/>
              <a:cs typeface="Arial" charset="0"/>
            </a:endParaRPr>
          </a:p>
          <a:p>
            <a:pPr>
              <a:buFontTx/>
              <a:buNone/>
            </a:pPr>
            <a:r>
              <a:rPr lang="en-US" sz="1600" smtClean="0">
                <a:latin typeface="Consolas" pitchFamily="49" charset="0"/>
                <a:cs typeface="Consolas" pitchFamily="49" charset="0"/>
              </a:rPr>
              <a:t>&lt;html&gt;</a:t>
            </a:r>
          </a:p>
          <a:p>
            <a:pPr>
              <a:buFontTx/>
              <a:buNone/>
            </a:pPr>
            <a:r>
              <a:rPr lang="en-US" sz="1600" smtClean="0">
                <a:latin typeface="Consolas" pitchFamily="49" charset="0"/>
                <a:cs typeface="Consolas" pitchFamily="49" charset="0"/>
              </a:rPr>
              <a:t>  &lt;head&gt;&lt;title&gt;Hello&lt;/title&gt;&lt;/head&gt;</a:t>
            </a:r>
          </a:p>
          <a:p>
            <a:pPr>
              <a:buFontTx/>
              <a:buNone/>
            </a:pPr>
            <a:r>
              <a:rPr lang="en-US" sz="1600" smtClean="0">
                <a:latin typeface="Consolas" pitchFamily="49" charset="0"/>
                <a:cs typeface="Consolas" pitchFamily="49" charset="0"/>
              </a:rPr>
              <a:t>  &lt;body&gt;&lt;p&gt;This is a list of topics:</a:t>
            </a:r>
          </a:p>
          <a:p>
            <a:pPr>
              <a:buFontTx/>
              <a:buNone/>
            </a:pPr>
            <a:r>
              <a:rPr lang="en-US" sz="1600" smtClean="0">
                <a:latin typeface="Consolas" pitchFamily="49" charset="0"/>
                <a:cs typeface="Consolas" pitchFamily="49" charset="0"/>
              </a:rPr>
              <a:t>  &lt;ol&gt;                      </a:t>
            </a:r>
            <a:r>
              <a:rPr lang="en-US" sz="1600" smtClean="0">
                <a:solidFill>
                  <a:schemeClr val="accent2"/>
                </a:solidFill>
                <a:latin typeface="Consolas" pitchFamily="49" charset="0"/>
                <a:cs typeface="Consolas" pitchFamily="49" charset="0"/>
              </a:rPr>
              <a:t>&lt;!-- para ends with start of list --&gt;</a:t>
            </a:r>
          </a:p>
          <a:p>
            <a:pPr>
              <a:buFontTx/>
              <a:buNone/>
            </a:pPr>
            <a:r>
              <a:rPr lang="en-US" sz="1600" smtClean="0">
                <a:latin typeface="Consolas" pitchFamily="49" charset="0"/>
                <a:cs typeface="Consolas" pitchFamily="49" charset="0"/>
              </a:rPr>
              <a:t>    &lt;li&gt;&lt;i&gt;</a:t>
            </a:r>
            <a:r>
              <a:rPr lang="en-US" sz="1600" i="1" smtClean="0">
                <a:latin typeface="Consolas" pitchFamily="49" charset="0"/>
                <a:cs typeface="Consolas" pitchFamily="49" charset="0"/>
              </a:rPr>
              <a:t>veni                            </a:t>
            </a:r>
            <a:r>
              <a:rPr lang="en-US" sz="1600" smtClean="0">
                <a:solidFill>
                  <a:schemeClr val="accent2"/>
                </a:solidFill>
                <a:latin typeface="Consolas" pitchFamily="49" charset="0"/>
                <a:cs typeface="Consolas" pitchFamily="49" charset="0"/>
              </a:rPr>
              <a:t>&lt;!-- implied &lt;/li&gt; --&gt;</a:t>
            </a:r>
          </a:p>
          <a:p>
            <a:pPr>
              <a:buFontTx/>
              <a:buNone/>
            </a:pPr>
            <a:r>
              <a:rPr lang="en-US" sz="1600" smtClean="0">
                <a:latin typeface="Consolas" pitchFamily="49" charset="0"/>
                <a:cs typeface="Consolas" pitchFamily="49" charset="0"/>
              </a:rPr>
              <a:t>    &lt;li&gt;</a:t>
            </a:r>
            <a:r>
              <a:rPr lang="en-US" sz="1600" i="1" smtClean="0">
                <a:latin typeface="Consolas" pitchFamily="49" charset="0"/>
                <a:cs typeface="Consolas" pitchFamily="49" charset="0"/>
              </a:rPr>
              <a:t>vidi</a:t>
            </a:r>
            <a:r>
              <a:rPr lang="en-US" sz="1600" smtClean="0">
                <a:latin typeface="Consolas" pitchFamily="49" charset="0"/>
                <a:cs typeface="Consolas" pitchFamily="49" charset="0"/>
              </a:rPr>
              <a:t>                           </a:t>
            </a:r>
            <a:r>
              <a:rPr lang="en-US" sz="1600" smtClean="0">
                <a:solidFill>
                  <a:schemeClr val="accent2"/>
                </a:solidFill>
                <a:latin typeface="Consolas" pitchFamily="49" charset="0"/>
                <a:cs typeface="Consolas" pitchFamily="49" charset="0"/>
              </a:rPr>
              <a:t>&lt;!-- italics continues --&gt;</a:t>
            </a:r>
            <a:endParaRPr lang="en-US" sz="1600" i="1" smtClean="0">
              <a:solidFill>
                <a:schemeClr val="accent2"/>
              </a:solidFill>
              <a:latin typeface="Consolas" pitchFamily="49" charset="0"/>
              <a:cs typeface="Consolas" pitchFamily="49" charset="0"/>
            </a:endParaRPr>
          </a:p>
          <a:p>
            <a:pPr>
              <a:buFontTx/>
              <a:buNone/>
            </a:pPr>
            <a:r>
              <a:rPr lang="en-US" sz="1600" smtClean="0">
                <a:latin typeface="Consolas" pitchFamily="49" charset="0"/>
                <a:cs typeface="Consolas" pitchFamily="49" charset="0"/>
              </a:rPr>
              <a:t>    &lt;li&gt;</a:t>
            </a:r>
            <a:r>
              <a:rPr lang="en-US" sz="1600" i="1" smtClean="0">
                <a:latin typeface="Consolas" pitchFamily="49" charset="0"/>
                <a:cs typeface="Consolas" pitchFamily="49" charset="0"/>
              </a:rPr>
              <a:t>vici</a:t>
            </a:r>
            <a:r>
              <a:rPr lang="en-US" sz="1600" smtClean="0">
                <a:latin typeface="Consolas" pitchFamily="49" charset="0"/>
                <a:cs typeface="Consolas" pitchFamily="49" charset="0"/>
              </a:rPr>
              <a:t>&lt;/i&gt;</a:t>
            </a:r>
          </a:p>
          <a:p>
            <a:pPr>
              <a:buFontTx/>
              <a:buNone/>
            </a:pPr>
            <a:r>
              <a:rPr lang="en-US" sz="1600" smtClean="0">
                <a:latin typeface="Consolas" pitchFamily="49" charset="0"/>
                <a:cs typeface="Consolas" pitchFamily="49" charset="0"/>
              </a:rPr>
              <a:t>  &lt;/ol&gt;               </a:t>
            </a:r>
            <a:r>
              <a:rPr lang="en-US" sz="1600" smtClean="0">
                <a:solidFill>
                  <a:schemeClr val="accent2"/>
                </a:solidFill>
                <a:latin typeface="Consolas" pitchFamily="49" charset="0"/>
                <a:cs typeface="Consolas" pitchFamily="49" charset="0"/>
              </a:rPr>
              <a:t>&lt;!-- end-of-file implies &lt;/body&gt;&lt;/html&gt; --&gt;</a:t>
            </a:r>
          </a:p>
          <a:p>
            <a:pPr>
              <a:buFont typeface="Arial" charset="0"/>
              <a:buNone/>
            </a:pPr>
            <a:endParaRPr lang="en-US" smtClean="0">
              <a:latin typeface="Consolas" pitchFamily="49" charset="0"/>
              <a:cs typeface="Consolas" pitchFamily="49" charset="0"/>
            </a:endParaRPr>
          </a:p>
          <a:p>
            <a:pPr>
              <a:buFont typeface="Arial" charset="0"/>
              <a:buNone/>
            </a:pPr>
            <a:r>
              <a:rPr lang="en-US" smtClean="0">
                <a:latin typeface="Arial" charset="0"/>
                <a:cs typeface="Arial" charset="0"/>
              </a:rPr>
              <a:t>	Parsers were therefore specific to HTML</a:t>
            </a:r>
          </a:p>
          <a:p>
            <a:pPr lvl="1"/>
            <a:r>
              <a:rPr lang="en-US" smtClean="0">
                <a:latin typeface="Arial" charset="0"/>
                <a:cs typeface="Arial" charset="0"/>
              </a:rPr>
              <a:t>Results: ambiguities and inconsistencies</a:t>
            </a:r>
            <a:endParaRPr lang="en-US" sz="1400" smtClean="0">
              <a:solidFill>
                <a:schemeClr val="accent2"/>
              </a:solidFill>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latin typeface="Arial" charset="0"/>
                <a:cs typeface="Arial" charset="0"/>
              </a:rPr>
              <a:t>XML</a:t>
            </a:r>
          </a:p>
        </p:txBody>
      </p:sp>
      <p:sp>
        <p:nvSpPr>
          <p:cNvPr id="6861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XHTML is an implementation of XML</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XML defines a class of general-purpose </a:t>
            </a:r>
            <a:r>
              <a:rPr lang="en-US" i="1" smtClean="0">
                <a:latin typeface="Arial" charset="0"/>
                <a:cs typeface="Arial" charset="0"/>
              </a:rPr>
              <a:t>eXtensible Markup Languages</a:t>
            </a:r>
            <a:r>
              <a:rPr lang="en-US" smtClean="0">
                <a:latin typeface="Arial" charset="0"/>
                <a:cs typeface="Arial" charset="0"/>
              </a:rPr>
              <a:t> designed for sharing information between systems</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The same rules apply for any flavour of XML:</a:t>
            </a:r>
          </a:p>
          <a:p>
            <a:pPr lvl="1"/>
            <a:r>
              <a:rPr lang="en-US" smtClean="0">
                <a:latin typeface="Arial" charset="0"/>
                <a:cs typeface="Arial" charset="0"/>
              </a:rPr>
              <a:t>opening and closing tags must match and be nested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latin typeface="Arial" charset="0"/>
                <a:cs typeface="Arial" charset="0"/>
              </a:rPr>
              <a:t>Parsing C++</a:t>
            </a:r>
          </a:p>
        </p:txBody>
      </p:sp>
      <p:sp>
        <p:nvSpPr>
          <p:cNvPr id="69635"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The next example shows how stacks may be used in parsing C++</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Those taking ECE 351 </a:t>
            </a:r>
            <a:r>
              <a:rPr lang="en-US" i="1" smtClean="0">
                <a:latin typeface="Arial" charset="0"/>
                <a:cs typeface="Arial" charset="0"/>
              </a:rPr>
              <a:t>Compilers</a:t>
            </a:r>
            <a:r>
              <a:rPr lang="en-US" smtClean="0">
                <a:latin typeface="Arial" charset="0"/>
                <a:cs typeface="Arial" charset="0"/>
              </a:rPr>
              <a:t> will use this</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For other students, it should help understand, in part:</a:t>
            </a:r>
          </a:p>
          <a:p>
            <a:pPr lvl="1"/>
            <a:r>
              <a:rPr lang="en-US" smtClean="0">
                <a:latin typeface="Arial" charset="0"/>
                <a:cs typeface="Arial" charset="0"/>
              </a:rPr>
              <a:t>how a compiler works, and</a:t>
            </a:r>
          </a:p>
          <a:p>
            <a:pPr lvl="1"/>
            <a:r>
              <a:rPr lang="en-US" smtClean="0">
                <a:latin typeface="Arial" charset="0"/>
                <a:cs typeface="Arial" charset="0"/>
              </a:rPr>
              <a:t>why programming languages have the structure they do</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latin typeface="Arial" charset="0"/>
                <a:cs typeface="Arial" charset="0"/>
              </a:rPr>
              <a:t>Parsing C++</a:t>
            </a:r>
          </a:p>
        </p:txBody>
      </p:sp>
      <p:sp>
        <p:nvSpPr>
          <p:cNvPr id="70659"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Like opening and closing tags, C++ parentheses, brackets, and braces must be similarly nested:</a:t>
            </a:r>
          </a:p>
          <a:p>
            <a:pPr>
              <a:buFont typeface="Arial" charset="0"/>
              <a:buNone/>
            </a:pPr>
            <a:endParaRPr lang="en-US" dirty="0" smtClean="0">
              <a:latin typeface="Arial" charset="0"/>
              <a:cs typeface="Arial" charset="0"/>
            </a:endParaRPr>
          </a:p>
          <a:p>
            <a:pPr lvl="2">
              <a:buFontTx/>
              <a:buNone/>
            </a:pPr>
            <a:r>
              <a:rPr lang="en-US" sz="2000" dirty="0" smtClean="0">
                <a:latin typeface="Consolas" pitchFamily="49" charset="0"/>
                <a:cs typeface="Consolas" pitchFamily="49" charset="0"/>
              </a:rPr>
              <a:t>void initialize</a:t>
            </a:r>
            <a:r>
              <a:rPr lang="en-US" sz="2000" b="1" dirty="0" smtClean="0">
                <a:solidFill>
                  <a:srgbClr val="00B0F0"/>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*array,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n </a:t>
            </a:r>
            <a:r>
              <a:rPr lang="en-US" sz="2000" dirty="0" smtClean="0">
                <a:solidFill>
                  <a:srgbClr val="FF0000"/>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b="1" dirty="0" smtClean="0">
                <a:solidFill>
                  <a:srgbClr val="00B0F0"/>
                </a:solidFill>
                <a:latin typeface="Consolas" pitchFamily="49" charset="0"/>
                <a:cs typeface="Consolas" pitchFamily="49" charset="0"/>
              </a:rPr>
              <a:t>{</a:t>
            </a:r>
          </a:p>
          <a:p>
            <a:pPr lvl="2">
              <a:buFontTx/>
              <a:buNone/>
            </a:pPr>
            <a:r>
              <a:rPr lang="en-US" sz="2000" dirty="0" smtClean="0">
                <a:latin typeface="Consolas" pitchFamily="49" charset="0"/>
                <a:cs typeface="Consolas" pitchFamily="49" charset="0"/>
              </a:rPr>
              <a:t>    for </a:t>
            </a:r>
            <a:r>
              <a:rPr lang="en-US" sz="2000" b="1" dirty="0" smtClean="0">
                <a:solidFill>
                  <a:srgbClr val="00B0F0"/>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a:t>
            </a:r>
            <a:r>
              <a:rPr lang="en-US" sz="2000" dirty="0" smtClean="0">
                <a:latin typeface="Consolas" pitchFamily="49" charset="0"/>
                <a:cs typeface="Consolas" pitchFamily="49" charset="0"/>
              </a:rPr>
              <a:t> = 0; </a:t>
            </a:r>
            <a:r>
              <a:rPr lang="en-US" sz="2000" dirty="0" err="1" smtClean="0">
                <a:latin typeface="Consolas" pitchFamily="49" charset="0"/>
                <a:cs typeface="Consolas" pitchFamily="49" charset="0"/>
              </a:rPr>
              <a:t>i</a:t>
            </a:r>
            <a:r>
              <a:rPr lang="en-US" sz="2000" dirty="0" smtClean="0">
                <a:latin typeface="Consolas" pitchFamily="49" charset="0"/>
                <a:cs typeface="Consolas" pitchFamily="49" charset="0"/>
              </a:rPr>
              <a:t> &lt; n; ++</a:t>
            </a:r>
            <a:r>
              <a:rPr lang="en-US" sz="2000" dirty="0" err="1" smtClean="0">
                <a:latin typeface="Consolas" pitchFamily="49" charset="0"/>
                <a:cs typeface="Consolas" pitchFamily="49" charset="0"/>
              </a:rPr>
              <a:t>i</a:t>
            </a:r>
            <a:r>
              <a:rPr lang="en-US" sz="2000" dirty="0" smtClean="0">
                <a:latin typeface="Consolas" pitchFamily="49" charset="0"/>
                <a:cs typeface="Consolas" pitchFamily="49" charset="0"/>
              </a:rPr>
              <a:t> </a:t>
            </a:r>
            <a:r>
              <a:rPr lang="en-US" sz="2000" dirty="0" smtClean="0">
                <a:solidFill>
                  <a:srgbClr val="FF0000"/>
                </a:solidFill>
                <a:latin typeface="Consolas" pitchFamily="49" charset="0"/>
                <a:cs typeface="Consolas" pitchFamily="49" charset="0"/>
              </a:rPr>
              <a:t>)</a:t>
            </a:r>
            <a:r>
              <a:rPr lang="en-US" sz="2000" dirty="0" smtClean="0">
                <a:solidFill>
                  <a:schemeClr val="accent2"/>
                </a:solidFill>
                <a:latin typeface="Consolas" pitchFamily="49" charset="0"/>
                <a:cs typeface="Consolas" pitchFamily="49" charset="0"/>
              </a:rPr>
              <a:t> </a:t>
            </a:r>
            <a:r>
              <a:rPr lang="en-US" sz="2000" b="1" dirty="0" smtClean="0">
                <a:solidFill>
                  <a:srgbClr val="00B0F0"/>
                </a:solidFill>
                <a:latin typeface="Consolas" pitchFamily="49" charset="0"/>
                <a:cs typeface="Consolas" pitchFamily="49" charset="0"/>
              </a:rPr>
              <a:t>{</a:t>
            </a:r>
          </a:p>
          <a:p>
            <a:pPr lvl="2">
              <a:buFontTx/>
              <a:buNone/>
            </a:pPr>
            <a:r>
              <a:rPr lang="en-US" sz="2000" dirty="0" smtClean="0">
                <a:latin typeface="Consolas" pitchFamily="49" charset="0"/>
                <a:cs typeface="Consolas" pitchFamily="49" charset="0"/>
              </a:rPr>
              <a:t>        array</a:t>
            </a:r>
            <a:r>
              <a:rPr lang="en-US" sz="2000" b="1" dirty="0" smtClean="0">
                <a:solidFill>
                  <a:srgbClr val="00B0F0"/>
                </a:solidFill>
                <a:latin typeface="Consolas" pitchFamily="49" charset="0"/>
                <a:cs typeface="Consolas" pitchFamily="49" charset="0"/>
              </a:rPr>
              <a:t>[</a:t>
            </a:r>
            <a:r>
              <a:rPr lang="en-US" sz="2000" dirty="0" err="1" smtClean="0">
                <a:latin typeface="Consolas" pitchFamily="49" charset="0"/>
                <a:cs typeface="Consolas" pitchFamily="49" charset="0"/>
              </a:rPr>
              <a:t>i</a:t>
            </a:r>
            <a:r>
              <a:rPr lang="en-US" sz="2000" dirty="0" smtClean="0">
                <a:solidFill>
                  <a:srgbClr val="FF0000"/>
                </a:solidFill>
                <a:latin typeface="Consolas" pitchFamily="49" charset="0"/>
                <a:cs typeface="Consolas" pitchFamily="49" charset="0"/>
              </a:rPr>
              <a:t>]</a:t>
            </a:r>
            <a:r>
              <a:rPr lang="en-US" sz="2000" dirty="0" smtClean="0">
                <a:latin typeface="Consolas" pitchFamily="49" charset="0"/>
                <a:cs typeface="Consolas" pitchFamily="49" charset="0"/>
              </a:rPr>
              <a:t> = 0;</a:t>
            </a:r>
          </a:p>
          <a:p>
            <a:pPr lvl="2">
              <a:buFontTx/>
              <a:buNone/>
            </a:pPr>
            <a:r>
              <a:rPr lang="en-US" sz="2000" dirty="0" smtClean="0">
                <a:solidFill>
                  <a:srgbClr val="FF0000"/>
                </a:solidFill>
                <a:latin typeface="Consolas" pitchFamily="49" charset="0"/>
                <a:cs typeface="Consolas" pitchFamily="49" charset="0"/>
              </a:rPr>
              <a:t>    }</a:t>
            </a:r>
          </a:p>
          <a:p>
            <a:pPr lvl="2">
              <a:buFontTx/>
              <a:buNone/>
            </a:pPr>
            <a:r>
              <a:rPr lang="en-US" sz="2000" dirty="0" smtClean="0">
                <a:solidFill>
                  <a:srgbClr val="FF0000"/>
                </a:solidFill>
                <a:latin typeface="Consolas" pitchFamily="49" charset="0"/>
                <a:cs typeface="Consolas" pitchFamily="49" charset="0"/>
              </a:rPr>
              <a:t>}</a:t>
            </a:r>
          </a:p>
        </p:txBody>
      </p:sp>
      <p:pic>
        <p:nvPicPr>
          <p:cNvPr id="70660" name="Picture 4"/>
          <p:cNvPicPr>
            <a:picLocks noChangeAspect="1" noChangeArrowheads="1"/>
          </p:cNvPicPr>
          <p:nvPr/>
        </p:nvPicPr>
        <p:blipFill>
          <a:blip r:embed="rId3" cstate="print"/>
          <a:srcRect/>
          <a:stretch>
            <a:fillRect/>
          </a:stretch>
        </p:blipFill>
        <p:spPr bwMode="auto">
          <a:xfrm>
            <a:off x="4356100" y="4581525"/>
            <a:ext cx="2857500" cy="857250"/>
          </a:xfrm>
          <a:prstGeom prst="rect">
            <a:avLst/>
          </a:prstGeom>
          <a:noFill/>
          <a:ln w="9525">
            <a:noFill/>
            <a:miter lim="800000"/>
            <a:headEnd/>
            <a:tailEnd/>
          </a:ln>
        </p:spPr>
      </p:pic>
      <p:sp>
        <p:nvSpPr>
          <p:cNvPr id="5" name="TextBox 4"/>
          <p:cNvSpPr txBox="1"/>
          <p:nvPr/>
        </p:nvSpPr>
        <p:spPr>
          <a:xfrm>
            <a:off x="5283200" y="5445125"/>
            <a:ext cx="1785938" cy="307975"/>
          </a:xfrm>
          <a:prstGeom prst="rect">
            <a:avLst/>
          </a:prstGeom>
          <a:noFill/>
        </p:spPr>
        <p:txBody>
          <a:bodyPr wrap="none">
            <a:spAutoFit/>
          </a:bodyPr>
          <a:lstStyle/>
          <a:p>
            <a:pPr>
              <a:defRPr/>
            </a:pPr>
            <a:r>
              <a:rPr lang="en-CA" sz="1400" dirty="0">
                <a:solidFill>
                  <a:schemeClr val="tx1">
                    <a:lumMod val="50000"/>
                    <a:lumOff val="50000"/>
                  </a:schemeClr>
                </a:solidFill>
              </a:rPr>
              <a:t>http://xkcd.com/859/</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latin typeface="Arial" charset="0"/>
                <a:cs typeface="Arial" charset="0"/>
              </a:rPr>
              <a:t>Parsing C++</a:t>
            </a:r>
          </a:p>
        </p:txBody>
      </p:sp>
      <p:sp>
        <p:nvSpPr>
          <p:cNvPr id="7168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For C++, the errors are similar to that for XHTML, however:</a:t>
            </a:r>
          </a:p>
          <a:p>
            <a:pPr lvl="1"/>
            <a:r>
              <a:rPr lang="en-US" dirty="0" smtClean="0">
                <a:latin typeface="Arial" charset="0"/>
                <a:cs typeface="Arial" charset="0"/>
              </a:rPr>
              <a:t>many XHTML parsers usually attempt to “correct” errors (e.g., insert missing tags)</a:t>
            </a:r>
          </a:p>
          <a:p>
            <a:pPr lvl="1"/>
            <a:r>
              <a:rPr lang="en-US" dirty="0" smtClean="0">
                <a:latin typeface="Arial" charset="0"/>
                <a:cs typeface="Arial" charset="0"/>
              </a:rPr>
              <a:t>C++ compilers will simply issue a parse error:</a:t>
            </a:r>
          </a:p>
          <a:p>
            <a:pPr lvl="3">
              <a:buFontTx/>
              <a:buNone/>
            </a:pPr>
            <a:r>
              <a:rPr lang="en-US" b="1" dirty="0" smtClean="0">
                <a:solidFill>
                  <a:srgbClr val="808080"/>
                </a:solidFill>
                <a:latin typeface="Courier New" pitchFamily="49" charset="0"/>
                <a:cs typeface="Arial" charset="0"/>
              </a:rPr>
              <a:t>{eceunix:1}</a:t>
            </a:r>
            <a:r>
              <a:rPr lang="en-US" b="1" dirty="0" smtClean="0">
                <a:latin typeface="Courier New" pitchFamily="49" charset="0"/>
                <a:cs typeface="Arial" charset="0"/>
              </a:rPr>
              <a:t> cat example1.cpp </a:t>
            </a:r>
          </a:p>
          <a:p>
            <a:pPr lvl="3">
              <a:buFontTx/>
              <a:buNone/>
            </a:pPr>
            <a:r>
              <a:rPr lang="en-US" b="1" dirty="0" smtClean="0">
                <a:latin typeface="Courier New" pitchFamily="49" charset="0"/>
                <a:cs typeface="Arial" charset="0"/>
              </a:rPr>
              <a:t>#include &lt;vector&gt;</a:t>
            </a:r>
          </a:p>
          <a:p>
            <a:pPr lvl="3">
              <a:buFontTx/>
              <a:buNone/>
            </a:pPr>
            <a:r>
              <a:rPr lang="en-US" b="1" dirty="0" err="1" smtClean="0">
                <a:latin typeface="Courier New" pitchFamily="49" charset="0"/>
                <a:cs typeface="Arial" charset="0"/>
              </a:rPr>
              <a:t>int</a:t>
            </a:r>
            <a:r>
              <a:rPr lang="en-US" b="1" dirty="0" smtClean="0">
                <a:latin typeface="Courier New" pitchFamily="49" charset="0"/>
                <a:cs typeface="Arial" charset="0"/>
              </a:rPr>
              <a:t> main() {</a:t>
            </a:r>
          </a:p>
          <a:p>
            <a:pPr lvl="3">
              <a:buFontTx/>
              <a:buNone/>
            </a:pPr>
            <a:r>
              <a:rPr lang="en-US" b="1" dirty="0" smtClean="0">
                <a:latin typeface="Courier New" pitchFamily="49" charset="0"/>
                <a:cs typeface="Arial" charset="0"/>
              </a:rPr>
              <a:t>        </a:t>
            </a:r>
            <a:r>
              <a:rPr lang="en-US" b="1" dirty="0" err="1" smtClean="0">
                <a:latin typeface="Courier New" pitchFamily="49" charset="0"/>
                <a:cs typeface="Arial" charset="0"/>
              </a:rPr>
              <a:t>std</a:t>
            </a:r>
            <a:r>
              <a:rPr lang="en-US" b="1" dirty="0" smtClean="0">
                <a:latin typeface="Courier New" pitchFamily="49" charset="0"/>
                <a:cs typeface="Arial" charset="0"/>
              </a:rPr>
              <a:t>::vector&lt;</a:t>
            </a:r>
            <a:r>
              <a:rPr lang="en-US" b="1" dirty="0" err="1" smtClean="0">
                <a:latin typeface="Courier New" pitchFamily="49" charset="0"/>
                <a:cs typeface="Arial" charset="0"/>
              </a:rPr>
              <a:t>int</a:t>
            </a:r>
            <a:r>
              <a:rPr lang="en-US" b="1" dirty="0" smtClean="0">
                <a:latin typeface="Courier New" pitchFamily="49" charset="0"/>
                <a:cs typeface="Arial" charset="0"/>
              </a:rPr>
              <a:t>&gt; v(100</a:t>
            </a:r>
            <a:r>
              <a:rPr lang="en-US" b="1" dirty="0" smtClean="0">
                <a:solidFill>
                  <a:srgbClr val="D20000"/>
                </a:solidFill>
                <a:latin typeface="Courier New" pitchFamily="49" charset="0"/>
                <a:cs typeface="Arial" charset="0"/>
              </a:rPr>
              <a:t>]</a:t>
            </a:r>
            <a:r>
              <a:rPr lang="en-US" b="1" dirty="0" smtClean="0">
                <a:latin typeface="Courier New" pitchFamily="49" charset="0"/>
                <a:cs typeface="Arial" charset="0"/>
              </a:rPr>
              <a:t>;</a:t>
            </a:r>
          </a:p>
          <a:p>
            <a:pPr lvl="3">
              <a:buFontTx/>
              <a:buNone/>
            </a:pPr>
            <a:r>
              <a:rPr lang="en-US" b="1" dirty="0" smtClean="0">
                <a:latin typeface="Courier New" pitchFamily="49" charset="0"/>
                <a:cs typeface="Arial" charset="0"/>
              </a:rPr>
              <a:t>        return 0;</a:t>
            </a:r>
          </a:p>
          <a:p>
            <a:pPr lvl="3">
              <a:buFontTx/>
              <a:buNone/>
            </a:pPr>
            <a:r>
              <a:rPr lang="en-US" b="1" dirty="0" smtClean="0">
                <a:latin typeface="Courier New" pitchFamily="49" charset="0"/>
                <a:cs typeface="Arial" charset="0"/>
              </a:rPr>
              <a:t>}</a:t>
            </a:r>
          </a:p>
          <a:p>
            <a:pPr lvl="3">
              <a:buFontTx/>
              <a:buNone/>
            </a:pPr>
            <a:endParaRPr lang="en-US" b="1" dirty="0" smtClean="0">
              <a:solidFill>
                <a:srgbClr val="808080"/>
              </a:solidFill>
              <a:latin typeface="Courier New" pitchFamily="49" charset="0"/>
              <a:cs typeface="Arial" charset="0"/>
            </a:endParaRPr>
          </a:p>
          <a:p>
            <a:pPr lvl="3">
              <a:buFontTx/>
              <a:buNone/>
            </a:pPr>
            <a:r>
              <a:rPr lang="en-US" b="1" dirty="0" smtClean="0">
                <a:solidFill>
                  <a:srgbClr val="808080"/>
                </a:solidFill>
                <a:latin typeface="Courier New" pitchFamily="49" charset="0"/>
                <a:cs typeface="Arial" charset="0"/>
              </a:rPr>
              <a:t>{eceunix:2}</a:t>
            </a:r>
            <a:r>
              <a:rPr lang="en-US" b="1" dirty="0" smtClean="0">
                <a:latin typeface="Courier New" pitchFamily="49" charset="0"/>
                <a:cs typeface="Arial" charset="0"/>
              </a:rPr>
              <a:t> g++ example1.cpp</a:t>
            </a:r>
          </a:p>
          <a:p>
            <a:pPr lvl="3">
              <a:buFontTx/>
              <a:buNone/>
            </a:pPr>
            <a:r>
              <a:rPr lang="en-US" b="1" dirty="0" smtClean="0">
                <a:latin typeface="Courier New" pitchFamily="49" charset="0"/>
                <a:cs typeface="Arial" charset="0"/>
              </a:rPr>
              <a:t>example1.cpp: In function '</a:t>
            </a:r>
            <a:r>
              <a:rPr lang="en-US" b="1" dirty="0" err="1" smtClean="0">
                <a:latin typeface="Courier New" pitchFamily="49" charset="0"/>
                <a:cs typeface="Arial" charset="0"/>
              </a:rPr>
              <a:t>int</a:t>
            </a:r>
            <a:r>
              <a:rPr lang="en-US" b="1" dirty="0" smtClean="0">
                <a:latin typeface="Courier New" pitchFamily="49" charset="0"/>
                <a:cs typeface="Arial" charset="0"/>
              </a:rPr>
              <a:t> main()':</a:t>
            </a:r>
          </a:p>
          <a:p>
            <a:pPr lvl="3">
              <a:buFontTx/>
              <a:buNone/>
            </a:pPr>
            <a:r>
              <a:rPr lang="en-US" b="1" dirty="0" smtClean="0">
                <a:latin typeface="Courier New" pitchFamily="49" charset="0"/>
                <a:cs typeface="Arial" charset="0"/>
              </a:rPr>
              <a:t>example1.cpp:3: error: expected ')' before ']' token</a:t>
            </a:r>
          </a:p>
        </p:txBody>
      </p:sp>
    </p:spTree>
    <p:extLst>
      <p:ext uri="{BB962C8B-B14F-4D97-AF65-F5344CB8AC3E}">
        <p14:creationId xmlns:p14="http://schemas.microsoft.com/office/powerpoint/2010/main" val="1500418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Outline</a:t>
            </a:r>
          </a:p>
        </p:txBody>
      </p:sp>
      <p:sp>
        <p:nvSpPr>
          <p:cNvPr id="12291" name="Rectangle 3"/>
          <p:cNvSpPr>
            <a:spLocks noGrp="1" noChangeArrowheads="1"/>
          </p:cNvSpPr>
          <p:nvPr>
            <p:ph type="body" idx="1"/>
          </p:nvPr>
        </p:nvSpPr>
        <p:spPr/>
        <p:txBody>
          <a:bodyPr/>
          <a:lstStyle/>
          <a:p>
            <a:r>
              <a:rPr lang="en-US" dirty="0" smtClean="0"/>
              <a:t>Stack ADT</a:t>
            </a:r>
          </a:p>
          <a:p>
            <a:r>
              <a:rPr lang="en-US" dirty="0" smtClean="0">
                <a:solidFill>
                  <a:srgbClr val="FF0000"/>
                </a:solidFill>
              </a:rPr>
              <a:t>Implementation</a:t>
            </a:r>
          </a:p>
          <a:p>
            <a:r>
              <a:rPr lang="en-US" dirty="0" smtClean="0"/>
              <a:t>Example applications</a:t>
            </a:r>
          </a:p>
        </p:txBody>
      </p:sp>
    </p:spTree>
    <p:extLst>
      <p:ext uri="{BB962C8B-B14F-4D97-AF65-F5344CB8AC3E}">
        <p14:creationId xmlns:p14="http://schemas.microsoft.com/office/powerpoint/2010/main" val="31012618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latin typeface="Arial" charset="0"/>
                <a:cs typeface="Arial" charset="0"/>
              </a:rPr>
              <a:t>Parsing C++</a:t>
            </a:r>
          </a:p>
        </p:txBody>
      </p:sp>
      <p:sp>
        <p:nvSpPr>
          <p:cNvPr id="7168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For C++, the errors are similar to that for XHTML, however:</a:t>
            </a:r>
          </a:p>
          <a:p>
            <a:pPr lvl="1"/>
            <a:r>
              <a:rPr lang="en-US" dirty="0" smtClean="0">
                <a:latin typeface="Arial" charset="0"/>
                <a:cs typeface="Arial" charset="0"/>
              </a:rPr>
              <a:t>many XHTML parsers usually attempt to “correct” errors (</a:t>
            </a:r>
            <a:r>
              <a:rPr lang="en-US" i="1" dirty="0" smtClean="0">
                <a:latin typeface="Arial" charset="0"/>
                <a:cs typeface="Arial" charset="0"/>
              </a:rPr>
              <a:t>e</a:t>
            </a:r>
            <a:r>
              <a:rPr lang="en-US" dirty="0" smtClean="0">
                <a:latin typeface="Arial" charset="0"/>
                <a:cs typeface="Arial" charset="0"/>
              </a:rPr>
              <a:t>.</a:t>
            </a:r>
            <a:r>
              <a:rPr lang="en-US" i="1" dirty="0" smtClean="0">
                <a:latin typeface="Arial" charset="0"/>
                <a:cs typeface="Arial" charset="0"/>
              </a:rPr>
              <a:t>g</a:t>
            </a:r>
            <a:r>
              <a:rPr lang="en-US" dirty="0" smtClean="0">
                <a:latin typeface="Arial" charset="0"/>
                <a:cs typeface="Arial" charset="0"/>
              </a:rPr>
              <a:t>., insert missing tags)</a:t>
            </a:r>
          </a:p>
          <a:p>
            <a:pPr lvl="1"/>
            <a:r>
              <a:rPr lang="en-US" dirty="0" smtClean="0">
                <a:latin typeface="Arial" charset="0"/>
                <a:cs typeface="Arial" charset="0"/>
              </a:rPr>
              <a:t>C++ compilers will simply issue a parse error:</a:t>
            </a:r>
          </a:p>
          <a:p>
            <a:pPr lvl="3">
              <a:buFontTx/>
              <a:buNone/>
            </a:pPr>
            <a:r>
              <a:rPr lang="en-US" b="1" dirty="0" smtClean="0">
                <a:solidFill>
                  <a:srgbClr val="808080"/>
                </a:solidFill>
                <a:latin typeface="Courier New" pitchFamily="49" charset="0"/>
                <a:cs typeface="Arial" charset="0"/>
              </a:rPr>
              <a:t>{eceunix:1}</a:t>
            </a:r>
            <a:r>
              <a:rPr lang="en-US" b="1" dirty="0" smtClean="0">
                <a:latin typeface="Courier New" pitchFamily="49" charset="0"/>
                <a:cs typeface="Arial" charset="0"/>
              </a:rPr>
              <a:t> cat example2.cpp </a:t>
            </a:r>
          </a:p>
          <a:p>
            <a:pPr lvl="3">
              <a:buFontTx/>
              <a:buNone/>
            </a:pPr>
            <a:r>
              <a:rPr lang="en-US" b="1" dirty="0" smtClean="0">
                <a:latin typeface="Courier New" pitchFamily="49" charset="0"/>
                <a:cs typeface="Arial" charset="0"/>
              </a:rPr>
              <a:t>#include &lt;vector&gt;</a:t>
            </a:r>
          </a:p>
          <a:p>
            <a:pPr lvl="3">
              <a:buFontTx/>
              <a:buNone/>
            </a:pPr>
            <a:r>
              <a:rPr lang="en-US" b="1" dirty="0" err="1" smtClean="0">
                <a:latin typeface="Courier New" pitchFamily="49" charset="0"/>
                <a:cs typeface="Arial" charset="0"/>
              </a:rPr>
              <a:t>int</a:t>
            </a:r>
            <a:r>
              <a:rPr lang="en-US" b="1" dirty="0" smtClean="0">
                <a:latin typeface="Courier New" pitchFamily="49" charset="0"/>
                <a:cs typeface="Arial" charset="0"/>
              </a:rPr>
              <a:t> main() {</a:t>
            </a:r>
          </a:p>
          <a:p>
            <a:pPr lvl="3">
              <a:buFontTx/>
              <a:buNone/>
            </a:pPr>
            <a:r>
              <a:rPr lang="en-US" b="1" dirty="0" smtClean="0">
                <a:latin typeface="Courier New" pitchFamily="49" charset="0"/>
                <a:cs typeface="Arial" charset="0"/>
              </a:rPr>
              <a:t>        std::vector&lt;</a:t>
            </a:r>
            <a:r>
              <a:rPr lang="en-US" b="1" dirty="0" err="1" smtClean="0">
                <a:latin typeface="Courier New" pitchFamily="49" charset="0"/>
                <a:cs typeface="Arial" charset="0"/>
              </a:rPr>
              <a:t>int</a:t>
            </a:r>
            <a:r>
              <a:rPr lang="en-US" b="1" dirty="0" smtClean="0">
                <a:latin typeface="Courier New" pitchFamily="49" charset="0"/>
                <a:cs typeface="Arial" charset="0"/>
              </a:rPr>
              <a:t>&gt; v(100);</a:t>
            </a:r>
          </a:p>
          <a:p>
            <a:pPr lvl="3">
              <a:buFontTx/>
              <a:buNone/>
            </a:pPr>
            <a:r>
              <a:rPr lang="en-US" b="1" dirty="0">
                <a:latin typeface="Courier New" pitchFamily="49" charset="0"/>
                <a:cs typeface="Arial" charset="0"/>
              </a:rPr>
              <a:t> </a:t>
            </a:r>
            <a:r>
              <a:rPr lang="en-US" b="1" dirty="0" smtClean="0">
                <a:latin typeface="Courier New" pitchFamily="49" charset="0"/>
                <a:cs typeface="Arial" charset="0"/>
              </a:rPr>
              <a:t>       v[0] = 3</a:t>
            </a:r>
            <a:r>
              <a:rPr lang="en-US" b="1" dirty="0" smtClean="0">
                <a:solidFill>
                  <a:srgbClr val="D20000"/>
                </a:solidFill>
                <a:latin typeface="Courier New" pitchFamily="49" charset="0"/>
                <a:cs typeface="Arial" charset="0"/>
              </a:rPr>
              <a:t>]</a:t>
            </a:r>
            <a:r>
              <a:rPr lang="en-US" b="1" dirty="0" smtClean="0">
                <a:latin typeface="Courier New" pitchFamily="49" charset="0"/>
                <a:cs typeface="Arial" charset="0"/>
              </a:rPr>
              <a:t>;</a:t>
            </a:r>
          </a:p>
          <a:p>
            <a:pPr lvl="3">
              <a:buFontTx/>
              <a:buNone/>
            </a:pPr>
            <a:r>
              <a:rPr lang="en-US" b="1" dirty="0" smtClean="0">
                <a:latin typeface="Courier New" pitchFamily="49" charset="0"/>
                <a:cs typeface="Arial" charset="0"/>
              </a:rPr>
              <a:t>        return 0;</a:t>
            </a:r>
          </a:p>
          <a:p>
            <a:pPr lvl="3">
              <a:buFontTx/>
              <a:buNone/>
            </a:pPr>
            <a:r>
              <a:rPr lang="en-US" b="1" dirty="0" smtClean="0">
                <a:latin typeface="Courier New" pitchFamily="49" charset="0"/>
                <a:cs typeface="Arial" charset="0"/>
              </a:rPr>
              <a:t>}</a:t>
            </a:r>
          </a:p>
          <a:p>
            <a:pPr lvl="3">
              <a:buFontTx/>
              <a:buNone/>
            </a:pPr>
            <a:r>
              <a:rPr lang="en-US" b="1" dirty="0" smtClean="0">
                <a:solidFill>
                  <a:srgbClr val="808080"/>
                </a:solidFill>
                <a:latin typeface="Courier New" pitchFamily="49" charset="0"/>
                <a:cs typeface="Arial" charset="0"/>
              </a:rPr>
              <a:t>{eceunix:2}</a:t>
            </a:r>
            <a:r>
              <a:rPr lang="en-US" b="1" dirty="0" smtClean="0">
                <a:latin typeface="Courier New" pitchFamily="49" charset="0"/>
                <a:cs typeface="Arial" charset="0"/>
              </a:rPr>
              <a:t> g++ example2.cpp</a:t>
            </a:r>
          </a:p>
          <a:p>
            <a:pPr lvl="3">
              <a:buFontTx/>
              <a:buNone/>
            </a:pPr>
            <a:r>
              <a:rPr lang="en-CA" b="1" dirty="0" smtClean="0">
                <a:latin typeface="Courier New" pitchFamily="49" charset="0"/>
                <a:cs typeface="Arial" charset="0"/>
              </a:rPr>
              <a:t>example2.cpp</a:t>
            </a:r>
            <a:r>
              <a:rPr lang="en-CA" b="1" dirty="0">
                <a:latin typeface="Courier New" pitchFamily="49" charset="0"/>
                <a:cs typeface="Arial" charset="0"/>
              </a:rPr>
              <a:t>: In function </a:t>
            </a:r>
            <a:r>
              <a:rPr lang="en-CA" b="1" dirty="0" smtClean="0">
                <a:latin typeface="Courier New" pitchFamily="49" charset="0"/>
                <a:cs typeface="Arial" charset="0"/>
              </a:rPr>
              <a:t>'</a:t>
            </a:r>
            <a:r>
              <a:rPr lang="en-CA" b="1" dirty="0" err="1" smtClean="0">
                <a:latin typeface="Courier New" pitchFamily="49" charset="0"/>
                <a:cs typeface="Arial" charset="0"/>
              </a:rPr>
              <a:t>int</a:t>
            </a:r>
            <a:r>
              <a:rPr lang="en-CA" b="1" dirty="0" smtClean="0">
                <a:latin typeface="Courier New" pitchFamily="49" charset="0"/>
                <a:cs typeface="Arial" charset="0"/>
              </a:rPr>
              <a:t> </a:t>
            </a:r>
            <a:r>
              <a:rPr lang="en-CA" b="1" dirty="0">
                <a:latin typeface="Courier New" pitchFamily="49" charset="0"/>
                <a:cs typeface="Arial" charset="0"/>
              </a:rPr>
              <a:t>main</a:t>
            </a:r>
            <a:r>
              <a:rPr lang="en-CA" b="1" dirty="0" smtClean="0">
                <a:latin typeface="Courier New" pitchFamily="49" charset="0"/>
                <a:cs typeface="Arial" charset="0"/>
              </a:rPr>
              <a:t>()':</a:t>
            </a:r>
            <a:endParaRPr lang="en-CA" b="1" dirty="0">
              <a:latin typeface="Courier New" pitchFamily="49" charset="0"/>
              <a:cs typeface="Arial" charset="0"/>
            </a:endParaRPr>
          </a:p>
          <a:p>
            <a:pPr lvl="3">
              <a:buFontTx/>
              <a:buNone/>
            </a:pPr>
            <a:r>
              <a:rPr lang="en-CA" b="1" dirty="0" smtClean="0">
                <a:latin typeface="Courier New" pitchFamily="49" charset="0"/>
                <a:cs typeface="Arial" charset="0"/>
              </a:rPr>
              <a:t>example2.cpp:4</a:t>
            </a:r>
            <a:r>
              <a:rPr lang="en-CA" b="1" dirty="0">
                <a:latin typeface="Courier New" pitchFamily="49" charset="0"/>
                <a:cs typeface="Arial" charset="0"/>
              </a:rPr>
              <a:t>: error: expected </a:t>
            </a:r>
            <a:r>
              <a:rPr lang="en-CA" b="1" dirty="0" smtClean="0">
                <a:latin typeface="Courier New" pitchFamily="49" charset="0"/>
                <a:cs typeface="Arial" charset="0"/>
              </a:rPr>
              <a:t>';' </a:t>
            </a:r>
            <a:r>
              <a:rPr lang="en-CA" b="1" dirty="0">
                <a:latin typeface="Courier New" pitchFamily="49" charset="0"/>
                <a:cs typeface="Arial" charset="0"/>
              </a:rPr>
              <a:t>before </a:t>
            </a:r>
            <a:r>
              <a:rPr lang="en-CA" b="1" dirty="0" smtClean="0">
                <a:latin typeface="Courier New" pitchFamily="49" charset="0"/>
                <a:cs typeface="Arial" charset="0"/>
              </a:rPr>
              <a:t>']' </a:t>
            </a:r>
            <a:r>
              <a:rPr lang="en-CA" b="1" dirty="0">
                <a:latin typeface="Courier New" pitchFamily="49" charset="0"/>
                <a:cs typeface="Arial" charset="0"/>
              </a:rPr>
              <a:t>token</a:t>
            </a:r>
          </a:p>
          <a:p>
            <a:pPr lvl="3">
              <a:buFontTx/>
              <a:buNone/>
            </a:pPr>
            <a:endParaRPr lang="en-US" b="1" dirty="0" smtClean="0">
              <a:latin typeface="Courier New" pitchFamily="49" charset="0"/>
              <a:cs typeface="Arial" charset="0"/>
            </a:endParaRPr>
          </a:p>
        </p:txBody>
      </p:sp>
    </p:spTree>
    <p:extLst>
      <p:ext uri="{BB962C8B-B14F-4D97-AF65-F5344CB8AC3E}">
        <p14:creationId xmlns:p14="http://schemas.microsoft.com/office/powerpoint/2010/main" val="3350872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Function calls</a:t>
            </a:r>
            <a:endParaRPr lang="zh-CN" alt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a:t>
            </a: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b();</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c();</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return 0;</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a:t>
            </a:r>
          </a:p>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b</a:t>
            </a:r>
            <a:r>
              <a:rPr lang="en-US" altLang="zh-CN" dirty="0" smtClean="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return 0; }</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a:t>
            </a:r>
          </a:p>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c</a:t>
            </a:r>
            <a:r>
              <a:rPr lang="en-US" altLang="zh-CN" dirty="0" smtClean="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return 0; }</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a:t>
            </a:r>
          </a:p>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main</a:t>
            </a: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a();</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return 0;</a:t>
            </a:r>
          </a:p>
          <a:p>
            <a:pPr marL="0" marR="0" indent="0">
              <a:spcBef>
                <a:spcPts val="0"/>
              </a:spcBef>
              <a:spcAft>
                <a:spcPts val="0"/>
              </a:spcAft>
              <a:buNone/>
            </a:pPr>
            <a:r>
              <a:rPr lang="en-US" altLang="zh-CN" dirty="0" smtClean="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90301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Function calls</a:t>
            </a:r>
            <a:endParaRPr lang="zh-CN" altLang="en-US" dirty="0"/>
          </a:p>
        </p:txBody>
      </p:sp>
      <p:graphicFrame>
        <p:nvGraphicFramePr>
          <p:cNvPr id="5" name="Group 28"/>
          <p:cNvGraphicFramePr>
            <a:graphicFrameLocks noGrp="1"/>
          </p:cNvGraphicFramePr>
          <p:nvPr>
            <p:extLst>
              <p:ext uri="{D42A27DB-BD31-4B8C-83A1-F6EECF244321}">
                <p14:modId xmlns:p14="http://schemas.microsoft.com/office/powerpoint/2010/main" val="2754791645"/>
              </p:ext>
            </p:extLst>
          </p:nvPr>
        </p:nvGraphicFramePr>
        <p:xfrm>
          <a:off x="2123728" y="1556792"/>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323528" y="2348880"/>
            <a:ext cx="1710725" cy="369332"/>
          </a:xfrm>
          <a:prstGeom prst="rect">
            <a:avLst/>
          </a:prstGeom>
          <a:noFill/>
        </p:spPr>
        <p:txBody>
          <a:bodyPr wrap="none" rtlCol="0">
            <a:spAutoFit/>
          </a:bodyPr>
          <a:lstStyle/>
          <a:p>
            <a:r>
              <a:rPr lang="en-US" altLang="zh-CN" dirty="0" smtClean="0"/>
              <a:t>main() calls a()</a:t>
            </a:r>
            <a:endParaRPr lang="zh-CN" altLang="en-US" dirty="0"/>
          </a:p>
        </p:txBody>
      </p:sp>
      <p:graphicFrame>
        <p:nvGraphicFramePr>
          <p:cNvPr id="9" name="Group 28"/>
          <p:cNvGraphicFramePr>
            <a:graphicFrameLocks noGrp="1"/>
          </p:cNvGraphicFramePr>
          <p:nvPr>
            <p:extLst>
              <p:ext uri="{D42A27DB-BD31-4B8C-83A1-F6EECF244321}">
                <p14:modId xmlns:p14="http://schemas.microsoft.com/office/powerpoint/2010/main" val="3000468690"/>
              </p:ext>
            </p:extLst>
          </p:nvPr>
        </p:nvGraphicFramePr>
        <p:xfrm>
          <a:off x="2123728" y="2307605"/>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323528" y="3099693"/>
            <a:ext cx="1338828" cy="369332"/>
          </a:xfrm>
          <a:prstGeom prst="rect">
            <a:avLst/>
          </a:prstGeom>
          <a:noFill/>
        </p:spPr>
        <p:txBody>
          <a:bodyPr wrap="none" rtlCol="0">
            <a:spAutoFit/>
          </a:bodyPr>
          <a:lstStyle/>
          <a:p>
            <a:r>
              <a:rPr lang="en-US" altLang="zh-CN" dirty="0" smtClean="0"/>
              <a:t>a() calls b()</a:t>
            </a:r>
            <a:endParaRPr lang="zh-CN" altLang="en-US" dirty="0"/>
          </a:p>
        </p:txBody>
      </p:sp>
      <p:graphicFrame>
        <p:nvGraphicFramePr>
          <p:cNvPr id="11" name="Group 28"/>
          <p:cNvGraphicFramePr>
            <a:graphicFrameLocks noGrp="1"/>
          </p:cNvGraphicFramePr>
          <p:nvPr>
            <p:extLst>
              <p:ext uri="{D42A27DB-BD31-4B8C-83A1-F6EECF244321}">
                <p14:modId xmlns:p14="http://schemas.microsoft.com/office/powerpoint/2010/main" val="3878142776"/>
              </p:ext>
            </p:extLst>
          </p:nvPr>
        </p:nvGraphicFramePr>
        <p:xfrm>
          <a:off x="2123728" y="3058418"/>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TextBox 11"/>
          <p:cNvSpPr txBox="1"/>
          <p:nvPr/>
        </p:nvSpPr>
        <p:spPr>
          <a:xfrm>
            <a:off x="323528" y="3850506"/>
            <a:ext cx="1249060" cy="369332"/>
          </a:xfrm>
          <a:prstGeom prst="rect">
            <a:avLst/>
          </a:prstGeom>
          <a:noFill/>
        </p:spPr>
        <p:txBody>
          <a:bodyPr wrap="none" rtlCol="0">
            <a:spAutoFit/>
          </a:bodyPr>
          <a:lstStyle/>
          <a:p>
            <a:r>
              <a:rPr lang="en-US" altLang="zh-CN" dirty="0" smtClean="0"/>
              <a:t>b() returns</a:t>
            </a:r>
            <a:endParaRPr lang="zh-CN" altLang="en-US" dirty="0"/>
          </a:p>
        </p:txBody>
      </p:sp>
      <p:graphicFrame>
        <p:nvGraphicFramePr>
          <p:cNvPr id="13" name="Group 28"/>
          <p:cNvGraphicFramePr>
            <a:graphicFrameLocks noGrp="1"/>
          </p:cNvGraphicFramePr>
          <p:nvPr>
            <p:extLst>
              <p:ext uri="{D42A27DB-BD31-4B8C-83A1-F6EECF244321}">
                <p14:modId xmlns:p14="http://schemas.microsoft.com/office/powerpoint/2010/main" val="2119375654"/>
              </p:ext>
            </p:extLst>
          </p:nvPr>
        </p:nvGraphicFramePr>
        <p:xfrm>
          <a:off x="2123728" y="3809231"/>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Box 13"/>
          <p:cNvSpPr txBox="1"/>
          <p:nvPr/>
        </p:nvSpPr>
        <p:spPr>
          <a:xfrm>
            <a:off x="323528" y="4601319"/>
            <a:ext cx="1338828" cy="369332"/>
          </a:xfrm>
          <a:prstGeom prst="rect">
            <a:avLst/>
          </a:prstGeom>
          <a:noFill/>
        </p:spPr>
        <p:txBody>
          <a:bodyPr wrap="none" rtlCol="0">
            <a:spAutoFit/>
          </a:bodyPr>
          <a:lstStyle/>
          <a:p>
            <a:r>
              <a:rPr lang="en-US" altLang="zh-CN" dirty="0" smtClean="0"/>
              <a:t>a() calls c()</a:t>
            </a:r>
            <a:endParaRPr lang="zh-CN" altLang="en-US" dirty="0"/>
          </a:p>
        </p:txBody>
      </p:sp>
      <p:graphicFrame>
        <p:nvGraphicFramePr>
          <p:cNvPr id="15" name="Group 28"/>
          <p:cNvGraphicFramePr>
            <a:graphicFrameLocks noGrp="1"/>
          </p:cNvGraphicFramePr>
          <p:nvPr>
            <p:extLst>
              <p:ext uri="{D42A27DB-BD31-4B8C-83A1-F6EECF244321}">
                <p14:modId xmlns:p14="http://schemas.microsoft.com/office/powerpoint/2010/main" val="2761347989"/>
              </p:ext>
            </p:extLst>
          </p:nvPr>
        </p:nvGraphicFramePr>
        <p:xfrm>
          <a:off x="2123728" y="4560044"/>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Box 15"/>
          <p:cNvSpPr txBox="1"/>
          <p:nvPr/>
        </p:nvSpPr>
        <p:spPr>
          <a:xfrm>
            <a:off x="323528" y="5352132"/>
            <a:ext cx="1236236" cy="369332"/>
          </a:xfrm>
          <a:prstGeom prst="rect">
            <a:avLst/>
          </a:prstGeom>
          <a:noFill/>
        </p:spPr>
        <p:txBody>
          <a:bodyPr wrap="none" rtlCol="0">
            <a:spAutoFit/>
          </a:bodyPr>
          <a:lstStyle/>
          <a:p>
            <a:r>
              <a:rPr lang="en-US" altLang="zh-CN" dirty="0" smtClean="0"/>
              <a:t>c() returns</a:t>
            </a:r>
            <a:endParaRPr lang="zh-CN" altLang="en-US" dirty="0"/>
          </a:p>
        </p:txBody>
      </p:sp>
      <p:graphicFrame>
        <p:nvGraphicFramePr>
          <p:cNvPr id="17" name="Group 28"/>
          <p:cNvGraphicFramePr>
            <a:graphicFrameLocks noGrp="1"/>
          </p:cNvGraphicFramePr>
          <p:nvPr>
            <p:extLst>
              <p:ext uri="{D42A27DB-BD31-4B8C-83A1-F6EECF244321}">
                <p14:modId xmlns:p14="http://schemas.microsoft.com/office/powerpoint/2010/main" val="2674574936"/>
              </p:ext>
            </p:extLst>
          </p:nvPr>
        </p:nvGraphicFramePr>
        <p:xfrm>
          <a:off x="2123728" y="5310857"/>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Box 17"/>
          <p:cNvSpPr txBox="1"/>
          <p:nvPr/>
        </p:nvSpPr>
        <p:spPr>
          <a:xfrm>
            <a:off x="323528" y="6100440"/>
            <a:ext cx="1249060" cy="369332"/>
          </a:xfrm>
          <a:prstGeom prst="rect">
            <a:avLst/>
          </a:prstGeom>
          <a:noFill/>
        </p:spPr>
        <p:txBody>
          <a:bodyPr wrap="none" rtlCol="0">
            <a:spAutoFit/>
          </a:bodyPr>
          <a:lstStyle/>
          <a:p>
            <a:r>
              <a:rPr lang="en-US" altLang="zh-CN" dirty="0" smtClean="0"/>
              <a:t>a() </a:t>
            </a:r>
            <a:r>
              <a:rPr lang="en-US" altLang="zh-CN" dirty="0"/>
              <a:t>returns</a:t>
            </a:r>
            <a:endParaRPr lang="zh-CN" altLang="en-US" dirty="0"/>
          </a:p>
        </p:txBody>
      </p:sp>
      <p:graphicFrame>
        <p:nvGraphicFramePr>
          <p:cNvPr id="19" name="Group 28"/>
          <p:cNvGraphicFramePr>
            <a:graphicFrameLocks noGrp="1"/>
          </p:cNvGraphicFramePr>
          <p:nvPr>
            <p:extLst>
              <p:ext uri="{D42A27DB-BD31-4B8C-83A1-F6EECF244321}">
                <p14:modId xmlns:p14="http://schemas.microsoft.com/office/powerpoint/2010/main" val="116078948"/>
              </p:ext>
            </p:extLst>
          </p:nvPr>
        </p:nvGraphicFramePr>
        <p:xfrm>
          <a:off x="2123728" y="6059165"/>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9348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4" grpId="0"/>
      <p:bldP spid="16" grpId="0"/>
      <p:bldP spid="1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Function calls</a:t>
            </a:r>
            <a:endParaRPr lang="zh-CN" alt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a:t>
            </a: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return a();</a:t>
            </a:r>
          </a:p>
          <a:p>
            <a:pPr marL="0" marR="0" indent="0">
              <a:spcBef>
                <a:spcPts val="0"/>
              </a:spcBef>
              <a:spcAft>
                <a:spcPts val="0"/>
              </a:spcAft>
              <a:buNone/>
            </a:pP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3904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Function calls</a:t>
            </a:r>
            <a:endParaRPr lang="zh-CN" altLang="en-US" dirty="0"/>
          </a:p>
        </p:txBody>
      </p:sp>
      <p:graphicFrame>
        <p:nvGraphicFramePr>
          <p:cNvPr id="5" name="Group 28"/>
          <p:cNvGraphicFramePr>
            <a:graphicFrameLocks noGrp="1"/>
          </p:cNvGraphicFramePr>
          <p:nvPr>
            <p:extLst>
              <p:ext uri="{D42A27DB-BD31-4B8C-83A1-F6EECF244321}">
                <p14:modId xmlns:p14="http://schemas.microsoft.com/office/powerpoint/2010/main" val="61471661"/>
              </p:ext>
            </p:extLst>
          </p:nvPr>
        </p:nvGraphicFramePr>
        <p:xfrm>
          <a:off x="1907704" y="1556792"/>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323528" y="2348880"/>
            <a:ext cx="1338828" cy="369332"/>
          </a:xfrm>
          <a:prstGeom prst="rect">
            <a:avLst/>
          </a:prstGeom>
          <a:noFill/>
        </p:spPr>
        <p:txBody>
          <a:bodyPr wrap="none" rtlCol="0">
            <a:spAutoFit/>
          </a:bodyPr>
          <a:lstStyle/>
          <a:p>
            <a:r>
              <a:rPr lang="en-US" altLang="zh-CN" dirty="0" smtClean="0"/>
              <a:t>a() calls a()</a:t>
            </a:r>
            <a:endParaRPr lang="zh-CN" altLang="en-US" dirty="0"/>
          </a:p>
        </p:txBody>
      </p:sp>
      <p:graphicFrame>
        <p:nvGraphicFramePr>
          <p:cNvPr id="9" name="Group 28"/>
          <p:cNvGraphicFramePr>
            <a:graphicFrameLocks noGrp="1"/>
          </p:cNvGraphicFramePr>
          <p:nvPr>
            <p:extLst>
              <p:ext uri="{D42A27DB-BD31-4B8C-83A1-F6EECF244321}">
                <p14:modId xmlns:p14="http://schemas.microsoft.com/office/powerpoint/2010/main" val="3682321579"/>
              </p:ext>
            </p:extLst>
          </p:nvPr>
        </p:nvGraphicFramePr>
        <p:xfrm>
          <a:off x="1907704" y="2307605"/>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323528" y="3099693"/>
            <a:ext cx="1338828" cy="369332"/>
          </a:xfrm>
          <a:prstGeom prst="rect">
            <a:avLst/>
          </a:prstGeom>
          <a:noFill/>
        </p:spPr>
        <p:txBody>
          <a:bodyPr wrap="none" rtlCol="0">
            <a:spAutoFit/>
          </a:bodyPr>
          <a:lstStyle/>
          <a:p>
            <a:r>
              <a:rPr lang="en-US" altLang="zh-CN" dirty="0"/>
              <a:t>a() calls a()</a:t>
            </a:r>
            <a:endParaRPr lang="zh-CN" altLang="en-US" dirty="0"/>
          </a:p>
        </p:txBody>
      </p:sp>
      <p:graphicFrame>
        <p:nvGraphicFramePr>
          <p:cNvPr id="11" name="Group 28"/>
          <p:cNvGraphicFramePr>
            <a:graphicFrameLocks noGrp="1"/>
          </p:cNvGraphicFramePr>
          <p:nvPr>
            <p:extLst>
              <p:ext uri="{D42A27DB-BD31-4B8C-83A1-F6EECF244321}">
                <p14:modId xmlns:p14="http://schemas.microsoft.com/office/powerpoint/2010/main" val="2084358350"/>
              </p:ext>
            </p:extLst>
          </p:nvPr>
        </p:nvGraphicFramePr>
        <p:xfrm>
          <a:off x="1907704" y="3058418"/>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TextBox 11"/>
          <p:cNvSpPr txBox="1"/>
          <p:nvPr/>
        </p:nvSpPr>
        <p:spPr>
          <a:xfrm>
            <a:off x="323528" y="3850506"/>
            <a:ext cx="1338828" cy="369332"/>
          </a:xfrm>
          <a:prstGeom prst="rect">
            <a:avLst/>
          </a:prstGeom>
          <a:noFill/>
        </p:spPr>
        <p:txBody>
          <a:bodyPr wrap="none" rtlCol="0">
            <a:spAutoFit/>
          </a:bodyPr>
          <a:lstStyle/>
          <a:p>
            <a:r>
              <a:rPr lang="en-US" altLang="zh-CN" dirty="0"/>
              <a:t>a() calls a()</a:t>
            </a:r>
            <a:endParaRPr lang="zh-CN" altLang="en-US" dirty="0"/>
          </a:p>
        </p:txBody>
      </p:sp>
      <p:graphicFrame>
        <p:nvGraphicFramePr>
          <p:cNvPr id="13" name="Group 28"/>
          <p:cNvGraphicFramePr>
            <a:graphicFrameLocks noGrp="1"/>
          </p:cNvGraphicFramePr>
          <p:nvPr>
            <p:extLst>
              <p:ext uri="{D42A27DB-BD31-4B8C-83A1-F6EECF244321}">
                <p14:modId xmlns:p14="http://schemas.microsoft.com/office/powerpoint/2010/main" val="2566795608"/>
              </p:ext>
            </p:extLst>
          </p:nvPr>
        </p:nvGraphicFramePr>
        <p:xfrm>
          <a:off x="1907704" y="3809231"/>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Box 13"/>
          <p:cNvSpPr txBox="1"/>
          <p:nvPr/>
        </p:nvSpPr>
        <p:spPr>
          <a:xfrm>
            <a:off x="323528" y="4601319"/>
            <a:ext cx="1338828" cy="369332"/>
          </a:xfrm>
          <a:prstGeom prst="rect">
            <a:avLst/>
          </a:prstGeom>
          <a:noFill/>
        </p:spPr>
        <p:txBody>
          <a:bodyPr wrap="none" rtlCol="0">
            <a:spAutoFit/>
          </a:bodyPr>
          <a:lstStyle/>
          <a:p>
            <a:r>
              <a:rPr lang="en-US" altLang="zh-CN" dirty="0"/>
              <a:t>a() calls a()</a:t>
            </a:r>
            <a:endParaRPr lang="zh-CN" altLang="en-US" dirty="0"/>
          </a:p>
        </p:txBody>
      </p:sp>
      <p:graphicFrame>
        <p:nvGraphicFramePr>
          <p:cNvPr id="15" name="Group 28"/>
          <p:cNvGraphicFramePr>
            <a:graphicFrameLocks noGrp="1"/>
          </p:cNvGraphicFramePr>
          <p:nvPr>
            <p:extLst>
              <p:ext uri="{D42A27DB-BD31-4B8C-83A1-F6EECF244321}">
                <p14:modId xmlns:p14="http://schemas.microsoft.com/office/powerpoint/2010/main" val="2340813062"/>
              </p:ext>
            </p:extLst>
          </p:nvPr>
        </p:nvGraphicFramePr>
        <p:xfrm>
          <a:off x="1907704" y="4560044"/>
          <a:ext cx="6480719" cy="503238"/>
        </p:xfrm>
        <a:graphic>
          <a:graphicData uri="http://schemas.openxmlformats.org/drawingml/2006/table">
            <a:tbl>
              <a:tblPr/>
              <a:tblGrid>
                <a:gridCol w="1621181"/>
                <a:gridCol w="1619846"/>
                <a:gridCol w="1621181"/>
                <a:gridCol w="1618511"/>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TextBox 19"/>
          <p:cNvSpPr txBox="1"/>
          <p:nvPr/>
        </p:nvSpPr>
        <p:spPr>
          <a:xfrm>
            <a:off x="323528" y="1598067"/>
            <a:ext cx="992579" cy="369332"/>
          </a:xfrm>
          <a:prstGeom prst="rect">
            <a:avLst/>
          </a:prstGeom>
          <a:noFill/>
        </p:spPr>
        <p:txBody>
          <a:bodyPr wrap="none" rtlCol="0">
            <a:spAutoFit/>
          </a:bodyPr>
          <a:lstStyle/>
          <a:p>
            <a:r>
              <a:rPr lang="en-US" altLang="zh-CN" dirty="0" smtClean="0"/>
              <a:t>calls a()</a:t>
            </a:r>
            <a:endParaRPr lang="zh-CN" altLang="en-US" dirty="0"/>
          </a:p>
        </p:txBody>
      </p:sp>
      <p:sp>
        <p:nvSpPr>
          <p:cNvPr id="3" name="TextBox 2"/>
          <p:cNvSpPr txBox="1"/>
          <p:nvPr/>
        </p:nvSpPr>
        <p:spPr>
          <a:xfrm>
            <a:off x="7946031" y="4560044"/>
            <a:ext cx="654346" cy="1015663"/>
          </a:xfrm>
          <a:prstGeom prst="rect">
            <a:avLst/>
          </a:prstGeom>
          <a:noFill/>
        </p:spPr>
        <p:txBody>
          <a:bodyPr wrap="none" rtlCol="0">
            <a:spAutoFit/>
          </a:bodyPr>
          <a:lstStyle/>
          <a:p>
            <a:r>
              <a:rPr lang="en-US" altLang="zh-CN" sz="6000" b="1" dirty="0" smtClean="0">
                <a:solidFill>
                  <a:srgbClr val="C00000"/>
                </a:solidFill>
              </a:rPr>
              <a:t>?</a:t>
            </a:r>
            <a:endParaRPr lang="zh-CN" altLang="en-US" sz="6000" b="1" dirty="0">
              <a:solidFill>
                <a:srgbClr val="C00000"/>
              </a:solidFill>
            </a:endParaRPr>
          </a:p>
        </p:txBody>
      </p:sp>
      <p:sp>
        <p:nvSpPr>
          <p:cNvPr id="6" name="TextBox 5"/>
          <p:cNvSpPr txBox="1"/>
          <p:nvPr/>
        </p:nvSpPr>
        <p:spPr>
          <a:xfrm>
            <a:off x="5292080" y="5445224"/>
            <a:ext cx="2699778" cy="523220"/>
          </a:xfrm>
          <a:prstGeom prst="rect">
            <a:avLst/>
          </a:prstGeom>
          <a:noFill/>
        </p:spPr>
        <p:txBody>
          <a:bodyPr wrap="none" rtlCol="0">
            <a:spAutoFit/>
          </a:bodyPr>
          <a:lstStyle/>
          <a:p>
            <a:r>
              <a:rPr lang="en-US" altLang="zh-CN" sz="2800" i="1" dirty="0" smtClean="0">
                <a:solidFill>
                  <a:srgbClr val="C00000"/>
                </a:solidFill>
              </a:rPr>
              <a:t>Stack Overflow!</a:t>
            </a:r>
            <a:endParaRPr lang="zh-CN" altLang="en-US" sz="2800" i="1" dirty="0">
              <a:solidFill>
                <a:srgbClr val="C00000"/>
              </a:solidFill>
            </a:endParaRPr>
          </a:p>
        </p:txBody>
      </p:sp>
    </p:spTree>
    <p:extLst>
      <p:ext uri="{BB962C8B-B14F-4D97-AF65-F5344CB8AC3E}">
        <p14:creationId xmlns:p14="http://schemas.microsoft.com/office/powerpoint/2010/main" val="1715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4" grpId="0"/>
      <p:bldP spid="20" grpId="0"/>
      <p:bldP spid="3" grpId="0"/>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6404" name="Picture 4" descr="https://upload.wikimedia.org/wikipedia/commons/thumb/6/6a/Stack_Overflow_homepage.png/1200px-Stack_Overflow_home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450149" cy="446449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altLang="zh-CN" dirty="0" smtClean="0"/>
              <a:t>Stack Overflow</a:t>
            </a:r>
            <a:endParaRPr lang="zh-CN" altLang="en-US" dirty="0"/>
          </a:p>
        </p:txBody>
      </p:sp>
    </p:spTree>
    <p:extLst>
      <p:ext uri="{BB962C8B-B14F-4D97-AF65-F5344CB8AC3E}">
        <p14:creationId xmlns:p14="http://schemas.microsoft.com/office/powerpoint/2010/main" val="5085672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latin typeface="Arial" charset="0"/>
                <a:cs typeface="Arial" charset="0"/>
              </a:rPr>
              <a:t>Reverse-Polish Notation</a:t>
            </a:r>
          </a:p>
        </p:txBody>
      </p:sp>
      <p:sp>
        <p:nvSpPr>
          <p:cNvPr id="7577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Normally, mathematics is written using what we call </a:t>
            </a:r>
            <a:r>
              <a:rPr lang="en-US" i="1" smtClean="0">
                <a:latin typeface="Arial" charset="0"/>
                <a:cs typeface="Arial" charset="0"/>
              </a:rPr>
              <a:t>in-fix</a:t>
            </a:r>
            <a:r>
              <a:rPr lang="en-US" smtClean="0">
                <a:latin typeface="Arial" charset="0"/>
                <a:cs typeface="Arial" charset="0"/>
              </a:rPr>
              <a:t> notation:</a:t>
            </a:r>
          </a:p>
          <a:p>
            <a:pPr lvl="1">
              <a:buFontTx/>
              <a:buNone/>
            </a:pPr>
            <a:r>
              <a:rPr lang="en-US" smtClean="0">
                <a:latin typeface="Arial" charset="0"/>
                <a:cs typeface="Arial" charset="0"/>
              </a:rPr>
              <a:t>				</a:t>
            </a:r>
            <a:r>
              <a:rPr lang="en-US" smtClean="0">
                <a:latin typeface="Times New Roman" pitchFamily="18" charset="0"/>
                <a:cs typeface="Arial" charset="0"/>
              </a:rPr>
              <a:t>(3 + 4) × 5 – 6</a:t>
            </a:r>
          </a:p>
          <a:p>
            <a:pPr>
              <a:buFont typeface="Arial" charset="0"/>
              <a:buNone/>
            </a:pPr>
            <a:r>
              <a:rPr lang="en-US" smtClean="0">
                <a:latin typeface="Arial" charset="0"/>
                <a:cs typeface="Arial" charset="0"/>
              </a:rPr>
              <a:t>	The operator is placed between to operands</a:t>
            </a:r>
          </a:p>
          <a:p>
            <a:pPr>
              <a:buFont typeface="Arial" charset="0"/>
              <a:buNone/>
            </a:pPr>
            <a:r>
              <a:rPr lang="en-US" smtClean="0">
                <a:latin typeface="Arial" charset="0"/>
                <a:cs typeface="Arial" charset="0"/>
              </a:rPr>
              <a:t/>
            </a:r>
            <a:br>
              <a:rPr lang="en-US" smtClean="0">
                <a:latin typeface="Arial" charset="0"/>
                <a:cs typeface="Arial" charset="0"/>
              </a:rPr>
            </a:br>
            <a:r>
              <a:rPr lang="en-US" smtClean="0">
                <a:latin typeface="Arial" charset="0"/>
                <a:cs typeface="Arial" charset="0"/>
              </a:rPr>
              <a:t>One weakness:  parentheses are required</a:t>
            </a:r>
          </a:p>
          <a:p>
            <a:pPr lvl="1">
              <a:buFontTx/>
              <a:buNone/>
            </a:pPr>
            <a:r>
              <a:rPr lang="en-US" sz="2400" smtClean="0">
                <a:latin typeface="Arial" charset="0"/>
                <a:cs typeface="Arial" charset="0"/>
              </a:rPr>
              <a:t>			        </a:t>
            </a:r>
            <a:r>
              <a:rPr lang="en-US" sz="2400" smtClean="0">
                <a:latin typeface="Times New Roman" pitchFamily="18" charset="0"/>
                <a:cs typeface="Arial" charset="0"/>
              </a:rPr>
              <a:t>(3 + 4) ×  5 – 6	=  29</a:t>
            </a:r>
          </a:p>
          <a:p>
            <a:pPr lvl="1">
              <a:buFontTx/>
              <a:buNone/>
            </a:pPr>
            <a:r>
              <a:rPr lang="en-US" sz="2400" smtClean="0">
                <a:latin typeface="Arial" charset="0"/>
                <a:cs typeface="Arial" charset="0"/>
              </a:rPr>
              <a:t>			</a:t>
            </a:r>
            <a:r>
              <a:rPr lang="en-US" sz="2400" smtClean="0">
                <a:latin typeface="Times New Roman" pitchFamily="18" charset="0"/>
                <a:cs typeface="Arial" charset="0"/>
              </a:rPr>
              <a:t>         3 + 4   ×  5 – 6	=  17</a:t>
            </a:r>
          </a:p>
          <a:p>
            <a:pPr lvl="1">
              <a:buFontTx/>
              <a:buNone/>
            </a:pPr>
            <a:r>
              <a:rPr lang="en-US" sz="2400" smtClean="0">
                <a:latin typeface="Arial" charset="0"/>
                <a:cs typeface="Arial" charset="0"/>
              </a:rPr>
              <a:t>			</a:t>
            </a:r>
            <a:r>
              <a:rPr lang="en-US" sz="2400" smtClean="0">
                <a:latin typeface="Times New Roman" pitchFamily="18" charset="0"/>
                <a:cs typeface="Arial" charset="0"/>
              </a:rPr>
              <a:t>         3 + 4   × (5 – 6)	=  –1</a:t>
            </a:r>
          </a:p>
          <a:p>
            <a:pPr lvl="1">
              <a:buFontTx/>
              <a:buNone/>
            </a:pPr>
            <a:r>
              <a:rPr lang="en-US" sz="2400" smtClean="0">
                <a:latin typeface="Times New Roman" pitchFamily="18" charset="0"/>
                <a:cs typeface="Arial" charset="0"/>
              </a:rPr>
              <a:t>			        (3 + 4) × (5 – 6)	=  –7</a:t>
            </a:r>
            <a:endParaRPr lang="en-US" sz="2400" smtClean="0">
              <a:latin typeface="Arial" charset="0"/>
              <a:cs typeface="Arial"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76803"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Alternatively, we can place the operands first, followed by the operator:</a:t>
            </a:r>
          </a:p>
          <a:p>
            <a:pPr lvl="1">
              <a:buFontTx/>
              <a:buNone/>
            </a:pPr>
            <a:r>
              <a:rPr lang="en-US" sz="2400" smtClean="0">
                <a:latin typeface="Arial" charset="0"/>
                <a:cs typeface="Arial" charset="0"/>
              </a:rPr>
              <a:t>			        </a:t>
            </a:r>
            <a:r>
              <a:rPr lang="en-US" sz="2400" smtClean="0">
                <a:latin typeface="Times New Roman" pitchFamily="18" charset="0"/>
                <a:cs typeface="Arial" charset="0"/>
              </a:rPr>
              <a:t>(3 + 4) ×  5 – 6</a:t>
            </a:r>
          </a:p>
          <a:p>
            <a:pPr lvl="1">
              <a:buFontTx/>
              <a:buNone/>
            </a:pPr>
            <a:r>
              <a:rPr lang="en-US" smtClean="0">
                <a:latin typeface="Times New Roman" pitchFamily="18" charset="0"/>
                <a:cs typeface="Arial" charset="0"/>
              </a:rPr>
              <a:t>			        </a:t>
            </a:r>
            <a:r>
              <a:rPr lang="en-US" sz="2400" smtClean="0">
                <a:latin typeface="Times New Roman" pitchFamily="18" charset="0"/>
                <a:cs typeface="Arial" charset="0"/>
              </a:rPr>
              <a:t>3  4  +  5  ×  6  –</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Parsing reads left-to-right and performs any operation on the</a:t>
            </a:r>
            <a:br>
              <a:rPr lang="en-US" smtClean="0">
                <a:latin typeface="Arial" charset="0"/>
                <a:cs typeface="Arial" charset="0"/>
              </a:rPr>
            </a:br>
            <a:r>
              <a:rPr lang="en-US" smtClean="0">
                <a:latin typeface="Arial" charset="0"/>
                <a:cs typeface="Arial" charset="0"/>
              </a:rPr>
              <a:t>last two operands:</a:t>
            </a:r>
          </a:p>
          <a:p>
            <a:pPr>
              <a:buFontTx/>
              <a:buNone/>
            </a:pPr>
            <a:r>
              <a:rPr lang="en-US" smtClean="0">
                <a:latin typeface="Times New Roman" pitchFamily="18" charset="0"/>
                <a:cs typeface="Arial" charset="0"/>
              </a:rPr>
              <a:t>			        </a:t>
            </a:r>
            <a:r>
              <a:rPr lang="en-US" smtClean="0">
                <a:solidFill>
                  <a:srgbClr val="D20000"/>
                </a:solidFill>
                <a:latin typeface="Times New Roman" pitchFamily="18" charset="0"/>
                <a:cs typeface="Arial" charset="0"/>
              </a:rPr>
              <a:t>3  4  +</a:t>
            </a:r>
            <a:r>
              <a:rPr lang="en-US" smtClean="0">
                <a:latin typeface="Times New Roman" pitchFamily="18" charset="0"/>
                <a:cs typeface="Arial" charset="0"/>
              </a:rPr>
              <a:t>  5  ×  6  –</a:t>
            </a:r>
          </a:p>
          <a:p>
            <a:pPr>
              <a:buFontTx/>
              <a:buNone/>
            </a:pPr>
            <a:r>
              <a:rPr lang="en-US" smtClean="0">
                <a:latin typeface="Times New Roman" pitchFamily="18" charset="0"/>
                <a:cs typeface="Arial" charset="0"/>
              </a:rPr>
              <a:t>			            </a:t>
            </a:r>
            <a:r>
              <a:rPr lang="en-US" smtClean="0">
                <a:solidFill>
                  <a:srgbClr val="D20000"/>
                </a:solidFill>
                <a:latin typeface="Times New Roman" pitchFamily="18" charset="0"/>
                <a:cs typeface="Arial" charset="0"/>
              </a:rPr>
              <a:t>7      5  ×</a:t>
            </a:r>
            <a:r>
              <a:rPr lang="en-US" smtClean="0">
                <a:latin typeface="Times New Roman" pitchFamily="18" charset="0"/>
                <a:cs typeface="Arial" charset="0"/>
              </a:rPr>
              <a:t>  6  –</a:t>
            </a:r>
          </a:p>
          <a:p>
            <a:pPr>
              <a:buFontTx/>
              <a:buNone/>
            </a:pPr>
            <a:r>
              <a:rPr lang="en-US" smtClean="0">
                <a:latin typeface="Times New Roman" pitchFamily="18" charset="0"/>
                <a:cs typeface="Arial" charset="0"/>
              </a:rPr>
              <a:t>			                  </a:t>
            </a:r>
            <a:r>
              <a:rPr lang="en-US" smtClean="0">
                <a:solidFill>
                  <a:srgbClr val="D20000"/>
                </a:solidFill>
                <a:latin typeface="Times New Roman" pitchFamily="18" charset="0"/>
                <a:cs typeface="Arial" charset="0"/>
              </a:rPr>
              <a:t>35      6  –</a:t>
            </a:r>
          </a:p>
          <a:p>
            <a:pPr>
              <a:buFontTx/>
              <a:buNone/>
            </a:pPr>
            <a:r>
              <a:rPr lang="en-US" smtClean="0">
                <a:latin typeface="Times New Roman" pitchFamily="18" charset="0"/>
                <a:cs typeface="Arial" charset="0"/>
              </a:rPr>
              <a:t>			                          29</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latin typeface="Arial" charset="0"/>
                <a:cs typeface="Arial" charset="0"/>
              </a:rPr>
              <a:t>Reverse-Polish Notation</a:t>
            </a:r>
          </a:p>
        </p:txBody>
      </p:sp>
      <p:sp>
        <p:nvSpPr>
          <p:cNvPr id="8192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This is called </a:t>
            </a:r>
            <a:r>
              <a:rPr lang="en-US" i="1" dirty="0" smtClean="0">
                <a:latin typeface="Arial" charset="0"/>
                <a:cs typeface="Arial" charset="0"/>
              </a:rPr>
              <a:t>reverse-Polish</a:t>
            </a:r>
            <a:r>
              <a:rPr lang="en-US" dirty="0" smtClean="0">
                <a:latin typeface="Arial" charset="0"/>
                <a:cs typeface="Arial" charset="0"/>
              </a:rPr>
              <a:t> notation after the mathematician Jan </a:t>
            </a:r>
            <a:r>
              <a:rPr lang="en-US" dirty="0" err="1" smtClean="0">
                <a:latin typeface="Arial" charset="0"/>
                <a:cs typeface="Arial" charset="0"/>
              </a:rPr>
              <a:t>Łukasiewicz</a:t>
            </a:r>
            <a:endParaRPr lang="en-US" dirty="0" smtClean="0">
              <a:latin typeface="Arial" charset="0"/>
              <a:cs typeface="Arial" charset="0"/>
            </a:endParaRPr>
          </a:p>
        </p:txBody>
      </p:sp>
      <p:pic>
        <p:nvPicPr>
          <p:cNvPr id="77828" name="Picture 2"/>
          <p:cNvPicPr>
            <a:picLocks noChangeAspect="1" noChangeArrowheads="1"/>
          </p:cNvPicPr>
          <p:nvPr/>
        </p:nvPicPr>
        <p:blipFill>
          <a:blip r:embed="rId3" cstate="print"/>
          <a:srcRect/>
          <a:stretch>
            <a:fillRect/>
          </a:stretch>
        </p:blipFill>
        <p:spPr bwMode="auto">
          <a:xfrm>
            <a:off x="1988292" y="2538412"/>
            <a:ext cx="2530475" cy="3633788"/>
          </a:xfrm>
          <a:prstGeom prst="rect">
            <a:avLst/>
          </a:prstGeom>
          <a:noFill/>
          <a:ln w="9525">
            <a:noFill/>
            <a:miter lim="800000"/>
            <a:headEnd/>
            <a:tailEnd/>
          </a:ln>
        </p:spPr>
      </p:pic>
      <p:sp>
        <p:nvSpPr>
          <p:cNvPr id="5" name="Rectangle 4"/>
          <p:cNvSpPr/>
          <p:nvPr/>
        </p:nvSpPr>
        <p:spPr>
          <a:xfrm>
            <a:off x="1926380" y="6138862"/>
            <a:ext cx="2619375" cy="307975"/>
          </a:xfrm>
          <a:prstGeom prst="rect">
            <a:avLst/>
          </a:prstGeom>
        </p:spPr>
        <p:txBody>
          <a:bodyPr wrap="none">
            <a:spAutoFit/>
          </a:bodyPr>
          <a:lstStyle/>
          <a:p>
            <a:pPr>
              <a:defRPr/>
            </a:pPr>
            <a:r>
              <a:rPr lang="en-CA" sz="1400" dirty="0">
                <a:solidFill>
                  <a:schemeClr val="tx1">
                    <a:lumMod val="50000"/>
                    <a:lumOff val="50000"/>
                  </a:schemeClr>
                </a:solidFill>
              </a:rPr>
              <a:t>http://www.audiovis.nac.gov.pl/</a:t>
            </a:r>
          </a:p>
        </p:txBody>
      </p:sp>
      <p:pic>
        <p:nvPicPr>
          <p:cNvPr id="232451" name="Picture 3"/>
          <p:cNvPicPr>
            <a:picLocks noChangeAspect="1" noChangeArrowheads="1"/>
          </p:cNvPicPr>
          <p:nvPr/>
        </p:nvPicPr>
        <p:blipFill>
          <a:blip r:embed="rId4" cstate="print"/>
          <a:srcRect/>
          <a:stretch>
            <a:fillRect/>
          </a:stretch>
        </p:blipFill>
        <p:spPr bwMode="auto">
          <a:xfrm>
            <a:off x="5724128" y="4012240"/>
            <a:ext cx="2016125" cy="1898650"/>
          </a:xfrm>
          <a:prstGeom prst="rect">
            <a:avLst/>
          </a:prstGeom>
          <a:noFill/>
          <a:ln w="9525">
            <a:noFill/>
            <a:miter lim="800000"/>
            <a:headEnd/>
            <a:tailEnd/>
          </a:ln>
        </p:spPr>
      </p:pic>
      <p:sp>
        <p:nvSpPr>
          <p:cNvPr id="7" name="Rectangle 6"/>
          <p:cNvSpPr/>
          <p:nvPr/>
        </p:nvSpPr>
        <p:spPr>
          <a:xfrm>
            <a:off x="6025753" y="5883903"/>
            <a:ext cx="1785937" cy="307975"/>
          </a:xfrm>
          <a:prstGeom prst="rect">
            <a:avLst/>
          </a:prstGeom>
        </p:spPr>
        <p:txBody>
          <a:bodyPr wrap="none">
            <a:spAutoFit/>
          </a:bodyPr>
          <a:lstStyle/>
          <a:p>
            <a:pPr>
              <a:defRPr/>
            </a:pPr>
            <a:r>
              <a:rPr lang="en-CA" sz="1400" dirty="0">
                <a:solidFill>
                  <a:schemeClr val="tx1">
                    <a:lumMod val="50000"/>
                    <a:lumOff val="50000"/>
                  </a:schemeClr>
                </a:solidFill>
              </a:rPr>
              <a:t>http://xkcd.com/645/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78851" name="Rectangle 3"/>
          <p:cNvSpPr>
            <a:spLocks noGrp="1" noChangeArrowheads="1"/>
          </p:cNvSpPr>
          <p:nvPr>
            <p:ph type="body" idx="1"/>
          </p:nvPr>
        </p:nvSpPr>
        <p:spPr/>
        <p:txBody>
          <a:bodyPr>
            <a:normAutofit fontScale="92500" lnSpcReduction="10000"/>
          </a:bodyPr>
          <a:lstStyle/>
          <a:p>
            <a:pPr>
              <a:buFont typeface="Arial" charset="0"/>
              <a:buNone/>
            </a:pPr>
            <a:r>
              <a:rPr lang="en-US" dirty="0" smtClean="0">
                <a:latin typeface="Arial" charset="0"/>
                <a:cs typeface="Arial" charset="0"/>
              </a:rPr>
              <a:t>	Other examples:</a:t>
            </a:r>
          </a:p>
          <a:p>
            <a:pPr>
              <a:buFontTx/>
              <a:buNone/>
            </a:pPr>
            <a:r>
              <a:rPr lang="en-US" sz="2800" dirty="0" smtClean="0">
                <a:latin typeface="Times New Roman" pitchFamily="18" charset="0"/>
                <a:cs typeface="Arial" charset="0"/>
              </a:rPr>
              <a:t>			        3</a:t>
            </a:r>
            <a:r>
              <a:rPr lang="en-US" sz="2800" dirty="0" smtClean="0">
                <a:solidFill>
                  <a:srgbClr val="D20000"/>
                </a:solidFill>
                <a:latin typeface="Times New Roman" pitchFamily="18" charset="0"/>
                <a:cs typeface="Arial" charset="0"/>
              </a:rPr>
              <a:t>  4  5  ×</a:t>
            </a:r>
            <a:r>
              <a:rPr lang="en-US" sz="2800" dirty="0" smtClean="0">
                <a:latin typeface="Times New Roman" pitchFamily="18" charset="0"/>
                <a:cs typeface="Arial" charset="0"/>
              </a:rPr>
              <a:t>  +  6  –</a:t>
            </a:r>
          </a:p>
          <a:p>
            <a:pPr>
              <a:buFontTx/>
              <a:buNone/>
            </a:pP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3    20      +</a:t>
            </a:r>
            <a:r>
              <a:rPr lang="en-US" sz="2800" dirty="0" smtClean="0">
                <a:latin typeface="Times New Roman" pitchFamily="18" charset="0"/>
                <a:cs typeface="Arial" charset="0"/>
              </a:rPr>
              <a:t>  6  –</a:t>
            </a:r>
          </a:p>
          <a:p>
            <a:pPr>
              <a:buFontTx/>
              <a:buNone/>
            </a:pP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23          6  –</a:t>
            </a:r>
          </a:p>
          <a:p>
            <a:pPr>
              <a:buFontTx/>
              <a:buNone/>
            </a:pPr>
            <a:r>
              <a:rPr lang="en-US" sz="2800" dirty="0" smtClean="0">
                <a:latin typeface="Times New Roman" pitchFamily="18" charset="0"/>
                <a:cs typeface="Arial" charset="0"/>
              </a:rPr>
              <a:t>			                          17</a:t>
            </a:r>
          </a:p>
          <a:p>
            <a:pPr>
              <a:buFontTx/>
              <a:buNone/>
            </a:pPr>
            <a:endParaRPr lang="en-US" sz="2800" dirty="0" smtClean="0">
              <a:latin typeface="Times New Roman" pitchFamily="18" charset="0"/>
              <a:cs typeface="Arial" charset="0"/>
            </a:endParaRPr>
          </a:p>
          <a:p>
            <a:pPr>
              <a:buFontTx/>
              <a:buNone/>
            </a:pPr>
            <a:r>
              <a:rPr lang="en-US" sz="2800" dirty="0" smtClean="0">
                <a:latin typeface="Times New Roman" pitchFamily="18" charset="0"/>
                <a:cs typeface="Arial" charset="0"/>
              </a:rPr>
              <a:t>			        3</a:t>
            </a:r>
            <a:r>
              <a:rPr lang="en-US" sz="2800" dirty="0" smtClean="0">
                <a:solidFill>
                  <a:srgbClr val="D20000"/>
                </a:solidFill>
                <a:latin typeface="Times New Roman" pitchFamily="18" charset="0"/>
                <a:cs typeface="Arial" charset="0"/>
              </a:rPr>
              <a:t>  </a:t>
            </a:r>
            <a:r>
              <a:rPr lang="en-US" sz="2800" dirty="0" smtClean="0">
                <a:latin typeface="Times New Roman" pitchFamily="18" charset="0"/>
                <a:cs typeface="Arial" charset="0"/>
              </a:rPr>
              <a:t>4  </a:t>
            </a:r>
            <a:r>
              <a:rPr lang="en-US" sz="2800" dirty="0" smtClean="0">
                <a:solidFill>
                  <a:srgbClr val="D20000"/>
                </a:solidFill>
                <a:latin typeface="Times New Roman" pitchFamily="18" charset="0"/>
                <a:cs typeface="Arial" charset="0"/>
              </a:rPr>
              <a:t>5  6  –  </a:t>
            </a:r>
            <a:r>
              <a:rPr lang="en-US" sz="2800" dirty="0" smtClean="0">
                <a:latin typeface="Times New Roman" pitchFamily="18" charset="0"/>
                <a:cs typeface="Arial" charset="0"/>
              </a:rPr>
              <a:t>×  +</a:t>
            </a:r>
          </a:p>
          <a:p>
            <a:pPr>
              <a:buFontTx/>
              <a:buNone/>
            </a:pPr>
            <a:r>
              <a:rPr lang="en-US" sz="2800" dirty="0" smtClean="0">
                <a:latin typeface="Times New Roman" pitchFamily="18" charset="0"/>
                <a:cs typeface="Arial" charset="0"/>
              </a:rPr>
              <a:t>			        3  4    </a:t>
            </a:r>
            <a:r>
              <a:rPr lang="en-US" sz="2800" dirty="0" smtClean="0">
                <a:solidFill>
                  <a:srgbClr val="D20000"/>
                </a:solidFill>
                <a:latin typeface="Times New Roman" pitchFamily="18" charset="0"/>
                <a:cs typeface="Arial" charset="0"/>
              </a:rPr>
              <a:t>–1</a:t>
            </a: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     </a:t>
            </a:r>
            <a:r>
              <a:rPr lang="en-US" sz="2800" dirty="0" smtClean="0">
                <a:latin typeface="Times New Roman" pitchFamily="18" charset="0"/>
                <a:cs typeface="Arial" charset="0"/>
              </a:rPr>
              <a:t>×  +</a:t>
            </a:r>
          </a:p>
          <a:p>
            <a:pPr>
              <a:buFontTx/>
              <a:buNone/>
            </a:pP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3</a:t>
            </a: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    –4          + </a:t>
            </a:r>
          </a:p>
          <a:p>
            <a:pPr>
              <a:buFontTx/>
              <a:buNone/>
            </a:pPr>
            <a:r>
              <a:rPr lang="en-US" sz="2800" dirty="0" smtClean="0">
                <a:latin typeface="Times New Roman" pitchFamily="18" charset="0"/>
                <a:cs typeface="Arial" charset="0"/>
              </a:rPr>
              <a:t>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latin typeface="Arial" charset="0"/>
                <a:cs typeface="Arial" charset="0"/>
              </a:rPr>
              <a:t>Implementations</a:t>
            </a:r>
          </a:p>
        </p:txBody>
      </p:sp>
      <p:sp>
        <p:nvSpPr>
          <p:cNvPr id="17411"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We will look at two implementations of stacks:</a:t>
            </a:r>
          </a:p>
          <a:p>
            <a:pPr lvl="1"/>
            <a:r>
              <a:rPr lang="en-US" altLang="zh-CN" dirty="0">
                <a:latin typeface="Arial" charset="0"/>
                <a:cs typeface="Arial" charset="0"/>
              </a:rPr>
              <a:t>Singly linked lists</a:t>
            </a:r>
          </a:p>
          <a:p>
            <a:pPr lvl="1"/>
            <a:r>
              <a:rPr lang="en-US" altLang="zh-CN" dirty="0">
                <a:latin typeface="Arial" charset="0"/>
                <a:cs typeface="Arial" charset="0"/>
              </a:rPr>
              <a:t>One-ended arrays</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The optimal asymptotic run time of any algorithm is </a:t>
            </a:r>
            <a:r>
              <a:rPr lang="en-CA" b="1" dirty="0" smtClean="0">
                <a:latin typeface="Symbol" pitchFamily="18" charset="2"/>
                <a:cs typeface="Times New Roman" pitchFamily="18" charset="0"/>
              </a:rPr>
              <a:t>Q</a:t>
            </a:r>
            <a:r>
              <a:rPr lang="en-US" dirty="0" smtClean="0">
                <a:latin typeface="Times New Roman" pitchFamily="18" charset="0"/>
                <a:cs typeface="Arial" charset="0"/>
              </a:rPr>
              <a:t>(1)</a:t>
            </a:r>
            <a:r>
              <a:rPr lang="en-US" dirty="0" smtClean="0">
                <a:latin typeface="Arial" charset="0"/>
                <a:cs typeface="Arial" charset="0"/>
              </a:rPr>
              <a:t> </a:t>
            </a:r>
          </a:p>
          <a:p>
            <a:pPr lvl="1"/>
            <a:r>
              <a:rPr lang="en-CA" dirty="0" smtClean="0">
                <a:latin typeface="Arial" charset="0"/>
                <a:cs typeface="Arial" charset="0"/>
              </a:rPr>
              <a:t>The run time of the algorithm is independent of the number of objects being stored in the container</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7987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Benefits:</a:t>
            </a:r>
          </a:p>
          <a:p>
            <a:pPr lvl="1"/>
            <a:r>
              <a:rPr lang="en-US" dirty="0" smtClean="0">
                <a:solidFill>
                  <a:srgbClr val="FF0000"/>
                </a:solidFill>
                <a:latin typeface="Arial" charset="0"/>
                <a:cs typeface="Arial" charset="0"/>
              </a:rPr>
              <a:t>No ambiguity and no brackets are required</a:t>
            </a:r>
          </a:p>
          <a:p>
            <a:pPr lvl="1"/>
            <a:r>
              <a:rPr lang="en-US" dirty="0" smtClean="0">
                <a:latin typeface="Arial" charset="0"/>
                <a:cs typeface="Arial" charset="0"/>
              </a:rPr>
              <a:t>It is the same process used by a computer to perform computations:</a:t>
            </a:r>
          </a:p>
          <a:p>
            <a:pPr lvl="2"/>
            <a:r>
              <a:rPr lang="en-US" dirty="0" smtClean="0">
                <a:latin typeface="Arial" charset="0"/>
                <a:cs typeface="Arial" charset="0"/>
              </a:rPr>
              <a:t>operands must be loaded into registers before operations can be performed on them</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2947"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easiest way to parse reverse-Polish notation is to use an operand stack:</a:t>
            </a:r>
          </a:p>
          <a:p>
            <a:pPr lvl="1"/>
            <a:r>
              <a:rPr lang="en-US" dirty="0" smtClean="0">
                <a:solidFill>
                  <a:srgbClr val="FF0000"/>
                </a:solidFill>
                <a:latin typeface="Arial" charset="0"/>
                <a:cs typeface="Arial" charset="0"/>
              </a:rPr>
              <a:t>operands are processed by pushing them onto the stack</a:t>
            </a:r>
          </a:p>
          <a:p>
            <a:pPr lvl="1"/>
            <a:r>
              <a:rPr lang="en-US" dirty="0" smtClean="0">
                <a:latin typeface="Arial" charset="0"/>
                <a:cs typeface="Arial" charset="0"/>
              </a:rPr>
              <a:t>when processing an operator:</a:t>
            </a:r>
          </a:p>
          <a:p>
            <a:pPr lvl="2"/>
            <a:r>
              <a:rPr lang="en-US" dirty="0" smtClean="0">
                <a:latin typeface="Arial" charset="0"/>
                <a:cs typeface="Arial" charset="0"/>
              </a:rPr>
              <a:t>pop the last two items off the operand stack,</a:t>
            </a:r>
          </a:p>
          <a:p>
            <a:pPr lvl="2"/>
            <a:r>
              <a:rPr lang="en-US" dirty="0" smtClean="0">
                <a:latin typeface="Arial" charset="0"/>
                <a:cs typeface="Arial" charset="0"/>
              </a:rPr>
              <a:t>perform the operation, and</a:t>
            </a:r>
          </a:p>
          <a:p>
            <a:pPr lvl="2"/>
            <a:r>
              <a:rPr lang="en-US" dirty="0" smtClean="0">
                <a:latin typeface="Arial" charset="0"/>
                <a:cs typeface="Arial" charset="0"/>
              </a:rPr>
              <a:t>push the result back onto the stack</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397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Evaluate the following reverse-Polish expression using a stack: </a:t>
            </a:r>
          </a:p>
          <a:p>
            <a:pPr>
              <a:buFontTx/>
              <a:buNone/>
            </a:pPr>
            <a:r>
              <a:rPr lang="en-US" smtClean="0">
                <a:latin typeface="Arial" charset="0"/>
                <a:cs typeface="Arial" charset="0"/>
              </a:rPr>
              <a:t>		 </a:t>
            </a:r>
            <a:r>
              <a:rPr lang="en-US" sz="2800" smtClean="0">
                <a:latin typeface="Times New Roman" pitchFamily="18" charset="0"/>
                <a:cs typeface="Arial" charset="0"/>
              </a:rPr>
              <a:t>1  2  3  +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78887" name="Group 39"/>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4995"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1</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solidFill>
                  <a:srgbClr val="D20000"/>
                </a:solidFill>
                <a:latin typeface="Times New Roman" pitchFamily="18" charset="0"/>
                <a:cs typeface="Arial" charset="0"/>
              </a:rPr>
              <a:t>1</a:t>
            </a:r>
            <a:r>
              <a:rPr lang="en-US" sz="2800" smtClean="0">
                <a:latin typeface="Times New Roman" pitchFamily="18" charset="0"/>
                <a:cs typeface="Arial" charset="0"/>
              </a:rPr>
              <a:t>  2  3  +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0900"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601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1</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a:t>
            </a:r>
            <a:r>
              <a:rPr lang="en-US" sz="2800" smtClean="0">
                <a:solidFill>
                  <a:srgbClr val="D20000"/>
                </a:solidFill>
                <a:latin typeface="Times New Roman" pitchFamily="18" charset="0"/>
                <a:cs typeface="Arial" charset="0"/>
              </a:rPr>
              <a:t>2</a:t>
            </a:r>
            <a:r>
              <a:rPr lang="en-US" sz="2800" smtClean="0">
                <a:latin typeface="Times New Roman" pitchFamily="18" charset="0"/>
                <a:cs typeface="Arial" charset="0"/>
              </a:rPr>
              <a:t>  3  +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1924"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7043"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3</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a:t>
            </a:r>
            <a:r>
              <a:rPr lang="en-US" sz="2800" smtClean="0">
                <a:solidFill>
                  <a:srgbClr val="D20000"/>
                </a:solidFill>
                <a:latin typeface="Times New Roman" pitchFamily="18" charset="0"/>
                <a:cs typeface="Arial" charset="0"/>
              </a:rPr>
              <a:t>3</a:t>
            </a:r>
            <a:r>
              <a:rPr lang="en-US" sz="2800" smtClean="0">
                <a:latin typeface="Times New Roman" pitchFamily="18" charset="0"/>
                <a:cs typeface="Arial" charset="0"/>
              </a:rPr>
              <a:t>  +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2948"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8067"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3</a:t>
            </a:r>
            <a:r>
              <a:rPr lang="en-US" smtClean="0">
                <a:latin typeface="Arial" charset="0"/>
                <a:cs typeface="Arial" charset="0"/>
              </a:rPr>
              <a:t> and </a:t>
            </a:r>
            <a:r>
              <a:rPr lang="en-US" smtClean="0">
                <a:latin typeface="Times New Roman" pitchFamily="18" charset="0"/>
                <a:cs typeface="Arial" charset="0"/>
              </a:rPr>
              <a:t>2</a:t>
            </a:r>
            <a:r>
              <a:rPr lang="en-US" smtClean="0">
                <a:latin typeface="Arial" charset="0"/>
                <a:cs typeface="Arial" charset="0"/>
              </a:rPr>
              <a:t> and push </a:t>
            </a:r>
            <a:r>
              <a:rPr lang="en-US" smtClean="0">
                <a:latin typeface="Times New Roman" pitchFamily="18" charset="0"/>
                <a:cs typeface="Arial" charset="0"/>
              </a:rPr>
              <a:t>2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3 = 5</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3972"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909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4</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a:t>
            </a:r>
            <a:r>
              <a:rPr lang="en-US" sz="2800" smtClean="0">
                <a:solidFill>
                  <a:srgbClr val="D20000"/>
                </a:solidFill>
                <a:latin typeface="Times New Roman" pitchFamily="18" charset="0"/>
                <a:cs typeface="Arial" charset="0"/>
              </a:rPr>
              <a:t>4</a:t>
            </a:r>
            <a:r>
              <a:rPr lang="en-US" sz="2800" smtClean="0">
                <a:latin typeface="Times New Roman" pitchFamily="18" charset="0"/>
                <a:cs typeface="Arial" charset="0"/>
              </a:rPr>
              <a:t>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4996"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0115"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5</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a:t>
            </a:r>
            <a:r>
              <a:rPr lang="en-US" sz="2800" smtClean="0">
                <a:solidFill>
                  <a:srgbClr val="D20000"/>
                </a:solidFill>
                <a:latin typeface="Times New Roman" pitchFamily="18" charset="0"/>
                <a:cs typeface="Arial" charset="0"/>
              </a:rPr>
              <a:t>5</a:t>
            </a:r>
            <a:r>
              <a:rPr lang="en-US" sz="2800" smtClean="0">
                <a:latin typeface="Times New Roman" pitchFamily="18" charset="0"/>
                <a:cs typeface="Arial" charset="0"/>
              </a:rPr>
              <a:t>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6036" name="Group 20"/>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113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6</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5  </a:t>
            </a:r>
            <a:r>
              <a:rPr lang="en-US" sz="2800" smtClean="0">
                <a:solidFill>
                  <a:srgbClr val="D20000"/>
                </a:solidFill>
                <a:latin typeface="Times New Roman" pitchFamily="18" charset="0"/>
                <a:cs typeface="Arial" charset="0"/>
              </a:rPr>
              <a:t>6</a:t>
            </a:r>
            <a:r>
              <a:rPr lang="en-US" sz="2800" smtClean="0">
                <a:latin typeface="Times New Roman" pitchFamily="18" charset="0"/>
                <a:cs typeface="Arial" charset="0"/>
              </a:rPr>
              <a:t>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7044"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latin typeface="Arial" charset="0"/>
                <a:cs typeface="Arial" charset="0"/>
              </a:rPr>
              <a:t>Linked-List Implementation</a:t>
            </a:r>
          </a:p>
        </p:txBody>
      </p:sp>
      <p:sp>
        <p:nvSpPr>
          <p:cNvPr id="18435"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Operations at the front of a singly linked list are all </a:t>
            </a:r>
            <a:r>
              <a:rPr lang="en-CA" b="1" smtClean="0">
                <a:solidFill>
                  <a:srgbClr val="000000"/>
                </a:solidFill>
                <a:latin typeface="Symbol" pitchFamily="18" charset="2"/>
                <a:cs typeface="Times New Roman" pitchFamily="18" charset="0"/>
              </a:rPr>
              <a:t>Q</a:t>
            </a:r>
            <a:r>
              <a:rPr lang="en-CA" smtClean="0">
                <a:solidFill>
                  <a:srgbClr val="000000"/>
                </a:solidFill>
                <a:latin typeface="Times New Roman" pitchFamily="18" charset="0"/>
                <a:cs typeface="Times New Roman" pitchFamily="18" charset="0"/>
              </a:rPr>
              <a:t>(1)</a:t>
            </a:r>
          </a:p>
          <a:p>
            <a:endParaRPr lang="en-CA" smtClean="0">
              <a:solidFill>
                <a:srgbClr val="000000"/>
              </a:solidFill>
              <a:latin typeface="Times New Roman" pitchFamily="18" charset="0"/>
              <a:cs typeface="Times New Roman" pitchFamily="18" charset="0"/>
            </a:endParaRPr>
          </a:p>
          <a:p>
            <a:endParaRPr lang="en-CA" smtClean="0">
              <a:solidFill>
                <a:srgbClr val="000000"/>
              </a:solidFill>
              <a:latin typeface="Times New Roman" pitchFamily="18" charset="0"/>
              <a:cs typeface="Times New Roman" pitchFamily="18" charset="0"/>
            </a:endParaRPr>
          </a:p>
          <a:p>
            <a:endParaRPr lang="en-CA" smtClean="0">
              <a:solidFill>
                <a:srgbClr val="000000"/>
              </a:solidFill>
              <a:latin typeface="Times New Roman" pitchFamily="18" charset="0"/>
              <a:cs typeface="Times New Roman" pitchFamily="18" charset="0"/>
            </a:endParaRPr>
          </a:p>
          <a:p>
            <a:endParaRPr lang="en-CA" smtClean="0">
              <a:solidFill>
                <a:srgbClr val="000000"/>
              </a:solidFill>
              <a:latin typeface="Times New Roman" pitchFamily="18" charset="0"/>
              <a:cs typeface="Times New Roman" pitchFamily="18" charset="0"/>
            </a:endParaRPr>
          </a:p>
          <a:p>
            <a:endParaRPr lang="en-CA" smtClean="0">
              <a:solidFill>
                <a:srgbClr val="000000"/>
              </a:solidFill>
              <a:latin typeface="Times New Roman" pitchFamily="18" charset="0"/>
              <a:cs typeface="Times New Roman" pitchFamily="18" charset="0"/>
            </a:endParaRPr>
          </a:p>
          <a:p>
            <a:endParaRPr lang="en-CA" smtClean="0">
              <a:solidFill>
                <a:srgbClr val="000000"/>
              </a:solidFill>
              <a:latin typeface="Times New Roman" pitchFamily="18" charset="0"/>
              <a:cs typeface="Times New Roman" pitchFamily="18" charset="0"/>
            </a:endParaRP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The desired behaviour of an Abstract Stack may be reproduced by performing all operations at the front</a:t>
            </a:r>
            <a:endParaRPr lang="en-CA" smtClean="0">
              <a:solidFill>
                <a:srgbClr val="000000"/>
              </a:solidFill>
              <a:latin typeface="Times New Roman" pitchFamily="18" charset="0"/>
              <a:cs typeface="Times New Roman" pitchFamily="18" charset="0"/>
            </a:endParaRPr>
          </a:p>
          <a:p>
            <a:endParaRPr lang="en-US" smtClean="0">
              <a:latin typeface="Arial" charset="0"/>
              <a:cs typeface="Arial" charset="0"/>
            </a:endParaRPr>
          </a:p>
        </p:txBody>
      </p:sp>
      <p:graphicFrame>
        <p:nvGraphicFramePr>
          <p:cNvPr id="12351" name="Group 63"/>
          <p:cNvGraphicFramePr>
            <a:graphicFrameLocks noGrp="1"/>
          </p:cNvGraphicFramePr>
          <p:nvPr/>
        </p:nvGraphicFramePr>
        <p:xfrm>
          <a:off x="3059113" y="2881313"/>
          <a:ext cx="3364087" cy="1484313"/>
        </p:xfrm>
        <a:graphic>
          <a:graphicData uri="http://schemas.openxmlformats.org/drawingml/2006/table">
            <a:tbl>
              <a:tblPr/>
              <a:tblGrid>
                <a:gridCol w="864096"/>
                <a:gridCol w="1296144"/>
                <a:gridCol w="120384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Front/</a:t>
                      </a:r>
                      <a:r>
                        <a:rPr kumimoji="0" lang="en-CA" sz="1800" b="1" i="0" u="none" strike="noStrike" cap="none" normalizeH="0" baseline="0" smtClean="0">
                          <a:ln>
                            <a:noFill/>
                          </a:ln>
                          <a:solidFill>
                            <a:schemeClr val="tx1"/>
                          </a:solidFill>
                          <a:effectLst/>
                          <a:latin typeface="Times New Roman" pitchFamily="18" charset="0"/>
                          <a:cs typeface="Times New Roman" pitchFamily="18" charset="0"/>
                        </a:rPr>
                        <a:t>1</a:t>
                      </a:r>
                      <a:r>
                        <a:rPr kumimoji="0" lang="en-CA" sz="1800" b="1" i="0" u="none" strike="noStrike" cap="none" normalizeH="0" baseline="30000" smtClean="0">
                          <a:ln>
                            <a:noFill/>
                          </a:ln>
                          <a:solidFill>
                            <a:schemeClr val="tx1"/>
                          </a:solidFill>
                          <a:effectLst/>
                          <a:latin typeface="Calibri" pitchFamily="34" charset="0"/>
                          <a:cs typeface="Arial" charset="0"/>
                        </a:rPr>
                        <a:t>st</a:t>
                      </a:r>
                      <a:r>
                        <a:rPr kumimoji="0" lang="en-CA" sz="1800" b="1" i="0" u="none" strike="noStrike" cap="none" normalizeH="0" baseline="0" smtClean="0">
                          <a:ln>
                            <a:noFill/>
                          </a:ln>
                          <a:solidFill>
                            <a:schemeClr val="tx1"/>
                          </a:solidFill>
                          <a:effectLst/>
                          <a:latin typeface="Calibri" pitchFamily="34" charset="0"/>
                          <a:cs typeface="Arial"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Back/</a:t>
                      </a:r>
                      <a:r>
                        <a:rPr kumimoji="0" lang="en-CA" sz="1800" b="1" i="1" u="none" strike="noStrike" cap="none" normalizeH="0" baseline="0" smtClean="0">
                          <a:ln>
                            <a:noFill/>
                          </a:ln>
                          <a:solidFill>
                            <a:schemeClr val="tx1"/>
                          </a:solidFill>
                          <a:effectLst/>
                          <a:latin typeface="Times New Roman" pitchFamily="18" charset="0"/>
                          <a:cs typeface="Times New Roman" pitchFamily="18" charset="0"/>
                        </a:rPr>
                        <a:t>n</a:t>
                      </a:r>
                      <a:r>
                        <a:rPr kumimoji="0" lang="en-CA" sz="1800" b="1" i="0" u="none" strike="noStrike" cap="none" normalizeH="0" baseline="30000" smtClean="0">
                          <a:ln>
                            <a:noFill/>
                          </a:ln>
                          <a:solidFill>
                            <a:schemeClr val="tx1"/>
                          </a:solidFill>
                          <a:effectLst/>
                          <a:latin typeface="Calibri" pitchFamily="34" charset="0"/>
                          <a:cs typeface="Arial" charset="0"/>
                        </a:rPr>
                        <a:t>th</a:t>
                      </a:r>
                      <a:endParaRPr kumimoji="0" lang="en-CA" sz="18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Find</a:t>
                      </a:r>
                      <a:endParaRPr kumimoji="0" lang="en-CA" sz="1800" b="1" i="0" u="none" strike="noStrike" cap="none" normalizeH="0" baseline="3000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Insert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Erase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r>
                        <a:rPr kumimoji="0" lang="en-CA" sz="1800" b="0" i="1" u="none" strike="noStrike" cap="none" normalizeH="0" baseline="0" dirty="0" smtClean="0">
                          <a:ln>
                            <a:noFill/>
                          </a:ln>
                          <a:solidFill>
                            <a:srgbClr val="FF0000"/>
                          </a:solidFill>
                          <a:effectLst/>
                          <a:latin typeface="Times New Roman" pitchFamily="18" charset="0"/>
                          <a:cs typeface="Times New Roman" pitchFamily="18" charset="0"/>
                        </a:rPr>
                        <a:t>n</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pic>
        <p:nvPicPr>
          <p:cNvPr id="18449" name="Picture 5" descr="C:\Users\dwharder\Desktop\l2.png"/>
          <p:cNvPicPr>
            <a:picLocks noChangeAspect="1" noChangeArrowheads="1"/>
          </p:cNvPicPr>
          <p:nvPr/>
        </p:nvPicPr>
        <p:blipFill>
          <a:blip r:embed="rId3" cstate="print"/>
          <a:srcRect/>
          <a:stretch>
            <a:fillRect/>
          </a:stretch>
        </p:blipFill>
        <p:spPr bwMode="auto">
          <a:xfrm>
            <a:off x="1951038" y="2276475"/>
            <a:ext cx="5357812" cy="573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2163" name="Rectangle 3"/>
          <p:cNvSpPr>
            <a:spLocks noGrp="1" noChangeArrowheads="1"/>
          </p:cNvSpPr>
          <p:nvPr>
            <p:ph type="body" idx="1"/>
          </p:nvPr>
        </p:nvSpPr>
        <p:spPr>
          <a:xfrm>
            <a:off x="457200" y="1598613"/>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6</a:t>
            </a:r>
            <a:r>
              <a:rPr lang="en-US" smtClean="0">
                <a:latin typeface="Arial" charset="0"/>
                <a:cs typeface="Arial" charset="0"/>
              </a:rPr>
              <a:t> and </a:t>
            </a:r>
            <a:r>
              <a:rPr lang="en-US" smtClean="0">
                <a:latin typeface="Times New Roman" pitchFamily="18" charset="0"/>
                <a:cs typeface="Arial" charset="0"/>
              </a:rPr>
              <a:t>5</a:t>
            </a:r>
            <a:r>
              <a:rPr lang="en-US" smtClean="0">
                <a:latin typeface="Arial" charset="0"/>
                <a:cs typeface="Arial" charset="0"/>
              </a:rPr>
              <a:t> and push </a:t>
            </a:r>
            <a:r>
              <a:rPr lang="en-US" smtClean="0">
                <a:latin typeface="Times New Roman" pitchFamily="18" charset="0"/>
                <a:cs typeface="Arial" charset="0"/>
              </a:rPr>
              <a:t>5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6 = 30</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8068"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3187" name="Rectangle 3"/>
          <p:cNvSpPr>
            <a:spLocks noGrp="1" noChangeArrowheads="1"/>
          </p:cNvSpPr>
          <p:nvPr>
            <p:ph type="body" idx="1"/>
          </p:nvPr>
        </p:nvSpPr>
        <p:spPr>
          <a:xfrm>
            <a:off x="457200" y="1600200"/>
            <a:ext cx="8075613" cy="4525963"/>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30</a:t>
            </a:r>
            <a:r>
              <a:rPr lang="en-US" smtClean="0">
                <a:latin typeface="Arial" charset="0"/>
                <a:cs typeface="Arial" charset="0"/>
              </a:rPr>
              <a:t> and </a:t>
            </a:r>
            <a:r>
              <a:rPr lang="en-US" smtClean="0">
                <a:latin typeface="Times New Roman" pitchFamily="18" charset="0"/>
                <a:cs typeface="Arial" charset="0"/>
              </a:rPr>
              <a:t>4</a:t>
            </a:r>
            <a:r>
              <a:rPr lang="en-US" smtClean="0">
                <a:latin typeface="Arial" charset="0"/>
                <a:cs typeface="Arial" charset="0"/>
              </a:rPr>
              <a:t> and push </a:t>
            </a:r>
            <a:r>
              <a:rPr lang="en-US" smtClean="0">
                <a:latin typeface="Times New Roman" pitchFamily="18" charset="0"/>
                <a:cs typeface="Arial" charset="0"/>
              </a:rPr>
              <a:t>4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30 = –26</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9109" name="Group 21"/>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D2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 –26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421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7</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5  6  ×  –  </a:t>
            </a:r>
            <a:r>
              <a:rPr lang="en-US" sz="2800" smtClean="0">
                <a:solidFill>
                  <a:srgbClr val="D20000"/>
                </a:solidFill>
                <a:latin typeface="Times New Roman" pitchFamily="18" charset="0"/>
                <a:cs typeface="Arial" charset="0"/>
              </a:rPr>
              <a:t>7</a:t>
            </a:r>
            <a:r>
              <a:rPr lang="en-US" sz="2800" smtClean="0">
                <a:latin typeface="Times New Roman" pitchFamily="18" charset="0"/>
                <a:cs typeface="Arial" charset="0"/>
              </a:rPr>
              <a:t>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0116"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 </a:t>
                      </a: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5235" name="Rectangle 3"/>
          <p:cNvSpPr>
            <a:spLocks noGrp="1" noChangeArrowheads="1"/>
          </p:cNvSpPr>
          <p:nvPr>
            <p:ph type="body" idx="1"/>
          </p:nvPr>
        </p:nvSpPr>
        <p:spPr>
          <a:xfrm>
            <a:off x="457200" y="1598613"/>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7</a:t>
            </a:r>
            <a:r>
              <a:rPr lang="en-US" smtClean="0">
                <a:latin typeface="Arial" charset="0"/>
                <a:cs typeface="Arial" charset="0"/>
              </a:rPr>
              <a:t> and </a:t>
            </a:r>
            <a:r>
              <a:rPr lang="en-US" smtClean="0">
                <a:latin typeface="Times New Roman" pitchFamily="18" charset="0"/>
                <a:cs typeface="Arial" charset="0"/>
              </a:rPr>
              <a:t>–26</a:t>
            </a:r>
            <a:r>
              <a:rPr lang="en-US" smtClean="0">
                <a:latin typeface="Arial" charset="0"/>
                <a:cs typeface="Arial" charset="0"/>
              </a:rPr>
              <a:t> and push </a:t>
            </a:r>
            <a:r>
              <a:rPr lang="en-US" smtClean="0">
                <a:latin typeface="Times New Roman" pitchFamily="18" charset="0"/>
                <a:cs typeface="Arial" charset="0"/>
              </a:rPr>
              <a:t>–26 </a:t>
            </a:r>
            <a:r>
              <a:rPr lang="en-US" smtClean="0">
                <a:solidFill>
                  <a:srgbClr val="D20000"/>
                </a:solidFill>
                <a:latin typeface="Times New Roman" pitchFamily="18" charset="0"/>
                <a:cs typeface="Times New Roman" pitchFamily="18" charset="0"/>
              </a:rPr>
              <a:t>×</a:t>
            </a:r>
            <a:r>
              <a:rPr lang="en-US" smtClean="0">
                <a:latin typeface="Times New Roman" pitchFamily="18" charset="0"/>
                <a:cs typeface="Arial" charset="0"/>
              </a:rPr>
              <a:t> 7 = –182</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1140"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 –182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6259" name="Rectangle 3"/>
          <p:cNvSpPr>
            <a:spLocks noGrp="1" noChangeArrowheads="1"/>
          </p:cNvSpPr>
          <p:nvPr>
            <p:ph type="body" idx="1"/>
          </p:nvPr>
        </p:nvSpPr>
        <p:spPr>
          <a:xfrm>
            <a:off x="457200" y="1595438"/>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–182</a:t>
            </a:r>
            <a:r>
              <a:rPr lang="en-US" smtClean="0">
                <a:latin typeface="Arial" charset="0"/>
                <a:cs typeface="Arial" charset="0"/>
              </a:rPr>
              <a:t> and </a:t>
            </a:r>
            <a:r>
              <a:rPr lang="en-US" smtClean="0">
                <a:latin typeface="Times New Roman" pitchFamily="18" charset="0"/>
                <a:cs typeface="Arial" charset="0"/>
              </a:rPr>
              <a:t>5</a:t>
            </a:r>
            <a:r>
              <a:rPr lang="en-US" smtClean="0">
                <a:latin typeface="Arial" charset="0"/>
                <a:cs typeface="Arial" charset="0"/>
              </a:rPr>
              <a:t> and push </a:t>
            </a:r>
            <a:r>
              <a:rPr lang="en-US" smtClean="0">
                <a:latin typeface="Times New Roman" pitchFamily="18" charset="0"/>
                <a:cs typeface="Arial" charset="0"/>
              </a:rPr>
              <a:t>–182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5 = –177</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2164"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–177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7283"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–177</a:t>
            </a:r>
            <a:r>
              <a:rPr lang="en-US" smtClean="0">
                <a:latin typeface="Arial" charset="0"/>
                <a:cs typeface="Arial" charset="0"/>
              </a:rPr>
              <a:t> and </a:t>
            </a:r>
            <a:r>
              <a:rPr lang="en-US" smtClean="0">
                <a:latin typeface="Times New Roman" pitchFamily="18" charset="0"/>
                <a:cs typeface="Arial" charset="0"/>
              </a:rPr>
              <a:t>1</a:t>
            </a:r>
            <a:r>
              <a:rPr lang="en-US" smtClean="0">
                <a:latin typeface="Arial" charset="0"/>
                <a:cs typeface="Arial" charset="0"/>
              </a:rPr>
              <a:t> and push 1 </a:t>
            </a:r>
            <a:r>
              <a:rPr lang="en-US" smtClean="0">
                <a:solidFill>
                  <a:srgbClr val="FF0066"/>
                </a:solidFill>
                <a:latin typeface="Times New Roman" pitchFamily="18" charset="0"/>
                <a:cs typeface="Arial" charset="0"/>
              </a:rPr>
              <a:t>–</a:t>
            </a:r>
            <a:r>
              <a:rPr lang="en-US" smtClean="0">
                <a:latin typeface="Times New Roman" pitchFamily="18" charset="0"/>
                <a:cs typeface="Arial" charset="0"/>
              </a:rPr>
              <a:t>  (–177) = 178</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  +  </a:t>
            </a:r>
            <a:r>
              <a:rPr lang="en-US" sz="2800" smtClean="0">
                <a:solidFill>
                  <a:srgbClr val="FF0066"/>
                </a:solidFill>
                <a:latin typeface="Times New Roman" pitchFamily="18" charset="0"/>
                <a:cs typeface="Arial" charset="0"/>
              </a:rPr>
              <a:t>–</a:t>
            </a:r>
            <a:r>
              <a:rPr lang="en-US" sz="2800" smtClean="0">
                <a:latin typeface="Times New Roman" pitchFamily="18" charset="0"/>
                <a:cs typeface="Arial" charset="0"/>
              </a:rPr>
              <a:t>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4212"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0066"/>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8307"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8</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5  6  ×  –  7  ×  +  –  </a:t>
            </a:r>
            <a:r>
              <a:rPr lang="en-US" sz="2800" smtClean="0">
                <a:solidFill>
                  <a:srgbClr val="D20000"/>
                </a:solidFill>
                <a:latin typeface="Times New Roman" pitchFamily="18" charset="0"/>
                <a:cs typeface="Arial" charset="0"/>
              </a:rPr>
              <a:t>8</a:t>
            </a:r>
            <a:r>
              <a:rPr lang="en-US" sz="2800" smtClean="0">
                <a:latin typeface="Times New Roman" pitchFamily="18" charset="0"/>
                <a:cs typeface="Arial" charset="0"/>
              </a:rPr>
              <a:t>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5236"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933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1</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5  6  ×  –  7  ×  +  –  8  </a:t>
            </a:r>
            <a:r>
              <a:rPr lang="en-US" sz="2800" smtClean="0">
                <a:solidFill>
                  <a:srgbClr val="D20000"/>
                </a:solidFill>
                <a:latin typeface="Times New Roman" pitchFamily="18" charset="0"/>
                <a:cs typeface="Arial" charset="0"/>
              </a:rPr>
              <a:t>9</a:t>
            </a:r>
            <a:r>
              <a:rPr lang="en-US" sz="2800" smtClean="0">
                <a:latin typeface="Times New Roman" pitchFamily="18" charset="0"/>
                <a:cs typeface="Arial" charset="0"/>
              </a:rPr>
              <a:t>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6260"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100355" name="Rectangle 3"/>
          <p:cNvSpPr>
            <a:spLocks noGrp="1" noChangeArrowheads="1"/>
          </p:cNvSpPr>
          <p:nvPr>
            <p:ph type="body" idx="1"/>
          </p:nvPr>
        </p:nvSpPr>
        <p:spPr>
          <a:xfrm>
            <a:off x="457200" y="1598613"/>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9</a:t>
            </a:r>
            <a:r>
              <a:rPr lang="en-US" smtClean="0">
                <a:latin typeface="Arial" charset="0"/>
                <a:cs typeface="Arial" charset="0"/>
              </a:rPr>
              <a:t> and </a:t>
            </a:r>
            <a:r>
              <a:rPr lang="en-US" smtClean="0">
                <a:latin typeface="Times New Roman" pitchFamily="18" charset="0"/>
                <a:cs typeface="Arial" charset="0"/>
              </a:rPr>
              <a:t>8</a:t>
            </a:r>
            <a:r>
              <a:rPr lang="en-US" smtClean="0">
                <a:latin typeface="Arial" charset="0"/>
                <a:cs typeface="Arial" charset="0"/>
              </a:rPr>
              <a:t> and push </a:t>
            </a:r>
            <a:r>
              <a:rPr lang="en-US" smtClean="0">
                <a:latin typeface="Times New Roman" pitchFamily="18" charset="0"/>
                <a:cs typeface="Arial" charset="0"/>
              </a:rPr>
              <a:t>8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9 = 72</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  +  –  8  9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3188"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72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101379" name="Rectangle 3"/>
          <p:cNvSpPr>
            <a:spLocks noGrp="1" noChangeArrowheads="1"/>
          </p:cNvSpPr>
          <p:nvPr>
            <p:ph type="body" idx="1"/>
          </p:nvPr>
        </p:nvSpPr>
        <p:spPr>
          <a:xfrm>
            <a:off x="457200" y="1595438"/>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72</a:t>
            </a:r>
            <a:r>
              <a:rPr lang="en-US" smtClean="0">
                <a:latin typeface="Arial" charset="0"/>
                <a:cs typeface="Arial" charset="0"/>
              </a:rPr>
              <a:t> and </a:t>
            </a:r>
            <a:r>
              <a:rPr lang="en-US" smtClean="0">
                <a:latin typeface="Times New Roman" pitchFamily="18" charset="0"/>
                <a:cs typeface="Arial" charset="0"/>
              </a:rPr>
              <a:t>178</a:t>
            </a:r>
            <a:r>
              <a:rPr lang="en-US" smtClean="0">
                <a:latin typeface="Arial" charset="0"/>
                <a:cs typeface="Arial" charset="0"/>
              </a:rPr>
              <a:t> and push </a:t>
            </a:r>
            <a:r>
              <a:rPr lang="en-US" smtClean="0">
                <a:latin typeface="Times New Roman" pitchFamily="18" charset="0"/>
                <a:cs typeface="Arial" charset="0"/>
              </a:rPr>
              <a:t>178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72 = 250</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  +  –  8  9  ×  </a:t>
            </a:r>
            <a:r>
              <a:rPr lang="en-US" sz="2800" smtClean="0">
                <a:solidFill>
                  <a:srgbClr val="D20000"/>
                </a:solidFill>
                <a:latin typeface="Times New Roman" pitchFamily="18" charset="0"/>
                <a:cs typeface="Arial" charset="0"/>
              </a:rPr>
              <a:t>+</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7284" name="Group 4"/>
          <p:cNvGraphicFramePr>
            <a:graphicFrameLocks noGrp="1"/>
          </p:cNvGraphicFramePr>
          <p:nvPr/>
        </p:nvGraphicFramePr>
        <p:xfrm>
          <a:off x="6804025" y="3429000"/>
          <a:ext cx="1319213" cy="3108960"/>
        </p:xfrm>
        <a:graphic>
          <a:graphicData uri="http://schemas.openxmlformats.org/drawingml/2006/table">
            <a:tbl>
              <a:tblPr/>
              <a:tblGrid>
                <a:gridCol w="1319213"/>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D2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D20000"/>
                          </a:solidFill>
                          <a:effectLst/>
                          <a:latin typeface="Times New Roman" pitchFamily="18" charset="0"/>
                        </a:rPr>
                        <a:t>250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30647</TotalTime>
  <Words>1089</Words>
  <Application>Microsoft Macintosh PowerPoint</Application>
  <PresentationFormat>On-screen Show (4:3)</PresentationFormat>
  <Paragraphs>1040</Paragraphs>
  <Slides>106</Slides>
  <Notes>100</Notes>
  <HiddenSlides>14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15" baseType="lpstr">
      <vt:lpstr>Calibri</vt:lpstr>
      <vt:lpstr>Consolas</vt:lpstr>
      <vt:lpstr>Courier New</vt:lpstr>
      <vt:lpstr>Symbol</vt:lpstr>
      <vt:lpstr>Times New Roman</vt:lpstr>
      <vt:lpstr>宋体</vt:lpstr>
      <vt:lpstr>Arial</vt:lpstr>
      <vt:lpstr>Custom Design</vt:lpstr>
      <vt:lpstr>Equation</vt:lpstr>
      <vt:lpstr>CS101 Data Structures</vt:lpstr>
      <vt:lpstr>Outline</vt:lpstr>
      <vt:lpstr>Stack ADT</vt:lpstr>
      <vt:lpstr>Stack ADT</vt:lpstr>
      <vt:lpstr>Applications</vt:lpstr>
      <vt:lpstr>Applications</vt:lpstr>
      <vt:lpstr>Outline</vt:lpstr>
      <vt:lpstr>Implementations</vt:lpstr>
      <vt:lpstr>Linked-List Implementation</vt:lpstr>
      <vt:lpstr>Single_list Definition</vt:lpstr>
      <vt:lpstr>Stack-as-List Class</vt:lpstr>
      <vt:lpstr>Stack-as-List Class</vt:lpstr>
      <vt:lpstr>Stack-as-List Class</vt:lpstr>
      <vt:lpstr>Stack-as-List Class</vt:lpstr>
      <vt:lpstr>Array Implementation</vt:lpstr>
      <vt:lpstr>Stack-as-Array Class</vt:lpstr>
      <vt:lpstr>Constructor</vt:lpstr>
      <vt:lpstr>Constructor</vt:lpstr>
      <vt:lpstr>Destructor</vt:lpstr>
      <vt:lpstr>Empty</vt:lpstr>
      <vt:lpstr>Top</vt:lpstr>
      <vt:lpstr>Pop</vt:lpstr>
      <vt:lpstr>Push</vt:lpstr>
      <vt:lpstr>Exceptions</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Outline</vt:lpstr>
      <vt:lpstr>Application: Parsing</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HTML</vt:lpstr>
      <vt:lpstr>XML</vt:lpstr>
      <vt:lpstr>Parsing C++</vt:lpstr>
      <vt:lpstr>Parsing C++</vt:lpstr>
      <vt:lpstr>Parsing C++</vt:lpstr>
      <vt:lpstr>Parsing C++</vt:lpstr>
      <vt:lpstr>Function calls</vt:lpstr>
      <vt:lpstr>Function calls</vt:lpstr>
      <vt:lpstr>Function calls</vt:lpstr>
      <vt:lpstr>Function calls</vt:lpstr>
      <vt:lpstr>Stack Overflow</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Summary</vt:lpstr>
      <vt:lpstr>Standard Template Library</vt:lpstr>
      <vt:lpstr>Standard Template Library</vt:lpstr>
      <vt:lpstr>Standard Template Library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Dengji Dengji</cp:lastModifiedBy>
  <cp:revision>1328</cp:revision>
  <dcterms:created xsi:type="dcterms:W3CDTF">2009-09-11T23:00:44Z</dcterms:created>
  <dcterms:modified xsi:type="dcterms:W3CDTF">2018-03-13T13:37:54Z</dcterms:modified>
</cp:coreProperties>
</file>