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1"/>
  </p:notesMasterIdLst>
  <p:sldIdLst>
    <p:sldId id="619" r:id="rId2"/>
    <p:sldId id="571" r:id="rId3"/>
    <p:sldId id="572" r:id="rId4"/>
    <p:sldId id="573" r:id="rId5"/>
    <p:sldId id="574" r:id="rId6"/>
    <p:sldId id="620" r:id="rId7"/>
    <p:sldId id="577" r:id="rId8"/>
    <p:sldId id="578" r:id="rId9"/>
    <p:sldId id="630" r:id="rId10"/>
    <p:sldId id="579" r:id="rId11"/>
    <p:sldId id="580" r:id="rId12"/>
    <p:sldId id="581" r:id="rId13"/>
    <p:sldId id="582" r:id="rId14"/>
    <p:sldId id="583" r:id="rId15"/>
    <p:sldId id="584" r:id="rId16"/>
    <p:sldId id="585" r:id="rId17"/>
    <p:sldId id="586" r:id="rId18"/>
    <p:sldId id="587" r:id="rId19"/>
    <p:sldId id="589" r:id="rId20"/>
    <p:sldId id="590" r:id="rId21"/>
    <p:sldId id="591" r:id="rId22"/>
    <p:sldId id="592" r:id="rId23"/>
    <p:sldId id="593" r:id="rId24"/>
    <p:sldId id="622" r:id="rId25"/>
    <p:sldId id="594" r:id="rId26"/>
    <p:sldId id="595" r:id="rId27"/>
    <p:sldId id="596" r:id="rId28"/>
    <p:sldId id="597" r:id="rId29"/>
    <p:sldId id="598" r:id="rId30"/>
    <p:sldId id="599" r:id="rId31"/>
    <p:sldId id="600" r:id="rId32"/>
    <p:sldId id="631" r:id="rId33"/>
    <p:sldId id="625" r:id="rId34"/>
    <p:sldId id="626" r:id="rId35"/>
    <p:sldId id="627" r:id="rId36"/>
    <p:sldId id="628" r:id="rId37"/>
    <p:sldId id="623" r:id="rId38"/>
    <p:sldId id="617" r:id="rId39"/>
    <p:sldId id="373"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0EE8A1A4-0607-40D1-8F92-AE9C94B9FE04}">
          <p14:sldIdLst>
            <p14:sldId id="619"/>
            <p14:sldId id="571"/>
            <p14:sldId id="572"/>
            <p14:sldId id="573"/>
            <p14:sldId id="574"/>
            <p14:sldId id="620"/>
            <p14:sldId id="577"/>
            <p14:sldId id="578"/>
          </p14:sldIdLst>
        </p14:section>
        <p14:section name="Untitled Section" id="{E5D15CB4-724D-443C-B335-24459BF9FE80}">
          <p14:sldIdLst>
            <p14:sldId id="630"/>
            <p14:sldId id="579"/>
            <p14:sldId id="580"/>
            <p14:sldId id="581"/>
            <p14:sldId id="582"/>
            <p14:sldId id="583"/>
            <p14:sldId id="584"/>
            <p14:sldId id="585"/>
            <p14:sldId id="586"/>
            <p14:sldId id="587"/>
            <p14:sldId id="589"/>
            <p14:sldId id="590"/>
            <p14:sldId id="591"/>
            <p14:sldId id="592"/>
            <p14:sldId id="593"/>
            <p14:sldId id="622"/>
            <p14:sldId id="594"/>
            <p14:sldId id="595"/>
            <p14:sldId id="596"/>
            <p14:sldId id="597"/>
            <p14:sldId id="598"/>
            <p14:sldId id="599"/>
            <p14:sldId id="600"/>
          </p14:sldIdLst>
        </p14:section>
        <p14:section name="Untitled Section" id="{7DEC9D7A-895C-486E-84F9-6A47CE58E51E}">
          <p14:sldIdLst>
            <p14:sldId id="631"/>
            <p14:sldId id="625"/>
            <p14:sldId id="626"/>
            <p14:sldId id="627"/>
            <p14:sldId id="628"/>
          </p14:sldIdLst>
        </p14:section>
        <p14:section name="Untitled Section" id="{56F9ACBB-F293-41BA-9545-BBB2B0E708BF}">
          <p14:sldIdLst>
            <p14:sldId id="623"/>
            <p14:sldId id="617"/>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92739"/>
  </p:normalViewPr>
  <p:slideViewPr>
    <p:cSldViewPr>
      <p:cViewPr varScale="1">
        <p:scale>
          <a:sx n="96" d="100"/>
          <a:sy n="96" d="100"/>
        </p:scale>
        <p:origin x="1392" y="17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987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3/13/18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210367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641135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1BACF65-4FAA-4CB9-81A1-731546C2DBF0}" type="slidenum">
              <a:rPr lang="en-CA" smtClean="0"/>
              <a:pPr>
                <a:defRPr/>
              </a:pPr>
              <a:t>10</a:t>
            </a:fld>
            <a:endParaRPr lang="en-CA"/>
          </a:p>
        </p:txBody>
      </p:sp>
    </p:spTree>
    <p:extLst>
      <p:ext uri="{BB962C8B-B14F-4D97-AF65-F5344CB8AC3E}">
        <p14:creationId xmlns:p14="http://schemas.microsoft.com/office/powerpoint/2010/main" val="2261745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6AEF900-8693-4E4A-A76C-0C20F50264AD}" type="slidenum">
              <a:rPr lang="en-CA" smtClean="0"/>
              <a:pPr>
                <a:defRPr/>
              </a:pPr>
              <a:t>11</a:t>
            </a:fld>
            <a:endParaRPr lang="en-CA"/>
          </a:p>
        </p:txBody>
      </p:sp>
    </p:spTree>
    <p:extLst>
      <p:ext uri="{BB962C8B-B14F-4D97-AF65-F5344CB8AC3E}">
        <p14:creationId xmlns:p14="http://schemas.microsoft.com/office/powerpoint/2010/main" val="3539786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BD412FC-52F9-43E8-B0B0-2AA65CE16CBE}" type="slidenum">
              <a:rPr lang="en-CA" smtClean="0"/>
              <a:pPr>
                <a:defRPr/>
              </a:pPr>
              <a:t>12</a:t>
            </a:fld>
            <a:endParaRPr lang="en-CA"/>
          </a:p>
        </p:txBody>
      </p:sp>
    </p:spTree>
    <p:extLst>
      <p:ext uri="{BB962C8B-B14F-4D97-AF65-F5344CB8AC3E}">
        <p14:creationId xmlns:p14="http://schemas.microsoft.com/office/powerpoint/2010/main" val="298026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3151618-BF5D-4650-99CE-DD156868AC4B}" type="slidenum">
              <a:rPr lang="en-CA" smtClean="0"/>
              <a:pPr>
                <a:defRPr/>
              </a:pPr>
              <a:t>13</a:t>
            </a:fld>
            <a:endParaRPr lang="en-CA"/>
          </a:p>
        </p:txBody>
      </p:sp>
    </p:spTree>
    <p:extLst>
      <p:ext uri="{BB962C8B-B14F-4D97-AF65-F5344CB8AC3E}">
        <p14:creationId xmlns:p14="http://schemas.microsoft.com/office/powerpoint/2010/main" val="3669572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FB7C7B2-072C-4034-8FDB-00225D0F01E7}" type="slidenum">
              <a:rPr lang="en-CA" sz="1200">
                <a:latin typeface="+mn-lt"/>
                <a:cs typeface="+mn-cs"/>
              </a:rPr>
              <a:pPr algn="r" fontAlgn="auto">
                <a:spcBef>
                  <a:spcPts val="0"/>
                </a:spcBef>
                <a:spcAft>
                  <a:spcPts val="0"/>
                </a:spcAft>
                <a:defRPr/>
              </a:pPr>
              <a:t>14</a:t>
            </a:fld>
            <a:endParaRPr lang="en-CA" sz="1200">
              <a:latin typeface="+mn-lt"/>
              <a:cs typeface="+mn-cs"/>
            </a:endParaRPr>
          </a:p>
        </p:txBody>
      </p:sp>
    </p:spTree>
    <p:extLst>
      <p:ext uri="{BB962C8B-B14F-4D97-AF65-F5344CB8AC3E}">
        <p14:creationId xmlns:p14="http://schemas.microsoft.com/office/powerpoint/2010/main" val="3204724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73C58A0-B3F3-47E3-AEC4-0C0A3C8DFB8D}" type="slidenum">
              <a:rPr lang="en-CA" smtClean="0"/>
              <a:pPr>
                <a:defRPr/>
              </a:pPr>
              <a:t>15</a:t>
            </a:fld>
            <a:endParaRPr lang="en-CA"/>
          </a:p>
        </p:txBody>
      </p:sp>
    </p:spTree>
    <p:extLst>
      <p:ext uri="{BB962C8B-B14F-4D97-AF65-F5344CB8AC3E}">
        <p14:creationId xmlns:p14="http://schemas.microsoft.com/office/powerpoint/2010/main" val="3605060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92AF9D9-6071-43FB-8651-ADDBE8787FAC}" type="slidenum">
              <a:rPr lang="en-CA" smtClean="0"/>
              <a:pPr>
                <a:defRPr/>
              </a:pPr>
              <a:t>16</a:t>
            </a:fld>
            <a:endParaRPr lang="en-CA"/>
          </a:p>
        </p:txBody>
      </p:sp>
    </p:spTree>
    <p:extLst>
      <p:ext uri="{BB962C8B-B14F-4D97-AF65-F5344CB8AC3E}">
        <p14:creationId xmlns:p14="http://schemas.microsoft.com/office/powerpoint/2010/main" val="213585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A817495-8E87-40C1-807C-3ACF8F8146EF}" type="slidenum">
              <a:rPr lang="en-CA" sz="1200">
                <a:latin typeface="+mn-lt"/>
                <a:cs typeface="+mn-cs"/>
              </a:rPr>
              <a:pPr algn="r" fontAlgn="auto">
                <a:spcBef>
                  <a:spcPts val="0"/>
                </a:spcBef>
                <a:spcAft>
                  <a:spcPts val="0"/>
                </a:spcAft>
                <a:defRPr/>
              </a:pPr>
              <a:t>17</a:t>
            </a:fld>
            <a:endParaRPr lang="en-CA" sz="1200">
              <a:latin typeface="+mn-lt"/>
              <a:cs typeface="+mn-cs"/>
            </a:endParaRPr>
          </a:p>
        </p:txBody>
      </p:sp>
    </p:spTree>
    <p:extLst>
      <p:ext uri="{BB962C8B-B14F-4D97-AF65-F5344CB8AC3E}">
        <p14:creationId xmlns:p14="http://schemas.microsoft.com/office/powerpoint/2010/main" val="319612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0DB451A-1EC9-4FFF-BC83-07B37297D629}" type="slidenum">
              <a:rPr lang="en-CA" smtClean="0"/>
              <a:pPr>
                <a:defRPr/>
              </a:pPr>
              <a:t>18</a:t>
            </a:fld>
            <a:endParaRPr lang="en-CA"/>
          </a:p>
        </p:txBody>
      </p:sp>
    </p:spTree>
    <p:extLst>
      <p:ext uri="{BB962C8B-B14F-4D97-AF65-F5344CB8AC3E}">
        <p14:creationId xmlns:p14="http://schemas.microsoft.com/office/powerpoint/2010/main" val="4047620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E271929-850B-44AD-AC04-FB8D6F8E223E}" type="slidenum">
              <a:rPr lang="en-CA" smtClean="0"/>
              <a:pPr>
                <a:defRPr/>
              </a:pPr>
              <a:t>19</a:t>
            </a:fld>
            <a:endParaRPr lang="en-CA"/>
          </a:p>
        </p:txBody>
      </p:sp>
    </p:spTree>
    <p:extLst>
      <p:ext uri="{BB962C8B-B14F-4D97-AF65-F5344CB8AC3E}">
        <p14:creationId xmlns:p14="http://schemas.microsoft.com/office/powerpoint/2010/main" val="198788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740B89-AABC-4197-87E0-486A99694D73}" type="slidenum">
              <a:rPr lang="en-CA" smtClean="0"/>
              <a:pPr>
                <a:defRPr/>
              </a:pPr>
              <a:t>2</a:t>
            </a:fld>
            <a:endParaRPr lang="en-CA"/>
          </a:p>
        </p:txBody>
      </p:sp>
    </p:spTree>
    <p:extLst>
      <p:ext uri="{BB962C8B-B14F-4D97-AF65-F5344CB8AC3E}">
        <p14:creationId xmlns:p14="http://schemas.microsoft.com/office/powerpoint/2010/main" val="46562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5D46124-34A1-47B6-BA27-932CCFA22115}" type="slidenum">
              <a:rPr lang="en-CA" sz="1200">
                <a:latin typeface="+mn-lt"/>
                <a:cs typeface="+mn-cs"/>
              </a:rPr>
              <a:pPr algn="r" fontAlgn="auto">
                <a:spcBef>
                  <a:spcPts val="0"/>
                </a:spcBef>
                <a:spcAft>
                  <a:spcPts val="0"/>
                </a:spcAft>
                <a:defRPr/>
              </a:pPr>
              <a:t>20</a:t>
            </a:fld>
            <a:endParaRPr lang="en-CA" sz="1200">
              <a:latin typeface="+mn-lt"/>
              <a:cs typeface="+mn-cs"/>
            </a:endParaRPr>
          </a:p>
        </p:txBody>
      </p:sp>
    </p:spTree>
    <p:extLst>
      <p:ext uri="{BB962C8B-B14F-4D97-AF65-F5344CB8AC3E}">
        <p14:creationId xmlns:p14="http://schemas.microsoft.com/office/powerpoint/2010/main" val="389978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2C2259-97D8-44E0-AD7A-293977B6D100}" type="slidenum">
              <a:rPr lang="en-CA" smtClean="0"/>
              <a:pPr>
                <a:defRPr/>
              </a:pPr>
              <a:t>21</a:t>
            </a:fld>
            <a:endParaRPr lang="en-CA"/>
          </a:p>
        </p:txBody>
      </p:sp>
    </p:spTree>
    <p:extLst>
      <p:ext uri="{BB962C8B-B14F-4D97-AF65-F5344CB8AC3E}">
        <p14:creationId xmlns:p14="http://schemas.microsoft.com/office/powerpoint/2010/main" val="1193880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7748E14-177A-44E4-8A06-237AB958F644}" type="slidenum">
              <a:rPr lang="en-CA" smtClean="0"/>
              <a:pPr>
                <a:defRPr/>
              </a:pPr>
              <a:t>22</a:t>
            </a:fld>
            <a:endParaRPr lang="en-CA"/>
          </a:p>
        </p:txBody>
      </p:sp>
    </p:spTree>
    <p:extLst>
      <p:ext uri="{BB962C8B-B14F-4D97-AF65-F5344CB8AC3E}">
        <p14:creationId xmlns:p14="http://schemas.microsoft.com/office/powerpoint/2010/main" val="3776666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DA7A3B7-0248-4EF9-8E3F-B1539A231F0D}" type="slidenum">
              <a:rPr lang="en-CA" sz="1200">
                <a:latin typeface="+mn-lt"/>
                <a:cs typeface="+mn-cs"/>
              </a:rPr>
              <a:pPr algn="r" fontAlgn="auto">
                <a:spcBef>
                  <a:spcPts val="0"/>
                </a:spcBef>
                <a:spcAft>
                  <a:spcPts val="0"/>
                </a:spcAft>
                <a:defRPr/>
              </a:pPr>
              <a:t>23</a:t>
            </a:fld>
            <a:endParaRPr lang="en-CA" sz="1200">
              <a:latin typeface="+mn-lt"/>
              <a:cs typeface="+mn-cs"/>
            </a:endParaRPr>
          </a:p>
        </p:txBody>
      </p:sp>
    </p:spTree>
    <p:extLst>
      <p:ext uri="{BB962C8B-B14F-4D97-AF65-F5344CB8AC3E}">
        <p14:creationId xmlns:p14="http://schemas.microsoft.com/office/powerpoint/2010/main" val="3792698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DA7A3B7-0248-4EF9-8E3F-B1539A231F0D}" type="slidenum">
              <a:rPr lang="en-CA" sz="1200">
                <a:latin typeface="+mn-lt"/>
                <a:cs typeface="+mn-cs"/>
              </a:rPr>
              <a:pPr algn="r" fontAlgn="auto">
                <a:spcBef>
                  <a:spcPts val="0"/>
                </a:spcBef>
                <a:spcAft>
                  <a:spcPts val="0"/>
                </a:spcAft>
                <a:defRPr/>
              </a:pPr>
              <a:t>24</a:t>
            </a:fld>
            <a:endParaRPr lang="en-CA" sz="1200">
              <a:latin typeface="+mn-lt"/>
              <a:cs typeface="+mn-cs"/>
            </a:endParaRPr>
          </a:p>
        </p:txBody>
      </p:sp>
    </p:spTree>
    <p:extLst>
      <p:ext uri="{BB962C8B-B14F-4D97-AF65-F5344CB8AC3E}">
        <p14:creationId xmlns:p14="http://schemas.microsoft.com/office/powerpoint/2010/main" val="2305341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A01797A-F08B-4EF6-93B7-D0F4141126BA}" type="slidenum">
              <a:rPr lang="en-CA" sz="1200">
                <a:latin typeface="+mn-lt"/>
                <a:cs typeface="+mn-cs"/>
              </a:rPr>
              <a:pPr algn="r" fontAlgn="auto">
                <a:spcBef>
                  <a:spcPts val="0"/>
                </a:spcBef>
                <a:spcAft>
                  <a:spcPts val="0"/>
                </a:spcAft>
                <a:defRPr/>
              </a:pPr>
              <a:t>25</a:t>
            </a:fld>
            <a:endParaRPr lang="en-CA" sz="1200">
              <a:latin typeface="+mn-lt"/>
              <a:cs typeface="+mn-cs"/>
            </a:endParaRPr>
          </a:p>
        </p:txBody>
      </p:sp>
    </p:spTree>
    <p:extLst>
      <p:ext uri="{BB962C8B-B14F-4D97-AF65-F5344CB8AC3E}">
        <p14:creationId xmlns:p14="http://schemas.microsoft.com/office/powerpoint/2010/main" val="996321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5EEDA86-0996-4C1A-8A62-F222566B9E21}" type="slidenum">
              <a:rPr lang="en-CA" sz="1200">
                <a:latin typeface="+mn-lt"/>
                <a:cs typeface="+mn-cs"/>
              </a:rPr>
              <a:pPr algn="r" fontAlgn="auto">
                <a:spcBef>
                  <a:spcPts val="0"/>
                </a:spcBef>
                <a:spcAft>
                  <a:spcPts val="0"/>
                </a:spcAft>
                <a:defRPr/>
              </a:pPr>
              <a:t>26</a:t>
            </a:fld>
            <a:endParaRPr lang="en-CA" sz="1200">
              <a:latin typeface="+mn-lt"/>
              <a:cs typeface="+mn-cs"/>
            </a:endParaRPr>
          </a:p>
        </p:txBody>
      </p:sp>
    </p:spTree>
    <p:extLst>
      <p:ext uri="{BB962C8B-B14F-4D97-AF65-F5344CB8AC3E}">
        <p14:creationId xmlns:p14="http://schemas.microsoft.com/office/powerpoint/2010/main" val="1608468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9214868-7AC5-433A-933B-FDFC2667BCB7}" type="slidenum">
              <a:rPr lang="en-CA" sz="1200">
                <a:latin typeface="+mn-lt"/>
                <a:cs typeface="+mn-cs"/>
              </a:rPr>
              <a:pPr algn="r" fontAlgn="auto">
                <a:spcBef>
                  <a:spcPts val="0"/>
                </a:spcBef>
                <a:spcAft>
                  <a:spcPts val="0"/>
                </a:spcAft>
                <a:defRPr/>
              </a:pPr>
              <a:t>27</a:t>
            </a:fld>
            <a:endParaRPr lang="en-CA" sz="1200">
              <a:latin typeface="+mn-lt"/>
              <a:cs typeface="+mn-cs"/>
            </a:endParaRPr>
          </a:p>
        </p:txBody>
      </p:sp>
    </p:spTree>
    <p:extLst>
      <p:ext uri="{BB962C8B-B14F-4D97-AF65-F5344CB8AC3E}">
        <p14:creationId xmlns:p14="http://schemas.microsoft.com/office/powerpoint/2010/main" val="3642903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E370926-9336-47E1-AAD7-A2DBCC47A20A}" type="slidenum">
              <a:rPr lang="en-CA" smtClean="0"/>
              <a:pPr>
                <a:defRPr/>
              </a:pPr>
              <a:t>28</a:t>
            </a:fld>
            <a:endParaRPr lang="en-CA"/>
          </a:p>
        </p:txBody>
      </p:sp>
    </p:spTree>
    <p:extLst>
      <p:ext uri="{BB962C8B-B14F-4D97-AF65-F5344CB8AC3E}">
        <p14:creationId xmlns:p14="http://schemas.microsoft.com/office/powerpoint/2010/main" val="220365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103D88B-E664-4431-A5A3-3F091FE8B1C4}" type="slidenum">
              <a:rPr lang="en-CA" smtClean="0"/>
              <a:pPr>
                <a:defRPr/>
              </a:pPr>
              <a:t>29</a:t>
            </a:fld>
            <a:endParaRPr lang="en-CA"/>
          </a:p>
        </p:txBody>
      </p:sp>
    </p:spTree>
    <p:extLst>
      <p:ext uri="{BB962C8B-B14F-4D97-AF65-F5344CB8AC3E}">
        <p14:creationId xmlns:p14="http://schemas.microsoft.com/office/powerpoint/2010/main" val="394616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343240C-B342-4B28-85EE-B78319355379}" type="slidenum">
              <a:rPr lang="en-CA" smtClean="0"/>
              <a:pPr>
                <a:defRPr/>
              </a:pPr>
              <a:t>3</a:t>
            </a:fld>
            <a:endParaRPr lang="en-CA"/>
          </a:p>
        </p:txBody>
      </p:sp>
    </p:spTree>
    <p:extLst>
      <p:ext uri="{BB962C8B-B14F-4D97-AF65-F5344CB8AC3E}">
        <p14:creationId xmlns:p14="http://schemas.microsoft.com/office/powerpoint/2010/main" val="2237895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6F80C6A-2D28-456C-87F1-7B0D48A49EE7}" type="slidenum">
              <a:rPr lang="en-CA" sz="1200">
                <a:latin typeface="+mn-lt"/>
                <a:cs typeface="+mn-cs"/>
              </a:rPr>
              <a:pPr algn="r" fontAlgn="auto">
                <a:spcBef>
                  <a:spcPts val="0"/>
                </a:spcBef>
                <a:spcAft>
                  <a:spcPts val="0"/>
                </a:spcAft>
                <a:defRPr/>
              </a:pPr>
              <a:t>30</a:t>
            </a:fld>
            <a:endParaRPr lang="en-CA" sz="1200">
              <a:latin typeface="+mn-lt"/>
              <a:cs typeface="+mn-cs"/>
            </a:endParaRPr>
          </a:p>
        </p:txBody>
      </p:sp>
    </p:spTree>
    <p:extLst>
      <p:ext uri="{BB962C8B-B14F-4D97-AF65-F5344CB8AC3E}">
        <p14:creationId xmlns:p14="http://schemas.microsoft.com/office/powerpoint/2010/main" val="3895024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FD2E647-2F9B-43A7-90CA-74DABFB5D837}" type="slidenum">
              <a:rPr lang="en-CA" sz="1200">
                <a:latin typeface="+mn-lt"/>
                <a:cs typeface="+mn-cs"/>
              </a:rPr>
              <a:pPr algn="r" fontAlgn="auto">
                <a:spcBef>
                  <a:spcPts val="0"/>
                </a:spcBef>
                <a:spcAft>
                  <a:spcPts val="0"/>
                </a:spcAft>
                <a:defRPr/>
              </a:pPr>
              <a:t>31</a:t>
            </a:fld>
            <a:endParaRPr lang="en-CA" sz="1200">
              <a:latin typeface="+mn-lt"/>
              <a:cs typeface="+mn-cs"/>
            </a:endParaRPr>
          </a:p>
        </p:txBody>
      </p:sp>
    </p:spTree>
    <p:extLst>
      <p:ext uri="{BB962C8B-B14F-4D97-AF65-F5344CB8AC3E}">
        <p14:creationId xmlns:p14="http://schemas.microsoft.com/office/powerpoint/2010/main" val="4211288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740B89-AABC-4197-87E0-486A99694D73}" type="slidenum">
              <a:rPr lang="en-CA" smtClean="0"/>
              <a:pPr>
                <a:defRPr/>
              </a:pPr>
              <a:t>32</a:t>
            </a:fld>
            <a:endParaRPr lang="en-CA"/>
          </a:p>
        </p:txBody>
      </p:sp>
    </p:spTree>
    <p:extLst>
      <p:ext uri="{BB962C8B-B14F-4D97-AF65-F5344CB8AC3E}">
        <p14:creationId xmlns:p14="http://schemas.microsoft.com/office/powerpoint/2010/main" val="3204658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65854A6-9E1A-421E-BBEE-0A60C8491AF1}" type="slidenum">
              <a:rPr lang="en-CA" smtClean="0"/>
              <a:pPr>
                <a:defRPr/>
              </a:pPr>
              <a:t>33</a:t>
            </a:fld>
            <a:endParaRPr lang="en-CA"/>
          </a:p>
        </p:txBody>
      </p:sp>
    </p:spTree>
    <p:extLst>
      <p:ext uri="{BB962C8B-B14F-4D97-AF65-F5344CB8AC3E}">
        <p14:creationId xmlns:p14="http://schemas.microsoft.com/office/powerpoint/2010/main" val="5912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C4DBF39-AA02-468F-90EE-8E85906D718A}" type="slidenum">
              <a:rPr lang="en-CA" smtClean="0"/>
              <a:pPr>
                <a:defRPr/>
              </a:pPr>
              <a:t>34</a:t>
            </a:fld>
            <a:endParaRPr lang="en-CA"/>
          </a:p>
        </p:txBody>
      </p:sp>
    </p:spTree>
    <p:extLst>
      <p:ext uri="{BB962C8B-B14F-4D97-AF65-F5344CB8AC3E}">
        <p14:creationId xmlns:p14="http://schemas.microsoft.com/office/powerpoint/2010/main" val="3317332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F25CEC1-F60E-487C-ADE1-7603EFFF5AF8}" type="slidenum">
              <a:rPr lang="en-CA" smtClean="0"/>
              <a:pPr>
                <a:defRPr/>
              </a:pPr>
              <a:t>35</a:t>
            </a:fld>
            <a:endParaRPr lang="en-CA"/>
          </a:p>
        </p:txBody>
      </p:sp>
    </p:spTree>
    <p:extLst>
      <p:ext uri="{BB962C8B-B14F-4D97-AF65-F5344CB8AC3E}">
        <p14:creationId xmlns:p14="http://schemas.microsoft.com/office/powerpoint/2010/main" val="3308177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897BABD-FA2E-491B-88DE-C05E5A4286B5}" type="slidenum">
              <a:rPr lang="en-CA" sz="1200">
                <a:latin typeface="+mn-lt"/>
                <a:cs typeface="+mn-cs"/>
              </a:rPr>
              <a:pPr algn="r" fontAlgn="auto">
                <a:spcBef>
                  <a:spcPts val="0"/>
                </a:spcBef>
                <a:spcAft>
                  <a:spcPts val="0"/>
                </a:spcAft>
                <a:defRPr/>
              </a:pPr>
              <a:t>36</a:t>
            </a:fld>
            <a:endParaRPr lang="en-CA" sz="1200">
              <a:latin typeface="+mn-lt"/>
              <a:cs typeface="+mn-cs"/>
            </a:endParaRPr>
          </a:p>
        </p:txBody>
      </p:sp>
    </p:spTree>
    <p:extLst>
      <p:ext uri="{BB962C8B-B14F-4D97-AF65-F5344CB8AC3E}">
        <p14:creationId xmlns:p14="http://schemas.microsoft.com/office/powerpoint/2010/main" val="3584359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19E0798-91C1-4D59-A6DE-C13005280667}" type="slidenum">
              <a:rPr lang="en-CA" smtClean="0"/>
              <a:pPr>
                <a:defRPr/>
              </a:pPr>
              <a:t>38</a:t>
            </a:fld>
            <a:endParaRPr lang="en-CA"/>
          </a:p>
        </p:txBody>
      </p:sp>
    </p:spTree>
    <p:extLst>
      <p:ext uri="{BB962C8B-B14F-4D97-AF65-F5344CB8AC3E}">
        <p14:creationId xmlns:p14="http://schemas.microsoft.com/office/powerpoint/2010/main" val="3958930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39</a:t>
            </a:fld>
            <a:endParaRPr lang="en-CA"/>
          </a:p>
        </p:txBody>
      </p:sp>
    </p:spTree>
    <p:extLst>
      <p:ext uri="{BB962C8B-B14F-4D97-AF65-F5344CB8AC3E}">
        <p14:creationId xmlns:p14="http://schemas.microsoft.com/office/powerpoint/2010/main" val="1050829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3B92F02-4D47-43FE-9B63-7C0A7BFACBA0}" type="slidenum">
              <a:rPr lang="en-CA" smtClean="0"/>
              <a:pPr>
                <a:defRPr/>
              </a:pPr>
              <a:t>4</a:t>
            </a:fld>
            <a:endParaRPr lang="en-CA"/>
          </a:p>
        </p:txBody>
      </p:sp>
    </p:spTree>
    <p:extLst>
      <p:ext uri="{BB962C8B-B14F-4D97-AF65-F5344CB8AC3E}">
        <p14:creationId xmlns:p14="http://schemas.microsoft.com/office/powerpoint/2010/main" val="86664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charset="0"/>
              <a:buNone/>
            </a:pPr>
            <a:r>
              <a:rPr lang="en-US" altLang="zh-CN" dirty="0" smtClean="0">
                <a:latin typeface="Arial" charset="0"/>
                <a:cs typeface="Arial" charset="0"/>
              </a:rPr>
              <a:t>There are two exceptions associated with this abstract data structure:</a:t>
            </a:r>
          </a:p>
          <a:p>
            <a:pPr lvl="1"/>
            <a:r>
              <a:rPr lang="en-US" altLang="zh-CN" dirty="0" smtClean="0">
                <a:latin typeface="Arial" charset="0"/>
                <a:cs typeface="Arial" charset="0"/>
              </a:rPr>
              <a:t>It is an undefined operation to call either pop or front on an empty queue</a:t>
            </a:r>
          </a:p>
        </p:txBody>
      </p:sp>
      <p:sp>
        <p:nvSpPr>
          <p:cNvPr id="4" name="Slide Number Placeholder 3"/>
          <p:cNvSpPr>
            <a:spLocks noGrp="1"/>
          </p:cNvSpPr>
          <p:nvPr>
            <p:ph type="sldNum" sz="quarter" idx="5"/>
          </p:nvPr>
        </p:nvSpPr>
        <p:spPr/>
        <p:txBody>
          <a:bodyPr/>
          <a:lstStyle/>
          <a:p>
            <a:pPr>
              <a:defRPr/>
            </a:pPr>
            <a:fld id="{589D87F0-2E64-4B03-AD26-0C0657290A46}" type="slidenum">
              <a:rPr lang="en-CA" smtClean="0"/>
              <a:pPr>
                <a:defRPr/>
              </a:pPr>
              <a:t>5</a:t>
            </a:fld>
            <a:endParaRPr lang="en-CA"/>
          </a:p>
        </p:txBody>
      </p:sp>
    </p:spTree>
    <p:extLst>
      <p:ext uri="{BB962C8B-B14F-4D97-AF65-F5344CB8AC3E}">
        <p14:creationId xmlns:p14="http://schemas.microsoft.com/office/powerpoint/2010/main" val="182559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8E9FE7-DD8B-47C7-AD06-EF7103C7955B}" type="slidenum">
              <a:rPr lang="en-CA" smtClean="0"/>
              <a:pPr>
                <a:defRPr/>
              </a:pPr>
              <a:t>6</a:t>
            </a:fld>
            <a:endParaRPr lang="en-CA"/>
          </a:p>
        </p:txBody>
      </p:sp>
    </p:spTree>
    <p:extLst>
      <p:ext uri="{BB962C8B-B14F-4D97-AF65-F5344CB8AC3E}">
        <p14:creationId xmlns:p14="http://schemas.microsoft.com/office/powerpoint/2010/main" val="189392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8E9FE7-DD8B-47C7-AD06-EF7103C7955B}" type="slidenum">
              <a:rPr lang="en-CA" smtClean="0"/>
              <a:pPr>
                <a:defRPr/>
              </a:pPr>
              <a:t>7</a:t>
            </a:fld>
            <a:endParaRPr lang="en-CA"/>
          </a:p>
        </p:txBody>
      </p:sp>
    </p:spTree>
    <p:extLst>
      <p:ext uri="{BB962C8B-B14F-4D97-AF65-F5344CB8AC3E}">
        <p14:creationId xmlns:p14="http://schemas.microsoft.com/office/powerpoint/2010/main" val="30659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A397331-744E-4BBC-BFDF-10F8F3E8114D}" type="slidenum">
              <a:rPr lang="en-CA" smtClean="0"/>
              <a:pPr>
                <a:defRPr/>
              </a:pPr>
              <a:t>8</a:t>
            </a:fld>
            <a:endParaRPr lang="en-CA"/>
          </a:p>
        </p:txBody>
      </p:sp>
    </p:spTree>
    <p:extLst>
      <p:ext uri="{BB962C8B-B14F-4D97-AF65-F5344CB8AC3E}">
        <p14:creationId xmlns:p14="http://schemas.microsoft.com/office/powerpoint/2010/main" val="106593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740B89-AABC-4197-87E0-486A99694D73}" type="slidenum">
              <a:rPr lang="en-CA" smtClean="0"/>
              <a:pPr>
                <a:defRPr/>
              </a:pPr>
              <a:t>9</a:t>
            </a:fld>
            <a:endParaRPr lang="en-CA"/>
          </a:p>
        </p:txBody>
      </p:sp>
    </p:spTree>
    <p:extLst>
      <p:ext uri="{BB962C8B-B14F-4D97-AF65-F5344CB8AC3E}">
        <p14:creationId xmlns:p14="http://schemas.microsoft.com/office/powerpoint/2010/main" val="411703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lstStyle/>
          <a:p>
            <a:pPr eaLnBrk="1" hangingPunct="1"/>
            <a:r>
              <a:rPr lang="en-US" altLang="zh-CN" sz="4400" dirty="0" smtClean="0"/>
              <a:t>CS101</a:t>
            </a:r>
            <a:r>
              <a:rPr lang="zh-CN" altLang="en-US" sz="4400" dirty="0" smtClean="0"/>
              <a:t> </a:t>
            </a:r>
            <a:r>
              <a:rPr lang="en-US" altLang="zh-CN" sz="4400" dirty="0" smtClean="0"/>
              <a:t>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smtClean="0">
                <a:ea typeface="宋体" panose="02010600030101010101" pitchFamily="2" charset="-122"/>
              </a:rPr>
              <a:t>Queue</a:t>
            </a:r>
          </a:p>
          <a:p>
            <a:pPr marL="0" indent="0" algn="ctr" eaLnBrk="1" hangingPunct="1">
              <a:buNone/>
            </a:pPr>
            <a:r>
              <a:rPr lang="en-US" altLang="zh-CN" dirty="0" smtClean="0">
                <a:ea typeface="宋体" panose="02010600030101010101" pitchFamily="2" charset="-122"/>
              </a:rPr>
              <a:t>Textbook </a:t>
            </a:r>
            <a:r>
              <a:rPr lang="en-US" altLang="zh-CN" dirty="0" err="1" smtClean="0">
                <a:ea typeface="宋体" panose="02010600030101010101" pitchFamily="2" charset="-122"/>
              </a:rPr>
              <a:t>Ch</a:t>
            </a:r>
            <a:r>
              <a:rPr lang="en-US" altLang="zh-CN" dirty="0" smtClean="0">
                <a:ea typeface="宋体" panose="02010600030101010101" pitchFamily="2" charset="-122"/>
              </a:rPr>
              <a:t> 10.1</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191406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latin typeface="Arial" charset="0"/>
                <a:cs typeface="Arial" charset="0"/>
              </a:rPr>
              <a:t>Implementations</a:t>
            </a:r>
          </a:p>
        </p:txBody>
      </p:sp>
      <p:sp>
        <p:nvSpPr>
          <p:cNvPr id="1331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will look at two implementations of queues:</a:t>
            </a:r>
          </a:p>
          <a:p>
            <a:pPr lvl="1"/>
            <a:r>
              <a:rPr lang="en-US" dirty="0" smtClean="0">
                <a:latin typeface="Arial" charset="0"/>
                <a:cs typeface="Arial" charset="0"/>
              </a:rPr>
              <a:t>Singly linked lists</a:t>
            </a:r>
          </a:p>
          <a:p>
            <a:pPr lvl="1"/>
            <a:r>
              <a:rPr lang="en-US" dirty="0" smtClean="0">
                <a:latin typeface="Arial" charset="0"/>
                <a:cs typeface="Arial" charset="0"/>
              </a:rPr>
              <a:t>Circular arrays</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All queue operations run in </a:t>
            </a:r>
            <a:r>
              <a:rPr lang="en-CA" b="1" dirty="0" smtClean="0">
                <a:latin typeface="Symbol" pitchFamily="18" charset="2"/>
                <a:cs typeface="Times New Roman" pitchFamily="18" charset="0"/>
              </a:rPr>
              <a:t>Q</a:t>
            </a:r>
            <a:r>
              <a:rPr lang="en-US" dirty="0" smtClean="0">
                <a:latin typeface="Times New Roman" pitchFamily="18" charset="0"/>
                <a:cs typeface="Arial" charset="0"/>
              </a:rPr>
              <a:t>(1)</a:t>
            </a:r>
            <a:r>
              <a:rPr lang="en-US" dirty="0" smtClean="0">
                <a:latin typeface="Arial" charset="0"/>
                <a:cs typeface="Arial" charset="0"/>
              </a:rPr>
              <a:t>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latin typeface="Arial" charset="0"/>
                <a:cs typeface="Arial" charset="0"/>
              </a:rPr>
              <a:t>Linked-List Implementation</a:t>
            </a:r>
          </a:p>
        </p:txBody>
      </p:sp>
      <p:sp>
        <p:nvSpPr>
          <p:cNvPr id="14339" name="Rectangle 3"/>
          <p:cNvSpPr>
            <a:spLocks noGrp="1" noChangeArrowheads="1"/>
          </p:cNvSpPr>
          <p:nvPr>
            <p:ph type="body" idx="1"/>
          </p:nvPr>
        </p:nvSpPr>
        <p:spPr/>
        <p:txBody>
          <a:bodyPr/>
          <a:lstStyle/>
          <a:p>
            <a:pPr>
              <a:buNone/>
            </a:pPr>
            <a:r>
              <a:rPr lang="en-US" altLang="zh-CN" dirty="0" smtClean="0">
                <a:latin typeface="Arial" charset="0"/>
                <a:cs typeface="Arial" charset="0"/>
              </a:rPr>
              <a:t>	List head/tail </a:t>
            </a:r>
            <a:r>
              <a:rPr lang="en-US" altLang="zh-CN" dirty="0" smtClean="0">
                <a:latin typeface="Arial" charset="0"/>
                <a:cs typeface="Arial" charset="0"/>
                <a:sym typeface="Wingdings" panose="05000000000000000000" pitchFamily="2" charset="2"/>
              </a:rPr>
              <a:t> Queue front/back?</a:t>
            </a:r>
            <a:endParaRPr lang="en-US" altLang="zh-CN" dirty="0" smtClean="0">
              <a:latin typeface="Arial" charset="0"/>
              <a:cs typeface="Arial" charset="0"/>
            </a:endParaRPr>
          </a:p>
          <a:p>
            <a:pPr>
              <a:buNone/>
            </a:pPr>
            <a:endParaRPr lang="en-US" altLang="zh-CN" dirty="0">
              <a:latin typeface="Arial" charset="0"/>
              <a:cs typeface="Arial" charset="0"/>
            </a:endParaRPr>
          </a:p>
          <a:p>
            <a:pPr>
              <a:buNone/>
            </a:pPr>
            <a:endParaRPr lang="en-US" altLang="zh-CN" dirty="0" smtClean="0">
              <a:latin typeface="Arial" charset="0"/>
              <a:cs typeface="Arial" charset="0"/>
            </a:endParaRPr>
          </a:p>
          <a:p>
            <a:pPr>
              <a:buNone/>
            </a:pPr>
            <a:endParaRPr lang="en-US" altLang="zh-CN" dirty="0">
              <a:latin typeface="Arial" charset="0"/>
              <a:cs typeface="Arial" charset="0"/>
            </a:endParaRPr>
          </a:p>
          <a:p>
            <a:pPr>
              <a:buNone/>
            </a:pPr>
            <a:endParaRPr lang="en-US" altLang="zh-CN" dirty="0" smtClean="0">
              <a:latin typeface="Arial" charset="0"/>
              <a:cs typeface="Arial" charset="0"/>
            </a:endParaRPr>
          </a:p>
          <a:p>
            <a:pPr>
              <a:buNone/>
            </a:pPr>
            <a:endParaRPr lang="en-US" altLang="zh-CN" dirty="0">
              <a:latin typeface="Arial" charset="0"/>
              <a:cs typeface="Arial" charset="0"/>
            </a:endParaRPr>
          </a:p>
          <a:p>
            <a:pPr>
              <a:buNone/>
            </a:pPr>
            <a:endParaRPr lang="en-US" altLang="zh-CN" dirty="0" smtClean="0">
              <a:latin typeface="Arial" charset="0"/>
              <a:cs typeface="Arial" charset="0"/>
            </a:endParaRPr>
          </a:p>
          <a:p>
            <a:pPr>
              <a:buNone/>
            </a:pPr>
            <a:endParaRPr lang="en-US" altLang="zh-CN" dirty="0" smtClean="0">
              <a:latin typeface="Arial" charset="0"/>
              <a:cs typeface="Arial" charset="0"/>
            </a:endParaRPr>
          </a:p>
          <a:p>
            <a:pPr>
              <a:buNone/>
            </a:pPr>
            <a:r>
              <a:rPr lang="en-US" altLang="zh-CN" dirty="0" smtClean="0">
                <a:latin typeface="Arial" charset="0"/>
                <a:cs typeface="Arial" charset="0"/>
              </a:rPr>
              <a:t>	Removal </a:t>
            </a:r>
            <a:r>
              <a:rPr lang="en-US" altLang="zh-CN" dirty="0">
                <a:latin typeface="Arial" charset="0"/>
                <a:cs typeface="Arial" charset="0"/>
              </a:rPr>
              <a:t>is only possible at the front with </a:t>
            </a:r>
            <a:r>
              <a:rPr lang="en-CA" altLang="zh-CN" b="1" dirty="0">
                <a:solidFill>
                  <a:srgbClr val="000000"/>
                </a:solidFill>
                <a:latin typeface="Symbol" pitchFamily="18" charset="2"/>
                <a:cs typeface="Times New Roman" pitchFamily="18" charset="0"/>
              </a:rPr>
              <a:t>Q</a:t>
            </a:r>
            <a:r>
              <a:rPr lang="en-CA" altLang="zh-CN" dirty="0">
                <a:solidFill>
                  <a:srgbClr val="000000"/>
                </a:solidFill>
                <a:latin typeface="Times New Roman" pitchFamily="18" charset="0"/>
                <a:cs typeface="Times New Roman" pitchFamily="18" charset="0"/>
              </a:rPr>
              <a:t>(1)</a:t>
            </a:r>
            <a:r>
              <a:rPr lang="en-US" altLang="zh-CN" dirty="0">
                <a:latin typeface="Arial" charset="0"/>
                <a:cs typeface="Arial" charset="0"/>
              </a:rPr>
              <a:t> run time</a:t>
            </a:r>
            <a:endParaRPr lang="en-CA" altLang="zh-CN" dirty="0">
              <a:solidFill>
                <a:srgbClr val="000000"/>
              </a:solidFill>
              <a:latin typeface="Times New Roman" pitchFamily="18" charset="0"/>
              <a:cs typeface="Times New Roman" pitchFamily="18" charset="0"/>
            </a:endParaRP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desired behavior of an Abstract Queue may be produced by performing insertions at the back and removal at the front</a:t>
            </a:r>
            <a:endParaRPr lang="en-CA" dirty="0" smtClean="0">
              <a:solidFill>
                <a:srgbClr val="000000"/>
              </a:solidFill>
              <a:latin typeface="Times New Roman" pitchFamily="18" charset="0"/>
              <a:cs typeface="Times New Roman" pitchFamily="18" charset="0"/>
            </a:endParaRPr>
          </a:p>
          <a:p>
            <a:endParaRPr lang="en-US" dirty="0" smtClean="0">
              <a:latin typeface="Arial" charset="0"/>
              <a:cs typeface="Arial" charset="0"/>
            </a:endParaRPr>
          </a:p>
        </p:txBody>
      </p:sp>
      <p:graphicFrame>
        <p:nvGraphicFramePr>
          <p:cNvPr id="12351" name="Group 63"/>
          <p:cNvGraphicFramePr>
            <a:graphicFrameLocks noGrp="1"/>
          </p:cNvGraphicFramePr>
          <p:nvPr>
            <p:extLst>
              <p:ext uri="{D42A27DB-BD31-4B8C-83A1-F6EECF244321}">
                <p14:modId xmlns:p14="http://schemas.microsoft.com/office/powerpoint/2010/main" val="3907757740"/>
              </p:ext>
            </p:extLst>
          </p:nvPr>
        </p:nvGraphicFramePr>
        <p:xfrm>
          <a:off x="2586038" y="2736775"/>
          <a:ext cx="4125912" cy="1484313"/>
        </p:xfrm>
        <a:graphic>
          <a:graphicData uri="http://schemas.openxmlformats.org/drawingml/2006/table">
            <a:tbl>
              <a:tblPr/>
              <a:tblGrid>
                <a:gridCol w="1374775"/>
                <a:gridCol w="1376362"/>
                <a:gridCol w="13747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Front/</a:t>
                      </a:r>
                      <a:r>
                        <a:rPr kumimoji="0" lang="en-CA" sz="1800" b="1" i="0" u="none" strike="noStrike" cap="none" normalizeH="0" baseline="0" smtClean="0">
                          <a:ln>
                            <a:noFill/>
                          </a:ln>
                          <a:solidFill>
                            <a:srgbClr val="FFFFFF"/>
                          </a:solidFill>
                          <a:effectLst/>
                          <a:latin typeface="Times New Roman" pitchFamily="18" charset="0"/>
                          <a:cs typeface="Times New Roman" pitchFamily="18" charset="0"/>
                        </a:rPr>
                        <a:t>1</a:t>
                      </a:r>
                      <a:r>
                        <a:rPr kumimoji="0" lang="en-CA" sz="1800" b="1" i="0" u="none" strike="noStrike" cap="none" normalizeH="0" baseline="30000" smtClean="0">
                          <a:ln>
                            <a:noFill/>
                          </a:ln>
                          <a:solidFill>
                            <a:srgbClr val="FFFFFF"/>
                          </a:solidFill>
                          <a:effectLst/>
                          <a:latin typeface="Calibri" pitchFamily="34" charset="0"/>
                          <a:cs typeface="Arial" charset="0"/>
                        </a:rPr>
                        <a:t>st</a:t>
                      </a:r>
                      <a:r>
                        <a:rPr kumimoji="0" lang="en-CA" sz="1800" b="1" i="0" u="none" strike="noStrike" cap="none" normalizeH="0" baseline="0" smtClean="0">
                          <a:ln>
                            <a:noFill/>
                          </a:ln>
                          <a:solidFill>
                            <a:srgbClr val="FFFFFF"/>
                          </a:solidFill>
                          <a:effectLst/>
                          <a:latin typeface="Calibri" pitchFamily="34" charset="0"/>
                          <a:cs typeface="Arial"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Back/</a:t>
                      </a:r>
                      <a:r>
                        <a:rPr kumimoji="0" lang="en-CA" sz="1800" b="1" i="1" u="none" strike="noStrike" cap="none" normalizeH="0" baseline="0" smtClean="0">
                          <a:ln>
                            <a:noFill/>
                          </a:ln>
                          <a:solidFill>
                            <a:srgbClr val="FFFFFF"/>
                          </a:solidFill>
                          <a:effectLst/>
                          <a:latin typeface="Times New Roman" pitchFamily="18" charset="0"/>
                          <a:cs typeface="Times New Roman" pitchFamily="18" charset="0"/>
                        </a:rPr>
                        <a:t>n</a:t>
                      </a:r>
                      <a:r>
                        <a:rPr kumimoji="0" lang="en-CA" sz="1800" b="1" i="0" u="none" strike="noStrike" cap="none" normalizeH="0" baseline="30000" smtClean="0">
                          <a:ln>
                            <a:noFill/>
                          </a:ln>
                          <a:solidFill>
                            <a:srgbClr val="FFFFFF"/>
                          </a:solidFill>
                          <a:effectLst/>
                          <a:latin typeface="Calibri" pitchFamily="34" charset="0"/>
                          <a:cs typeface="Arial" charset="0"/>
                        </a:rPr>
                        <a:t>th</a:t>
                      </a:r>
                      <a:endParaRPr kumimoji="0" lang="en-CA"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Find</a:t>
                      </a:r>
                      <a:endParaRPr kumimoji="0" lang="en-CA" sz="1800" b="1" i="0" u="none" strike="noStrike" cap="none" normalizeH="0" baseline="3000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Insert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Erase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00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14362" name="Picture 5" descr="C:\Users\dwharder\Desktop\l2.png"/>
          <p:cNvPicPr>
            <a:picLocks noChangeAspect="1" noChangeArrowheads="1"/>
          </p:cNvPicPr>
          <p:nvPr/>
        </p:nvPicPr>
        <p:blipFill>
          <a:blip r:embed="rId3" cstate="print"/>
          <a:srcRect/>
          <a:stretch>
            <a:fillRect/>
          </a:stretch>
        </p:blipFill>
        <p:spPr bwMode="auto">
          <a:xfrm>
            <a:off x="1951038" y="2131937"/>
            <a:ext cx="5357812" cy="573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latin typeface="Consolas" pitchFamily="49" charset="0"/>
                <a:cs typeface="Arial" charset="0"/>
              </a:rPr>
              <a:t>Single_list</a:t>
            </a:r>
            <a:r>
              <a:rPr lang="en-US" smtClean="0">
                <a:latin typeface="Arial" charset="0"/>
                <a:cs typeface="Arial" charset="0"/>
              </a:rPr>
              <a:t> Definition</a:t>
            </a:r>
          </a:p>
        </p:txBody>
      </p:sp>
      <p:sp>
        <p:nvSpPr>
          <p:cNvPr id="1536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definition of single list class: </a:t>
            </a:r>
            <a:r>
              <a:rPr lang="en-US" sz="1600" dirty="0" smtClean="0">
                <a:latin typeface="Arial" charset="0"/>
                <a:cs typeface="Arial" charset="0"/>
              </a:rPr>
              <a:t> </a:t>
            </a:r>
          </a:p>
          <a:p>
            <a:pPr>
              <a:buFontTx/>
              <a:buNone/>
            </a:pPr>
            <a:r>
              <a:rPr lang="en-US" sz="1400" dirty="0" smtClean="0">
                <a:latin typeface="Consolas" pitchFamily="49" charset="0"/>
                <a:cs typeface="Arial" charset="0"/>
              </a:rPr>
              <a:t>		template &lt;typename Type&gt;</a:t>
            </a:r>
          </a:p>
          <a:p>
            <a:pPr>
              <a:buFontTx/>
              <a:buNone/>
            </a:pPr>
            <a:r>
              <a:rPr lang="en-US" sz="1400" dirty="0" smtClean="0">
                <a:latin typeface="Consolas" pitchFamily="49" charset="0"/>
                <a:cs typeface="Arial" charset="0"/>
              </a:rPr>
              <a:t>		class </a:t>
            </a:r>
            <a:r>
              <a:rPr lang="en-US" sz="1400" dirty="0" err="1" smtClean="0">
                <a:latin typeface="Consolas" pitchFamily="49" charset="0"/>
                <a:cs typeface="Arial" charset="0"/>
              </a:rPr>
              <a:t>Single_list</a:t>
            </a:r>
            <a:r>
              <a:rPr lang="en-US" sz="1400" dirty="0" smtClean="0">
                <a:latin typeface="Consolas" pitchFamily="49" charset="0"/>
                <a:cs typeface="Arial" charset="0"/>
              </a:rPr>
              <a:t> {</a:t>
            </a:r>
          </a:p>
          <a:p>
            <a:pPr>
              <a:buFontTx/>
              <a:buNone/>
            </a:pPr>
            <a:r>
              <a:rPr lang="en-US" sz="1400" dirty="0" smtClean="0">
                <a:latin typeface="Consolas" pitchFamily="49" charset="0"/>
                <a:cs typeface="Arial" charset="0"/>
              </a:rPr>
              <a:t>			public:</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size()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solidFill>
                  <a:srgbClr val="FF0000"/>
                </a:solidFill>
                <a:latin typeface="Consolas" pitchFamily="49" charset="0"/>
                <a:cs typeface="Arial" charset="0"/>
              </a:rPr>
              <a:t>				</a:t>
            </a:r>
            <a:r>
              <a:rPr lang="en-US" sz="1400" dirty="0" err="1" smtClean="0">
                <a:solidFill>
                  <a:srgbClr val="FF0000"/>
                </a:solidFill>
                <a:latin typeface="Consolas" pitchFamily="49" charset="0"/>
                <a:cs typeface="Arial" charset="0"/>
              </a:rPr>
              <a:t>bool</a:t>
            </a:r>
            <a:r>
              <a:rPr lang="en-US" sz="1400" dirty="0" smtClean="0">
                <a:solidFill>
                  <a:srgbClr val="FF0000"/>
                </a:solidFill>
                <a:latin typeface="Consolas" pitchFamily="49" charset="0"/>
                <a:cs typeface="Arial" charset="0"/>
              </a:rPr>
              <a:t> empty() </a:t>
            </a:r>
            <a:r>
              <a:rPr lang="en-US" sz="1400" dirty="0" err="1" smtClean="0">
                <a:solidFill>
                  <a:srgbClr val="FF0000"/>
                </a:solidFill>
                <a:latin typeface="Consolas" pitchFamily="49" charset="0"/>
                <a:cs typeface="Arial" charset="0"/>
              </a:rPr>
              <a:t>const</a:t>
            </a:r>
            <a:r>
              <a:rPr lang="en-US" sz="1400" dirty="0" smtClean="0">
                <a:solidFill>
                  <a:srgbClr val="FF0000"/>
                </a:solidFill>
                <a:latin typeface="Consolas" pitchFamily="49" charset="0"/>
                <a:cs typeface="Arial" charset="0"/>
              </a:rPr>
              <a:t>;</a:t>
            </a:r>
          </a:p>
          <a:p>
            <a:pPr>
              <a:buFontTx/>
              <a:buNone/>
            </a:pPr>
            <a:r>
              <a:rPr lang="en-US" sz="1400" dirty="0" smtClean="0">
                <a:solidFill>
                  <a:srgbClr val="FF0000"/>
                </a:solidFill>
                <a:latin typeface="Consolas" pitchFamily="49" charset="0"/>
                <a:cs typeface="Arial" charset="0"/>
              </a:rPr>
              <a:t>				Type front() </a:t>
            </a:r>
            <a:r>
              <a:rPr lang="en-US" sz="1400" dirty="0" err="1" smtClean="0">
                <a:solidFill>
                  <a:srgbClr val="FF0000"/>
                </a:solidFill>
                <a:latin typeface="Consolas" pitchFamily="49" charset="0"/>
                <a:cs typeface="Arial" charset="0"/>
              </a:rPr>
              <a:t>const</a:t>
            </a:r>
            <a:r>
              <a:rPr lang="en-US" sz="1400" dirty="0" smtClean="0">
                <a:solidFill>
                  <a:srgbClr val="FF0000"/>
                </a:solidFill>
                <a:latin typeface="Consolas" pitchFamily="49" charset="0"/>
                <a:cs typeface="Arial" charset="0"/>
              </a:rPr>
              <a:t>;</a:t>
            </a:r>
          </a:p>
          <a:p>
            <a:pPr>
              <a:buFontTx/>
              <a:buNone/>
            </a:pPr>
            <a:r>
              <a:rPr lang="en-US" sz="1400" dirty="0" smtClean="0">
                <a:latin typeface="Consolas" pitchFamily="49" charset="0"/>
                <a:cs typeface="Arial" charset="0"/>
              </a:rPr>
              <a:t>				Type back()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Single_node</a:t>
            </a:r>
            <a:r>
              <a:rPr lang="en-US" sz="1400" dirty="0" smtClean="0">
                <a:latin typeface="Consolas" pitchFamily="49" charset="0"/>
                <a:cs typeface="Arial" charset="0"/>
              </a:rPr>
              <a:t>&lt;Type&gt; *head()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Single_node</a:t>
            </a:r>
            <a:r>
              <a:rPr lang="en-US" sz="1400" dirty="0" smtClean="0">
                <a:latin typeface="Consolas" pitchFamily="49" charset="0"/>
                <a:cs typeface="Arial" charset="0"/>
              </a:rPr>
              <a:t>&lt;Type&gt; *tail()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count( Type </a:t>
            </a:r>
            <a:r>
              <a:rPr lang="en-US" sz="1400" dirty="0" err="1" smtClean="0">
                <a:latin typeface="Consolas" pitchFamily="49" charset="0"/>
                <a:cs typeface="Arial" charset="0"/>
              </a:rPr>
              <a:t>const</a:t>
            </a:r>
            <a:r>
              <a:rPr lang="en-US" sz="1400" dirty="0" smtClean="0">
                <a:latin typeface="Consolas" pitchFamily="49" charset="0"/>
                <a:cs typeface="Arial" charset="0"/>
              </a:rPr>
              <a:t> &amp; )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endParaRPr lang="en-US" sz="1400" dirty="0" smtClean="0">
              <a:latin typeface="Consolas" pitchFamily="49" charset="0"/>
              <a:cs typeface="Arial" charset="0"/>
            </a:endParaRPr>
          </a:p>
          <a:p>
            <a:pPr>
              <a:buFontTx/>
              <a:buNone/>
            </a:pPr>
            <a:r>
              <a:rPr lang="en-US" sz="1400" dirty="0" smtClean="0">
                <a:latin typeface="Consolas" pitchFamily="49" charset="0"/>
                <a:cs typeface="Arial" charset="0"/>
              </a:rPr>
              <a:t>				void </a:t>
            </a:r>
            <a:r>
              <a:rPr lang="en-US" sz="1400" dirty="0" err="1" smtClean="0">
                <a:latin typeface="Consolas" pitchFamily="49" charset="0"/>
                <a:cs typeface="Arial" charset="0"/>
              </a:rPr>
              <a:t>push_front</a:t>
            </a:r>
            <a:r>
              <a:rPr lang="en-US" sz="1400" dirty="0" smtClean="0">
                <a:latin typeface="Consolas" pitchFamily="49" charset="0"/>
                <a:cs typeface="Arial" charset="0"/>
              </a:rPr>
              <a:t>( Type </a:t>
            </a:r>
            <a:r>
              <a:rPr lang="en-US" sz="1400" dirty="0" err="1" smtClean="0">
                <a:latin typeface="Consolas" pitchFamily="49" charset="0"/>
                <a:cs typeface="Arial" charset="0"/>
              </a:rPr>
              <a:t>const</a:t>
            </a:r>
            <a:r>
              <a:rPr lang="en-US" sz="1400" dirty="0" smtClean="0">
                <a:latin typeface="Consolas" pitchFamily="49" charset="0"/>
                <a:cs typeface="Arial" charset="0"/>
              </a:rPr>
              <a:t> &amp; );</a:t>
            </a:r>
          </a:p>
          <a:p>
            <a:pPr>
              <a:buFontTx/>
              <a:buNone/>
            </a:pPr>
            <a:r>
              <a:rPr lang="en-US" sz="1400" dirty="0" smtClean="0">
                <a:solidFill>
                  <a:srgbClr val="FF0000"/>
                </a:solidFill>
                <a:latin typeface="Consolas" pitchFamily="49" charset="0"/>
                <a:cs typeface="Arial" charset="0"/>
              </a:rPr>
              <a:t>				void </a:t>
            </a:r>
            <a:r>
              <a:rPr lang="en-US" sz="1400" dirty="0" err="1" smtClean="0">
                <a:solidFill>
                  <a:srgbClr val="FF0000"/>
                </a:solidFill>
                <a:latin typeface="Consolas" pitchFamily="49" charset="0"/>
                <a:cs typeface="Arial" charset="0"/>
              </a:rPr>
              <a:t>push_back</a:t>
            </a:r>
            <a:r>
              <a:rPr lang="en-US" sz="1400" dirty="0" smtClean="0">
                <a:solidFill>
                  <a:srgbClr val="FF0000"/>
                </a:solidFill>
                <a:latin typeface="Consolas" pitchFamily="49" charset="0"/>
                <a:cs typeface="Arial" charset="0"/>
              </a:rPr>
              <a:t>( Type </a:t>
            </a:r>
            <a:r>
              <a:rPr lang="en-US" sz="1400" dirty="0" err="1" smtClean="0">
                <a:solidFill>
                  <a:srgbClr val="FF0000"/>
                </a:solidFill>
                <a:latin typeface="Consolas" pitchFamily="49" charset="0"/>
                <a:cs typeface="Arial" charset="0"/>
              </a:rPr>
              <a:t>const</a:t>
            </a:r>
            <a:r>
              <a:rPr lang="en-US" sz="1400" dirty="0" smtClean="0">
                <a:solidFill>
                  <a:srgbClr val="FF0000"/>
                </a:solidFill>
                <a:latin typeface="Consolas" pitchFamily="49" charset="0"/>
                <a:cs typeface="Arial" charset="0"/>
              </a:rPr>
              <a:t> &amp; );</a:t>
            </a:r>
          </a:p>
          <a:p>
            <a:pPr>
              <a:buFontTx/>
              <a:buNone/>
            </a:pPr>
            <a:r>
              <a:rPr lang="en-US" sz="1400" dirty="0" smtClean="0">
                <a:solidFill>
                  <a:srgbClr val="FF0000"/>
                </a:solidFill>
                <a:latin typeface="Consolas" pitchFamily="49" charset="0"/>
                <a:cs typeface="Arial" charset="0"/>
              </a:rPr>
              <a:t>				Type </a:t>
            </a:r>
            <a:r>
              <a:rPr lang="en-US" sz="1400" dirty="0" err="1" smtClean="0">
                <a:solidFill>
                  <a:srgbClr val="FF0000"/>
                </a:solidFill>
                <a:latin typeface="Consolas" pitchFamily="49" charset="0"/>
                <a:cs typeface="Arial" charset="0"/>
              </a:rPr>
              <a:t>pop_front</a:t>
            </a:r>
            <a:r>
              <a:rPr lang="en-US" sz="1400" dirty="0" smtClean="0">
                <a:solidFill>
                  <a:srgbClr val="FF0000"/>
                </a:solidFill>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erase( Type </a:t>
            </a:r>
            <a:r>
              <a:rPr lang="en-US" sz="1400" dirty="0" err="1" smtClean="0">
                <a:latin typeface="Consolas" pitchFamily="49" charset="0"/>
                <a:cs typeface="Arial" charset="0"/>
              </a:rPr>
              <a:t>const</a:t>
            </a:r>
            <a:r>
              <a:rPr lang="en-US" sz="1400" dirty="0" smtClean="0">
                <a:latin typeface="Consolas" pitchFamily="49" charset="0"/>
                <a:cs typeface="Arial" charset="0"/>
              </a:rPr>
              <a:t> &amp; );</a:t>
            </a:r>
          </a:p>
          <a:p>
            <a:pPr>
              <a:buFontTx/>
              <a:buNone/>
            </a:pPr>
            <a:r>
              <a:rPr lang="en-US" sz="14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latin typeface="Arial" charset="0"/>
                <a:cs typeface="Arial" charset="0"/>
              </a:rPr>
              <a:t>Queue-as-List Class</a:t>
            </a:r>
          </a:p>
        </p:txBody>
      </p:sp>
      <p:sp>
        <p:nvSpPr>
          <p:cNvPr id="1638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queue class using a singly linked list has a single private member variable:  a singly linked list</a:t>
            </a:r>
            <a:endParaRPr lang="en-US" sz="1600" smtClean="0">
              <a:latin typeface="Arial" charset="0"/>
              <a:cs typeface="Arial" charset="0"/>
            </a:endParaRPr>
          </a:p>
        </p:txBody>
      </p:sp>
      <p:sp>
        <p:nvSpPr>
          <p:cNvPr id="16388" name="Rectangle 5"/>
          <p:cNvSpPr>
            <a:spLocks noChangeArrowheads="1"/>
          </p:cNvSpPr>
          <p:nvPr/>
        </p:nvSpPr>
        <p:spPr bwMode="auto">
          <a:xfrm>
            <a:off x="1981200" y="2276475"/>
            <a:ext cx="5327650" cy="2838450"/>
          </a:xfrm>
          <a:prstGeom prst="rect">
            <a:avLst/>
          </a:prstGeom>
          <a:noFill/>
          <a:ln w="9525">
            <a:noFill/>
            <a:miter lim="800000"/>
            <a:headEnd/>
            <a:tailEnd/>
          </a:ln>
        </p:spPr>
        <p:txBody>
          <a:bodyPr>
            <a:spAutoFit/>
          </a:bodyPr>
          <a:lstStyle/>
          <a:p>
            <a:r>
              <a:rPr lang="en-US" dirty="0">
                <a:latin typeface="Consolas" pitchFamily="49" charset="0"/>
              </a:rPr>
              <a:t>template &lt;typename Type&gt;</a:t>
            </a:r>
          </a:p>
          <a:p>
            <a:r>
              <a:rPr lang="en-US" dirty="0">
                <a:latin typeface="Consolas" pitchFamily="49" charset="0"/>
              </a:rPr>
              <a:t>class Queue{</a:t>
            </a:r>
          </a:p>
          <a:p>
            <a:r>
              <a:rPr lang="en-US" dirty="0">
                <a:latin typeface="Consolas" pitchFamily="49" charset="0"/>
              </a:rPr>
              <a:t>    private:</a:t>
            </a:r>
          </a:p>
          <a:p>
            <a:r>
              <a:rPr lang="en-US" dirty="0">
                <a:latin typeface="Consolas" pitchFamily="49" charset="0"/>
              </a:rPr>
              <a:t>        </a:t>
            </a:r>
            <a:r>
              <a:rPr lang="en-US" dirty="0" err="1">
                <a:latin typeface="Consolas" pitchFamily="49" charset="0"/>
              </a:rPr>
              <a:t>Single_list</a:t>
            </a:r>
            <a:r>
              <a:rPr lang="en-US" dirty="0">
                <a:latin typeface="Consolas" pitchFamily="49" charset="0"/>
              </a:rPr>
              <a:t>&lt;Type&gt; </a:t>
            </a:r>
            <a:r>
              <a:rPr lang="en-US" dirty="0">
                <a:solidFill>
                  <a:srgbClr val="FF0000"/>
                </a:solidFill>
                <a:latin typeface="Consolas" pitchFamily="49" charset="0"/>
              </a:rPr>
              <a:t>list</a:t>
            </a:r>
            <a:r>
              <a:rPr lang="en-US" dirty="0">
                <a:latin typeface="Consolas" pitchFamily="49" charset="0"/>
              </a:rPr>
              <a:t>;</a:t>
            </a:r>
          </a:p>
          <a:p>
            <a:r>
              <a:rPr lang="en-US" dirty="0">
                <a:latin typeface="Consolas" pitchFamily="49" charset="0"/>
              </a:rPr>
              <a:t>    public:</a:t>
            </a:r>
          </a:p>
          <a:p>
            <a:r>
              <a:rPr lang="en-US" dirty="0">
                <a:latin typeface="Consolas" pitchFamily="49" charset="0"/>
              </a:rPr>
              <a:t>        </a:t>
            </a:r>
            <a:r>
              <a:rPr lang="en-US" dirty="0" err="1">
                <a:solidFill>
                  <a:srgbClr val="FF33CC"/>
                </a:solidFill>
                <a:latin typeface="Consolas" pitchFamily="49" charset="0"/>
              </a:rPr>
              <a:t>bool</a:t>
            </a:r>
            <a:r>
              <a:rPr lang="en-US" dirty="0">
                <a:latin typeface="Consolas" pitchFamily="49" charset="0"/>
              </a:rPr>
              <a:t> </a:t>
            </a:r>
            <a:r>
              <a:rPr lang="en-US" dirty="0">
                <a:solidFill>
                  <a:srgbClr val="00B0F0"/>
                </a:solidFill>
                <a:latin typeface="Consolas" pitchFamily="49" charset="0"/>
              </a:rPr>
              <a:t>empty</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00B0F0"/>
                </a:solidFill>
                <a:latin typeface="Consolas" pitchFamily="49" charset="0"/>
              </a:rPr>
              <a:t>front</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void</a:t>
            </a:r>
            <a:r>
              <a:rPr lang="en-US" dirty="0">
                <a:latin typeface="Consolas" pitchFamily="49" charset="0"/>
              </a:rPr>
              <a:t> </a:t>
            </a:r>
            <a:r>
              <a:rPr lang="en-US" dirty="0">
                <a:solidFill>
                  <a:srgbClr val="00B0F0"/>
                </a:solidFill>
                <a:latin typeface="Consolas" pitchFamily="49" charset="0"/>
              </a:rPr>
              <a:t>push</a:t>
            </a:r>
            <a:r>
              <a:rPr lang="en-US" dirty="0">
                <a:latin typeface="Consolas" pitchFamily="49" charset="0"/>
              </a:rPr>
              <a:t>( </a:t>
            </a:r>
            <a:r>
              <a:rPr lang="en-US" dirty="0" smtClean="0">
                <a:latin typeface="Consolas" pitchFamily="49" charset="0"/>
              </a:rPr>
              <a:t>Type </a:t>
            </a:r>
            <a:r>
              <a:rPr lang="en-US" dirty="0" err="1" smtClean="0">
                <a:latin typeface="Consolas" pitchFamily="49" charset="0"/>
              </a:rPr>
              <a:t>const</a:t>
            </a:r>
            <a:r>
              <a:rPr lang="en-US" dirty="0" smtClean="0">
                <a:latin typeface="Consolas" pitchFamily="49" charset="0"/>
              </a:rPr>
              <a:t> </a:t>
            </a:r>
            <a:r>
              <a:rPr lang="en-US" dirty="0">
                <a:latin typeface="Consolas" pitchFamily="49" charset="0"/>
              </a:rPr>
              <a:t>&amp; );</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00B0F0"/>
                </a:solidFill>
                <a:latin typeface="Consolas" pitchFamily="49" charset="0"/>
              </a:rPr>
              <a:t>pop</a:t>
            </a:r>
            <a:r>
              <a:rPr lang="en-US" dirty="0">
                <a:latin typeface="Consolas" pitchFamily="49" charset="0"/>
              </a:rPr>
              <a:t>();</a:t>
            </a:r>
          </a:p>
          <a:p>
            <a:r>
              <a:rPr lang="en-US" dirty="0">
                <a:latin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smtClean="0">
                <a:latin typeface="Arial" charset="0"/>
                <a:cs typeface="Arial" charset="0"/>
              </a:rPr>
              <a:t>Queue-as-List Class</a:t>
            </a:r>
          </a:p>
        </p:txBody>
      </p:sp>
      <p:sp>
        <p:nvSpPr>
          <p:cNvPr id="17411" name="Rectangle 3"/>
          <p:cNvSpPr>
            <a:spLocks noGrp="1" noChangeArrowheads="1"/>
          </p:cNvSpPr>
          <p:nvPr>
            <p:ph type="body" idx="4294967295"/>
          </p:nvPr>
        </p:nvSpPr>
        <p:spPr>
          <a:xfrm>
            <a:off x="251520" y="1600200"/>
            <a:ext cx="8229600" cy="4525963"/>
          </a:xfrm>
        </p:spPr>
        <p:txBody>
          <a:bodyPr/>
          <a:lstStyle/>
          <a:p>
            <a:pPr>
              <a:buFont typeface="Arial" charset="0"/>
              <a:buNone/>
            </a:pPr>
            <a:r>
              <a:rPr lang="en-US" dirty="0" smtClean="0">
                <a:latin typeface="Arial" charset="0"/>
                <a:cs typeface="Arial" charset="0"/>
              </a:rPr>
              <a:t>	The implementation is similar to that of a Stack-as-List</a:t>
            </a:r>
            <a:endParaRPr lang="en-US" sz="1400" dirty="0" smtClean="0">
              <a:latin typeface="Consolas" pitchFamily="49" charset="0"/>
              <a:cs typeface="Arial" charset="0"/>
            </a:endParaRPr>
          </a:p>
          <a:p>
            <a:pPr>
              <a:buFontTx/>
              <a:buNone/>
            </a:pPr>
            <a:endParaRPr lang="en-US" sz="1200" dirty="0" smtClean="0">
              <a:latin typeface="Consolas" pitchFamily="49" charset="0"/>
              <a:cs typeface="Arial" charset="0"/>
            </a:endParaRPr>
          </a:p>
          <a:p>
            <a:pPr>
              <a:buFontTx/>
              <a:buNone/>
            </a:pPr>
            <a:r>
              <a:rPr lang="en-US" sz="1400" dirty="0" smtClean="0">
                <a:latin typeface="Consolas" pitchFamily="49" charset="0"/>
                <a:cs typeface="Arial" charset="0"/>
              </a:rPr>
              <a:t>	template &lt;typename Type&gt;</a:t>
            </a:r>
          </a:p>
          <a:p>
            <a:pPr>
              <a:buFontTx/>
              <a:buNone/>
            </a:pPr>
            <a:r>
              <a:rPr lang="en-US" sz="1400" dirty="0" smtClean="0">
                <a:solidFill>
                  <a:srgbClr val="FF33CC"/>
                </a:solidFill>
                <a:latin typeface="Consolas" pitchFamily="49" charset="0"/>
                <a:cs typeface="Arial" charset="0"/>
              </a:rPr>
              <a:t>	bool</a:t>
            </a:r>
            <a:r>
              <a:rPr lang="en-US" sz="1400" dirty="0" smtClean="0">
                <a:latin typeface="Consolas" pitchFamily="49" charset="0"/>
                <a:cs typeface="Arial" charset="0"/>
              </a:rPr>
              <a:t> Queue&lt;Type&gt;::</a:t>
            </a:r>
            <a:r>
              <a:rPr lang="en-US" sz="1400" dirty="0" smtClean="0">
                <a:solidFill>
                  <a:srgbClr val="663300"/>
                </a:solidFill>
                <a:latin typeface="Consolas" pitchFamily="49" charset="0"/>
                <a:cs typeface="Arial" charset="0"/>
              </a:rPr>
              <a:t>empty</a:t>
            </a:r>
            <a:r>
              <a:rPr lang="en-US" sz="1400" dirty="0" smtClean="0">
                <a:latin typeface="Consolas" pitchFamily="49" charset="0"/>
                <a:cs typeface="Arial" charset="0"/>
              </a:rPr>
              <a:t>() </a:t>
            </a:r>
            <a:r>
              <a:rPr lang="en-US" sz="1400" dirty="0" err="1" smtClean="0">
                <a:latin typeface="Consolas" pitchFamily="49" charset="0"/>
                <a:cs typeface="Arial" charset="0"/>
              </a:rPr>
              <a:t>const</a:t>
            </a:r>
            <a:r>
              <a:rPr lang="en-US" sz="1400" dirty="0" smtClean="0">
                <a:latin typeface="Consolas" pitchFamily="49" charset="0"/>
                <a:cs typeface="Arial" charset="0"/>
              </a:rPr>
              <a:t> {</a:t>
            </a:r>
          </a:p>
          <a:p>
            <a:pPr>
              <a:buFontTx/>
              <a:buNone/>
            </a:pPr>
            <a:r>
              <a:rPr lang="en-US" sz="1400" dirty="0" smtClean="0">
                <a:latin typeface="Consolas" pitchFamily="49" charset="0"/>
                <a:cs typeface="Arial" charset="0"/>
              </a:rPr>
              <a:t>	    return </a:t>
            </a:r>
            <a:r>
              <a:rPr lang="en-US" sz="1400" dirty="0" err="1" smtClean="0">
                <a:solidFill>
                  <a:srgbClr val="FF0000"/>
                </a:solidFill>
                <a:latin typeface="Consolas" pitchFamily="49" charset="0"/>
                <a:cs typeface="Arial" charset="0"/>
              </a:rPr>
              <a:t>list</a:t>
            </a:r>
            <a:r>
              <a:rPr lang="en-US" sz="1400" dirty="0" err="1" smtClean="0">
                <a:latin typeface="Consolas" pitchFamily="49" charset="0"/>
                <a:cs typeface="Arial" charset="0"/>
              </a:rPr>
              <a:t>.</a:t>
            </a:r>
            <a:r>
              <a:rPr lang="en-US" sz="1400" dirty="0" err="1" smtClean="0">
                <a:solidFill>
                  <a:srgbClr val="663300"/>
                </a:solidFill>
                <a:latin typeface="Consolas" pitchFamily="49" charset="0"/>
                <a:cs typeface="Arial" charset="0"/>
              </a:rPr>
              <a:t>empty</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p>
          <a:p>
            <a:pPr>
              <a:buFontTx/>
              <a:buNone/>
            </a:pPr>
            <a:endParaRPr lang="en-US" sz="1400" dirty="0" smtClean="0">
              <a:latin typeface="Consolas" pitchFamily="49" charset="0"/>
              <a:cs typeface="Arial" charset="0"/>
            </a:endParaRPr>
          </a:p>
          <a:p>
            <a:pPr>
              <a:buFontTx/>
              <a:buNone/>
            </a:pPr>
            <a:endParaRPr lang="en-US" sz="1400" dirty="0" smtClean="0">
              <a:latin typeface="Consolas" pitchFamily="49" charset="0"/>
              <a:cs typeface="Arial" charset="0"/>
            </a:endParaRPr>
          </a:p>
          <a:p>
            <a:pPr>
              <a:buFontTx/>
              <a:buNone/>
            </a:pPr>
            <a:endParaRPr lang="en-US" sz="1400" dirty="0" smtClean="0">
              <a:latin typeface="Consolas" pitchFamily="49" charset="0"/>
              <a:cs typeface="Arial" charset="0"/>
            </a:endParaRPr>
          </a:p>
          <a:p>
            <a:pPr>
              <a:buFontTx/>
              <a:buNone/>
            </a:pPr>
            <a:endParaRPr lang="en-US" sz="1400" dirty="0" smtClean="0">
              <a:latin typeface="Consolas" pitchFamily="49" charset="0"/>
              <a:cs typeface="Arial" charset="0"/>
            </a:endParaRPr>
          </a:p>
          <a:p>
            <a:pPr>
              <a:buFontTx/>
              <a:buNone/>
            </a:pPr>
            <a:r>
              <a:rPr lang="en-US" sz="1400" dirty="0" smtClean="0">
                <a:latin typeface="Consolas" pitchFamily="49" charset="0"/>
                <a:cs typeface="Arial" charset="0"/>
              </a:rPr>
              <a:t>	template &lt;typename Type&gt;</a:t>
            </a:r>
          </a:p>
          <a:p>
            <a:pPr>
              <a:buFontTx/>
              <a:buNone/>
            </a:pPr>
            <a:r>
              <a:rPr lang="en-US" sz="1400" dirty="0" smtClean="0">
                <a:solidFill>
                  <a:srgbClr val="FF33CC"/>
                </a:solidFill>
                <a:latin typeface="Consolas" pitchFamily="49" charset="0"/>
                <a:cs typeface="Arial" charset="0"/>
              </a:rPr>
              <a:t>	void</a:t>
            </a:r>
            <a:r>
              <a:rPr lang="en-US" sz="1400" dirty="0" smtClean="0">
                <a:latin typeface="Consolas" pitchFamily="49" charset="0"/>
                <a:cs typeface="Arial" charset="0"/>
              </a:rPr>
              <a:t> Queue&lt;Type&gt;::</a:t>
            </a:r>
            <a:r>
              <a:rPr lang="en-US" sz="1400" dirty="0" smtClean="0">
                <a:solidFill>
                  <a:srgbClr val="663300"/>
                </a:solidFill>
                <a:latin typeface="Consolas" pitchFamily="49" charset="0"/>
                <a:cs typeface="Arial" charset="0"/>
              </a:rPr>
              <a:t>push</a:t>
            </a:r>
            <a:r>
              <a:rPr lang="en-US" sz="1400" dirty="0" smtClean="0">
                <a:latin typeface="Consolas" pitchFamily="49" charset="0"/>
                <a:cs typeface="Arial" charset="0"/>
              </a:rPr>
              <a:t>( Type </a:t>
            </a:r>
            <a:r>
              <a:rPr lang="en-US" sz="1400" dirty="0" err="1" smtClean="0">
                <a:latin typeface="Consolas" pitchFamily="49" charset="0"/>
                <a:cs typeface="Arial" charset="0"/>
              </a:rPr>
              <a:t>const</a:t>
            </a:r>
            <a:r>
              <a:rPr lang="en-US" sz="1400" dirty="0" smtClean="0">
                <a:latin typeface="Consolas" pitchFamily="49" charset="0"/>
                <a:cs typeface="Arial" charset="0"/>
              </a:rPr>
              <a:t> &amp;</a:t>
            </a:r>
            <a:r>
              <a:rPr lang="en-US" sz="1400" dirty="0" err="1" smtClean="0">
                <a:solidFill>
                  <a:schemeClr val="accent2"/>
                </a:solidFill>
                <a:latin typeface="Consolas" pitchFamily="49" charset="0"/>
                <a:cs typeface="Arial" charset="0"/>
              </a:rPr>
              <a:t>obj</a:t>
            </a:r>
            <a:r>
              <a:rPr lang="en-US" sz="1400" dirty="0" smtClean="0">
                <a:latin typeface="Consolas" pitchFamily="49" charset="0"/>
                <a:cs typeface="Arial" charset="0"/>
              </a:rPr>
              <a:t> ) {</a:t>
            </a:r>
          </a:p>
          <a:p>
            <a:pPr>
              <a:buFontTx/>
              <a:buNone/>
            </a:pPr>
            <a:r>
              <a:rPr lang="en-US" sz="1400" dirty="0" smtClean="0">
                <a:latin typeface="Consolas" pitchFamily="49" charset="0"/>
                <a:cs typeface="Arial" charset="0"/>
              </a:rPr>
              <a:t>	    </a:t>
            </a:r>
            <a:r>
              <a:rPr lang="en-US" sz="1400" dirty="0" err="1" smtClean="0">
                <a:solidFill>
                  <a:srgbClr val="FF0000"/>
                </a:solidFill>
                <a:latin typeface="Consolas" pitchFamily="49" charset="0"/>
                <a:cs typeface="Arial" charset="0"/>
              </a:rPr>
              <a:t>list</a:t>
            </a:r>
            <a:r>
              <a:rPr lang="en-US" sz="1400" dirty="0" err="1" smtClean="0">
                <a:latin typeface="Consolas" pitchFamily="49" charset="0"/>
                <a:cs typeface="Arial" charset="0"/>
              </a:rPr>
              <a:t>.</a:t>
            </a:r>
            <a:r>
              <a:rPr lang="en-US" sz="1400" dirty="0" err="1" smtClean="0">
                <a:solidFill>
                  <a:srgbClr val="663300"/>
                </a:solidFill>
                <a:latin typeface="Consolas" pitchFamily="49" charset="0"/>
                <a:cs typeface="Arial" charset="0"/>
              </a:rPr>
              <a:t>push_back</a:t>
            </a:r>
            <a:r>
              <a:rPr lang="en-US" sz="1400" dirty="0" smtClean="0">
                <a:latin typeface="Consolas" pitchFamily="49" charset="0"/>
                <a:cs typeface="Arial" charset="0"/>
              </a:rPr>
              <a:t>( </a:t>
            </a:r>
            <a:r>
              <a:rPr lang="en-US" sz="1400" dirty="0" err="1" smtClean="0">
                <a:solidFill>
                  <a:schemeClr val="accent2"/>
                </a:solidFill>
                <a:latin typeface="Consolas" pitchFamily="49" charset="0"/>
                <a:cs typeface="Arial" charset="0"/>
              </a:rPr>
              <a:t>obj</a:t>
            </a:r>
            <a:r>
              <a:rPr lang="en-US" sz="1400" dirty="0" smtClean="0">
                <a:latin typeface="Consolas" pitchFamily="49" charset="0"/>
                <a:cs typeface="Arial" charset="0"/>
              </a:rPr>
              <a:t> );</a:t>
            </a:r>
          </a:p>
          <a:p>
            <a:pPr>
              <a:buFontTx/>
              <a:buNone/>
            </a:pPr>
            <a:r>
              <a:rPr lang="en-US" sz="1400" dirty="0" smtClean="0">
                <a:latin typeface="Consolas" pitchFamily="49" charset="0"/>
                <a:cs typeface="Arial" charset="0"/>
              </a:rPr>
              <a:t>	}</a:t>
            </a:r>
          </a:p>
          <a:p>
            <a:pPr>
              <a:buFontTx/>
              <a:buNone/>
            </a:pPr>
            <a:endParaRPr lang="en-US" sz="1400" dirty="0" smtClean="0">
              <a:latin typeface="Consolas" pitchFamily="49" charset="0"/>
              <a:cs typeface="Arial" charset="0"/>
            </a:endParaRPr>
          </a:p>
        </p:txBody>
      </p:sp>
      <p:sp>
        <p:nvSpPr>
          <p:cNvPr id="17412" name="Rectangle 3"/>
          <p:cNvSpPr txBox="1">
            <a:spLocks noChangeArrowheads="1"/>
          </p:cNvSpPr>
          <p:nvPr/>
        </p:nvSpPr>
        <p:spPr bwMode="auto">
          <a:xfrm>
            <a:off x="5364088" y="2204864"/>
            <a:ext cx="3568700" cy="1928812"/>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lang="en-US" sz="1400" dirty="0">
                <a:latin typeface="Consolas" pitchFamily="49" charset="0"/>
              </a:rPr>
              <a:t>template &lt;</a:t>
            </a:r>
            <a:r>
              <a:rPr lang="en-US" sz="1400" dirty="0" err="1">
                <a:latin typeface="Consolas" pitchFamily="49" charset="0"/>
              </a:rPr>
              <a:t>typename</a:t>
            </a:r>
            <a:r>
              <a:rPr lang="en-US" sz="1400" dirty="0">
                <a:latin typeface="Consolas" pitchFamily="49" charset="0"/>
              </a:rPr>
              <a:t> Type&gt;</a:t>
            </a:r>
          </a:p>
          <a:p>
            <a:pPr marL="342900" indent="-342900" eaLnBrk="0" hangingPunct="0">
              <a:spcBef>
                <a:spcPct val="20000"/>
              </a:spcBef>
            </a:pPr>
            <a:r>
              <a:rPr lang="en-US" sz="1400" dirty="0">
                <a:solidFill>
                  <a:srgbClr val="FF33CC"/>
                </a:solidFill>
                <a:latin typeface="Consolas" pitchFamily="49" charset="0"/>
              </a:rPr>
              <a:t>Type</a:t>
            </a:r>
            <a:r>
              <a:rPr lang="en-US" sz="1400" dirty="0">
                <a:latin typeface="Consolas" pitchFamily="49" charset="0"/>
              </a:rPr>
              <a:t> Queue&lt;Type&gt;::</a:t>
            </a:r>
            <a:r>
              <a:rPr lang="en-US" sz="1400" dirty="0">
                <a:solidFill>
                  <a:srgbClr val="663300"/>
                </a:solidFill>
                <a:latin typeface="Consolas" pitchFamily="49" charset="0"/>
              </a:rPr>
              <a:t>front</a:t>
            </a:r>
            <a:r>
              <a:rPr lang="en-US" sz="1400" dirty="0">
                <a:latin typeface="Consolas" pitchFamily="49" charset="0"/>
              </a:rPr>
              <a:t>() </a:t>
            </a:r>
            <a:r>
              <a:rPr lang="en-US" sz="1400" dirty="0" err="1">
                <a:latin typeface="Consolas" pitchFamily="49" charset="0"/>
              </a:rPr>
              <a:t>const</a:t>
            </a:r>
            <a:r>
              <a:rPr lang="en-US" sz="1400" dirty="0">
                <a:latin typeface="Consolas" pitchFamily="49" charset="0"/>
              </a:rPr>
              <a:t> {</a:t>
            </a:r>
          </a:p>
          <a:p>
            <a:pPr marL="342900" indent="-342900" eaLnBrk="0" hangingPunct="0">
              <a:spcBef>
                <a:spcPct val="20000"/>
              </a:spcBef>
            </a:pPr>
            <a:r>
              <a:rPr lang="en-US" sz="1400" dirty="0">
                <a:latin typeface="Consolas" pitchFamily="49" charset="0"/>
              </a:rPr>
              <a:t>    if ( empty() ) {</a:t>
            </a:r>
          </a:p>
          <a:p>
            <a:pPr marL="342900" indent="-342900" eaLnBrk="0" hangingPunct="0">
              <a:spcBef>
                <a:spcPct val="20000"/>
              </a:spcBef>
            </a:pPr>
            <a:r>
              <a:rPr lang="en-US" sz="1400" dirty="0">
                <a:latin typeface="Consolas" pitchFamily="49" charset="0"/>
              </a:rPr>
              <a:t>        throw underflow();</a:t>
            </a:r>
          </a:p>
          <a:p>
            <a:pPr marL="342900" indent="-342900" eaLnBrk="0" hangingPunct="0">
              <a:spcBef>
                <a:spcPct val="20000"/>
              </a:spcBef>
            </a:pPr>
            <a:r>
              <a:rPr lang="en-US" sz="1400" dirty="0">
                <a:latin typeface="Consolas" pitchFamily="49" charset="0"/>
              </a:rPr>
              <a:t>    }</a:t>
            </a:r>
          </a:p>
          <a:p>
            <a:pPr marL="342900" indent="-342900" eaLnBrk="0" hangingPunct="0">
              <a:spcBef>
                <a:spcPct val="20000"/>
              </a:spcBef>
            </a:pPr>
            <a:endParaRPr lang="en-US" sz="1400" dirty="0">
              <a:latin typeface="Consolas" pitchFamily="49" charset="0"/>
            </a:endParaRPr>
          </a:p>
          <a:p>
            <a:pPr marL="342900" indent="-342900" eaLnBrk="0" hangingPunct="0">
              <a:spcBef>
                <a:spcPct val="20000"/>
              </a:spcBef>
            </a:pPr>
            <a:r>
              <a:rPr lang="en-US" sz="1400" dirty="0">
                <a:latin typeface="Consolas" pitchFamily="49" charset="0"/>
              </a:rPr>
              <a:t>    return </a:t>
            </a:r>
            <a:r>
              <a:rPr lang="en-US" sz="1400" dirty="0" err="1">
                <a:solidFill>
                  <a:srgbClr val="FF0000"/>
                </a:solidFill>
                <a:latin typeface="Consolas" pitchFamily="49" charset="0"/>
              </a:rPr>
              <a:t>list</a:t>
            </a:r>
            <a:r>
              <a:rPr lang="en-US" sz="1400" dirty="0" err="1">
                <a:latin typeface="Consolas" pitchFamily="49" charset="0"/>
              </a:rPr>
              <a:t>.front</a:t>
            </a:r>
            <a:r>
              <a:rPr lang="en-US" sz="1400" dirty="0">
                <a:latin typeface="Consolas" pitchFamily="49" charset="0"/>
              </a:rPr>
              <a:t>();</a:t>
            </a:r>
          </a:p>
          <a:p>
            <a:pPr marL="342900" indent="-342900" eaLnBrk="0" hangingPunct="0">
              <a:spcBef>
                <a:spcPct val="20000"/>
              </a:spcBef>
            </a:pPr>
            <a:r>
              <a:rPr lang="en-US" sz="1400" dirty="0">
                <a:latin typeface="Consolas" pitchFamily="49" charset="0"/>
              </a:rPr>
              <a:t>}</a:t>
            </a:r>
          </a:p>
        </p:txBody>
      </p:sp>
      <p:sp>
        <p:nvSpPr>
          <p:cNvPr id="17413" name="Rectangle 3"/>
          <p:cNvSpPr>
            <a:spLocks noChangeArrowheads="1"/>
          </p:cNvSpPr>
          <p:nvPr/>
        </p:nvSpPr>
        <p:spPr bwMode="auto">
          <a:xfrm>
            <a:off x="5364088" y="4437112"/>
            <a:ext cx="3074987" cy="1941513"/>
          </a:xfrm>
          <a:prstGeom prst="rect">
            <a:avLst/>
          </a:prstGeom>
          <a:noFill/>
          <a:ln w="9525">
            <a:noFill/>
            <a:miter lim="800000"/>
            <a:headEnd/>
            <a:tailEnd/>
          </a:ln>
        </p:spPr>
        <p:txBody>
          <a:bodyPr/>
          <a:lstStyle/>
          <a:p>
            <a:pPr marL="342900" indent="-342900" eaLnBrk="0" hangingPunct="0">
              <a:spcBef>
                <a:spcPct val="20000"/>
              </a:spcBef>
            </a:pPr>
            <a:r>
              <a:rPr lang="en-US" sz="1400" dirty="0">
                <a:latin typeface="Consolas" pitchFamily="49" charset="0"/>
              </a:rPr>
              <a:t>template &lt;</a:t>
            </a:r>
            <a:r>
              <a:rPr lang="en-US" sz="1400" dirty="0" err="1">
                <a:latin typeface="Consolas" pitchFamily="49" charset="0"/>
              </a:rPr>
              <a:t>typename</a:t>
            </a:r>
            <a:r>
              <a:rPr lang="en-US" sz="1400" dirty="0">
                <a:latin typeface="Consolas" pitchFamily="49" charset="0"/>
              </a:rPr>
              <a:t> Type&gt;</a:t>
            </a:r>
          </a:p>
          <a:p>
            <a:pPr marL="342900" indent="-342900" eaLnBrk="0" hangingPunct="0">
              <a:spcBef>
                <a:spcPct val="20000"/>
              </a:spcBef>
            </a:pPr>
            <a:r>
              <a:rPr lang="en-US" sz="1400" dirty="0">
                <a:solidFill>
                  <a:srgbClr val="FF33CC"/>
                </a:solidFill>
                <a:latin typeface="Consolas" pitchFamily="49" charset="0"/>
              </a:rPr>
              <a:t>Type</a:t>
            </a:r>
            <a:r>
              <a:rPr lang="en-US" sz="1400" dirty="0">
                <a:latin typeface="Consolas" pitchFamily="49" charset="0"/>
              </a:rPr>
              <a:t> Queue&lt;Type&gt;::</a:t>
            </a:r>
            <a:r>
              <a:rPr lang="en-US" sz="1400" dirty="0">
                <a:solidFill>
                  <a:srgbClr val="663300"/>
                </a:solidFill>
                <a:latin typeface="Consolas" pitchFamily="49" charset="0"/>
              </a:rPr>
              <a:t>pop</a:t>
            </a:r>
            <a:r>
              <a:rPr lang="en-US" sz="1400" dirty="0">
                <a:latin typeface="Consolas" pitchFamily="49" charset="0"/>
              </a:rPr>
              <a:t>() {</a:t>
            </a:r>
          </a:p>
          <a:p>
            <a:pPr marL="342900" indent="-342900" eaLnBrk="0" hangingPunct="0">
              <a:spcBef>
                <a:spcPct val="20000"/>
              </a:spcBef>
            </a:pPr>
            <a:r>
              <a:rPr lang="en-US" sz="1400" dirty="0">
                <a:latin typeface="Consolas" pitchFamily="49" charset="0"/>
              </a:rPr>
              <a:t>    if ( empty() ) {</a:t>
            </a:r>
          </a:p>
          <a:p>
            <a:pPr marL="342900" indent="-342900" eaLnBrk="0" hangingPunct="0">
              <a:spcBef>
                <a:spcPct val="20000"/>
              </a:spcBef>
            </a:pPr>
            <a:r>
              <a:rPr lang="en-US" sz="1400" dirty="0">
                <a:latin typeface="Consolas" pitchFamily="49" charset="0"/>
              </a:rPr>
              <a:t>        throw underflow();</a:t>
            </a:r>
          </a:p>
          <a:p>
            <a:pPr marL="342900" indent="-342900" eaLnBrk="0" hangingPunct="0">
              <a:spcBef>
                <a:spcPct val="20000"/>
              </a:spcBef>
            </a:pPr>
            <a:r>
              <a:rPr lang="en-US" sz="1400" dirty="0">
                <a:latin typeface="Consolas" pitchFamily="49" charset="0"/>
              </a:rPr>
              <a:t>    }</a:t>
            </a:r>
          </a:p>
          <a:p>
            <a:pPr marL="342900" indent="-342900" eaLnBrk="0" hangingPunct="0">
              <a:spcBef>
                <a:spcPct val="20000"/>
              </a:spcBef>
            </a:pPr>
            <a:endParaRPr lang="en-US" sz="1400" dirty="0">
              <a:latin typeface="Consolas" pitchFamily="49" charset="0"/>
            </a:endParaRPr>
          </a:p>
          <a:p>
            <a:pPr marL="342900" indent="-342900" eaLnBrk="0" hangingPunct="0">
              <a:spcBef>
                <a:spcPct val="20000"/>
              </a:spcBef>
            </a:pPr>
            <a:r>
              <a:rPr lang="en-US" sz="1400" dirty="0">
                <a:latin typeface="Consolas" pitchFamily="49" charset="0"/>
              </a:rPr>
              <a:t>    return </a:t>
            </a:r>
            <a:r>
              <a:rPr lang="en-US" sz="1400" dirty="0" err="1">
                <a:solidFill>
                  <a:srgbClr val="FF0000"/>
                </a:solidFill>
                <a:latin typeface="Consolas" pitchFamily="49" charset="0"/>
              </a:rPr>
              <a:t>list</a:t>
            </a:r>
            <a:r>
              <a:rPr lang="en-US" sz="1400" dirty="0" err="1">
                <a:latin typeface="Consolas" pitchFamily="49" charset="0"/>
              </a:rPr>
              <a:t>.</a:t>
            </a:r>
            <a:r>
              <a:rPr lang="en-US" sz="1400" dirty="0" err="1">
                <a:solidFill>
                  <a:srgbClr val="800000"/>
                </a:solidFill>
                <a:latin typeface="Consolas" pitchFamily="49" charset="0"/>
              </a:rPr>
              <a:t>pop_front</a:t>
            </a:r>
            <a:r>
              <a:rPr lang="en-US" sz="1400" dirty="0">
                <a:latin typeface="Consolas" pitchFamily="49" charset="0"/>
              </a:rPr>
              <a:t>();</a:t>
            </a:r>
          </a:p>
          <a:p>
            <a:pPr marL="342900" indent="-342900" eaLnBrk="0" hangingPunct="0">
              <a:spcBef>
                <a:spcPct val="20000"/>
              </a:spcBef>
            </a:pPr>
            <a:r>
              <a:rPr lang="en-US" sz="1400" dirty="0">
                <a:latin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latin typeface="Arial" charset="0"/>
                <a:cs typeface="Arial" charset="0"/>
              </a:rPr>
              <a:t>Array Implementation</a:t>
            </a:r>
          </a:p>
        </p:txBody>
      </p:sp>
      <p:sp>
        <p:nvSpPr>
          <p:cNvPr id="1843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a:t>
            </a:r>
            <a:r>
              <a:rPr lang="en-US" dirty="0" smtClean="0">
                <a:latin typeface="Arial" charset="0"/>
                <a:cs typeface="Arial" charset="0"/>
              </a:rPr>
              <a:t>A </a:t>
            </a:r>
            <a:r>
              <a:rPr lang="en-US" dirty="0" smtClean="0">
                <a:solidFill>
                  <a:srgbClr val="FF0000"/>
                </a:solidFill>
                <a:latin typeface="Arial" charset="0"/>
                <a:cs typeface="Arial" charset="0"/>
              </a:rPr>
              <a:t>one-ended array</a:t>
            </a:r>
            <a:r>
              <a:rPr lang="en-US" dirty="0" smtClean="0">
                <a:latin typeface="Arial" charset="0"/>
                <a:cs typeface="Arial" charset="0"/>
              </a:rPr>
              <a:t> does not allow all operations to occur in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(1)</a:t>
            </a:r>
            <a:r>
              <a:rPr lang="en-US" dirty="0" smtClean="0">
                <a:latin typeface="Arial" charset="0"/>
                <a:cs typeface="Arial" charset="0"/>
              </a:rPr>
              <a:t> time </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pPr>
              <a:buFont typeface="Arial" charset="0"/>
              <a:buNone/>
            </a:pPr>
            <a:endParaRPr lang="en-US" dirty="0" smtClean="0">
              <a:latin typeface="Arial" charset="0"/>
              <a:cs typeface="Arial" charset="0"/>
            </a:endParaRPr>
          </a:p>
        </p:txBody>
      </p:sp>
      <p:graphicFrame>
        <p:nvGraphicFramePr>
          <p:cNvPr id="22640" name="Group 112"/>
          <p:cNvGraphicFramePr>
            <a:graphicFrameLocks noGrp="1"/>
          </p:cNvGraphicFramePr>
          <p:nvPr>
            <p:extLst>
              <p:ext uri="{D42A27DB-BD31-4B8C-83A1-F6EECF244321}">
                <p14:modId xmlns:p14="http://schemas.microsoft.com/office/powerpoint/2010/main" val="2682432964"/>
              </p:ext>
            </p:extLst>
          </p:nvPr>
        </p:nvGraphicFramePr>
        <p:xfrm>
          <a:off x="2586038" y="3384550"/>
          <a:ext cx="4125912" cy="1484313"/>
        </p:xfrm>
        <a:graphic>
          <a:graphicData uri="http://schemas.openxmlformats.org/drawingml/2006/table">
            <a:tbl>
              <a:tblPr/>
              <a:tblGrid>
                <a:gridCol w="1374775"/>
                <a:gridCol w="1376362"/>
                <a:gridCol w="13747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Front/</a:t>
                      </a:r>
                      <a:r>
                        <a:rPr kumimoji="0" lang="en-CA" sz="1800" b="1" i="0" u="none" strike="noStrike" cap="none" normalizeH="0" baseline="0" smtClean="0">
                          <a:ln>
                            <a:noFill/>
                          </a:ln>
                          <a:solidFill>
                            <a:srgbClr val="FFFFFF"/>
                          </a:solidFill>
                          <a:effectLst/>
                          <a:latin typeface="Times New Roman" pitchFamily="18" charset="0"/>
                          <a:cs typeface="Times New Roman" pitchFamily="18" charset="0"/>
                        </a:rPr>
                        <a:t>1</a:t>
                      </a:r>
                      <a:r>
                        <a:rPr kumimoji="0" lang="en-CA" sz="1800" b="1" i="0" u="none" strike="noStrike" cap="none" normalizeH="0" baseline="30000" smtClean="0">
                          <a:ln>
                            <a:noFill/>
                          </a:ln>
                          <a:solidFill>
                            <a:srgbClr val="FFFFFF"/>
                          </a:solidFill>
                          <a:effectLst/>
                          <a:latin typeface="Calibri" pitchFamily="34" charset="0"/>
                          <a:cs typeface="Arial" charset="0"/>
                        </a:rPr>
                        <a:t>st</a:t>
                      </a:r>
                      <a:r>
                        <a:rPr kumimoji="0" lang="en-CA" sz="1800" b="1" i="0" u="none" strike="noStrike" cap="none" normalizeH="0" baseline="0" smtClean="0">
                          <a:ln>
                            <a:noFill/>
                          </a:ln>
                          <a:solidFill>
                            <a:srgbClr val="FFFFFF"/>
                          </a:solidFill>
                          <a:effectLst/>
                          <a:latin typeface="Calibri" pitchFamily="34" charset="0"/>
                          <a:cs typeface="Arial"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Back/</a:t>
                      </a:r>
                      <a:r>
                        <a:rPr kumimoji="0" lang="en-CA" sz="1800" b="1" i="1" u="none" strike="noStrike" cap="none" normalizeH="0" baseline="0" smtClean="0">
                          <a:ln>
                            <a:noFill/>
                          </a:ln>
                          <a:solidFill>
                            <a:srgbClr val="FFFFFF"/>
                          </a:solidFill>
                          <a:effectLst/>
                          <a:latin typeface="Times New Roman" pitchFamily="18" charset="0"/>
                          <a:cs typeface="Times New Roman" pitchFamily="18" charset="0"/>
                        </a:rPr>
                        <a:t>n</a:t>
                      </a:r>
                      <a:r>
                        <a:rPr kumimoji="0" lang="en-CA" sz="1800" b="1" i="0" u="none" strike="noStrike" cap="none" normalizeH="0" baseline="30000" smtClean="0">
                          <a:ln>
                            <a:noFill/>
                          </a:ln>
                          <a:solidFill>
                            <a:srgbClr val="FFFFFF"/>
                          </a:solidFill>
                          <a:effectLst/>
                          <a:latin typeface="Calibri" pitchFamily="34" charset="0"/>
                          <a:cs typeface="Arial" charset="0"/>
                        </a:rPr>
                        <a:t>th</a:t>
                      </a:r>
                      <a:endParaRPr kumimoji="0" lang="en-CA"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Find</a:t>
                      </a:r>
                      <a:endParaRPr kumimoji="0" lang="en-CA" sz="1800" b="1" i="0" u="none" strike="noStrike" cap="none" normalizeH="0" baseline="3000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Insert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en-CA" sz="1800" b="0" i="1" u="none" strike="noStrike" cap="none" normalizeH="0" baseline="0" smtClean="0">
                          <a:ln>
                            <a:noFill/>
                          </a:ln>
                          <a:solidFill>
                            <a:srgbClr val="000000"/>
                          </a:solidFill>
                          <a:effectLst/>
                          <a:latin typeface="Times New Roman" pitchFamily="18" charset="0"/>
                          <a:cs typeface="Times New Roman" pitchFamily="18" charset="0"/>
                        </a:rPr>
                        <a:t>n</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Remove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en-CA" sz="1800" b="0" i="1" u="none" strike="noStrike" cap="none" normalizeH="0" baseline="0" smtClean="0">
                          <a:ln>
                            <a:noFill/>
                          </a:ln>
                          <a:solidFill>
                            <a:srgbClr val="000000"/>
                          </a:solidFill>
                          <a:effectLst/>
                          <a:latin typeface="Times New Roman" pitchFamily="18" charset="0"/>
                          <a:cs typeface="Times New Roman" pitchFamily="18" charset="0"/>
                        </a:rPr>
                        <a:t>n</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18458" name="Picture 9" descr="x1"/>
          <p:cNvPicPr>
            <a:picLocks noChangeAspect="1" noChangeArrowheads="1"/>
          </p:cNvPicPr>
          <p:nvPr/>
        </p:nvPicPr>
        <p:blipFill>
          <a:blip r:embed="rId3" cstate="print"/>
          <a:srcRect/>
          <a:stretch>
            <a:fillRect/>
          </a:stretch>
        </p:blipFill>
        <p:spPr bwMode="auto">
          <a:xfrm>
            <a:off x="2611438" y="2565400"/>
            <a:ext cx="4090987"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descr="x2"/>
          <p:cNvPicPr>
            <a:picLocks noChangeAspect="1" noChangeArrowheads="1"/>
          </p:cNvPicPr>
          <p:nvPr/>
        </p:nvPicPr>
        <p:blipFill>
          <a:blip r:embed="rId3" cstate="print"/>
          <a:srcRect/>
          <a:stretch>
            <a:fillRect/>
          </a:stretch>
        </p:blipFill>
        <p:spPr bwMode="auto">
          <a:xfrm>
            <a:off x="1868488" y="2571750"/>
            <a:ext cx="5632450" cy="546100"/>
          </a:xfrm>
          <a:prstGeom prst="rect">
            <a:avLst/>
          </a:prstGeom>
          <a:noFill/>
          <a:ln w="9525">
            <a:noFill/>
            <a:miter lim="800000"/>
            <a:headEnd/>
            <a:tailEnd/>
          </a:ln>
        </p:spPr>
      </p:pic>
      <p:sp>
        <p:nvSpPr>
          <p:cNvPr id="19459" name="Rectangle 2"/>
          <p:cNvSpPr>
            <a:spLocks noGrp="1" noChangeArrowheads="1"/>
          </p:cNvSpPr>
          <p:nvPr>
            <p:ph type="title"/>
          </p:nvPr>
        </p:nvSpPr>
        <p:spPr/>
        <p:txBody>
          <a:bodyPr/>
          <a:lstStyle/>
          <a:p>
            <a:r>
              <a:rPr lang="en-US" smtClean="0">
                <a:latin typeface="Arial" charset="0"/>
                <a:cs typeface="Arial" charset="0"/>
              </a:rPr>
              <a:t>Array Implementation</a:t>
            </a:r>
          </a:p>
        </p:txBody>
      </p:sp>
      <p:sp>
        <p:nvSpPr>
          <p:cNvPr id="19460"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Using a </a:t>
            </a:r>
            <a:r>
              <a:rPr lang="en-US" dirty="0" smtClean="0">
                <a:solidFill>
                  <a:srgbClr val="FF0000"/>
                </a:solidFill>
                <a:latin typeface="Arial" charset="0"/>
                <a:cs typeface="Arial" charset="0"/>
              </a:rPr>
              <a:t>two-ended array</a:t>
            </a:r>
            <a:r>
              <a:rPr lang="en-US" dirty="0" smtClean="0">
                <a:latin typeface="Arial" charset="0"/>
                <a:cs typeface="Arial" charset="0"/>
              </a:rPr>
              <a:t>,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(1)</a:t>
            </a:r>
            <a:r>
              <a:rPr lang="en-US" dirty="0" smtClean="0">
                <a:latin typeface="Arial" charset="0"/>
                <a:cs typeface="Arial" charset="0"/>
              </a:rPr>
              <a:t> are possible by pushing at the back and popping from the front</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pPr>
              <a:buFont typeface="Arial" charset="0"/>
              <a:buNone/>
            </a:pPr>
            <a:endParaRPr lang="en-US" dirty="0" smtClean="0">
              <a:latin typeface="Arial" charset="0"/>
              <a:cs typeface="Arial" charset="0"/>
            </a:endParaRPr>
          </a:p>
        </p:txBody>
      </p:sp>
      <p:graphicFrame>
        <p:nvGraphicFramePr>
          <p:cNvPr id="22640" name="Group 112"/>
          <p:cNvGraphicFramePr>
            <a:graphicFrameLocks noGrp="1"/>
          </p:cNvGraphicFramePr>
          <p:nvPr/>
        </p:nvGraphicFramePr>
        <p:xfrm>
          <a:off x="2586038" y="3384550"/>
          <a:ext cx="4125912" cy="1484313"/>
        </p:xfrm>
        <a:graphic>
          <a:graphicData uri="http://schemas.openxmlformats.org/drawingml/2006/table">
            <a:tbl>
              <a:tblPr/>
              <a:tblGrid>
                <a:gridCol w="1374775"/>
                <a:gridCol w="1376362"/>
                <a:gridCol w="13747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Front/</a:t>
                      </a:r>
                      <a:r>
                        <a:rPr kumimoji="0" lang="en-CA" sz="1800" b="1" i="0" u="none" strike="noStrike" cap="none" normalizeH="0" baseline="0" smtClean="0">
                          <a:ln>
                            <a:noFill/>
                          </a:ln>
                          <a:solidFill>
                            <a:srgbClr val="FFFFFF"/>
                          </a:solidFill>
                          <a:effectLst/>
                          <a:latin typeface="Times New Roman" pitchFamily="18" charset="0"/>
                          <a:cs typeface="Times New Roman" pitchFamily="18" charset="0"/>
                        </a:rPr>
                        <a:t>1</a:t>
                      </a:r>
                      <a:r>
                        <a:rPr kumimoji="0" lang="en-CA" sz="1800" b="1" i="0" u="none" strike="noStrike" cap="none" normalizeH="0" baseline="30000" smtClean="0">
                          <a:ln>
                            <a:noFill/>
                          </a:ln>
                          <a:solidFill>
                            <a:srgbClr val="FFFFFF"/>
                          </a:solidFill>
                          <a:effectLst/>
                          <a:latin typeface="Calibri" pitchFamily="34" charset="0"/>
                          <a:cs typeface="Arial" charset="0"/>
                        </a:rPr>
                        <a:t>st</a:t>
                      </a:r>
                      <a:r>
                        <a:rPr kumimoji="0" lang="en-CA" sz="1800" b="1" i="0" u="none" strike="noStrike" cap="none" normalizeH="0" baseline="0" smtClean="0">
                          <a:ln>
                            <a:noFill/>
                          </a:ln>
                          <a:solidFill>
                            <a:srgbClr val="FFFFFF"/>
                          </a:solidFill>
                          <a:effectLst/>
                          <a:latin typeface="Calibri" pitchFamily="34" charset="0"/>
                          <a:cs typeface="Arial"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Back/</a:t>
                      </a:r>
                      <a:r>
                        <a:rPr kumimoji="0" lang="en-CA" sz="1800" b="1" i="1" u="none" strike="noStrike" cap="none" normalizeH="0" baseline="0" smtClean="0">
                          <a:ln>
                            <a:noFill/>
                          </a:ln>
                          <a:solidFill>
                            <a:srgbClr val="FFFFFF"/>
                          </a:solidFill>
                          <a:effectLst/>
                          <a:latin typeface="Times New Roman" pitchFamily="18" charset="0"/>
                          <a:cs typeface="Times New Roman" pitchFamily="18" charset="0"/>
                        </a:rPr>
                        <a:t>n</a:t>
                      </a:r>
                      <a:r>
                        <a:rPr kumimoji="0" lang="en-CA" sz="1800" b="1" i="0" u="none" strike="noStrike" cap="none" normalizeH="0" baseline="30000" smtClean="0">
                          <a:ln>
                            <a:noFill/>
                          </a:ln>
                          <a:solidFill>
                            <a:srgbClr val="FFFFFF"/>
                          </a:solidFill>
                          <a:effectLst/>
                          <a:latin typeface="Calibri" pitchFamily="34" charset="0"/>
                          <a:cs typeface="Arial" charset="0"/>
                        </a:rPr>
                        <a:t>th</a:t>
                      </a:r>
                      <a:endParaRPr kumimoji="0" lang="en-CA"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Find</a:t>
                      </a:r>
                      <a:endParaRPr kumimoji="0" lang="en-CA" sz="1800" b="1" i="0" u="none" strike="noStrike" cap="none" normalizeH="0" baseline="3000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FFFFFF"/>
                          </a:solidFill>
                          <a:effectLst/>
                          <a:latin typeface="Calibri" pitchFamily="34" charset="0"/>
                          <a:cs typeface="Arial" charset="0"/>
                        </a:rPr>
                        <a:t>Insert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FFFF"/>
                          </a:solidFill>
                          <a:effectLst/>
                          <a:latin typeface="Calibri" pitchFamily="34" charset="0"/>
                          <a:cs typeface="Arial" charset="0"/>
                        </a:rPr>
                        <a:t>Remove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rgbClr val="000000"/>
                          </a:solidFill>
                          <a:effectLst/>
                          <a:latin typeface="Symbol" pitchFamily="18" charset="2"/>
                          <a:cs typeface="Times New Roman" pitchFamily="18" charset="0"/>
                        </a:rPr>
                        <a:t>Q</a:t>
                      </a:r>
                      <a:r>
                        <a:rPr kumimoji="0" lang="en-CA" sz="1800" b="0" i="0" u="none" strike="noStrike" cap="none" normalizeH="0" baseline="0" smtClean="0">
                          <a:ln>
                            <a:noFill/>
                          </a:ln>
                          <a:solidFill>
                            <a:srgbClr val="000000"/>
                          </a:solidFill>
                          <a:effectLst/>
                          <a:latin typeface="Times New Roman" pitchFamily="18" charset="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smtClean="0">
                <a:latin typeface="Arial" charset="0"/>
                <a:cs typeface="Arial" charset="0"/>
              </a:rPr>
              <a:t>Array Implementation</a:t>
            </a:r>
          </a:p>
        </p:txBody>
      </p:sp>
      <p:sp>
        <p:nvSpPr>
          <p:cNvPr id="20483"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We need to store an array:</a:t>
            </a:r>
          </a:p>
          <a:p>
            <a:pPr>
              <a:buFontTx/>
              <a:buNone/>
            </a:pPr>
            <a:r>
              <a:rPr lang="en-US" sz="1800" b="1" dirty="0" smtClean="0">
                <a:latin typeface="Courier New" pitchFamily="49" charset="0"/>
                <a:cs typeface="Arial" charset="0"/>
              </a:rPr>
              <a:t>		Type *</a:t>
            </a:r>
            <a:r>
              <a:rPr lang="en-US" sz="1800" b="1" dirty="0" smtClean="0">
                <a:solidFill>
                  <a:srgbClr val="FF0000"/>
                </a:solidFill>
                <a:latin typeface="Courier New" pitchFamily="49" charset="0"/>
                <a:cs typeface="Arial" charset="0"/>
              </a:rPr>
              <a:t>array</a:t>
            </a:r>
            <a:r>
              <a:rPr lang="en-US" sz="1800" b="1" dirty="0" smtClean="0">
                <a:latin typeface="Courier New" pitchFamily="49" charset="0"/>
                <a:cs typeface="Arial" charset="0"/>
              </a:rPr>
              <a:t>;</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We need additional information, including:</a:t>
            </a:r>
          </a:p>
          <a:p>
            <a:pPr lvl="1"/>
            <a:r>
              <a:rPr lang="en-US" dirty="0" smtClean="0">
                <a:latin typeface="Arial" charset="0"/>
                <a:cs typeface="Arial" charset="0"/>
              </a:rPr>
              <a:t>The number of objects currently in the queue and the front and back indices</a:t>
            </a:r>
          </a:p>
          <a:p>
            <a:pPr>
              <a:buFontTx/>
              <a:buNone/>
            </a:pPr>
            <a:r>
              <a:rPr lang="en-US" sz="1800" b="1" dirty="0" smtClean="0">
                <a:latin typeface="Courier New" pitchFamily="49" charset="0"/>
                <a:cs typeface="Arial" charset="0"/>
              </a:rPr>
              <a:t>	      </a:t>
            </a:r>
            <a:r>
              <a:rPr lang="en-US" sz="1800" b="1" dirty="0" err="1" smtClean="0">
                <a:latin typeface="Courier New" pitchFamily="49" charset="0"/>
                <a:cs typeface="Arial" charset="0"/>
              </a:rPr>
              <a:t>int</a:t>
            </a:r>
            <a:r>
              <a:rPr lang="en-US" sz="1800" b="1" dirty="0" smtClean="0">
                <a:latin typeface="Courier New" pitchFamily="49" charset="0"/>
                <a:cs typeface="Arial" charset="0"/>
              </a:rPr>
              <a:t> </a:t>
            </a:r>
            <a:r>
              <a:rPr lang="en-US" sz="1800" b="1" dirty="0" err="1" smtClean="0">
                <a:solidFill>
                  <a:srgbClr val="FF0000"/>
                </a:solidFill>
                <a:latin typeface="Courier New" pitchFamily="49" charset="0"/>
                <a:cs typeface="Arial" charset="0"/>
              </a:rPr>
              <a:t>queue_size</a:t>
            </a:r>
            <a:r>
              <a:rPr lang="en-US" sz="1800" b="1" dirty="0" smtClean="0">
                <a:latin typeface="Courier New" pitchFamily="49" charset="0"/>
                <a:cs typeface="Arial" charset="0"/>
              </a:rPr>
              <a:t>;</a:t>
            </a:r>
          </a:p>
          <a:p>
            <a:pPr>
              <a:buFontTx/>
              <a:buNone/>
            </a:pPr>
            <a:r>
              <a:rPr lang="en-US" sz="1800" b="1" dirty="0" smtClean="0">
                <a:latin typeface="Courier New" pitchFamily="49" charset="0"/>
                <a:cs typeface="Arial" charset="0"/>
              </a:rPr>
              <a:t>	      </a:t>
            </a:r>
            <a:r>
              <a:rPr lang="en-US" sz="1800" b="1" dirty="0" err="1" smtClean="0">
                <a:latin typeface="Courier New" pitchFamily="49" charset="0"/>
                <a:cs typeface="Arial" charset="0"/>
              </a:rPr>
              <a:t>int</a:t>
            </a:r>
            <a:r>
              <a:rPr lang="en-US" sz="1800" b="1" dirty="0" smtClean="0">
                <a:latin typeface="Courier New" pitchFamily="49" charset="0"/>
                <a:cs typeface="Arial" charset="0"/>
              </a:rPr>
              <a:t> </a:t>
            </a:r>
            <a:r>
              <a:rPr lang="en-US" sz="1800" b="1" dirty="0" err="1" smtClean="0">
                <a:solidFill>
                  <a:srgbClr val="FF0000"/>
                </a:solidFill>
                <a:latin typeface="Courier New" pitchFamily="49" charset="0"/>
                <a:cs typeface="Arial" charset="0"/>
              </a:rPr>
              <a:t>ifront</a:t>
            </a:r>
            <a:r>
              <a:rPr lang="en-US" sz="1800" b="1" dirty="0" smtClean="0">
                <a:latin typeface="Courier New" pitchFamily="49" charset="0"/>
                <a:cs typeface="Arial" charset="0"/>
              </a:rPr>
              <a:t>;      // index of the front entry</a:t>
            </a:r>
          </a:p>
          <a:p>
            <a:pPr>
              <a:buFont typeface="Arial" charset="0"/>
              <a:buNone/>
            </a:pPr>
            <a:r>
              <a:rPr lang="en-US" sz="1800" b="1" dirty="0" smtClean="0">
                <a:latin typeface="Courier New" pitchFamily="49" charset="0"/>
                <a:cs typeface="Arial" charset="0"/>
              </a:rPr>
              <a:t>	      </a:t>
            </a:r>
            <a:r>
              <a:rPr lang="en-US" sz="1800" b="1" dirty="0" err="1" smtClean="0">
                <a:latin typeface="Courier New" pitchFamily="49" charset="0"/>
                <a:cs typeface="Arial" charset="0"/>
              </a:rPr>
              <a:t>int</a:t>
            </a:r>
            <a:r>
              <a:rPr lang="en-US" sz="1800" b="1" dirty="0" smtClean="0">
                <a:latin typeface="Courier New" pitchFamily="49" charset="0"/>
                <a:cs typeface="Arial" charset="0"/>
              </a:rPr>
              <a:t> </a:t>
            </a:r>
            <a:r>
              <a:rPr lang="en-US" sz="1800" b="1" dirty="0" err="1" smtClean="0">
                <a:solidFill>
                  <a:srgbClr val="FF0000"/>
                </a:solidFill>
                <a:latin typeface="Courier New" pitchFamily="49" charset="0"/>
                <a:cs typeface="Arial" charset="0"/>
              </a:rPr>
              <a:t>iback</a:t>
            </a:r>
            <a:r>
              <a:rPr lang="en-US" sz="1800" b="1" dirty="0" smtClean="0">
                <a:latin typeface="Courier New" pitchFamily="49" charset="0"/>
                <a:cs typeface="Arial" charset="0"/>
              </a:rPr>
              <a:t>;       // index of the back entry</a:t>
            </a:r>
          </a:p>
          <a:p>
            <a:pPr lvl="1"/>
            <a:r>
              <a:rPr lang="en-US" dirty="0" smtClean="0">
                <a:latin typeface="Arial" charset="0"/>
                <a:cs typeface="Arial" charset="0"/>
              </a:rPr>
              <a:t>The capacity of the array</a:t>
            </a:r>
          </a:p>
          <a:p>
            <a:pPr>
              <a:buFontTx/>
              <a:buNone/>
            </a:pPr>
            <a:r>
              <a:rPr lang="en-US" sz="1800" b="1" dirty="0" smtClean="0">
                <a:latin typeface="Courier New" pitchFamily="49" charset="0"/>
                <a:cs typeface="Arial" charset="0"/>
              </a:rPr>
              <a:t>	      </a:t>
            </a:r>
            <a:r>
              <a:rPr lang="en-US" sz="1800" b="1" dirty="0" err="1" smtClean="0">
                <a:latin typeface="Courier New" pitchFamily="49" charset="0"/>
                <a:cs typeface="Arial" charset="0"/>
              </a:rPr>
              <a:t>int</a:t>
            </a:r>
            <a:r>
              <a:rPr lang="en-US" sz="1800" b="1" dirty="0" smtClean="0">
                <a:latin typeface="Courier New" pitchFamily="49" charset="0"/>
                <a:cs typeface="Arial" charset="0"/>
              </a:rPr>
              <a:t> </a:t>
            </a:r>
            <a:r>
              <a:rPr lang="en-US" sz="1800" b="1" dirty="0" err="1" smtClean="0">
                <a:solidFill>
                  <a:srgbClr val="FF0000"/>
                </a:solidFill>
                <a:latin typeface="Courier New" pitchFamily="49" charset="0"/>
                <a:cs typeface="Arial" charset="0"/>
              </a:rPr>
              <a:t>array_capacity</a:t>
            </a:r>
            <a:r>
              <a:rPr lang="en-US" sz="1800" b="1" dirty="0"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latin typeface="Arial" charset="0"/>
                <a:cs typeface="Arial" charset="0"/>
              </a:rPr>
              <a:t>Queue-as-Array Class</a:t>
            </a:r>
          </a:p>
        </p:txBody>
      </p:sp>
      <p:sp>
        <p:nvSpPr>
          <p:cNvPr id="2150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class definition is similar to that of the Stack:</a:t>
            </a:r>
          </a:p>
          <a:p>
            <a:pPr>
              <a:buFontTx/>
              <a:buNone/>
            </a:pPr>
            <a:r>
              <a:rPr lang="en-US" sz="1400" dirty="0" smtClean="0">
                <a:latin typeface="Consolas" pitchFamily="49" charset="0"/>
                <a:cs typeface="Arial" charset="0"/>
              </a:rPr>
              <a:t>		template &lt;typename Type&gt;</a:t>
            </a:r>
          </a:p>
          <a:p>
            <a:pPr>
              <a:buFontTx/>
              <a:buNone/>
            </a:pPr>
            <a:r>
              <a:rPr lang="en-US" sz="1400" dirty="0" smtClean="0">
                <a:latin typeface="Consolas" pitchFamily="49" charset="0"/>
                <a:cs typeface="Arial" charset="0"/>
              </a:rPr>
              <a:t>		class Queue{</a:t>
            </a:r>
          </a:p>
          <a:p>
            <a:pPr>
              <a:buFontTx/>
              <a:buNone/>
            </a:pPr>
            <a:r>
              <a:rPr lang="en-US" sz="1400" dirty="0" smtClean="0">
                <a:latin typeface="Consolas" pitchFamily="49" charset="0"/>
                <a:cs typeface="Arial" charset="0"/>
              </a:rPr>
              <a:t>		    private:</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a:t>
            </a:r>
            <a:r>
              <a:rPr lang="en-US" sz="1400" dirty="0" err="1" smtClean="0">
                <a:solidFill>
                  <a:srgbClr val="FF0000"/>
                </a:solidFill>
                <a:latin typeface="Consolas" pitchFamily="49" charset="0"/>
                <a:cs typeface="Arial" charset="0"/>
              </a:rPr>
              <a:t>queue_size</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a:t>
            </a:r>
            <a:r>
              <a:rPr lang="en-US" sz="1400" dirty="0" err="1" smtClean="0">
                <a:solidFill>
                  <a:srgbClr val="FF0000"/>
                </a:solidFill>
                <a:latin typeface="Consolas" pitchFamily="49" charset="0"/>
                <a:cs typeface="Arial" charset="0"/>
              </a:rPr>
              <a:t>ifront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a:t>
            </a:r>
            <a:r>
              <a:rPr lang="en-US" sz="1400" dirty="0" err="1" smtClean="0">
                <a:solidFill>
                  <a:srgbClr val="FF0000"/>
                </a:solidFill>
                <a:latin typeface="Consolas" pitchFamily="49" charset="0"/>
                <a:cs typeface="Arial" charset="0"/>
              </a:rPr>
              <a:t>iback</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a:t>
            </a:r>
            <a:r>
              <a:rPr lang="en-US" sz="1400" dirty="0" err="1" smtClean="0">
                <a:solidFill>
                  <a:srgbClr val="FF0000"/>
                </a:solidFill>
                <a:latin typeface="Consolas" pitchFamily="49" charset="0"/>
                <a:cs typeface="Arial" charset="0"/>
              </a:rPr>
              <a:t>array_capacity</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Type *</a:t>
            </a:r>
            <a:r>
              <a:rPr lang="en-US" sz="1400" dirty="0" smtClean="0">
                <a:solidFill>
                  <a:srgbClr val="FF0000"/>
                </a:solidFill>
                <a:latin typeface="Consolas" pitchFamily="49" charset="0"/>
                <a:cs typeface="Arial" charset="0"/>
              </a:rPr>
              <a:t>array</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public:</a:t>
            </a:r>
          </a:p>
          <a:p>
            <a:pPr>
              <a:buFontTx/>
              <a:buNone/>
            </a:pP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Queue</a:t>
            </a:r>
            <a:r>
              <a:rPr lang="en-US" sz="1400" dirty="0" smtClean="0">
                <a:latin typeface="Consolas" pitchFamily="49" charset="0"/>
                <a:cs typeface="Arial" charset="0"/>
              </a:rPr>
              <a:t>( </a:t>
            </a:r>
            <a:r>
              <a:rPr lang="en-US" sz="1400" dirty="0" err="1" smtClean="0">
                <a:latin typeface="Consolas" pitchFamily="49" charset="0"/>
                <a:cs typeface="Arial" charset="0"/>
              </a:rPr>
              <a:t>int</a:t>
            </a:r>
            <a:r>
              <a:rPr lang="en-US" sz="1400" dirty="0" smtClean="0">
                <a:latin typeface="Consolas" pitchFamily="49" charset="0"/>
                <a:cs typeface="Arial" charset="0"/>
              </a:rPr>
              <a:t> = 10 );</a:t>
            </a:r>
          </a:p>
          <a:p>
            <a:pPr>
              <a:buFontTx/>
              <a:buNone/>
            </a:pP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~Queue</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err="1" smtClean="0">
                <a:solidFill>
                  <a:srgbClr val="FF33CC"/>
                </a:solidFill>
                <a:latin typeface="Consolas" pitchFamily="49" charset="0"/>
                <a:cs typeface="Arial" charset="0"/>
              </a:rPr>
              <a:t>bool</a:t>
            </a: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empty</a:t>
            </a:r>
            <a:r>
              <a:rPr lang="en-US" sz="1400" dirty="0" smtClean="0">
                <a:latin typeface="Consolas" pitchFamily="49" charset="0"/>
                <a:cs typeface="Arial" charset="0"/>
              </a:rPr>
              <a:t>()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smtClean="0">
                <a:solidFill>
                  <a:srgbClr val="FF33CC"/>
                </a:solidFill>
                <a:latin typeface="Consolas" pitchFamily="49" charset="0"/>
                <a:cs typeface="Arial" charset="0"/>
              </a:rPr>
              <a:t>Type</a:t>
            </a: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front</a:t>
            </a:r>
            <a:r>
              <a:rPr lang="en-US" sz="1400" dirty="0" smtClean="0">
                <a:latin typeface="Consolas" pitchFamily="49" charset="0"/>
                <a:cs typeface="Arial" charset="0"/>
              </a:rPr>
              <a:t>() </a:t>
            </a:r>
            <a:r>
              <a:rPr lang="en-US" sz="1400" dirty="0" err="1" smtClean="0">
                <a:latin typeface="Consolas" pitchFamily="49" charset="0"/>
                <a:cs typeface="Arial" charset="0"/>
              </a:rPr>
              <a:t>const</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r>
              <a:rPr lang="en-US" sz="1400" dirty="0" smtClean="0">
                <a:solidFill>
                  <a:srgbClr val="FF33CC"/>
                </a:solidFill>
                <a:latin typeface="Consolas" pitchFamily="49" charset="0"/>
                <a:cs typeface="Arial" charset="0"/>
              </a:rPr>
              <a:t>void</a:t>
            </a: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push</a:t>
            </a:r>
            <a:r>
              <a:rPr lang="en-US" sz="1400" dirty="0" smtClean="0">
                <a:latin typeface="Consolas" pitchFamily="49" charset="0"/>
                <a:cs typeface="Arial" charset="0"/>
              </a:rPr>
              <a:t>( Type </a:t>
            </a:r>
            <a:r>
              <a:rPr lang="en-US" sz="1400" dirty="0" err="1" smtClean="0">
                <a:latin typeface="Consolas" pitchFamily="49" charset="0"/>
                <a:cs typeface="Arial" charset="0"/>
              </a:rPr>
              <a:t>const</a:t>
            </a:r>
            <a:r>
              <a:rPr lang="en-US" sz="1400" dirty="0" smtClean="0">
                <a:latin typeface="Consolas" pitchFamily="49" charset="0"/>
                <a:cs typeface="Arial" charset="0"/>
              </a:rPr>
              <a:t> &amp; );</a:t>
            </a:r>
          </a:p>
          <a:p>
            <a:pPr>
              <a:buFontTx/>
              <a:buNone/>
            </a:pPr>
            <a:r>
              <a:rPr lang="en-US" sz="1400" dirty="0" smtClean="0">
                <a:latin typeface="Consolas" pitchFamily="49" charset="0"/>
                <a:cs typeface="Arial" charset="0"/>
              </a:rPr>
              <a:t>		        </a:t>
            </a:r>
            <a:r>
              <a:rPr lang="en-US" sz="1400" dirty="0" smtClean="0">
                <a:solidFill>
                  <a:srgbClr val="FF33CC"/>
                </a:solidFill>
                <a:latin typeface="Consolas" pitchFamily="49" charset="0"/>
                <a:cs typeface="Arial" charset="0"/>
              </a:rPr>
              <a:t>Type</a:t>
            </a:r>
            <a:r>
              <a:rPr lang="en-US" sz="1400" dirty="0" smtClean="0">
                <a:latin typeface="Consolas" pitchFamily="49" charset="0"/>
                <a:cs typeface="Arial" charset="0"/>
              </a:rPr>
              <a:t> </a:t>
            </a:r>
            <a:r>
              <a:rPr lang="en-US" sz="1400" dirty="0" smtClean="0">
                <a:solidFill>
                  <a:srgbClr val="663300"/>
                </a:solidFill>
                <a:latin typeface="Consolas" pitchFamily="49" charset="0"/>
                <a:cs typeface="Arial" charset="0"/>
              </a:rPr>
              <a:t>pop</a:t>
            </a:r>
            <a:r>
              <a:rPr lang="en-US" sz="1400" dirty="0" smtClean="0">
                <a:latin typeface="Consolas" pitchFamily="49" charset="0"/>
                <a:cs typeface="Arial" charset="0"/>
              </a:rPr>
              <a:t>();</a:t>
            </a:r>
          </a:p>
          <a:p>
            <a:pPr>
              <a:buFontTx/>
              <a:buNone/>
            </a:pPr>
            <a:r>
              <a:rPr lang="en-US" sz="1400" dirty="0"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latin typeface="Arial" charset="0"/>
                <a:cs typeface="Arial" charset="0"/>
              </a:rPr>
              <a:t>Constructor</a:t>
            </a:r>
          </a:p>
        </p:txBody>
      </p:sp>
      <p:sp>
        <p:nvSpPr>
          <p:cNvPr id="2355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must initialize the values</a:t>
            </a:r>
          </a:p>
          <a:p>
            <a:pPr lvl="1"/>
            <a:r>
              <a:rPr lang="en-US" dirty="0" smtClean="0">
                <a:latin typeface="Arial" charset="0"/>
                <a:cs typeface="Arial" charset="0"/>
              </a:rPr>
              <a:t>Allocate memory for the array </a:t>
            </a:r>
          </a:p>
          <a:p>
            <a:pPr lvl="1"/>
            <a:r>
              <a:rPr lang="en-US" dirty="0" smtClean="0">
                <a:latin typeface="Arial" charset="0"/>
                <a:cs typeface="Arial" charset="0"/>
              </a:rPr>
              <a:t>Initialize the member variables</a:t>
            </a:r>
          </a:p>
          <a:p>
            <a:pPr lvl="1"/>
            <a:r>
              <a:rPr lang="en-US" dirty="0" err="1" smtClean="0">
                <a:latin typeface="Arial" charset="0"/>
                <a:cs typeface="Arial" charset="0"/>
              </a:rPr>
              <a:t>iback</a:t>
            </a:r>
            <a:r>
              <a:rPr lang="en-US" dirty="0" smtClean="0">
                <a:latin typeface="Arial" charset="0"/>
                <a:cs typeface="Arial" charset="0"/>
              </a:rPr>
              <a:t> is initialized to -1</a:t>
            </a:r>
          </a:p>
        </p:txBody>
      </p:sp>
      <p:sp>
        <p:nvSpPr>
          <p:cNvPr id="23556" name="Text Box 5"/>
          <p:cNvSpPr txBox="1">
            <a:spLocks noChangeArrowheads="1"/>
          </p:cNvSpPr>
          <p:nvPr/>
        </p:nvSpPr>
        <p:spPr bwMode="auto">
          <a:xfrm>
            <a:off x="2515988" y="3068960"/>
            <a:ext cx="4112023" cy="2702278"/>
          </a:xfrm>
          <a:prstGeom prst="rect">
            <a:avLst/>
          </a:prstGeom>
          <a:noFill/>
          <a:ln w="9525">
            <a:noFill/>
            <a:miter lim="800000"/>
            <a:headEnd/>
            <a:tailEnd/>
          </a:ln>
        </p:spPr>
        <p:txBody>
          <a:bodyPr wrap="none">
            <a:spAutoFit/>
          </a:bodyPr>
          <a:lstStyle/>
          <a:p>
            <a:pPr eaLnBrk="0" hangingPunct="0">
              <a:spcBef>
                <a:spcPct val="20000"/>
              </a:spcBef>
            </a:pPr>
            <a:r>
              <a:rPr lang="en-US" sz="1600" dirty="0" smtClean="0">
                <a:latin typeface="Consolas" pitchFamily="49" charset="0"/>
              </a:rPr>
              <a:t>template </a:t>
            </a:r>
            <a:r>
              <a:rPr lang="en-US" sz="1600" dirty="0">
                <a:latin typeface="Consolas" pitchFamily="49" charset="0"/>
              </a:rPr>
              <a:t>&lt;typename Type&gt;</a:t>
            </a:r>
          </a:p>
          <a:p>
            <a:pPr eaLnBrk="0" hangingPunct="0">
              <a:spcBef>
                <a:spcPct val="20000"/>
              </a:spcBef>
            </a:pPr>
            <a:r>
              <a:rPr lang="en-US" sz="1600" dirty="0">
                <a:latin typeface="Consolas" pitchFamily="49" charset="0"/>
              </a:rPr>
              <a:t>Queue&lt;Type&gt;::Queue( </a:t>
            </a:r>
            <a:r>
              <a:rPr lang="en-US" sz="1600" dirty="0" err="1">
                <a:latin typeface="Consolas" pitchFamily="49" charset="0"/>
              </a:rPr>
              <a:t>int</a:t>
            </a:r>
            <a:r>
              <a:rPr lang="en-US" sz="1600" dirty="0">
                <a:latin typeface="Consolas" pitchFamily="49" charset="0"/>
              </a:rPr>
              <a:t>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err="1">
                <a:solidFill>
                  <a:srgbClr val="FF0000"/>
                </a:solidFill>
                <a:latin typeface="Consolas" pitchFamily="49" charset="0"/>
              </a:rPr>
              <a:t>queue_size</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iback</a:t>
            </a:r>
            <a:r>
              <a:rPr lang="en-US" sz="1600" dirty="0">
                <a:latin typeface="Consolas" pitchFamily="49" charset="0"/>
              </a:rPr>
              <a:t>( -1 ),</a:t>
            </a:r>
          </a:p>
          <a:p>
            <a:pPr eaLnBrk="0" hangingPunct="0">
              <a:spcBef>
                <a:spcPct val="20000"/>
              </a:spcBef>
            </a:pPr>
            <a:r>
              <a:rPr lang="en-US" sz="1600" dirty="0" err="1">
                <a:solidFill>
                  <a:srgbClr val="FF0000"/>
                </a:solidFill>
                <a:latin typeface="Consolas" pitchFamily="49" charset="0"/>
              </a:rPr>
              <a:t>ifront</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array_capacity</a:t>
            </a:r>
            <a:r>
              <a:rPr lang="en-US" sz="1600" dirty="0">
                <a:latin typeface="Consolas" pitchFamily="49" charset="0"/>
              </a:rPr>
              <a:t>( </a:t>
            </a:r>
            <a:r>
              <a:rPr lang="en-US" sz="1600" dirty="0" err="1">
                <a:latin typeface="Consolas" pitchFamily="49" charset="0"/>
              </a:rPr>
              <a:t>std</a:t>
            </a:r>
            <a:r>
              <a:rPr lang="en-US" sz="1600" dirty="0">
                <a:latin typeface="Consolas" pitchFamily="49" charset="0"/>
              </a:rPr>
              <a:t>::max(1,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a:solidFill>
                  <a:srgbClr val="FF0000"/>
                </a:solidFill>
                <a:latin typeface="Consolas" pitchFamily="49" charset="0"/>
              </a:rPr>
              <a:t>array</a:t>
            </a:r>
            <a:r>
              <a:rPr lang="en-US" sz="1600" dirty="0">
                <a:latin typeface="Consolas" pitchFamily="49" charset="0"/>
              </a:rPr>
              <a:t>( new Type[</a:t>
            </a:r>
            <a:r>
              <a:rPr lang="en-US" sz="1600" dirty="0" err="1">
                <a:solidFill>
                  <a:srgbClr val="FF0000"/>
                </a:solidFill>
                <a:latin typeface="Consolas" pitchFamily="49" charset="0"/>
              </a:rPr>
              <a:t>array_capacity</a:t>
            </a:r>
            <a:r>
              <a:rPr lang="en-US" sz="1600" dirty="0">
                <a:latin typeface="Consolas" pitchFamily="49" charset="0"/>
              </a:rPr>
              <a:t>] </a:t>
            </a:r>
            <a:r>
              <a:rPr lang="en-US" sz="1600" dirty="0" smtClean="0">
                <a:latin typeface="Consolas" pitchFamily="49" charset="0"/>
              </a:rPr>
              <a:t>) {</a:t>
            </a:r>
            <a:endParaRPr lang="en-US" sz="1600" dirty="0">
              <a:latin typeface="Consolas" pitchFamily="49" charset="0"/>
            </a:endParaRPr>
          </a:p>
          <a:p>
            <a:pPr eaLnBrk="0" hangingPunct="0">
              <a:spcBef>
                <a:spcPct val="20000"/>
              </a:spcBef>
            </a:pPr>
            <a:r>
              <a:rPr lang="en-US" sz="1600" dirty="0" smtClean="0">
                <a:latin typeface="Consolas" pitchFamily="49" charset="0"/>
              </a:rPr>
              <a:t>    </a:t>
            </a:r>
            <a:r>
              <a:rPr lang="en-US" sz="1600" dirty="0">
                <a:latin typeface="Consolas" pitchFamily="49" charset="0"/>
              </a:rPr>
              <a:t>// Empty constructor</a:t>
            </a:r>
          </a:p>
          <a:p>
            <a:pPr eaLnBrk="0" hangingPunct="0">
              <a:spcBef>
                <a:spcPct val="20000"/>
              </a:spcBef>
            </a:pPr>
            <a:r>
              <a:rPr lang="en-US" sz="1600" dirty="0">
                <a:latin typeface="Consolas"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r>
              <a:rPr lang="en-US" dirty="0" smtClean="0">
                <a:latin typeface="Arial" charset="0"/>
                <a:cs typeface="Arial" charset="0"/>
              </a:rPr>
              <a:t>Queue ADT</a:t>
            </a:r>
          </a:p>
          <a:p>
            <a:r>
              <a:rPr lang="en-US" dirty="0" smtClean="0">
                <a:latin typeface="Arial" charset="0"/>
                <a:cs typeface="Arial" charset="0"/>
              </a:rPr>
              <a:t>Implementation</a:t>
            </a:r>
          </a:p>
          <a:p>
            <a:r>
              <a:rPr lang="en-US" dirty="0" err="1" smtClean="0">
                <a:latin typeface="Arial" charset="0"/>
                <a:cs typeface="Arial" charset="0"/>
              </a:rPr>
              <a:t>Deque</a:t>
            </a: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smtClean="0">
                <a:latin typeface="Arial" charset="0"/>
                <a:cs typeface="Arial" charset="0"/>
              </a:rPr>
              <a:t>Constructor</a:t>
            </a:r>
          </a:p>
        </p:txBody>
      </p:sp>
      <p:sp>
        <p:nvSpPr>
          <p:cNvPr id="24579" name="Rectangle 3"/>
          <p:cNvSpPr>
            <a:spLocks noGrp="1" noChangeArrowheads="1"/>
          </p:cNvSpPr>
          <p:nvPr>
            <p:ph type="body" idx="4294967295"/>
          </p:nvPr>
        </p:nvSpPr>
        <p:spPr/>
        <p:txBody>
          <a:bodyPr/>
          <a:lstStyle/>
          <a:p>
            <a:pPr>
              <a:buFont typeface="Arial" charset="0"/>
              <a:buNone/>
            </a:pPr>
            <a:r>
              <a:rPr lang="en-US" sz="2400" smtClean="0">
                <a:latin typeface="Arial" charset="0"/>
                <a:cs typeface="Arial" charset="0"/>
              </a:rPr>
              <a:t>	</a:t>
            </a:r>
            <a:r>
              <a:rPr lang="en-US" smtClean="0">
                <a:latin typeface="Arial" charset="0"/>
                <a:cs typeface="Arial" charset="0"/>
              </a:rPr>
              <a:t>Reminder:</a:t>
            </a:r>
          </a:p>
          <a:p>
            <a:pPr lvl="1"/>
            <a:r>
              <a:rPr lang="en-US" smtClean="0">
                <a:latin typeface="Arial" charset="0"/>
                <a:cs typeface="Arial" charset="0"/>
              </a:rPr>
              <a:t>Initialization is performed in the order specified in the class declaration</a:t>
            </a:r>
          </a:p>
          <a:p>
            <a:pPr>
              <a:buFontTx/>
              <a:buNone/>
            </a:pPr>
            <a:endParaRPr lang="en-US" sz="1400" smtClean="0">
              <a:latin typeface="Consolas" pitchFamily="49" charset="0"/>
              <a:cs typeface="Arial" charset="0"/>
            </a:endParaRPr>
          </a:p>
          <a:p>
            <a:pPr>
              <a:buFontTx/>
              <a:buNone/>
            </a:pPr>
            <a:endParaRPr lang="en-US" sz="1600" smtClean="0">
              <a:latin typeface="Consolas" pitchFamily="49" charset="0"/>
              <a:cs typeface="Arial" charset="0"/>
            </a:endParaRPr>
          </a:p>
        </p:txBody>
      </p:sp>
      <p:sp>
        <p:nvSpPr>
          <p:cNvPr id="24580" name="Text Box 4"/>
          <p:cNvSpPr txBox="1">
            <a:spLocks noChangeArrowheads="1"/>
          </p:cNvSpPr>
          <p:nvPr/>
        </p:nvSpPr>
        <p:spPr bwMode="auto">
          <a:xfrm>
            <a:off x="4787900" y="2636838"/>
            <a:ext cx="4303713" cy="4248150"/>
          </a:xfrm>
          <a:prstGeom prst="rect">
            <a:avLst/>
          </a:prstGeom>
          <a:noFill/>
          <a:ln w="9525">
            <a:noFill/>
            <a:miter lim="800000"/>
            <a:headEnd/>
            <a:tailEnd/>
          </a:ln>
        </p:spPr>
        <p:txBody>
          <a:bodyPr>
            <a:spAutoFit/>
          </a:bodyPr>
          <a:lstStyle/>
          <a:p>
            <a:r>
              <a:rPr lang="en-US" sz="1600" dirty="0">
                <a:latin typeface="Consolas" pitchFamily="49" charset="0"/>
              </a:rPr>
              <a:t>template &lt;typename Type&gt;</a:t>
            </a:r>
          </a:p>
          <a:p>
            <a:r>
              <a:rPr lang="en-US" sz="1600" dirty="0">
                <a:latin typeface="Consolas" pitchFamily="49" charset="0"/>
              </a:rPr>
              <a:t>class Queue {</a:t>
            </a:r>
          </a:p>
          <a:p>
            <a:r>
              <a:rPr lang="en-US" sz="1600" dirty="0">
                <a:latin typeface="Consolas" pitchFamily="49" charset="0"/>
              </a:rPr>
              <a:t>    private:</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queue_size</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iback</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ifront</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array_capacity</a:t>
            </a:r>
            <a:r>
              <a:rPr lang="en-US" sz="1600" dirty="0">
                <a:latin typeface="Consolas" pitchFamily="49" charset="0"/>
              </a:rPr>
              <a:t>;</a:t>
            </a:r>
          </a:p>
          <a:p>
            <a:r>
              <a:rPr lang="en-US" sz="1600" dirty="0">
                <a:latin typeface="Consolas" pitchFamily="49" charset="0"/>
              </a:rPr>
              <a:t>        Type *</a:t>
            </a:r>
            <a:r>
              <a:rPr lang="en-US" sz="1600" dirty="0">
                <a:solidFill>
                  <a:srgbClr val="FF0000"/>
                </a:solidFill>
                <a:latin typeface="Consolas" pitchFamily="49" charset="0"/>
              </a:rPr>
              <a:t>array</a:t>
            </a:r>
            <a:r>
              <a:rPr lang="en-US" sz="1600" dirty="0">
                <a:latin typeface="Consolas" pitchFamily="49" charset="0"/>
              </a:rPr>
              <a:t>;</a:t>
            </a:r>
          </a:p>
          <a:p>
            <a:r>
              <a:rPr lang="en-US" sz="1600" dirty="0">
                <a:latin typeface="Consolas" pitchFamily="49" charset="0"/>
              </a:rPr>
              <a:t>    public:</a:t>
            </a:r>
          </a:p>
          <a:p>
            <a:r>
              <a:rPr lang="en-US" sz="1600" dirty="0">
                <a:latin typeface="Consolas" pitchFamily="49" charset="0"/>
              </a:rPr>
              <a:t>        </a:t>
            </a:r>
            <a:r>
              <a:rPr lang="en-US" sz="1600" dirty="0">
                <a:solidFill>
                  <a:srgbClr val="663300"/>
                </a:solidFill>
                <a:latin typeface="Consolas" pitchFamily="49" charset="0"/>
              </a:rPr>
              <a:t>Queue</a:t>
            </a:r>
            <a:r>
              <a:rPr lang="en-US" sz="1600" dirty="0">
                <a:latin typeface="Consolas" pitchFamily="49" charset="0"/>
              </a:rPr>
              <a:t>( </a:t>
            </a:r>
            <a:r>
              <a:rPr lang="en-US" sz="1600" dirty="0" err="1">
                <a:latin typeface="Consolas" pitchFamily="49" charset="0"/>
              </a:rPr>
              <a:t>int</a:t>
            </a:r>
            <a:r>
              <a:rPr lang="en-US" sz="1600" dirty="0">
                <a:latin typeface="Consolas" pitchFamily="49" charset="0"/>
              </a:rPr>
              <a:t> = 10 );</a:t>
            </a:r>
          </a:p>
          <a:p>
            <a:r>
              <a:rPr lang="en-US" sz="1600" dirty="0">
                <a:latin typeface="Consolas" pitchFamily="49" charset="0"/>
              </a:rPr>
              <a:t>        </a:t>
            </a:r>
            <a:r>
              <a:rPr lang="en-US" sz="1600" dirty="0">
                <a:solidFill>
                  <a:srgbClr val="663300"/>
                </a:solidFill>
                <a:latin typeface="Consolas" pitchFamily="49" charset="0"/>
              </a:rPr>
              <a:t>~Queue</a:t>
            </a:r>
            <a:r>
              <a:rPr lang="en-US" sz="1600" dirty="0">
                <a:latin typeface="Consolas" pitchFamily="49" charset="0"/>
              </a:rPr>
              <a:t>();</a:t>
            </a:r>
          </a:p>
          <a:p>
            <a:r>
              <a:rPr lang="en-US" sz="1600" dirty="0">
                <a:latin typeface="Consolas" pitchFamily="49" charset="0"/>
              </a:rPr>
              <a:t>        </a:t>
            </a:r>
            <a:r>
              <a:rPr lang="en-US" sz="1600" dirty="0" err="1">
                <a:solidFill>
                  <a:srgbClr val="FF33CC"/>
                </a:solidFill>
                <a:latin typeface="Consolas" pitchFamily="49" charset="0"/>
              </a:rPr>
              <a:t>bool</a:t>
            </a:r>
            <a:r>
              <a:rPr lang="en-US" sz="1600" dirty="0">
                <a:latin typeface="Consolas" pitchFamily="49" charset="0"/>
              </a:rPr>
              <a:t> </a:t>
            </a:r>
            <a:r>
              <a:rPr lang="en-US" sz="1600" dirty="0">
                <a:solidFill>
                  <a:srgbClr val="663300"/>
                </a:solidFill>
                <a:latin typeface="Consolas" pitchFamily="49" charset="0"/>
              </a:rPr>
              <a:t>empty</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top</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void</a:t>
            </a:r>
            <a:r>
              <a:rPr lang="en-US" sz="1600" dirty="0">
                <a:latin typeface="Consolas" pitchFamily="49" charset="0"/>
              </a:rPr>
              <a:t> </a:t>
            </a:r>
            <a:r>
              <a:rPr lang="en-US" sz="1600" dirty="0">
                <a:solidFill>
                  <a:srgbClr val="663300"/>
                </a:solidFill>
                <a:latin typeface="Consolas" pitchFamily="49" charset="0"/>
              </a:rPr>
              <a:t>push</a:t>
            </a:r>
            <a:r>
              <a:rPr lang="en-US" sz="1600" dirty="0">
                <a:latin typeface="Consolas" pitchFamily="49" charset="0"/>
              </a:rPr>
              <a:t>( </a:t>
            </a:r>
            <a:r>
              <a:rPr lang="en-US" sz="1600" dirty="0" smtClean="0">
                <a:latin typeface="Consolas" pitchFamily="49" charset="0"/>
              </a:rPr>
              <a:t>Type </a:t>
            </a:r>
            <a:r>
              <a:rPr lang="en-US" sz="1600" dirty="0" err="1" smtClean="0">
                <a:latin typeface="Consolas" pitchFamily="49" charset="0"/>
              </a:rPr>
              <a:t>const</a:t>
            </a:r>
            <a:r>
              <a:rPr lang="en-US" sz="1600" dirty="0" smtClean="0">
                <a:latin typeface="Consolas" pitchFamily="49" charset="0"/>
              </a:rPr>
              <a:t> </a:t>
            </a:r>
            <a:r>
              <a:rPr lang="en-US" sz="1600" dirty="0">
                <a:latin typeface="Consolas" pitchFamily="49" charset="0"/>
              </a:rPr>
              <a:t>&amp; );</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pop</a:t>
            </a:r>
            <a:r>
              <a:rPr lang="en-US" sz="1600" dirty="0">
                <a:latin typeface="Consolas" pitchFamily="49" charset="0"/>
              </a:rPr>
              <a:t>();</a:t>
            </a:r>
          </a:p>
          <a:p>
            <a:r>
              <a:rPr lang="en-US" sz="1600" dirty="0">
                <a:latin typeface="Consolas" pitchFamily="49" charset="0"/>
              </a:rPr>
              <a:t>};</a:t>
            </a:r>
          </a:p>
          <a:p>
            <a:endParaRPr lang="en-US" sz="1600" dirty="0">
              <a:latin typeface="Consolas" pitchFamily="49" charset="0"/>
            </a:endParaRPr>
          </a:p>
        </p:txBody>
      </p:sp>
      <p:sp>
        <p:nvSpPr>
          <p:cNvPr id="24581" name="Text Box 5"/>
          <p:cNvSpPr txBox="1">
            <a:spLocks noChangeArrowheads="1"/>
          </p:cNvSpPr>
          <p:nvPr/>
        </p:nvSpPr>
        <p:spPr bwMode="auto">
          <a:xfrm>
            <a:off x="785813" y="3500438"/>
            <a:ext cx="3887787" cy="2997200"/>
          </a:xfrm>
          <a:prstGeom prst="rect">
            <a:avLst/>
          </a:prstGeom>
          <a:noFill/>
          <a:ln w="9525">
            <a:noFill/>
            <a:miter lim="800000"/>
            <a:headEnd/>
            <a:tailEnd/>
          </a:ln>
        </p:spPr>
        <p:txBody>
          <a:bodyPr wrap="none">
            <a:spAutoFit/>
          </a:bodyPr>
          <a:lstStyle/>
          <a:p>
            <a:pPr eaLnBrk="0" hangingPunct="0">
              <a:spcBef>
                <a:spcPct val="20000"/>
              </a:spcBef>
            </a:pPr>
            <a:r>
              <a:rPr lang="en-US" sz="1600" dirty="0">
                <a:latin typeface="Consolas" pitchFamily="49" charset="0"/>
              </a:rPr>
              <a:t>template &lt;typename Type&gt;</a:t>
            </a:r>
          </a:p>
          <a:p>
            <a:pPr eaLnBrk="0" hangingPunct="0">
              <a:spcBef>
                <a:spcPct val="20000"/>
              </a:spcBef>
            </a:pPr>
            <a:r>
              <a:rPr lang="en-US" sz="1600" dirty="0">
                <a:latin typeface="Consolas" pitchFamily="49" charset="0"/>
              </a:rPr>
              <a:t>Queue&lt;Type&gt;::Queue( </a:t>
            </a:r>
            <a:r>
              <a:rPr lang="en-US" sz="1600" dirty="0" err="1">
                <a:latin typeface="Consolas" pitchFamily="49" charset="0"/>
              </a:rPr>
              <a:t>int</a:t>
            </a:r>
            <a:r>
              <a:rPr lang="en-US" sz="1600" dirty="0">
                <a:latin typeface="Consolas" pitchFamily="49" charset="0"/>
              </a:rPr>
              <a:t>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err="1">
                <a:solidFill>
                  <a:srgbClr val="FF0000"/>
                </a:solidFill>
                <a:latin typeface="Consolas" pitchFamily="49" charset="0"/>
              </a:rPr>
              <a:t>queue_size</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iback</a:t>
            </a:r>
            <a:r>
              <a:rPr lang="en-US" sz="1600" dirty="0">
                <a:latin typeface="Consolas" pitchFamily="49" charset="0"/>
              </a:rPr>
              <a:t>( -1 ),</a:t>
            </a:r>
          </a:p>
          <a:p>
            <a:pPr eaLnBrk="0" hangingPunct="0">
              <a:spcBef>
                <a:spcPct val="20000"/>
              </a:spcBef>
            </a:pPr>
            <a:r>
              <a:rPr lang="en-US" sz="1600" dirty="0" err="1">
                <a:solidFill>
                  <a:srgbClr val="FF0000"/>
                </a:solidFill>
                <a:latin typeface="Consolas" pitchFamily="49" charset="0"/>
              </a:rPr>
              <a:t>ifront</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array_capacity</a:t>
            </a:r>
            <a:r>
              <a:rPr lang="en-US" sz="1600" dirty="0">
                <a:latin typeface="Consolas" pitchFamily="49" charset="0"/>
              </a:rPr>
              <a:t>( </a:t>
            </a:r>
            <a:r>
              <a:rPr lang="en-US" sz="1600" dirty="0" err="1">
                <a:latin typeface="Consolas" pitchFamily="49" charset="0"/>
              </a:rPr>
              <a:t>std</a:t>
            </a:r>
            <a:r>
              <a:rPr lang="en-US" sz="1600" dirty="0">
                <a:latin typeface="Consolas" pitchFamily="49" charset="0"/>
              </a:rPr>
              <a:t>::max(1,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a:solidFill>
                  <a:srgbClr val="FF0000"/>
                </a:solidFill>
                <a:latin typeface="Consolas" pitchFamily="49" charset="0"/>
              </a:rPr>
              <a:t>array</a:t>
            </a:r>
            <a:r>
              <a:rPr lang="en-US" sz="1600" dirty="0">
                <a:latin typeface="Consolas" pitchFamily="49" charset="0"/>
              </a:rPr>
              <a:t>( new Type[</a:t>
            </a:r>
            <a:r>
              <a:rPr lang="en-US" sz="1600" dirty="0" err="1">
                <a:solidFill>
                  <a:srgbClr val="FF0000"/>
                </a:solidFill>
                <a:latin typeface="Consolas" pitchFamily="49" charset="0"/>
              </a:rPr>
              <a:t>array_capacity</a:t>
            </a:r>
            <a:r>
              <a:rPr lang="en-US" sz="1600" dirty="0">
                <a:latin typeface="Consolas" pitchFamily="49" charset="0"/>
              </a:rPr>
              <a:t>] )</a:t>
            </a:r>
          </a:p>
          <a:p>
            <a:pPr eaLnBrk="0" hangingPunct="0">
              <a:spcBef>
                <a:spcPct val="20000"/>
              </a:spcBef>
            </a:pPr>
            <a:r>
              <a:rPr lang="en-US" sz="1600" dirty="0">
                <a:latin typeface="Consolas" pitchFamily="49" charset="0"/>
              </a:rPr>
              <a:t>{</a:t>
            </a:r>
          </a:p>
          <a:p>
            <a:pPr eaLnBrk="0" hangingPunct="0">
              <a:spcBef>
                <a:spcPct val="20000"/>
              </a:spcBef>
            </a:pPr>
            <a:r>
              <a:rPr lang="en-US" sz="1600" dirty="0">
                <a:latin typeface="Consolas" pitchFamily="49" charset="0"/>
              </a:rPr>
              <a:t>    // Empty constructor</a:t>
            </a:r>
          </a:p>
          <a:p>
            <a:pPr eaLnBrk="0" hangingPunct="0">
              <a:spcBef>
                <a:spcPct val="20000"/>
              </a:spcBef>
            </a:pPr>
            <a:r>
              <a:rPr lang="en-US" sz="1600" dirty="0">
                <a:latin typeface="Consolas" pitchFamily="49" charset="0"/>
              </a:rPr>
              <a:t>}</a:t>
            </a:r>
          </a:p>
        </p:txBody>
      </p:sp>
      <p:sp>
        <p:nvSpPr>
          <p:cNvPr id="24582" name="Oval 6"/>
          <p:cNvSpPr>
            <a:spLocks noChangeArrowheads="1"/>
          </p:cNvSpPr>
          <p:nvPr/>
        </p:nvSpPr>
        <p:spPr bwMode="auto">
          <a:xfrm>
            <a:off x="555669" y="3933602"/>
            <a:ext cx="1944687" cy="1871662"/>
          </a:xfrm>
          <a:prstGeom prst="ellipse">
            <a:avLst/>
          </a:prstGeom>
          <a:noFill/>
          <a:ln w="38100">
            <a:solidFill>
              <a:srgbClr val="FF0000"/>
            </a:solidFill>
            <a:round/>
            <a:headEnd/>
            <a:tailEnd/>
          </a:ln>
        </p:spPr>
        <p:txBody>
          <a:bodyPr wrap="none" anchor="ctr"/>
          <a:lstStyle/>
          <a:p>
            <a:endParaRPr lang="en-CA"/>
          </a:p>
        </p:txBody>
      </p:sp>
      <p:sp>
        <p:nvSpPr>
          <p:cNvPr id="24583" name="Oval 6"/>
          <p:cNvSpPr>
            <a:spLocks noChangeArrowheads="1"/>
          </p:cNvSpPr>
          <p:nvPr/>
        </p:nvSpPr>
        <p:spPr bwMode="auto">
          <a:xfrm>
            <a:off x="5940152" y="3141513"/>
            <a:ext cx="1944688" cy="1871663"/>
          </a:xfrm>
          <a:prstGeom prst="ellipse">
            <a:avLst/>
          </a:prstGeom>
          <a:noFill/>
          <a:ln w="38100">
            <a:solidFill>
              <a:srgbClr val="FF0000"/>
            </a:solidFill>
            <a:round/>
            <a:headEnd/>
            <a:tailEnd/>
          </a:ln>
        </p:spPr>
        <p:txBody>
          <a:bodyPr wrap="none" anchor="ctr"/>
          <a:lstStyle/>
          <a:p>
            <a:endParaRPr lang="en-C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latin typeface="Arial" charset="0"/>
                <a:cs typeface="Arial" charset="0"/>
              </a:rPr>
              <a:t>Destructor</a:t>
            </a:r>
          </a:p>
        </p:txBody>
      </p:sp>
      <p:sp>
        <p:nvSpPr>
          <p:cNvPr id="25603" name="Rectangle 3"/>
          <p:cNvSpPr>
            <a:spLocks noGrp="1" noChangeArrowheads="1"/>
          </p:cNvSpPr>
          <p:nvPr>
            <p:ph type="body" idx="1"/>
          </p:nvPr>
        </p:nvSpPr>
        <p:spPr/>
        <p:txBody>
          <a:bodyPr/>
          <a:lstStyle/>
          <a:p>
            <a:pPr>
              <a:buFont typeface="Arial" charset="0"/>
              <a:buNone/>
            </a:pPr>
            <a:endParaRPr lang="en-US" b="1" dirty="0" smtClean="0">
              <a:latin typeface="Courier New" pitchFamily="49" charset="0"/>
              <a:cs typeface="Arial" charset="0"/>
            </a:endParaRPr>
          </a:p>
          <a:p>
            <a:pPr>
              <a:buFontTx/>
              <a:buNone/>
            </a:pPr>
            <a:r>
              <a:rPr lang="en-US" sz="1600" dirty="0" smtClean="0">
                <a:latin typeface="Consolas" pitchFamily="49" charset="0"/>
                <a:cs typeface="Arial" charset="0"/>
              </a:rPr>
              <a:t>		template &lt;</a:t>
            </a:r>
            <a:r>
              <a:rPr lang="en-US" sz="1600" dirty="0" err="1" smtClean="0">
                <a:latin typeface="Consolas" pitchFamily="49" charset="0"/>
                <a:cs typeface="Arial" charset="0"/>
              </a:rPr>
              <a:t>typename</a:t>
            </a:r>
            <a:r>
              <a:rPr lang="en-US" sz="1600" dirty="0" smtClean="0">
                <a:latin typeface="Consolas" pitchFamily="49" charset="0"/>
                <a:cs typeface="Arial" charset="0"/>
              </a:rPr>
              <a:t> Type&gt;</a:t>
            </a:r>
          </a:p>
          <a:p>
            <a:pPr>
              <a:buFontTx/>
              <a:buNone/>
            </a:pPr>
            <a:r>
              <a:rPr lang="en-US" sz="1600" dirty="0" smtClean="0">
                <a:latin typeface="Consolas" pitchFamily="49" charset="0"/>
                <a:cs typeface="Arial" charset="0"/>
              </a:rPr>
              <a:t>		Queue&lt;Type&gt;::~Queue() {</a:t>
            </a:r>
          </a:p>
          <a:p>
            <a:pPr>
              <a:buFontTx/>
              <a:buNone/>
            </a:pPr>
            <a:r>
              <a:rPr lang="en-US" sz="1600" dirty="0" smtClean="0">
                <a:latin typeface="Consolas" pitchFamily="49" charset="0"/>
                <a:cs typeface="Arial" charset="0"/>
              </a:rPr>
              <a:t>		    delete []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Arial" charset="0"/>
                <a:cs typeface="Arial" charset="0"/>
              </a:rPr>
              <a:t>Member Functions</a:t>
            </a:r>
          </a:p>
        </p:txBody>
      </p:sp>
      <p:sp>
        <p:nvSpPr>
          <p:cNvPr id="26627" name="Rectangle 3"/>
          <p:cNvSpPr>
            <a:spLocks noGrp="1" noChangeArrowheads="1"/>
          </p:cNvSpPr>
          <p:nvPr>
            <p:ph type="body" idx="1"/>
          </p:nvPr>
        </p:nvSpPr>
        <p:spPr/>
        <p:txBody>
          <a:bodyPr/>
          <a:lstStyle/>
          <a:p>
            <a:pPr>
              <a:buFontTx/>
              <a:buNone/>
            </a:pPr>
            <a:r>
              <a:rPr lang="en-US" sz="1600" dirty="0" smtClean="0">
                <a:latin typeface="Consolas" pitchFamily="49" charset="0"/>
                <a:cs typeface="Arial" charset="0"/>
              </a:rPr>
              <a:t>		template &lt;</a:t>
            </a:r>
            <a:r>
              <a:rPr lang="en-US" sz="1600" dirty="0" err="1" smtClean="0">
                <a:latin typeface="Consolas" pitchFamily="49" charset="0"/>
                <a:cs typeface="Arial" charset="0"/>
              </a:rPr>
              <a:t>typename</a:t>
            </a:r>
            <a:r>
              <a:rPr lang="en-US" sz="1600" dirty="0" smtClean="0">
                <a:latin typeface="Consolas" pitchFamily="49" charset="0"/>
                <a:cs typeface="Arial" charset="0"/>
              </a:rPr>
              <a:t> Type&gt;</a:t>
            </a:r>
          </a:p>
          <a:p>
            <a:pPr>
              <a:buFontTx/>
              <a:buNone/>
            </a:pPr>
            <a:r>
              <a:rPr lang="en-US" sz="1600" dirty="0" smtClean="0">
                <a:solidFill>
                  <a:srgbClr val="FF33CC"/>
                </a:solidFill>
                <a:latin typeface="Consolas" pitchFamily="49" charset="0"/>
                <a:cs typeface="Arial" charset="0"/>
              </a:rPr>
              <a:t>		bool</a:t>
            </a:r>
            <a:r>
              <a:rPr lang="en-US" sz="1600" dirty="0" smtClean="0">
                <a:latin typeface="Consolas" pitchFamily="49" charset="0"/>
                <a:cs typeface="Arial" charset="0"/>
              </a:rPr>
              <a:t> </a:t>
            </a:r>
            <a:r>
              <a:rPr lang="en-US" sz="1400" dirty="0" smtClean="0">
                <a:latin typeface="Consolas" pitchFamily="49" charset="0"/>
                <a:cs typeface="Arial" charset="0"/>
              </a:rPr>
              <a:t>Queue</a:t>
            </a:r>
            <a:r>
              <a:rPr lang="en-US" sz="1600" dirty="0" smtClean="0">
                <a:latin typeface="Consolas" pitchFamily="49" charset="0"/>
                <a:cs typeface="Arial" charset="0"/>
              </a:rPr>
              <a:t>&lt;Type&gt;::empty() </a:t>
            </a:r>
            <a:r>
              <a:rPr lang="en-US" sz="1600" dirty="0" err="1" smtClean="0">
                <a:latin typeface="Consolas" pitchFamily="49" charset="0"/>
                <a:cs typeface="Arial" charset="0"/>
              </a:rPr>
              <a:t>const</a:t>
            </a:r>
            <a:r>
              <a:rPr lang="en-US" sz="1600" dirty="0" smtClean="0">
                <a:latin typeface="Consolas" pitchFamily="49" charset="0"/>
                <a:cs typeface="Arial" charset="0"/>
              </a:rPr>
              <a:t> {</a:t>
            </a:r>
          </a:p>
          <a:p>
            <a:pPr>
              <a:buFontTx/>
              <a:buNone/>
            </a:pPr>
            <a:r>
              <a:rPr lang="en-US" sz="1600" dirty="0" smtClean="0">
                <a:latin typeface="Consolas" pitchFamily="49" charset="0"/>
                <a:cs typeface="Arial" charset="0"/>
              </a:rPr>
              <a:t>		    return ( </a:t>
            </a:r>
            <a:r>
              <a:rPr lang="en-US" sz="1600" dirty="0" err="1" smtClean="0">
                <a:solidFill>
                  <a:srgbClr val="FF0000"/>
                </a:solidFill>
                <a:latin typeface="Consolas" pitchFamily="49" charset="0"/>
                <a:cs typeface="Arial" charset="0"/>
              </a:rPr>
              <a:t>queue_size</a:t>
            </a:r>
            <a:r>
              <a:rPr lang="en-US" sz="1600" dirty="0" smtClean="0">
                <a:latin typeface="Consolas" pitchFamily="49" charset="0"/>
                <a:cs typeface="Arial" charset="0"/>
              </a:rPr>
              <a:t> == 0 );</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template &lt;</a:t>
            </a:r>
            <a:r>
              <a:rPr lang="en-US" sz="1600" dirty="0" err="1" smtClean="0">
                <a:latin typeface="Consolas" pitchFamily="49" charset="0"/>
                <a:cs typeface="Arial" charset="0"/>
              </a:rPr>
              <a:t>typename</a:t>
            </a:r>
            <a:r>
              <a:rPr lang="en-US" sz="1600" dirty="0" smtClean="0">
                <a:latin typeface="Consolas" pitchFamily="49" charset="0"/>
                <a:cs typeface="Arial" charset="0"/>
              </a:rPr>
              <a:t> Type&gt;</a:t>
            </a:r>
          </a:p>
          <a:p>
            <a:pPr>
              <a:buFontTx/>
              <a:buNone/>
            </a:pPr>
            <a:r>
              <a:rPr lang="en-US" sz="1600" dirty="0" smtClean="0">
                <a:solidFill>
                  <a:srgbClr val="FF33CC"/>
                </a:solidFill>
                <a:latin typeface="Consolas" pitchFamily="49" charset="0"/>
                <a:cs typeface="Arial" charset="0"/>
              </a:rPr>
              <a:t>		Type</a:t>
            </a:r>
            <a:r>
              <a:rPr lang="en-US" sz="1600" dirty="0" smtClean="0">
                <a:latin typeface="Consolas" pitchFamily="49" charset="0"/>
                <a:cs typeface="Arial" charset="0"/>
              </a:rPr>
              <a:t> Queue&lt;Type&gt;::front() </a:t>
            </a:r>
            <a:r>
              <a:rPr lang="en-US" sz="1600" dirty="0" err="1" smtClean="0">
                <a:latin typeface="Consolas" pitchFamily="49" charset="0"/>
                <a:cs typeface="Arial" charset="0"/>
              </a:rPr>
              <a:t>const</a:t>
            </a:r>
            <a:r>
              <a:rPr lang="en-US" sz="1600" dirty="0" smtClean="0">
                <a:latin typeface="Consolas" pitchFamily="49" charset="0"/>
                <a:cs typeface="Arial" charset="0"/>
              </a:rPr>
              <a:t> {</a:t>
            </a:r>
          </a:p>
          <a:p>
            <a:pPr>
              <a:buFontTx/>
              <a:buNone/>
            </a:pPr>
            <a:r>
              <a:rPr lang="en-US" sz="1600" dirty="0" smtClean="0">
                <a:latin typeface="Consolas" pitchFamily="49" charset="0"/>
                <a:cs typeface="Arial" charset="0"/>
              </a:rPr>
              <a:t>		    if ( </a:t>
            </a:r>
            <a:r>
              <a:rPr lang="en-US" sz="1600" dirty="0" smtClean="0">
                <a:solidFill>
                  <a:srgbClr val="00B0F0"/>
                </a:solidFill>
                <a:latin typeface="Consolas" pitchFamily="49" charset="0"/>
                <a:cs typeface="Arial" charset="0"/>
              </a:rPr>
              <a:t>empty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underflow();</a:t>
            </a:r>
          </a:p>
          <a:p>
            <a:pPr>
              <a:buFontTx/>
              <a:buNone/>
            </a:pPr>
            <a:r>
              <a:rPr lang="en-US" sz="1600" dirty="0" smtClean="0">
                <a:latin typeface="Consolas" pitchFamily="49" charset="0"/>
                <a:cs typeface="Arial" charset="0"/>
              </a:rPr>
              <a:t>		    }</a:t>
            </a:r>
          </a:p>
          <a:p>
            <a:pPr>
              <a:buFontTx/>
              <a:buNone/>
            </a:pPr>
            <a:r>
              <a:rPr lang="en-US" sz="1600" dirty="0" smtClean="0">
                <a:latin typeface="Consolas" pitchFamily="49" charset="0"/>
                <a:cs typeface="Arial" charset="0"/>
              </a:rPr>
              <a:t>			</a:t>
            </a:r>
          </a:p>
          <a:p>
            <a:pPr>
              <a:buFontTx/>
              <a:buNone/>
            </a:pPr>
            <a:r>
              <a:rPr lang="en-US" sz="1600" dirty="0">
                <a:latin typeface="Consolas" pitchFamily="49" charset="0"/>
                <a:cs typeface="Arial" charset="0"/>
              </a:rPr>
              <a:t>	</a:t>
            </a:r>
            <a:r>
              <a:rPr lang="en-US" sz="1600" dirty="0" smtClean="0">
                <a:latin typeface="Consolas" pitchFamily="49" charset="0"/>
                <a:cs typeface="Arial" charset="0"/>
              </a:rPr>
              <a:t>	    return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ifront</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en-US" smtClean="0">
                <a:latin typeface="Arial" charset="0"/>
                <a:cs typeface="Arial" charset="0"/>
              </a:rPr>
              <a:t>Member Functions</a:t>
            </a:r>
          </a:p>
        </p:txBody>
      </p:sp>
      <p:sp>
        <p:nvSpPr>
          <p:cNvPr id="27651" name="Rectangle 3"/>
          <p:cNvSpPr>
            <a:spLocks noGrp="1" noChangeArrowheads="1"/>
          </p:cNvSpPr>
          <p:nvPr>
            <p:ph type="body" idx="4294967295"/>
          </p:nvPr>
        </p:nvSpPr>
        <p:spPr>
          <a:xfrm>
            <a:off x="1043608" y="1600200"/>
            <a:ext cx="7643192" cy="4525963"/>
          </a:xfrm>
        </p:spPr>
        <p:txBody>
          <a:bodyPr/>
          <a:lstStyle/>
          <a:p>
            <a:pPr>
              <a:buFont typeface="Arial" charset="0"/>
              <a:buNone/>
            </a:pPr>
            <a:r>
              <a:rPr lang="en-US" dirty="0" smtClean="0">
                <a:latin typeface="Arial" charset="0"/>
                <a:cs typeface="Arial" charset="0"/>
              </a:rPr>
              <a:t>A naïve implementation of push and pop:</a:t>
            </a:r>
          </a:p>
          <a:p>
            <a:pPr>
              <a:buFontTx/>
              <a:buNone/>
            </a:pPr>
            <a:endParaRPr lang="en-US" sz="1200" dirty="0" smtClean="0">
              <a:latin typeface="Consolas" pitchFamily="49" charset="0"/>
              <a:cs typeface="Arial" charset="0"/>
            </a:endParaRPr>
          </a:p>
          <a:p>
            <a:pPr>
              <a:buFontTx/>
              <a:buNone/>
            </a:pPr>
            <a:r>
              <a:rPr lang="en-US" sz="1600" dirty="0" smtClean="0">
                <a:latin typeface="Consolas" pitchFamily="49" charset="0"/>
                <a:cs typeface="Arial" charset="0"/>
              </a:rPr>
              <a:t>template &lt;typename Type&gt;</a:t>
            </a:r>
          </a:p>
          <a:p>
            <a:pPr>
              <a:buFontTx/>
              <a:buNone/>
            </a:pPr>
            <a:r>
              <a:rPr lang="en-US" sz="1600" dirty="0" smtClean="0">
                <a:solidFill>
                  <a:srgbClr val="FF33CC"/>
                </a:solidFill>
                <a:latin typeface="Consolas" pitchFamily="49" charset="0"/>
                <a:cs typeface="Arial" charset="0"/>
              </a:rPr>
              <a:t>void</a:t>
            </a:r>
            <a:r>
              <a:rPr lang="en-US" sz="1600" dirty="0" smtClean="0">
                <a:latin typeface="Consolas" pitchFamily="49" charset="0"/>
                <a:cs typeface="Arial" charset="0"/>
              </a:rPr>
              <a:t> Queue&lt;Type&gt;::push( Type </a:t>
            </a:r>
            <a:r>
              <a:rPr lang="en-US" sz="1600" dirty="0" err="1" smtClean="0">
                <a:latin typeface="Consolas" pitchFamily="49" charset="0"/>
                <a:cs typeface="Arial" charset="0"/>
              </a:rPr>
              <a:t>const</a:t>
            </a:r>
            <a:r>
              <a:rPr lang="en-US" sz="1600" dirty="0" smtClean="0">
                <a:latin typeface="Consolas" pitchFamily="49" charset="0"/>
                <a:cs typeface="Arial" charset="0"/>
              </a:rPr>
              <a:t> &amp;</a:t>
            </a:r>
            <a:r>
              <a:rPr lang="en-US" sz="1600" dirty="0" err="1" smtClean="0">
                <a:solidFill>
                  <a:srgbClr val="00B0F0"/>
                </a:solidFill>
                <a:latin typeface="Consolas" pitchFamily="49" charset="0"/>
                <a:cs typeface="Arial" charset="0"/>
              </a:rPr>
              <a:t>obj</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if ( </a:t>
            </a:r>
            <a:r>
              <a:rPr lang="en-US" sz="1600" dirty="0" err="1" smtClean="0">
                <a:solidFill>
                  <a:srgbClr val="FF0000"/>
                </a:solidFill>
                <a:latin typeface="Consolas" pitchFamily="49" charset="0"/>
                <a:cs typeface="Arial" charset="0"/>
              </a:rPr>
              <a:t>queue_size</a:t>
            </a:r>
            <a:r>
              <a:rPr lang="en-US" sz="1600" dirty="0" smtClean="0">
                <a:latin typeface="Consolas" pitchFamily="49" charset="0"/>
                <a:cs typeface="Arial" charset="0"/>
              </a:rPr>
              <a:t> == </a:t>
            </a:r>
            <a:r>
              <a:rPr lang="en-US" sz="1600" dirty="0" err="1" smtClean="0">
                <a:solidFill>
                  <a:srgbClr val="FF0000"/>
                </a:solidFill>
                <a:latin typeface="Consolas" pitchFamily="49" charset="0"/>
                <a:cs typeface="Arial" charset="0"/>
              </a:rPr>
              <a:t>array_capacity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overflow();</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iback</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iback</a:t>
            </a:r>
            <a:r>
              <a:rPr lang="en-US" sz="1600" dirty="0" smtClean="0">
                <a:latin typeface="Consolas" pitchFamily="49" charset="0"/>
                <a:cs typeface="Arial" charset="0"/>
              </a:rPr>
              <a:t>] = </a:t>
            </a:r>
            <a:r>
              <a:rPr lang="en-US" sz="1600" dirty="0" err="1" smtClean="0">
                <a:solidFill>
                  <a:srgbClr val="00B0F0"/>
                </a:solidFill>
                <a:latin typeface="Consolas" pitchFamily="49" charset="0"/>
                <a:cs typeface="Arial" charset="0"/>
              </a:rPr>
              <a:t>obj</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queue_size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en-US" dirty="0" smtClean="0">
                <a:latin typeface="Arial" charset="0"/>
                <a:cs typeface="Arial" charset="0"/>
              </a:rPr>
              <a:t>Member Functions</a:t>
            </a:r>
          </a:p>
        </p:txBody>
      </p:sp>
      <p:sp>
        <p:nvSpPr>
          <p:cNvPr id="27651" name="Rectangle 3"/>
          <p:cNvSpPr>
            <a:spLocks noGrp="1" noChangeArrowheads="1"/>
          </p:cNvSpPr>
          <p:nvPr>
            <p:ph type="body" idx="4294967295"/>
          </p:nvPr>
        </p:nvSpPr>
        <p:spPr>
          <a:xfrm>
            <a:off x="683568" y="1600200"/>
            <a:ext cx="8003232" cy="4525963"/>
          </a:xfrm>
        </p:spPr>
        <p:txBody>
          <a:bodyPr/>
          <a:lstStyle/>
          <a:p>
            <a:pPr>
              <a:buFont typeface="Arial" charset="0"/>
              <a:buNone/>
            </a:pPr>
            <a:r>
              <a:rPr lang="en-US" dirty="0" smtClean="0">
                <a:latin typeface="Arial" charset="0"/>
                <a:cs typeface="Arial" charset="0"/>
              </a:rPr>
              <a:t>	A naïve implementation of push and pop:</a:t>
            </a:r>
          </a:p>
          <a:p>
            <a:pPr>
              <a:buFontTx/>
              <a:buNone/>
            </a:pPr>
            <a:endParaRPr lang="en-US" sz="1600" dirty="0" smtClean="0">
              <a:latin typeface="Consolas" pitchFamily="49" charset="0"/>
              <a:cs typeface="Arial" charset="0"/>
            </a:endParaRPr>
          </a:p>
        </p:txBody>
      </p:sp>
      <p:sp>
        <p:nvSpPr>
          <p:cNvPr id="27652" name="Rectangle 3"/>
          <p:cNvSpPr>
            <a:spLocks noChangeArrowheads="1"/>
          </p:cNvSpPr>
          <p:nvPr/>
        </p:nvSpPr>
        <p:spPr bwMode="auto">
          <a:xfrm>
            <a:off x="1043608" y="2204864"/>
            <a:ext cx="4521200" cy="2592388"/>
          </a:xfrm>
          <a:prstGeom prst="rect">
            <a:avLst/>
          </a:prstGeom>
          <a:noFill/>
          <a:ln w="9525">
            <a:noFill/>
            <a:miter lim="800000"/>
            <a:headEnd/>
            <a:tailEnd/>
          </a:ln>
        </p:spPr>
        <p:txBody>
          <a:bodyPr/>
          <a:lstStyle/>
          <a:p>
            <a:pPr marL="342900" indent="-342900" eaLnBrk="0" hangingPunct="0">
              <a:spcBef>
                <a:spcPct val="20000"/>
              </a:spcBef>
            </a:pPr>
            <a:r>
              <a:rPr lang="en-US" sz="1600" dirty="0">
                <a:latin typeface="Consolas" pitchFamily="49" charset="0"/>
              </a:rPr>
              <a:t>template &lt;</a:t>
            </a:r>
            <a:r>
              <a:rPr lang="en-US" sz="1600" dirty="0" err="1">
                <a:latin typeface="Consolas" pitchFamily="49" charset="0"/>
              </a:rPr>
              <a:t>typename</a:t>
            </a:r>
            <a:r>
              <a:rPr lang="en-US" sz="1600" dirty="0">
                <a:latin typeface="Consolas" pitchFamily="49" charset="0"/>
              </a:rPr>
              <a:t> Type&gt;</a:t>
            </a:r>
          </a:p>
          <a:p>
            <a:pPr marL="342900" indent="-342900" eaLnBrk="0" hangingPunct="0">
              <a:spcBef>
                <a:spcPct val="20000"/>
              </a:spcBef>
            </a:pPr>
            <a:r>
              <a:rPr lang="en-US" sz="1600" dirty="0">
                <a:solidFill>
                  <a:srgbClr val="FF33CC"/>
                </a:solidFill>
                <a:latin typeface="Consolas" pitchFamily="49" charset="0"/>
              </a:rPr>
              <a:t>Type</a:t>
            </a:r>
            <a:r>
              <a:rPr lang="en-US" sz="1600" dirty="0">
                <a:latin typeface="Consolas" pitchFamily="49" charset="0"/>
              </a:rPr>
              <a:t> Queue&lt;Type&gt;::pop() {</a:t>
            </a:r>
          </a:p>
          <a:p>
            <a:pPr marL="342900" indent="-342900" eaLnBrk="0" hangingPunct="0">
              <a:spcBef>
                <a:spcPct val="20000"/>
              </a:spcBef>
            </a:pPr>
            <a:r>
              <a:rPr lang="en-US" sz="1600" dirty="0">
                <a:latin typeface="Consolas" pitchFamily="49" charset="0"/>
              </a:rPr>
              <a:t>    if ( </a:t>
            </a:r>
            <a:r>
              <a:rPr lang="en-US" sz="1600" dirty="0">
                <a:solidFill>
                  <a:srgbClr val="663300"/>
                </a:solidFill>
                <a:latin typeface="Consolas" pitchFamily="49" charset="0"/>
              </a:rPr>
              <a:t>empty</a:t>
            </a:r>
            <a:r>
              <a:rPr lang="en-US" sz="1600" dirty="0">
                <a:latin typeface="Consolas" pitchFamily="49" charset="0"/>
              </a:rPr>
              <a:t>() ) {</a:t>
            </a:r>
          </a:p>
          <a:p>
            <a:pPr marL="342900" indent="-342900" eaLnBrk="0" hangingPunct="0">
              <a:spcBef>
                <a:spcPct val="20000"/>
              </a:spcBef>
            </a:pPr>
            <a:r>
              <a:rPr lang="en-US" sz="1600" dirty="0">
                <a:latin typeface="Consolas" pitchFamily="49" charset="0"/>
              </a:rPr>
              <a:t>        throw underflow();</a:t>
            </a:r>
          </a:p>
          <a:p>
            <a:pPr marL="342900" indent="-342900" eaLnBrk="0" hangingPunct="0">
              <a:spcBef>
                <a:spcPct val="20000"/>
              </a:spcBef>
            </a:pPr>
            <a:r>
              <a:rPr lang="en-US" sz="1600" dirty="0">
                <a:latin typeface="Consolas" pitchFamily="49" charset="0"/>
              </a:rPr>
              <a:t>    }</a:t>
            </a:r>
          </a:p>
          <a:p>
            <a:pPr marL="342900" indent="-342900" eaLnBrk="0" hangingPunct="0">
              <a:spcBef>
                <a:spcPct val="20000"/>
              </a:spcBef>
            </a:pPr>
            <a:endParaRPr lang="en-US" sz="1600" dirty="0">
              <a:latin typeface="Consolas" pitchFamily="49" charset="0"/>
            </a:endParaRPr>
          </a:p>
          <a:p>
            <a:pPr marL="342900" indent="-342900" eaLnBrk="0" hangingPunct="0">
              <a:spcBef>
                <a:spcPct val="20000"/>
              </a:spcBef>
            </a:pPr>
            <a:r>
              <a:rPr lang="en-US" sz="1600" dirty="0">
                <a:latin typeface="Consolas" pitchFamily="49" charset="0"/>
              </a:rPr>
              <a:t>    --</a:t>
            </a:r>
            <a:r>
              <a:rPr lang="en-US" sz="1600" dirty="0" err="1">
                <a:latin typeface="Consolas" pitchFamily="49" charset="0"/>
              </a:rPr>
              <a:t>queue_size</a:t>
            </a:r>
            <a:r>
              <a:rPr lang="en-US" sz="1600" dirty="0">
                <a:latin typeface="Consolas" pitchFamily="49" charset="0"/>
              </a:rPr>
              <a:t>;</a:t>
            </a:r>
          </a:p>
          <a:p>
            <a:pPr marL="342900" indent="-342900" eaLnBrk="0" hangingPunct="0">
              <a:spcBef>
                <a:spcPct val="20000"/>
              </a:spcBef>
            </a:pPr>
            <a:r>
              <a:rPr lang="en-US" sz="1600" dirty="0">
                <a:latin typeface="Consolas" pitchFamily="49" charset="0"/>
              </a:rPr>
              <a:t>    ++</a:t>
            </a:r>
            <a:r>
              <a:rPr lang="en-US" sz="1600" dirty="0" err="1">
                <a:latin typeface="Consolas" pitchFamily="49" charset="0"/>
              </a:rPr>
              <a:t>ifront</a:t>
            </a:r>
            <a:r>
              <a:rPr lang="en-US" sz="1600" dirty="0">
                <a:latin typeface="Consolas" pitchFamily="49" charset="0"/>
              </a:rPr>
              <a:t>;</a:t>
            </a:r>
          </a:p>
          <a:p>
            <a:pPr marL="342900" indent="-342900" eaLnBrk="0" hangingPunct="0">
              <a:spcBef>
                <a:spcPct val="20000"/>
              </a:spcBef>
            </a:pPr>
            <a:r>
              <a:rPr lang="en-US" sz="1600" dirty="0">
                <a:latin typeface="Consolas" pitchFamily="49" charset="0"/>
              </a:rPr>
              <a:t>    return </a:t>
            </a:r>
            <a:r>
              <a:rPr lang="en-US" sz="1600" dirty="0">
                <a:solidFill>
                  <a:srgbClr val="FF0000"/>
                </a:solidFill>
                <a:latin typeface="Consolas" pitchFamily="49" charset="0"/>
              </a:rPr>
              <a:t>array</a:t>
            </a:r>
            <a:r>
              <a:rPr lang="en-US" sz="1600" dirty="0">
                <a:latin typeface="Consolas" pitchFamily="49" charset="0"/>
              </a:rPr>
              <a:t>[</a:t>
            </a:r>
            <a:r>
              <a:rPr lang="en-US" sz="1600" dirty="0" err="1">
                <a:solidFill>
                  <a:srgbClr val="FF0000"/>
                </a:solidFill>
                <a:latin typeface="Consolas" pitchFamily="49" charset="0"/>
              </a:rPr>
              <a:t>ifront</a:t>
            </a:r>
            <a:r>
              <a:rPr lang="en-US" sz="1600" dirty="0">
                <a:solidFill>
                  <a:srgbClr val="FF0000"/>
                </a:solidFill>
                <a:latin typeface="Consolas" pitchFamily="49" charset="0"/>
              </a:rPr>
              <a:t> - 1</a:t>
            </a:r>
            <a:r>
              <a:rPr lang="en-US" sz="1600" dirty="0">
                <a:latin typeface="Consolas" pitchFamily="49" charset="0"/>
              </a:rPr>
              <a:t>];</a:t>
            </a:r>
          </a:p>
          <a:p>
            <a:pPr marL="342900" indent="-342900" eaLnBrk="0" hangingPunct="0">
              <a:spcBef>
                <a:spcPct val="20000"/>
              </a:spcBef>
            </a:pPr>
            <a:r>
              <a:rPr lang="en-US" sz="1600" dirty="0">
                <a:latin typeface="Consolas" pitchFamily="49" charset="0"/>
              </a:rPr>
              <a:t>}</a:t>
            </a:r>
          </a:p>
        </p:txBody>
      </p:sp>
      <p:sp>
        <p:nvSpPr>
          <p:cNvPr id="2" name="TextBox 1"/>
          <p:cNvSpPr txBox="1"/>
          <p:nvPr/>
        </p:nvSpPr>
        <p:spPr>
          <a:xfrm>
            <a:off x="5724128" y="5085184"/>
            <a:ext cx="1503938" cy="461665"/>
          </a:xfrm>
          <a:prstGeom prst="rect">
            <a:avLst/>
          </a:prstGeom>
          <a:noFill/>
        </p:spPr>
        <p:txBody>
          <a:bodyPr wrap="none" rtlCol="0">
            <a:spAutoFit/>
          </a:bodyPr>
          <a:lstStyle/>
          <a:p>
            <a:r>
              <a:rPr lang="en-US" altLang="zh-CN" sz="2400" i="1" dirty="0" smtClean="0">
                <a:solidFill>
                  <a:srgbClr val="FF0000"/>
                </a:solidFill>
              </a:rPr>
              <a:t>Problem?</a:t>
            </a:r>
            <a:endParaRPr lang="zh-CN" altLang="en-US" sz="2400" i="1" dirty="0">
              <a:solidFill>
                <a:srgbClr val="FF0000"/>
              </a:solidFill>
            </a:endParaRPr>
          </a:p>
        </p:txBody>
      </p:sp>
    </p:spTree>
    <p:extLst>
      <p:ext uri="{BB962C8B-B14F-4D97-AF65-F5344CB8AC3E}">
        <p14:creationId xmlns:p14="http://schemas.microsoft.com/office/powerpoint/2010/main" val="27259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C:\Users\dwharder\Desktop\q5.png"/>
          <p:cNvPicPr>
            <a:picLocks noChangeAspect="1" noChangeArrowheads="1"/>
          </p:cNvPicPr>
          <p:nvPr/>
        </p:nvPicPr>
        <p:blipFill>
          <a:blip r:embed="rId3" cstate="print"/>
          <a:srcRect/>
          <a:stretch>
            <a:fillRect/>
          </a:stretch>
        </p:blipFill>
        <p:spPr bwMode="auto">
          <a:xfrm>
            <a:off x="2571750" y="3284538"/>
            <a:ext cx="3940175" cy="3008312"/>
          </a:xfrm>
          <a:prstGeom prst="rect">
            <a:avLst/>
          </a:prstGeom>
          <a:noFill/>
          <a:ln w="9525">
            <a:noFill/>
            <a:miter lim="800000"/>
            <a:headEnd/>
            <a:tailEnd/>
          </a:ln>
        </p:spPr>
      </p:pic>
      <p:sp>
        <p:nvSpPr>
          <p:cNvPr id="28675" name="Rectangle 2"/>
          <p:cNvSpPr>
            <a:spLocks noGrp="1" noChangeArrowheads="1"/>
          </p:cNvSpPr>
          <p:nvPr>
            <p:ph type="title" idx="4294967295"/>
          </p:nvPr>
        </p:nvSpPr>
        <p:spPr/>
        <p:txBody>
          <a:bodyPr/>
          <a:lstStyle/>
          <a:p>
            <a:r>
              <a:rPr lang="en-US" smtClean="0">
                <a:latin typeface="Arial" charset="0"/>
                <a:cs typeface="Arial" charset="0"/>
              </a:rPr>
              <a:t>Member Functions</a:t>
            </a:r>
          </a:p>
        </p:txBody>
      </p:sp>
      <p:sp>
        <p:nvSpPr>
          <p:cNvPr id="28676" name="Rectangle 3"/>
          <p:cNvSpPr>
            <a:spLocks noGrp="1" noChangeArrowheads="1"/>
          </p:cNvSpPr>
          <p:nvPr>
            <p:ph type="body" idx="4294967295"/>
          </p:nvPr>
        </p:nvSpPr>
        <p:spPr/>
        <p:txBody>
          <a:bodyPr/>
          <a:lstStyle/>
          <a:p>
            <a:pPr>
              <a:buFont typeface="Arial" charset="0"/>
              <a:buNone/>
            </a:pPr>
            <a:r>
              <a:rPr lang="en-US" smtClean="0">
                <a:latin typeface="Arial" charset="0"/>
                <a:cs typeface="Arial" charset="0"/>
              </a:rPr>
              <a:t>	Suppose that:</a:t>
            </a:r>
          </a:p>
          <a:p>
            <a:pPr lvl="1"/>
            <a:r>
              <a:rPr lang="en-US" smtClean="0">
                <a:latin typeface="Arial" charset="0"/>
                <a:cs typeface="Arial" charset="0"/>
              </a:rPr>
              <a:t>The array capacity is 16</a:t>
            </a:r>
          </a:p>
          <a:p>
            <a:pPr lvl="1"/>
            <a:r>
              <a:rPr lang="en-US" smtClean="0">
                <a:latin typeface="Arial" charset="0"/>
                <a:cs typeface="Arial" charset="0"/>
              </a:rPr>
              <a:t>We have performed 16 pushes</a:t>
            </a:r>
          </a:p>
          <a:p>
            <a:pPr lvl="1"/>
            <a:r>
              <a:rPr lang="en-US" smtClean="0">
                <a:latin typeface="Arial" charset="0"/>
                <a:cs typeface="Arial" charset="0"/>
              </a:rPr>
              <a:t>We have performed 5 pops</a:t>
            </a:r>
          </a:p>
          <a:p>
            <a:pPr lvl="2"/>
            <a:r>
              <a:rPr lang="en-US" smtClean="0">
                <a:latin typeface="Arial" charset="0"/>
                <a:cs typeface="Arial" charset="0"/>
              </a:rPr>
              <a:t>The queue size is now 11</a:t>
            </a:r>
          </a:p>
          <a:p>
            <a:pPr lvl="1"/>
            <a:endParaRPr lang="en-US" smtClean="0">
              <a:latin typeface="Arial" charset="0"/>
              <a:cs typeface="Arial" charset="0"/>
            </a:endParaRPr>
          </a:p>
          <a:p>
            <a:pPr lvl="1"/>
            <a:endParaRPr lang="en-US" smtClean="0">
              <a:latin typeface="Arial" charset="0"/>
              <a:cs typeface="Arial" charset="0"/>
            </a:endParaRPr>
          </a:p>
          <a:p>
            <a:pPr lvl="1"/>
            <a:endParaRPr lang="en-US" smtClean="0">
              <a:latin typeface="Arial" charset="0"/>
              <a:cs typeface="Arial" charset="0"/>
            </a:endParaRPr>
          </a:p>
          <a:p>
            <a:pPr lvl="1"/>
            <a:r>
              <a:rPr lang="en-US" smtClean="0">
                <a:latin typeface="Arial" charset="0"/>
                <a:cs typeface="Arial" charset="0"/>
              </a:rPr>
              <a:t>We perform one further push</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In this case, the array is not full and yet we cannot place any more objects in to the array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smtClean="0">
                <a:latin typeface="Arial" charset="0"/>
                <a:cs typeface="Arial" charset="0"/>
              </a:rPr>
              <a:t>Member Functions</a:t>
            </a:r>
          </a:p>
        </p:txBody>
      </p:sp>
      <p:sp>
        <p:nvSpPr>
          <p:cNvPr id="29699" name="Rectangle 3"/>
          <p:cNvSpPr>
            <a:spLocks noGrp="1" noChangeArrowheads="1"/>
          </p:cNvSpPr>
          <p:nvPr>
            <p:ph type="body" idx="4294967295"/>
          </p:nvPr>
        </p:nvSpPr>
        <p:spPr/>
        <p:txBody>
          <a:bodyPr/>
          <a:lstStyle/>
          <a:p>
            <a:pPr>
              <a:buFont typeface="Arial" charset="0"/>
              <a:buNone/>
            </a:pPr>
            <a:r>
              <a:rPr lang="en-US" sz="2400" smtClean="0">
                <a:latin typeface="Arial" charset="0"/>
                <a:cs typeface="Arial" charset="0"/>
              </a:rPr>
              <a:t>	</a:t>
            </a:r>
            <a:r>
              <a:rPr lang="en-US" smtClean="0">
                <a:latin typeface="Arial" charset="0"/>
                <a:cs typeface="Arial" charset="0"/>
              </a:rPr>
              <a:t>Instead of viewing the array on the range </a:t>
            </a:r>
            <a:r>
              <a:rPr lang="en-US" smtClean="0">
                <a:latin typeface="Times New Roman" pitchFamily="18" charset="0"/>
                <a:cs typeface="Times New Roman" pitchFamily="18" charset="0"/>
              </a:rPr>
              <a:t>0, …, 15</a:t>
            </a:r>
            <a:r>
              <a:rPr lang="en-US" smtClean="0">
                <a:latin typeface="Arial" charset="0"/>
                <a:cs typeface="Arial" charset="0"/>
              </a:rPr>
              <a:t>, consider the indices being cyclic:</a:t>
            </a:r>
          </a:p>
          <a:p>
            <a:pPr algn="ctr">
              <a:buFont typeface="Arial" charset="0"/>
              <a:buNone/>
            </a:pPr>
            <a:r>
              <a:rPr lang="en-US" smtClean="0">
                <a:latin typeface="Times New Roman" pitchFamily="18" charset="0"/>
                <a:cs typeface="Times New Roman" pitchFamily="18" charset="0"/>
              </a:rPr>
              <a:t>…, 15, 0, 1, …, 15, 0, 1, …, 15, 0, 1, …</a:t>
            </a:r>
          </a:p>
          <a:p>
            <a:pPr>
              <a:buFont typeface="Arial" charset="0"/>
              <a:buNone/>
            </a:pPr>
            <a:r>
              <a:rPr lang="en-US" smtClean="0">
                <a:latin typeface="Arial" charset="0"/>
                <a:cs typeface="Arial" charset="0"/>
              </a:rPr>
              <a:t>	This is referred to as a </a:t>
            </a:r>
            <a:r>
              <a:rPr lang="en-US" i="1" smtClean="0">
                <a:latin typeface="Arial" charset="0"/>
                <a:cs typeface="Arial" charset="0"/>
              </a:rPr>
              <a:t>circular array</a:t>
            </a:r>
            <a:endParaRPr lang="en-US" sz="1600" i="1" smtClean="0">
              <a:latin typeface="Times New Roman" pitchFamily="18" charset="0"/>
              <a:cs typeface="Times New Roman" pitchFamily="18" charset="0"/>
            </a:endParaRPr>
          </a:p>
        </p:txBody>
      </p:sp>
      <p:pic>
        <p:nvPicPr>
          <p:cNvPr id="29700" name="Picture 6" descr="C:\Users\dwharder\Desktop\q6.png"/>
          <p:cNvPicPr>
            <a:picLocks noChangeAspect="1" noChangeArrowheads="1"/>
          </p:cNvPicPr>
          <p:nvPr/>
        </p:nvPicPr>
        <p:blipFill>
          <a:blip r:embed="rId3" cstate="print"/>
          <a:srcRect/>
          <a:stretch>
            <a:fillRect/>
          </a:stretch>
        </p:blipFill>
        <p:spPr bwMode="auto">
          <a:xfrm>
            <a:off x="2571750" y="3284538"/>
            <a:ext cx="3940175" cy="3008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7" descr="C:\Users\dwharder\Desktop\q8.png"/>
          <p:cNvPicPr>
            <a:picLocks noChangeAspect="1" noChangeArrowheads="1"/>
          </p:cNvPicPr>
          <p:nvPr/>
        </p:nvPicPr>
        <p:blipFill>
          <a:blip r:embed="rId3" cstate="print"/>
          <a:srcRect/>
          <a:stretch>
            <a:fillRect/>
          </a:stretch>
        </p:blipFill>
        <p:spPr bwMode="auto">
          <a:xfrm>
            <a:off x="2571750" y="3284538"/>
            <a:ext cx="3940175" cy="3008312"/>
          </a:xfrm>
          <a:prstGeom prst="rect">
            <a:avLst/>
          </a:prstGeom>
          <a:noFill/>
          <a:ln w="9525">
            <a:noFill/>
            <a:miter lim="800000"/>
            <a:headEnd/>
            <a:tailEnd/>
          </a:ln>
        </p:spPr>
      </p:pic>
      <p:sp>
        <p:nvSpPr>
          <p:cNvPr id="30723" name="Rectangle 2"/>
          <p:cNvSpPr>
            <a:spLocks noGrp="1" noChangeArrowheads="1"/>
          </p:cNvSpPr>
          <p:nvPr>
            <p:ph type="title" idx="4294967295"/>
          </p:nvPr>
        </p:nvSpPr>
        <p:spPr/>
        <p:txBody>
          <a:bodyPr/>
          <a:lstStyle/>
          <a:p>
            <a:r>
              <a:rPr lang="en-US" smtClean="0">
                <a:latin typeface="Arial" charset="0"/>
                <a:cs typeface="Arial" charset="0"/>
              </a:rPr>
              <a:t>Member Functions</a:t>
            </a:r>
          </a:p>
        </p:txBody>
      </p:sp>
      <p:sp>
        <p:nvSpPr>
          <p:cNvPr id="30724" name="Rectangle 3"/>
          <p:cNvSpPr>
            <a:spLocks noGrp="1" noChangeArrowheads="1"/>
          </p:cNvSpPr>
          <p:nvPr>
            <p:ph type="body" idx="4294967295"/>
          </p:nvPr>
        </p:nvSpPr>
        <p:spPr/>
        <p:txBody>
          <a:bodyPr/>
          <a:lstStyle/>
          <a:p>
            <a:pPr>
              <a:buFont typeface="Arial" charset="0"/>
              <a:buNone/>
            </a:pPr>
            <a:r>
              <a:rPr lang="en-US" smtClean="0">
                <a:latin typeface="Arial" charset="0"/>
                <a:cs typeface="Arial" charset="0"/>
              </a:rPr>
              <a:t>	Now, the next push may be performed in the next available location of the circular array:</a:t>
            </a:r>
          </a:p>
          <a:p>
            <a:pPr lvl="1">
              <a:buFont typeface="Arial" charset="0"/>
              <a:buNone/>
            </a:pPr>
            <a:r>
              <a:rPr lang="en-US" smtClean="0">
                <a:latin typeface="Consolas" pitchFamily="49" charset="0"/>
                <a:cs typeface="Arial" charset="0"/>
              </a:rPr>
              <a:t>	++iback;</a:t>
            </a:r>
          </a:p>
          <a:p>
            <a:pPr lvl="1">
              <a:buFont typeface="Arial" charset="0"/>
              <a:buNone/>
            </a:pPr>
            <a:r>
              <a:rPr lang="en-US" smtClean="0">
                <a:latin typeface="Consolas" pitchFamily="49" charset="0"/>
                <a:cs typeface="Arial" charset="0"/>
              </a:rPr>
              <a:t>	if ( iback == capacity() ) {</a:t>
            </a:r>
          </a:p>
          <a:p>
            <a:pPr lvl="1">
              <a:buFont typeface="Arial" charset="0"/>
              <a:buNone/>
            </a:pPr>
            <a:r>
              <a:rPr lang="en-US" smtClean="0">
                <a:latin typeface="Consolas" pitchFamily="49" charset="0"/>
                <a:cs typeface="Arial" charset="0"/>
              </a:rPr>
              <a:t>	    iback = 0;</a:t>
            </a:r>
          </a:p>
          <a:p>
            <a:pPr lvl="1">
              <a:buFont typeface="Arial" charset="0"/>
              <a:buNone/>
            </a:pPr>
            <a:r>
              <a:rPr lang="en-US" smtClean="0">
                <a:latin typeface="Consolas" pitchFamily="49" charset="0"/>
                <a:cs typeface="Arial"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smtClean="0">
                <a:latin typeface="Arial" charset="0"/>
                <a:cs typeface="Arial" charset="0"/>
              </a:rPr>
              <a:t>Exceptions</a:t>
            </a:r>
          </a:p>
        </p:txBody>
      </p:sp>
      <p:sp>
        <p:nvSpPr>
          <p:cNvPr id="31747" name="Rectangle 3"/>
          <p:cNvSpPr>
            <a:spLocks noGrp="1"/>
          </p:cNvSpPr>
          <p:nvPr>
            <p:ph type="body" idx="4294967295"/>
          </p:nvPr>
        </p:nvSpPr>
        <p:spPr/>
        <p:txBody>
          <a:bodyPr/>
          <a:lstStyle/>
          <a:p>
            <a:pPr>
              <a:buFont typeface="Arial" charset="0"/>
              <a:buNone/>
            </a:pPr>
            <a:r>
              <a:rPr lang="en-US" smtClean="0">
                <a:latin typeface="Arial" charset="0"/>
                <a:cs typeface="Arial" charset="0"/>
              </a:rPr>
              <a:t>	As with a stack, there are a number of options which can be used if the array is filled</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If the array is filled, we have five options:</a:t>
            </a:r>
          </a:p>
          <a:p>
            <a:pPr lvl="1"/>
            <a:r>
              <a:rPr lang="en-US" smtClean="0">
                <a:latin typeface="Arial" charset="0"/>
                <a:cs typeface="Arial" charset="0"/>
              </a:rPr>
              <a:t>Increase the size of the array</a:t>
            </a:r>
          </a:p>
          <a:p>
            <a:pPr lvl="1"/>
            <a:r>
              <a:rPr lang="en-US" smtClean="0">
                <a:latin typeface="Arial" charset="0"/>
                <a:cs typeface="Arial" charset="0"/>
              </a:rPr>
              <a:t>Throw an exception</a:t>
            </a:r>
          </a:p>
          <a:p>
            <a:pPr lvl="1"/>
            <a:r>
              <a:rPr lang="en-US" smtClean="0">
                <a:latin typeface="Arial" charset="0"/>
                <a:cs typeface="Arial" charset="0"/>
              </a:rPr>
              <a:t>Ignore the element being pushed</a:t>
            </a:r>
          </a:p>
          <a:p>
            <a:pPr lvl="1"/>
            <a:r>
              <a:rPr lang="en-US" smtClean="0">
                <a:latin typeface="Arial" charset="0"/>
                <a:cs typeface="Arial" charset="0"/>
              </a:rPr>
              <a:t>Put the pushing process to “sleep” until something else pops the front of the queue</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Include a member function </a:t>
            </a:r>
            <a:r>
              <a:rPr lang="en-US" b="1" smtClean="0">
                <a:latin typeface="Consolas" pitchFamily="49" charset="0"/>
                <a:cs typeface="Arial" charset="0"/>
              </a:rPr>
              <a:t>bool full()</a:t>
            </a:r>
          </a:p>
          <a:p>
            <a:endParaRPr lang="en-US" smtClean="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 descr="dub"/>
          <p:cNvPicPr>
            <a:picLocks noChangeAspect="1" noChangeArrowheads="1"/>
          </p:cNvPicPr>
          <p:nvPr/>
        </p:nvPicPr>
        <p:blipFill>
          <a:blip r:embed="rId3" cstate="print"/>
          <a:srcRect/>
          <a:stretch>
            <a:fillRect/>
          </a:stretch>
        </p:blipFill>
        <p:spPr bwMode="auto">
          <a:xfrm>
            <a:off x="1492250" y="2925763"/>
            <a:ext cx="6392863" cy="1655762"/>
          </a:xfrm>
          <a:prstGeom prst="rect">
            <a:avLst/>
          </a:prstGeom>
          <a:noFill/>
          <a:ln w="9525">
            <a:noFill/>
            <a:miter lim="800000"/>
            <a:headEnd/>
            <a:tailEnd/>
          </a:ln>
        </p:spPr>
      </p:pic>
      <p:sp>
        <p:nvSpPr>
          <p:cNvPr id="32771" name="Rectangle 2"/>
          <p:cNvSpPr>
            <a:spLocks noGrp="1"/>
          </p:cNvSpPr>
          <p:nvPr>
            <p:ph type="title" idx="4294967295"/>
          </p:nvPr>
        </p:nvSpPr>
        <p:spPr/>
        <p:txBody>
          <a:bodyPr/>
          <a:lstStyle/>
          <a:p>
            <a:r>
              <a:rPr lang="en-US" smtClean="0">
                <a:latin typeface="Arial" charset="0"/>
                <a:cs typeface="Arial" charset="0"/>
              </a:rPr>
              <a:t>Increasing Capacity</a:t>
            </a:r>
          </a:p>
        </p:txBody>
      </p:sp>
      <p:sp>
        <p:nvSpPr>
          <p:cNvPr id="32772"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When the array is full, increasing the capacity is slightly more complex than in the case of stack:</a:t>
            </a:r>
          </a:p>
          <a:p>
            <a:pPr lvl="1"/>
            <a:r>
              <a:rPr lang="en-US" dirty="0" smtClean="0">
                <a:latin typeface="Arial" charset="0"/>
                <a:cs typeface="Arial" charset="0"/>
              </a:rPr>
              <a:t>A direct copy does not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Queue ADT</a:t>
            </a:r>
          </a:p>
        </p:txBody>
      </p:sp>
      <p:sp>
        <p:nvSpPr>
          <p:cNvPr id="6147" name="Rectangle 3"/>
          <p:cNvSpPr>
            <a:spLocks noGrp="1" noChangeArrowheads="1"/>
          </p:cNvSpPr>
          <p:nvPr>
            <p:ph type="body" idx="1"/>
          </p:nvPr>
        </p:nvSpPr>
        <p:spPr/>
        <p:txBody>
          <a:bodyPr/>
          <a:lstStyle/>
          <a:p>
            <a:r>
              <a:rPr lang="en-US" dirty="0" smtClean="0"/>
              <a:t>Uses </a:t>
            </a:r>
            <a:r>
              <a:rPr lang="en-US" dirty="0" smtClean="0"/>
              <a:t>an </a:t>
            </a:r>
            <a:r>
              <a:rPr lang="en-US" dirty="0" smtClean="0"/>
              <a:t>explicit linear ordering</a:t>
            </a:r>
          </a:p>
          <a:p>
            <a:r>
              <a:rPr lang="en-US" altLang="zh-CN" dirty="0"/>
              <a:t>Two principal operations</a:t>
            </a:r>
          </a:p>
          <a:p>
            <a:pPr lvl="1"/>
            <a:r>
              <a:rPr lang="en-US" altLang="zh-CN" i="1" dirty="0"/>
              <a:t>Push</a:t>
            </a:r>
            <a:r>
              <a:rPr lang="en-US" altLang="zh-CN" dirty="0"/>
              <a:t>: insert an object </a:t>
            </a:r>
            <a:r>
              <a:rPr lang="en-US" altLang="zh-CN" dirty="0" smtClean="0"/>
              <a:t>at the back </a:t>
            </a:r>
            <a:r>
              <a:rPr lang="en-US" altLang="zh-CN" dirty="0"/>
              <a:t>of the </a:t>
            </a:r>
            <a:r>
              <a:rPr lang="en-US" altLang="zh-CN" dirty="0" smtClean="0"/>
              <a:t>queue</a:t>
            </a:r>
            <a:endParaRPr lang="en-US" altLang="zh-CN" dirty="0"/>
          </a:p>
          <a:p>
            <a:pPr lvl="1"/>
            <a:r>
              <a:rPr lang="en-US" altLang="zh-CN" i="1" dirty="0"/>
              <a:t>Pop</a:t>
            </a:r>
            <a:r>
              <a:rPr lang="en-US" altLang="zh-CN" dirty="0"/>
              <a:t>: </a:t>
            </a:r>
            <a:r>
              <a:rPr lang="en-US" altLang="zh-CN" dirty="0" smtClean="0"/>
              <a:t>remove the </a:t>
            </a:r>
            <a:r>
              <a:rPr lang="en-US" altLang="zh-CN" dirty="0"/>
              <a:t>object </a:t>
            </a:r>
            <a:r>
              <a:rPr lang="en-US" altLang="zh-CN" dirty="0" smtClean="0"/>
              <a:t>from the front of </a:t>
            </a:r>
            <a:r>
              <a:rPr lang="en-US" altLang="zh-CN" dirty="0"/>
              <a:t>the </a:t>
            </a:r>
            <a:r>
              <a:rPr lang="en-US" altLang="zh-CN" dirty="0" smtClean="0"/>
              <a:t>queue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dub"/>
          <p:cNvPicPr>
            <a:picLocks noChangeAspect="1" noChangeArrowheads="1"/>
          </p:cNvPicPr>
          <p:nvPr/>
        </p:nvPicPr>
        <p:blipFill>
          <a:blip r:embed="rId3" cstate="print"/>
          <a:srcRect/>
          <a:stretch>
            <a:fillRect/>
          </a:stretch>
        </p:blipFill>
        <p:spPr bwMode="auto">
          <a:xfrm>
            <a:off x="1492250" y="2925763"/>
            <a:ext cx="6389688" cy="1655762"/>
          </a:xfrm>
          <a:prstGeom prst="rect">
            <a:avLst/>
          </a:prstGeom>
          <a:noFill/>
          <a:ln w="9525">
            <a:noFill/>
            <a:miter lim="800000"/>
            <a:headEnd/>
            <a:tailEnd/>
          </a:ln>
        </p:spPr>
      </p:pic>
      <p:sp>
        <p:nvSpPr>
          <p:cNvPr id="33795" name="Rectangle 2"/>
          <p:cNvSpPr>
            <a:spLocks noGrp="1"/>
          </p:cNvSpPr>
          <p:nvPr>
            <p:ph type="title" idx="4294967295"/>
          </p:nvPr>
        </p:nvSpPr>
        <p:spPr/>
        <p:txBody>
          <a:bodyPr/>
          <a:lstStyle/>
          <a:p>
            <a:r>
              <a:rPr lang="en-US" smtClean="0">
                <a:latin typeface="Arial" charset="0"/>
                <a:cs typeface="Arial" charset="0"/>
              </a:rPr>
              <a:t>Increasing Capacity</a:t>
            </a:r>
          </a:p>
        </p:txBody>
      </p:sp>
      <p:sp>
        <p:nvSpPr>
          <p:cNvPr id="33796" name="Rectangle 3"/>
          <p:cNvSpPr>
            <a:spLocks noGrp="1"/>
          </p:cNvSpPr>
          <p:nvPr>
            <p:ph type="body" idx="4294967295"/>
          </p:nvPr>
        </p:nvSpPr>
        <p:spPr>
          <a:xfrm>
            <a:off x="457200" y="1566863"/>
            <a:ext cx="8229600" cy="4525962"/>
          </a:xfrm>
        </p:spPr>
        <p:txBody>
          <a:bodyPr/>
          <a:lstStyle/>
          <a:p>
            <a:pPr>
              <a:buFont typeface="Arial" charset="0"/>
              <a:buNone/>
            </a:pPr>
            <a:r>
              <a:rPr lang="en-US" sz="2400" dirty="0" smtClean="0">
                <a:latin typeface="Arial" charset="0"/>
                <a:cs typeface="Arial" charset="0"/>
              </a:rPr>
              <a:t>	</a:t>
            </a:r>
            <a:r>
              <a:rPr lang="en-US" dirty="0" smtClean="0">
                <a:latin typeface="Arial" charset="0"/>
                <a:cs typeface="Arial" charset="0"/>
              </a:rPr>
              <a:t>One solution:</a:t>
            </a:r>
          </a:p>
          <a:p>
            <a:pPr lvl="1"/>
            <a:r>
              <a:rPr lang="en-US" dirty="0" smtClean="0">
                <a:latin typeface="Arial" charset="0"/>
                <a:cs typeface="Arial" charset="0"/>
              </a:rPr>
              <a:t>Move those beyond the front to the end of the array</a:t>
            </a:r>
          </a:p>
          <a:p>
            <a:pPr lvl="1"/>
            <a:r>
              <a:rPr lang="en-US" dirty="0" smtClean="0">
                <a:latin typeface="Arial" charset="0"/>
                <a:cs typeface="Arial" charset="0"/>
              </a:rPr>
              <a:t>The next push would then occur in position 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latin typeface="Arial" charset="0"/>
                <a:cs typeface="Arial" charset="0"/>
              </a:rPr>
              <a:t>Increasing Capacity</a:t>
            </a:r>
          </a:p>
        </p:txBody>
      </p:sp>
      <p:sp>
        <p:nvSpPr>
          <p:cNvPr id="34819"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An alternate solution is normalization:</a:t>
            </a:r>
          </a:p>
          <a:p>
            <a:pPr lvl="1"/>
            <a:r>
              <a:rPr lang="en-US" dirty="0" smtClean="0">
                <a:latin typeface="Arial" charset="0"/>
                <a:cs typeface="Arial" charset="0"/>
              </a:rPr>
              <a:t>Map the front at position 0</a:t>
            </a:r>
          </a:p>
          <a:p>
            <a:pPr lvl="1"/>
            <a:r>
              <a:rPr lang="en-US" dirty="0" smtClean="0">
                <a:latin typeface="Arial" charset="0"/>
                <a:cs typeface="Arial" charset="0"/>
              </a:rPr>
              <a:t>The next push would then occur in position 16</a:t>
            </a:r>
          </a:p>
        </p:txBody>
      </p:sp>
      <p:pic>
        <p:nvPicPr>
          <p:cNvPr id="34820" name="Picture 5" descr="dub"/>
          <p:cNvPicPr>
            <a:picLocks noChangeAspect="1" noChangeArrowheads="1"/>
          </p:cNvPicPr>
          <p:nvPr/>
        </p:nvPicPr>
        <p:blipFill>
          <a:blip r:embed="rId3" cstate="print"/>
          <a:srcRect/>
          <a:stretch>
            <a:fillRect/>
          </a:stretch>
        </p:blipFill>
        <p:spPr bwMode="auto">
          <a:xfrm>
            <a:off x="1492250" y="2925763"/>
            <a:ext cx="6392863" cy="165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r>
              <a:rPr lang="en-US" dirty="0" smtClean="0">
                <a:latin typeface="Arial" charset="0"/>
                <a:cs typeface="Arial" charset="0"/>
              </a:rPr>
              <a:t>Queue ADT</a:t>
            </a:r>
          </a:p>
          <a:p>
            <a:r>
              <a:rPr lang="en-US" dirty="0" smtClean="0">
                <a:latin typeface="Arial" charset="0"/>
                <a:cs typeface="Arial" charset="0"/>
              </a:rPr>
              <a:t>Implementation</a:t>
            </a:r>
          </a:p>
          <a:p>
            <a:r>
              <a:rPr lang="en-US" dirty="0" err="1" smtClean="0">
                <a:solidFill>
                  <a:srgbClr val="FF0000"/>
                </a:solidFill>
                <a:latin typeface="Arial" charset="0"/>
                <a:cs typeface="Arial" charset="0"/>
              </a:rPr>
              <a:t>Deque</a:t>
            </a:r>
            <a:endParaRPr lang="en-US" dirty="0" smtClean="0">
              <a:solidFill>
                <a:srgbClr val="FF0000"/>
              </a:solidFill>
              <a:latin typeface="Arial" charset="0"/>
              <a:cs typeface="Arial" charset="0"/>
            </a:endParaRPr>
          </a:p>
        </p:txBody>
      </p:sp>
    </p:spTree>
    <p:extLst>
      <p:ext uri="{BB962C8B-B14F-4D97-AF65-F5344CB8AC3E}">
        <p14:creationId xmlns:p14="http://schemas.microsoft.com/office/powerpoint/2010/main" val="2065379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Deque ADT</a:t>
            </a:r>
            <a:endParaRPr lang="en-US" altLang="en-US" dirty="0" smtClean="0"/>
          </a:p>
        </p:txBody>
      </p:sp>
      <p:sp>
        <p:nvSpPr>
          <p:cNvPr id="6147" name="Rectangle 3"/>
          <p:cNvSpPr>
            <a:spLocks noGrp="1" noChangeArrowheads="1"/>
          </p:cNvSpPr>
          <p:nvPr>
            <p:ph type="body" idx="1"/>
          </p:nvPr>
        </p:nvSpPr>
        <p:spPr/>
        <p:txBody>
          <a:bodyPr/>
          <a:lstStyle/>
          <a:p>
            <a:r>
              <a:rPr lang="en-US" altLang="zh-CN" dirty="0" err="1" smtClean="0"/>
              <a:t>Deque</a:t>
            </a:r>
            <a:r>
              <a:rPr lang="en-US" altLang="zh-CN" dirty="0" smtClean="0"/>
              <a:t> = </a:t>
            </a:r>
            <a:r>
              <a:rPr lang="en-US" altLang="zh-CN" dirty="0"/>
              <a:t>Double-ended </a:t>
            </a:r>
            <a:r>
              <a:rPr lang="en-US" altLang="zh-CN" dirty="0" smtClean="0"/>
              <a:t>queue</a:t>
            </a:r>
          </a:p>
          <a:p>
            <a:pPr lvl="1"/>
            <a:r>
              <a:rPr lang="en-US" altLang="zh-CN" dirty="0"/>
              <a:t>pronounced </a:t>
            </a:r>
            <a:r>
              <a:rPr lang="en-US" altLang="zh-CN" dirty="0" smtClean="0"/>
              <a:t>like "deck</a:t>
            </a:r>
            <a:r>
              <a:rPr lang="en-US" altLang="zh-CN" dirty="0"/>
              <a:t>"</a:t>
            </a:r>
            <a:endParaRPr lang="en-US" altLang="en-US" dirty="0" smtClean="0"/>
          </a:p>
          <a:p>
            <a:r>
              <a:rPr lang="en-US" altLang="en-US" dirty="0" smtClean="0"/>
              <a:t>Uses an explicit linear ordering</a:t>
            </a:r>
          </a:p>
          <a:p>
            <a:r>
              <a:rPr lang="en-US" altLang="en-US" dirty="0" smtClean="0"/>
              <a:t>Allows insertion/removal at both the front and the back of the </a:t>
            </a:r>
            <a:r>
              <a:rPr lang="en-US" altLang="en-US" dirty="0" err="1" smtClean="0"/>
              <a:t>deque</a:t>
            </a:r>
            <a:endParaRPr lang="en-US" altLang="en-US" dirty="0" smtClean="0"/>
          </a:p>
        </p:txBody>
      </p:sp>
      <p:pic>
        <p:nvPicPr>
          <p:cNvPr id="6148" name="Picture 5" descr="C:\Users\dwharder\Desktop\d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421683"/>
            <a:ext cx="557212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651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latin typeface="Arial" charset="0"/>
                <a:cs typeface="Arial" charset="0"/>
              </a:rPr>
              <a:t>Abstract Deque</a:t>
            </a:r>
          </a:p>
        </p:txBody>
      </p:sp>
      <p:sp>
        <p:nvSpPr>
          <p:cNvPr id="71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operations will be called</a:t>
            </a:r>
          </a:p>
          <a:p>
            <a:pPr algn="ctr">
              <a:buFont typeface="Arial" charset="0"/>
              <a:buNone/>
            </a:pPr>
            <a:r>
              <a:rPr lang="en-US" altLang="en-US" smtClean="0">
                <a:latin typeface="Consolas" pitchFamily="49" charset="0"/>
                <a:cs typeface="Arial" charset="0"/>
              </a:rPr>
              <a:t>front     back</a:t>
            </a:r>
          </a:p>
          <a:p>
            <a:pPr algn="ctr">
              <a:buFont typeface="Arial" charset="0"/>
              <a:buNone/>
            </a:pPr>
            <a:r>
              <a:rPr lang="en-US" altLang="en-US" smtClean="0">
                <a:latin typeface="Consolas" pitchFamily="49" charset="0"/>
                <a:cs typeface="Arial" charset="0"/>
              </a:rPr>
              <a:t>push_front     push_back</a:t>
            </a:r>
          </a:p>
          <a:p>
            <a:pPr algn="ctr">
              <a:buFont typeface="Arial" charset="0"/>
              <a:buNone/>
            </a:pPr>
            <a:r>
              <a:rPr lang="en-US" altLang="en-US" smtClean="0">
                <a:latin typeface="Consolas" pitchFamily="49" charset="0"/>
                <a:cs typeface="Arial" charset="0"/>
              </a:rPr>
              <a:t>pop_front     pop_back</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There are four errors associated with this abstract data type:</a:t>
            </a:r>
          </a:p>
          <a:p>
            <a:pPr lvl="1"/>
            <a:r>
              <a:rPr lang="en-US" altLang="en-US" smtClean="0">
                <a:latin typeface="Arial" charset="0"/>
                <a:cs typeface="Arial" charset="0"/>
              </a:rPr>
              <a:t>It is an undefined operation to access or pop from an empty deque</a:t>
            </a:r>
          </a:p>
        </p:txBody>
      </p:sp>
    </p:spTree>
    <p:extLst>
      <p:ext uri="{BB962C8B-B14F-4D97-AF65-F5344CB8AC3E}">
        <p14:creationId xmlns:p14="http://schemas.microsoft.com/office/powerpoint/2010/main" val="887679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latin typeface="Arial" charset="0"/>
                <a:cs typeface="Arial" charset="0"/>
              </a:rPr>
              <a:t>Applications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Useful as a general-purpose tool:</a:t>
            </a:r>
          </a:p>
          <a:p>
            <a:pPr lvl="1"/>
            <a:r>
              <a:rPr lang="en-US" altLang="en-US" dirty="0" smtClean="0">
                <a:solidFill>
                  <a:srgbClr val="FF0000"/>
                </a:solidFill>
                <a:latin typeface="Arial" charset="0"/>
                <a:cs typeface="Arial" charset="0"/>
              </a:rPr>
              <a:t>Can be used as either a queue or a stack</a:t>
            </a:r>
          </a:p>
          <a:p>
            <a:pPr>
              <a:buFont typeface="Arial" charset="0"/>
              <a:buNone/>
            </a:pPr>
            <a:endParaRPr lang="en-US" altLang="en-US" dirty="0" smtClean="0">
              <a:latin typeface="Arial" charset="0"/>
              <a:cs typeface="Arial" charset="0"/>
            </a:endParaRPr>
          </a:p>
          <a:p>
            <a:pPr>
              <a:buNone/>
            </a:pPr>
            <a:r>
              <a:rPr lang="en-US" altLang="en-US" dirty="0" smtClean="0">
                <a:latin typeface="Arial" charset="0"/>
                <a:cs typeface="Arial" charset="0"/>
              </a:rPr>
              <a:t>	Can be used </a:t>
            </a:r>
            <a:r>
              <a:rPr lang="en-US" altLang="en-US" dirty="0">
                <a:latin typeface="Arial" charset="0"/>
                <a:cs typeface="Arial" charset="0"/>
              </a:rPr>
              <a:t>in certain job scheduling </a:t>
            </a:r>
            <a:r>
              <a:rPr lang="en-US" altLang="en-US" dirty="0" smtClean="0">
                <a:latin typeface="Arial" charset="0"/>
                <a:cs typeface="Arial" charset="0"/>
              </a:rPr>
              <a:t>algorithms </a:t>
            </a:r>
            <a:r>
              <a:rPr lang="en-US" altLang="en-US" dirty="0">
                <a:latin typeface="Arial" charset="0"/>
                <a:cs typeface="Arial" charset="0"/>
              </a:rPr>
              <a:t>for parallel programming</a:t>
            </a:r>
            <a:endParaRPr lang="en-US" altLang="en-US" dirty="0" smtClean="0">
              <a:latin typeface="Arial" charset="0"/>
              <a:cs typeface="Arial" charset="0"/>
            </a:endParaRPr>
          </a:p>
        </p:txBody>
      </p:sp>
    </p:spTree>
    <p:extLst>
      <p:ext uri="{BB962C8B-B14F-4D97-AF65-F5344CB8AC3E}">
        <p14:creationId xmlns:p14="http://schemas.microsoft.com/office/powerpoint/2010/main" val="3994973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en-US" dirty="0" smtClean="0">
                <a:latin typeface="Arial" charset="0"/>
                <a:cs typeface="Arial" charset="0"/>
              </a:rPr>
              <a:t>Implementations</a:t>
            </a:r>
          </a:p>
        </p:txBody>
      </p:sp>
      <p:sp>
        <p:nvSpPr>
          <p:cNvPr id="9219" name="Rectangle 3"/>
          <p:cNvSpPr>
            <a:spLocks noGrp="1" noChangeArrowheads="1"/>
          </p:cNvSpPr>
          <p:nvPr>
            <p:ph type="body" idx="4294967295"/>
          </p:nvPr>
        </p:nvSpPr>
        <p:spPr/>
        <p:txBody>
          <a:bodyPr/>
          <a:lstStyle/>
          <a:p>
            <a:pPr>
              <a:buFont typeface="Arial" charset="0"/>
              <a:buNone/>
            </a:pPr>
            <a:r>
              <a:rPr lang="en-US" altLang="en-US" dirty="0" smtClean="0">
                <a:latin typeface="Arial" charset="0"/>
                <a:cs typeface="Arial" charset="0"/>
              </a:rPr>
              <a:t>	Can we use linked list?</a:t>
            </a:r>
          </a:p>
          <a:p>
            <a:pPr lvl="1"/>
            <a:r>
              <a:rPr lang="en-US" altLang="en-US" dirty="0" err="1" smtClean="0">
                <a:latin typeface="Arial" charset="0"/>
                <a:cs typeface="Arial" charset="0"/>
              </a:rPr>
              <a:t>Pop_back</a:t>
            </a:r>
            <a:r>
              <a:rPr lang="en-US" altLang="en-US" dirty="0" smtClean="0">
                <a:latin typeface="Arial" charset="0"/>
                <a:cs typeface="Arial" charset="0"/>
              </a:rPr>
              <a:t> requires </a:t>
            </a:r>
            <a:r>
              <a:rPr lang="en-CA" altLang="zh-CN" b="1" dirty="0">
                <a:solidFill>
                  <a:srgbClr val="000000"/>
                </a:solidFill>
                <a:latin typeface="Symbol" pitchFamily="18" charset="2"/>
                <a:cs typeface="Times New Roman" pitchFamily="18" charset="0"/>
              </a:rPr>
              <a:t>Q</a:t>
            </a:r>
            <a:r>
              <a:rPr lang="en-CA" altLang="zh-CN" dirty="0">
                <a:solidFill>
                  <a:srgbClr val="000000"/>
                </a:solidFill>
                <a:latin typeface="Times New Roman" pitchFamily="18" charset="0"/>
                <a:cs typeface="Times New Roman" pitchFamily="18" charset="0"/>
              </a:rPr>
              <a:t>(</a:t>
            </a:r>
            <a:r>
              <a:rPr lang="en-CA" altLang="zh-CN" i="1" dirty="0">
                <a:solidFill>
                  <a:srgbClr val="000000"/>
                </a:solidFill>
                <a:latin typeface="Times New Roman" pitchFamily="18" charset="0"/>
                <a:cs typeface="Times New Roman" pitchFamily="18" charset="0"/>
              </a:rPr>
              <a:t>n</a:t>
            </a:r>
            <a:r>
              <a:rPr lang="en-CA" altLang="zh-CN" dirty="0">
                <a:solidFill>
                  <a:srgbClr val="000000"/>
                </a:solidFill>
                <a:latin typeface="Times New Roman" pitchFamily="18" charset="0"/>
                <a:cs typeface="Times New Roman" pitchFamily="18" charset="0"/>
              </a:rPr>
              <a:t>)</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Two efficient implementations:</a:t>
            </a:r>
          </a:p>
          <a:p>
            <a:pPr lvl="1"/>
            <a:r>
              <a:rPr lang="en-US" altLang="en-US" dirty="0" smtClean="0">
                <a:solidFill>
                  <a:srgbClr val="FF0000"/>
                </a:solidFill>
                <a:latin typeface="Arial" charset="0"/>
                <a:cs typeface="Arial" charset="0"/>
              </a:rPr>
              <a:t>Doubly linked list </a:t>
            </a:r>
          </a:p>
          <a:p>
            <a:pPr lvl="1"/>
            <a:r>
              <a:rPr lang="en-US" altLang="en-US" dirty="0" smtClean="0">
                <a:latin typeface="Arial" charset="0"/>
                <a:cs typeface="Arial" charset="0"/>
              </a:rPr>
              <a:t>Circular array</a:t>
            </a:r>
          </a:p>
        </p:txBody>
      </p:sp>
    </p:spTree>
    <p:extLst>
      <p:ext uri="{BB962C8B-B14F-4D97-AF65-F5344CB8AC3E}">
        <p14:creationId xmlns:p14="http://schemas.microsoft.com/office/powerpoint/2010/main" val="260495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smtClean="0"/>
              <a:t>Queue ADT</a:t>
            </a:r>
          </a:p>
          <a:p>
            <a:pPr lvl="1"/>
            <a:r>
              <a:rPr lang="en-US" altLang="zh-CN" dirty="0" smtClean="0"/>
              <a:t>Push, pop, FIFO</a:t>
            </a:r>
          </a:p>
          <a:p>
            <a:r>
              <a:rPr lang="en-US" altLang="zh-CN" dirty="0" smtClean="0"/>
              <a:t>Implementation</a:t>
            </a:r>
          </a:p>
          <a:p>
            <a:pPr lvl="1"/>
            <a:r>
              <a:rPr lang="en-US" altLang="zh-CN" dirty="0">
                <a:latin typeface="Arial" charset="0"/>
                <a:cs typeface="Arial" charset="0"/>
              </a:rPr>
              <a:t>Singly linked lists</a:t>
            </a:r>
          </a:p>
          <a:p>
            <a:pPr lvl="1"/>
            <a:r>
              <a:rPr lang="en-US" altLang="zh-CN" dirty="0">
                <a:latin typeface="Arial" charset="0"/>
                <a:cs typeface="Arial" charset="0"/>
              </a:rPr>
              <a:t>Circular </a:t>
            </a:r>
            <a:r>
              <a:rPr lang="en-US" altLang="zh-CN" dirty="0" smtClean="0">
                <a:latin typeface="Arial" charset="0"/>
                <a:cs typeface="Arial" charset="0"/>
              </a:rPr>
              <a:t>arrays</a:t>
            </a:r>
          </a:p>
          <a:p>
            <a:r>
              <a:rPr lang="en-US" altLang="zh-CN" dirty="0" err="1" smtClean="0">
                <a:latin typeface="Arial" charset="0"/>
                <a:cs typeface="Arial" charset="0"/>
              </a:rPr>
              <a:t>Deque</a:t>
            </a:r>
            <a:endParaRPr lang="en-US" altLang="zh-CN" dirty="0">
              <a:latin typeface="Arial" charset="0"/>
              <a:cs typeface="Arial" charset="0"/>
            </a:endParaRPr>
          </a:p>
        </p:txBody>
      </p:sp>
    </p:spTree>
    <p:extLst>
      <p:ext uri="{BB962C8B-B14F-4D97-AF65-F5344CB8AC3E}">
        <p14:creationId xmlns:p14="http://schemas.microsoft.com/office/powerpoint/2010/main" val="2603543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smtClean="0">
                <a:latin typeface="Arial" charset="0"/>
                <a:cs typeface="Arial" charset="0"/>
              </a:rPr>
              <a:t>Standard Template Library</a:t>
            </a:r>
          </a:p>
        </p:txBody>
      </p:sp>
      <p:sp>
        <p:nvSpPr>
          <p:cNvPr id="52227" name="Rectangle 3"/>
          <p:cNvSpPr>
            <a:spLocks noGrp="1" noChangeArrowheads="1"/>
          </p:cNvSpPr>
          <p:nvPr>
            <p:ph type="body" idx="4294967295"/>
          </p:nvPr>
        </p:nvSpPr>
        <p:spPr/>
        <p:txBody>
          <a:bodyPr/>
          <a:lstStyle/>
          <a:p>
            <a:pPr eaLnBrk="1" hangingPunct="1">
              <a:buFont typeface="Arial" charset="0"/>
              <a:buNone/>
            </a:pPr>
            <a:r>
              <a:rPr lang="en-US" smtClean="0">
                <a:latin typeface="Arial" charset="0"/>
                <a:cs typeface="Arial" charset="0"/>
              </a:rPr>
              <a:t>	An example of a queue in the STL is:</a:t>
            </a:r>
          </a:p>
          <a:p>
            <a:pPr eaLnBrk="1" hangingPunct="1">
              <a:buFont typeface="Arial" charset="0"/>
              <a:buNone/>
            </a:pPr>
            <a:r>
              <a:rPr lang="en-US" sz="1400" smtClean="0">
                <a:latin typeface="Consolas" pitchFamily="49" charset="0"/>
                <a:cs typeface="Arial" charset="0"/>
              </a:rPr>
              <a:t>		#include &lt;iostream&gt;</a:t>
            </a:r>
          </a:p>
          <a:p>
            <a:pPr eaLnBrk="1" hangingPunct="1">
              <a:buFont typeface="Arial" charset="0"/>
              <a:buNone/>
            </a:pPr>
            <a:r>
              <a:rPr lang="en-US" sz="1400" smtClean="0">
                <a:latin typeface="Consolas" pitchFamily="49" charset="0"/>
                <a:cs typeface="Arial" charset="0"/>
              </a:rPr>
              <a:t>		#include &lt;queue&gt;</a:t>
            </a:r>
          </a:p>
          <a:p>
            <a:pPr eaLnBrk="1" hangingPunct="1">
              <a:buFont typeface="Arial" charset="0"/>
              <a:buNone/>
            </a:pPr>
            <a:r>
              <a:rPr lang="en-US" sz="1400" smtClean="0">
                <a:latin typeface="Consolas" pitchFamily="49" charset="0"/>
                <a:cs typeface="Arial" charset="0"/>
              </a:rPr>
              <a:t>		using namespace std;</a:t>
            </a:r>
          </a:p>
          <a:p>
            <a:pPr eaLnBrk="1" hangingPunct="1">
              <a:buFont typeface="Arial" charset="0"/>
              <a:buNone/>
            </a:pPr>
            <a:r>
              <a:rPr lang="en-US" sz="1400" smtClean="0">
                <a:latin typeface="Consolas" pitchFamily="49" charset="0"/>
                <a:cs typeface="Arial" charset="0"/>
              </a:rPr>
              <a:t>		int main() {</a:t>
            </a:r>
          </a:p>
          <a:p>
            <a:pPr eaLnBrk="1" hangingPunct="1">
              <a:buFont typeface="Arial" charset="0"/>
              <a:buNone/>
            </a:pPr>
            <a:r>
              <a:rPr lang="en-US" sz="1400" smtClean="0">
                <a:latin typeface="Consolas" pitchFamily="49" charset="0"/>
                <a:cs typeface="Arial" charset="0"/>
              </a:rPr>
              <a:t>		    queue &lt;int&gt; iqueue;</a:t>
            </a:r>
          </a:p>
          <a:p>
            <a:pPr eaLnBrk="1" hangingPunct="1">
              <a:buFont typeface="Arial" charset="0"/>
              <a:buNone/>
            </a:pPr>
            <a:endParaRPr lang="en-US" sz="1400" smtClean="0">
              <a:latin typeface="Consolas" pitchFamily="49" charset="0"/>
              <a:cs typeface="Arial" charset="0"/>
            </a:endParaRPr>
          </a:p>
          <a:p>
            <a:pPr eaLnBrk="1" hangingPunct="1">
              <a:buFont typeface="Arial" charset="0"/>
              <a:buNone/>
            </a:pPr>
            <a:r>
              <a:rPr lang="en-US" sz="1400" smtClean="0">
                <a:latin typeface="Consolas" pitchFamily="49" charset="0"/>
                <a:cs typeface="Arial" charset="0"/>
              </a:rPr>
              <a:t>		    iqueue.push( 13 );</a:t>
            </a:r>
          </a:p>
          <a:p>
            <a:pPr eaLnBrk="1" hangingPunct="1">
              <a:buFont typeface="Arial" charset="0"/>
              <a:buNone/>
            </a:pPr>
            <a:r>
              <a:rPr lang="en-US" sz="1400" smtClean="0">
                <a:latin typeface="Consolas" pitchFamily="49" charset="0"/>
                <a:cs typeface="Arial" charset="0"/>
              </a:rPr>
              <a:t>		    iqueue.push( 42 );</a:t>
            </a:r>
          </a:p>
          <a:p>
            <a:pPr eaLnBrk="1" hangingPunct="1">
              <a:buFont typeface="Arial" charset="0"/>
              <a:buNone/>
            </a:pPr>
            <a:r>
              <a:rPr lang="en-US" sz="1400" smtClean="0">
                <a:latin typeface="Consolas" pitchFamily="49" charset="0"/>
                <a:cs typeface="Arial" charset="0"/>
              </a:rPr>
              <a:t>		    cout &lt;&lt; "Head: " &lt;&lt; iqueue.front() &lt;&lt; endl;</a:t>
            </a:r>
          </a:p>
          <a:p>
            <a:pPr eaLnBrk="1" hangingPunct="1">
              <a:buFont typeface="Arial" charset="0"/>
              <a:buNone/>
            </a:pPr>
            <a:r>
              <a:rPr lang="en-US" sz="1400" smtClean="0">
                <a:latin typeface="Consolas" pitchFamily="49" charset="0"/>
                <a:cs typeface="Arial" charset="0"/>
              </a:rPr>
              <a:t>		    iqueue.pop();                        </a:t>
            </a:r>
            <a:r>
              <a:rPr lang="en-US" sz="1400" smtClean="0">
                <a:solidFill>
                  <a:srgbClr val="00B0F0"/>
                </a:solidFill>
                <a:latin typeface="Consolas" pitchFamily="49" charset="0"/>
                <a:cs typeface="Arial" charset="0"/>
              </a:rPr>
              <a:t> // no return value</a:t>
            </a:r>
          </a:p>
          <a:p>
            <a:pPr eaLnBrk="1" hangingPunct="1">
              <a:buFont typeface="Arial" charset="0"/>
              <a:buNone/>
            </a:pPr>
            <a:r>
              <a:rPr lang="en-US" sz="1400" smtClean="0">
                <a:latin typeface="Consolas" pitchFamily="49" charset="0"/>
                <a:cs typeface="Arial" charset="0"/>
              </a:rPr>
              <a:t>		    cout &lt;&lt; "Head: " &lt;&lt; iqueue.front() &lt;&lt; endl;</a:t>
            </a:r>
          </a:p>
          <a:p>
            <a:pPr eaLnBrk="1" hangingPunct="1">
              <a:buFont typeface="Arial" charset="0"/>
              <a:buNone/>
            </a:pPr>
            <a:r>
              <a:rPr lang="en-US" sz="1400" smtClean="0">
                <a:latin typeface="Consolas" pitchFamily="49" charset="0"/>
                <a:cs typeface="Arial" charset="0"/>
              </a:rPr>
              <a:t>		    cout &lt;&lt; "Size: " &lt;&lt; iqueue.size() &lt;&lt; endl;</a:t>
            </a:r>
          </a:p>
          <a:p>
            <a:pPr eaLnBrk="1" hangingPunct="1">
              <a:buFont typeface="Arial" charset="0"/>
              <a:buNone/>
            </a:pPr>
            <a:endParaRPr lang="en-US" sz="1400" smtClean="0">
              <a:latin typeface="Consolas" pitchFamily="49" charset="0"/>
              <a:cs typeface="Arial" charset="0"/>
            </a:endParaRPr>
          </a:p>
          <a:p>
            <a:pPr eaLnBrk="1" hangingPunct="1">
              <a:buFont typeface="Arial" charset="0"/>
              <a:buNone/>
            </a:pPr>
            <a:r>
              <a:rPr lang="en-US" sz="1400" smtClean="0">
                <a:latin typeface="Consolas" pitchFamily="49" charset="0"/>
                <a:cs typeface="Arial" charset="0"/>
              </a:rPr>
              <a:t>		    return 0;</a:t>
            </a:r>
          </a:p>
          <a:p>
            <a:pPr eaLnBrk="1" hangingPunct="1">
              <a:buFont typeface="Arial" charset="0"/>
              <a:buNone/>
            </a:pPr>
            <a:r>
              <a:rPr lang="en-US" sz="140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pPr>
            <a:r>
              <a:rPr lang="en-US" sz="1400" dirty="0" smtClean="0">
                <a:latin typeface="Arial" charset="0"/>
                <a:cs typeface="Arial" charset="0"/>
              </a:rPr>
              <a:t>	Donald E. Knuth, </a:t>
            </a:r>
            <a:r>
              <a:rPr lang="en-US" sz="1400" i="1" dirty="0" smtClean="0">
                <a:latin typeface="Arial" charset="0"/>
                <a:cs typeface="Arial" charset="0"/>
              </a:rPr>
              <a:t>The Art of Computer Programming, Volume 1:  Fundamental Algorithms</a:t>
            </a:r>
            <a:r>
              <a:rPr lang="en-US" sz="1400" dirty="0" smtClean="0">
                <a:latin typeface="Arial" charset="0"/>
                <a:cs typeface="Arial" charset="0"/>
              </a:rPr>
              <a:t>, 3</a:t>
            </a:r>
            <a:r>
              <a:rPr lang="en-US" sz="1400" baseline="30000" dirty="0" smtClean="0">
                <a:latin typeface="Arial" charset="0"/>
                <a:cs typeface="Arial" charset="0"/>
              </a:rPr>
              <a:t>rd</a:t>
            </a:r>
            <a:r>
              <a:rPr lang="en-US" sz="1400" dirty="0" smtClean="0">
                <a:latin typeface="Arial" charset="0"/>
                <a:cs typeface="Arial" charset="0"/>
              </a:rPr>
              <a:t> Ed., Addison Wesley, 1997, §2.2.1, p.238.</a:t>
            </a:r>
          </a:p>
          <a:p>
            <a:pPr marL="533400" indent="-533400">
              <a:buFontTx/>
              <a:buNone/>
            </a:pPr>
            <a:endParaRPr lang="en-US" sz="1400" dirty="0" smtClean="0">
              <a:latin typeface="Arial" charset="0"/>
              <a:cs typeface="Arial" charset="0"/>
            </a:endParaRPr>
          </a:p>
          <a:p>
            <a:pPr marL="533400" indent="-533400">
              <a:buFontTx/>
              <a:buNone/>
            </a:pPr>
            <a:r>
              <a:rPr lang="en-US" sz="1400" dirty="0" smtClean="0">
                <a:latin typeface="Arial" charset="0"/>
                <a:cs typeface="Arial" charset="0"/>
              </a:rPr>
              <a:t>	</a:t>
            </a:r>
            <a:r>
              <a:rPr lang="en-US" sz="1400" dirty="0" err="1" smtClean="0">
                <a:latin typeface="Arial" charset="0"/>
                <a:cs typeface="Arial" charset="0"/>
              </a:rPr>
              <a:t>Cormen</a:t>
            </a:r>
            <a:r>
              <a:rPr lang="en-US" sz="1400" dirty="0" smtClean="0">
                <a:latin typeface="Arial" charset="0"/>
                <a:cs typeface="Arial" charset="0"/>
              </a:rPr>
              <a:t>, </a:t>
            </a:r>
            <a:r>
              <a:rPr lang="en-US" sz="1400" dirty="0" err="1" smtClean="0">
                <a:latin typeface="Arial" charset="0"/>
                <a:cs typeface="Arial" charset="0"/>
              </a:rPr>
              <a:t>Leiserson</a:t>
            </a:r>
            <a:r>
              <a:rPr lang="en-US" sz="1400" dirty="0" smtClean="0">
                <a:latin typeface="Arial" charset="0"/>
                <a:cs typeface="Arial" charset="0"/>
              </a:rPr>
              <a:t>, and </a:t>
            </a:r>
            <a:r>
              <a:rPr lang="en-US" sz="1400" dirty="0" err="1" smtClean="0">
                <a:latin typeface="Arial" charset="0"/>
                <a:cs typeface="Arial" charset="0"/>
              </a:rPr>
              <a:t>Rivest</a:t>
            </a:r>
            <a:r>
              <a:rPr lang="en-US" sz="1400" dirty="0" smtClean="0">
                <a:latin typeface="Arial" charset="0"/>
                <a:cs typeface="Arial" charset="0"/>
              </a:rPr>
              <a:t>, </a:t>
            </a:r>
            <a:r>
              <a:rPr lang="en-US" sz="1400" i="1" dirty="0" smtClean="0">
                <a:latin typeface="Arial" charset="0"/>
                <a:cs typeface="Arial" charset="0"/>
              </a:rPr>
              <a:t>Introduction to Algorithms</a:t>
            </a:r>
            <a:r>
              <a:rPr lang="en-US" sz="1400" dirty="0" smtClean="0">
                <a:latin typeface="Arial" charset="0"/>
                <a:cs typeface="Arial" charset="0"/>
              </a:rPr>
              <a:t>, McGraw Hill, 1990, §11.1, p.200.</a:t>
            </a:r>
          </a:p>
          <a:p>
            <a:pPr marL="533400" indent="-533400">
              <a:buFontTx/>
              <a:buNone/>
            </a:pPr>
            <a:endParaRPr lang="en-US" sz="1400" dirty="0" smtClean="0">
              <a:latin typeface="Arial" charset="0"/>
              <a:cs typeface="Arial" charset="0"/>
            </a:endParaRPr>
          </a:p>
          <a:p>
            <a:pPr marL="533400" indent="-533400">
              <a:buFontTx/>
              <a:buNone/>
            </a:pPr>
            <a:r>
              <a:rPr lang="en-US" sz="1400" dirty="0" smtClean="0">
                <a:latin typeface="Arial" charset="0"/>
                <a:cs typeface="Arial" charset="0"/>
              </a:rPr>
              <a:t>	Weiss, Data Structures and Algorithm Analysis in C++, 3</a:t>
            </a:r>
            <a:r>
              <a:rPr lang="en-US" sz="1400" baseline="30000" dirty="0" smtClean="0">
                <a:latin typeface="Arial" charset="0"/>
                <a:cs typeface="Arial" charset="0"/>
              </a:rPr>
              <a:t>rd</a:t>
            </a:r>
            <a:r>
              <a:rPr lang="en-US" sz="1400" dirty="0" smtClean="0">
                <a:latin typeface="Arial" charset="0"/>
                <a:cs typeface="Arial" charset="0"/>
              </a:rPr>
              <a:t> Ed., Addison Wesley, §3.6, p.94.</a:t>
            </a:r>
          </a:p>
          <a:p>
            <a:pPr marL="533400" indent="-533400">
              <a:buFontTx/>
              <a:buNone/>
            </a:pPr>
            <a:endParaRPr lang="en-US" sz="1400" dirty="0" smtClean="0">
              <a:latin typeface="Arial" charset="0"/>
              <a:cs typeface="Arial" charset="0"/>
            </a:endParaRPr>
          </a:p>
          <a:p>
            <a:pPr marL="533400" indent="-533400">
              <a:buNone/>
            </a:pPr>
            <a:r>
              <a:rPr lang="en-US" sz="1400" dirty="0" smtClean="0">
                <a:latin typeface="Arial" charset="0"/>
                <a:cs typeface="Arial" charset="0"/>
              </a:rPr>
              <a:t>	</a:t>
            </a:r>
            <a:r>
              <a:rPr lang="en-US" sz="1400" dirty="0" err="1" smtClean="0">
                <a:latin typeface="Arial" charset="0"/>
                <a:cs typeface="Arial" charset="0"/>
              </a:rPr>
              <a:t>Koffman</a:t>
            </a:r>
            <a:r>
              <a:rPr lang="en-US" sz="1400" dirty="0" smtClean="0">
                <a:latin typeface="Arial" charset="0"/>
                <a:cs typeface="Arial" charset="0"/>
              </a:rPr>
              <a:t> and Wolfgang, “Objects, Abstraction, Data </a:t>
            </a:r>
            <a:r>
              <a:rPr lang="en-US" sz="1400" dirty="0" err="1" smtClean="0">
                <a:latin typeface="Arial" charset="0"/>
                <a:cs typeface="Arial" charset="0"/>
              </a:rPr>
              <a:t>Strucutes</a:t>
            </a:r>
            <a:r>
              <a:rPr lang="en-US" sz="1400" dirty="0" smtClean="0">
                <a:latin typeface="Arial" charset="0"/>
                <a:cs typeface="Arial" charset="0"/>
              </a:rPr>
              <a:t> and Design using C++”, John Wiley &amp; Sons, Inc., Ch. 6.</a:t>
            </a:r>
          </a:p>
          <a:p>
            <a:pPr marL="533400" indent="-533400">
              <a:buFontTx/>
              <a:buNone/>
              <a:defRPr/>
            </a:pPr>
            <a:endParaRPr lang="en-US" sz="1400" dirty="0" smtClean="0">
              <a:latin typeface="Arial" charset="0"/>
              <a:cs typeface="Arial" charset="0"/>
            </a:endParaRPr>
          </a:p>
          <a:p>
            <a:pPr marL="533400" indent="-533400">
              <a:buFontTx/>
              <a:buNone/>
              <a:defRPr/>
            </a:pPr>
            <a:r>
              <a:rPr lang="en-US" sz="1400" dirty="0" smtClean="0">
                <a:latin typeface="Arial" charset="0"/>
                <a:cs typeface="Arial" charset="0"/>
              </a:rPr>
              <a:t>	Wikipedia, http://en.wikipedia.org/wiki/Queue_(abstract_data_type)</a:t>
            </a: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Queue ADT</a:t>
            </a:r>
            <a:endParaRPr lang="en-US" dirty="0" smtClean="0">
              <a:latin typeface="Arial" charset="0"/>
              <a:cs typeface="Arial" charset="0"/>
            </a:endParaRPr>
          </a:p>
        </p:txBody>
      </p:sp>
      <p:sp>
        <p:nvSpPr>
          <p:cNvPr id="717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Also called a </a:t>
            </a:r>
            <a:r>
              <a:rPr lang="en-US" i="1" smtClean="0">
                <a:latin typeface="Arial" charset="0"/>
                <a:cs typeface="Arial" charset="0"/>
              </a:rPr>
              <a:t>first-in–first-out </a:t>
            </a:r>
            <a:r>
              <a:rPr lang="en-US" smtClean="0">
                <a:latin typeface="Arial" charset="0"/>
                <a:cs typeface="Arial" charset="0"/>
              </a:rPr>
              <a:t>(FIFO) data structure</a:t>
            </a:r>
          </a:p>
          <a:p>
            <a:pPr lvl="1"/>
            <a:r>
              <a:rPr lang="en-US" smtClean="0">
                <a:latin typeface="Arial" charset="0"/>
                <a:cs typeface="Arial" charset="0"/>
              </a:rPr>
              <a:t>Graphically, we may view these operations as follows:</a:t>
            </a:r>
          </a:p>
        </p:txBody>
      </p:sp>
      <p:pic>
        <p:nvPicPr>
          <p:cNvPr id="7172" name="Picture 8" descr="C:\Users\dwharder\Desktop\q1.png"/>
          <p:cNvPicPr>
            <a:picLocks noChangeAspect="1" noChangeArrowheads="1"/>
          </p:cNvPicPr>
          <p:nvPr/>
        </p:nvPicPr>
        <p:blipFill>
          <a:blip r:embed="rId3" cstate="print"/>
          <a:srcRect/>
          <a:stretch>
            <a:fillRect/>
          </a:stretch>
        </p:blipFill>
        <p:spPr bwMode="auto">
          <a:xfrm>
            <a:off x="2393950" y="2349500"/>
            <a:ext cx="4448175" cy="914400"/>
          </a:xfrm>
          <a:prstGeom prst="rect">
            <a:avLst/>
          </a:prstGeom>
          <a:noFill/>
          <a:ln w="9525">
            <a:noFill/>
            <a:miter lim="800000"/>
            <a:headEnd/>
            <a:tailEnd/>
          </a:ln>
        </p:spPr>
      </p:pic>
      <p:pic>
        <p:nvPicPr>
          <p:cNvPr id="7173" name="Picture 9" descr="C:\Users\dwharder\Desktop\q2.png"/>
          <p:cNvPicPr>
            <a:picLocks noChangeAspect="1" noChangeArrowheads="1"/>
          </p:cNvPicPr>
          <p:nvPr/>
        </p:nvPicPr>
        <p:blipFill>
          <a:blip r:embed="rId4" cstate="print"/>
          <a:srcRect/>
          <a:stretch>
            <a:fillRect/>
          </a:stretch>
        </p:blipFill>
        <p:spPr bwMode="auto">
          <a:xfrm>
            <a:off x="2393950" y="4437063"/>
            <a:ext cx="4448175" cy="914400"/>
          </a:xfrm>
          <a:prstGeom prst="rect">
            <a:avLst/>
          </a:prstGeom>
          <a:noFill/>
          <a:ln w="9525">
            <a:noFill/>
            <a:miter lim="800000"/>
            <a:headEnd/>
            <a:tailEnd/>
          </a:ln>
        </p:spPr>
      </p:pic>
      <p:pic>
        <p:nvPicPr>
          <p:cNvPr id="7174" name="Picture 10" descr="C:\Users\dwharder\Desktop\q3.png"/>
          <p:cNvPicPr>
            <a:picLocks noChangeAspect="1" noChangeArrowheads="1"/>
          </p:cNvPicPr>
          <p:nvPr/>
        </p:nvPicPr>
        <p:blipFill>
          <a:blip r:embed="rId5" cstate="print"/>
          <a:srcRect/>
          <a:stretch>
            <a:fillRect/>
          </a:stretch>
        </p:blipFill>
        <p:spPr bwMode="auto">
          <a:xfrm>
            <a:off x="2393950" y="3357563"/>
            <a:ext cx="444817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Queue ADT</a:t>
            </a:r>
            <a:endParaRPr lang="en-US" dirty="0" smtClean="0">
              <a:latin typeface="Arial" charset="0"/>
              <a:cs typeface="Arial" charset="0"/>
            </a:endParaRPr>
          </a:p>
        </p:txBody>
      </p:sp>
      <p:sp>
        <p:nvSpPr>
          <p:cNvPr id="819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Alternative terms may be used for the four operations on a queue, including:</a:t>
            </a:r>
          </a:p>
        </p:txBody>
      </p:sp>
      <p:pic>
        <p:nvPicPr>
          <p:cNvPr id="8196" name="Picture 11" descr="C:\Users\dwharder\Desktop\q4.png"/>
          <p:cNvPicPr>
            <a:picLocks noChangeAspect="1" noChangeArrowheads="1"/>
          </p:cNvPicPr>
          <p:nvPr/>
        </p:nvPicPr>
        <p:blipFill>
          <a:blip r:embed="rId3" cstate="print"/>
          <a:srcRect/>
          <a:stretch>
            <a:fillRect/>
          </a:stretch>
        </p:blipFill>
        <p:spPr bwMode="auto">
          <a:xfrm>
            <a:off x="2357438" y="2784475"/>
            <a:ext cx="45720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latin typeface="Arial" charset="0"/>
                <a:cs typeface="Arial" charset="0"/>
              </a:rPr>
              <a:t>Applications</a:t>
            </a:r>
          </a:p>
        </p:txBody>
      </p:sp>
      <p:sp>
        <p:nvSpPr>
          <p:cNvPr id="1126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Grocery stores, banks, airport security…</a:t>
            </a:r>
          </a:p>
        </p:txBody>
      </p:sp>
      <p:pic>
        <p:nvPicPr>
          <p:cNvPr id="1026" name="Picture 2" descr="Image result for queu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76375" y="2348880"/>
            <a:ext cx="61912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3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latin typeface="Arial" charset="0"/>
                <a:cs typeface="Arial" charset="0"/>
              </a:rPr>
              <a:t>Applications</a:t>
            </a:r>
          </a:p>
        </p:txBody>
      </p:sp>
      <p:sp>
        <p:nvSpPr>
          <p:cNvPr id="11267" name="Rectangle 3"/>
          <p:cNvSpPr>
            <a:spLocks noGrp="1" noChangeArrowheads="1"/>
          </p:cNvSpPr>
          <p:nvPr>
            <p:ph type="body" idx="1"/>
          </p:nvPr>
        </p:nvSpPr>
        <p:spPr/>
        <p:txBody>
          <a:bodyPr/>
          <a:lstStyle/>
          <a:p>
            <a:pPr>
              <a:buNone/>
            </a:pPr>
            <a:r>
              <a:rPr lang="en-US" dirty="0">
                <a:latin typeface="Arial" charset="0"/>
                <a:cs typeface="Arial" charset="0"/>
              </a:rPr>
              <a:t>	Tree traversals, graph traversals</a:t>
            </a:r>
          </a:p>
          <a:p>
            <a:pPr lvl="1"/>
            <a:r>
              <a:rPr lang="en-US" dirty="0" smtClean="0">
                <a:latin typeface="Arial" charset="0"/>
                <a:cs typeface="Arial" charset="0"/>
              </a:rPr>
              <a:t>Will </a:t>
            </a:r>
            <a:r>
              <a:rPr lang="en-US" dirty="0">
                <a:latin typeface="Arial" charset="0"/>
                <a:cs typeface="Arial" charset="0"/>
              </a:rPr>
              <a:t>see in coming lectures</a:t>
            </a:r>
          </a:p>
          <a:p>
            <a:pPr>
              <a:buFont typeface="Arial" charset="0"/>
              <a:buNone/>
            </a:pPr>
            <a:r>
              <a:rPr lang="en-US" dirty="0" smtClean="0">
                <a:latin typeface="Arial" charset="0"/>
                <a:cs typeface="Arial" charset="0"/>
              </a:rPr>
              <a:t>	</a:t>
            </a:r>
          </a:p>
          <a:p>
            <a:pPr>
              <a:buNone/>
            </a:pPr>
            <a:r>
              <a:rPr lang="en-US" dirty="0">
                <a:latin typeface="Arial" charset="0"/>
                <a:cs typeface="Arial" charset="0"/>
              </a:rPr>
              <a:t>	</a:t>
            </a:r>
            <a:r>
              <a:rPr lang="en-US" dirty="0" smtClean="0">
                <a:latin typeface="Arial" charset="0"/>
                <a:cs typeface="Arial" charset="0"/>
              </a:rPr>
              <a:t>The most common application is in client-server models (</a:t>
            </a:r>
            <a:r>
              <a:rPr lang="en-CA" altLang="zh-CN" dirty="0" smtClean="0">
                <a:latin typeface="Arial" charset="0"/>
                <a:cs typeface="Arial" charset="0"/>
              </a:rPr>
              <a:t>web</a:t>
            </a:r>
            <a:r>
              <a:rPr lang="en-CA" altLang="zh-CN" dirty="0">
                <a:latin typeface="Arial" charset="0"/>
                <a:cs typeface="Arial" charset="0"/>
              </a:rPr>
              <a:t>, file, ftp, database, mail, printers, </a:t>
            </a:r>
            <a:r>
              <a:rPr lang="en-CA" altLang="zh-CN" dirty="0" smtClean="0">
                <a:latin typeface="Arial" charset="0"/>
                <a:cs typeface="Arial" charset="0"/>
              </a:rPr>
              <a:t>etc</a:t>
            </a:r>
            <a:r>
              <a:rPr lang="en-CA" altLang="zh-CN" dirty="0" smtClean="0">
                <a:latin typeface="Arial" charset="0"/>
                <a:cs typeface="Arial" charset="0"/>
              </a:rPr>
              <a:t>.</a:t>
            </a:r>
            <a:r>
              <a:rPr lang="en-US" dirty="0" smtClean="0">
                <a:latin typeface="Arial" charset="0"/>
                <a:cs typeface="Arial" charset="0"/>
              </a:rPr>
              <a:t>)</a:t>
            </a:r>
          </a:p>
          <a:p>
            <a:pPr lvl="1"/>
            <a:r>
              <a:rPr lang="en-US" dirty="0" smtClean="0">
                <a:latin typeface="Arial" charset="0"/>
                <a:cs typeface="Arial" charset="0"/>
              </a:rPr>
              <a:t>Multiple clients may be requesting services from one or more servers</a:t>
            </a:r>
          </a:p>
          <a:p>
            <a:pPr lvl="1"/>
            <a:r>
              <a:rPr lang="en-US" dirty="0" smtClean="0">
                <a:latin typeface="Arial" charset="0"/>
                <a:cs typeface="Arial" charset="0"/>
              </a:rPr>
              <a:t>Some clients may have to wait while the servers are busy</a:t>
            </a:r>
          </a:p>
          <a:p>
            <a:pPr lvl="1"/>
            <a:r>
              <a:rPr lang="en-US" dirty="0" smtClean="0">
                <a:latin typeface="Arial" charset="0"/>
                <a:cs typeface="Arial" charset="0"/>
              </a:rPr>
              <a:t>Those clients are placed in a queue and serviced in the order of arrival</a:t>
            </a:r>
          </a:p>
          <a:p>
            <a:pPr>
              <a:buNone/>
            </a:pPr>
            <a:r>
              <a:rPr lang="en-CA" dirty="0" smtClean="0">
                <a:latin typeface="Arial" charset="0"/>
                <a:cs typeface="Arial" charset="0"/>
              </a:rPr>
              <a:t>	</a:t>
            </a:r>
            <a:endParaRPr lang="en-US" sz="2000" dirty="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smtClean="0">
                <a:latin typeface="Arial" charset="0"/>
                <a:cs typeface="Arial" charset="0"/>
              </a:rPr>
              <a:t>Applications</a:t>
            </a:r>
          </a:p>
        </p:txBody>
      </p:sp>
      <p:sp>
        <p:nvSpPr>
          <p:cNvPr id="12291" name="Rectangle 3"/>
          <p:cNvSpPr>
            <a:spLocks noGrp="1"/>
          </p:cNvSpPr>
          <p:nvPr>
            <p:ph type="body" idx="4294967295"/>
          </p:nvPr>
        </p:nvSpPr>
        <p:spPr>
          <a:xfrm>
            <a:off x="457200" y="1600200"/>
            <a:ext cx="3538736" cy="4525963"/>
          </a:xfrm>
        </p:spPr>
        <p:txBody>
          <a:bodyPr/>
          <a:lstStyle/>
          <a:p>
            <a:pPr>
              <a:buFont typeface="Arial" charset="0"/>
              <a:buNone/>
            </a:pPr>
            <a:r>
              <a:rPr lang="en-US" sz="2400" dirty="0" smtClean="0">
                <a:latin typeface="Arial" charset="0"/>
                <a:cs typeface="Arial" charset="0"/>
              </a:rPr>
              <a:t>	E</a:t>
            </a:r>
            <a:r>
              <a:rPr lang="en-US" dirty="0" smtClean="0">
                <a:latin typeface="Arial" charset="0"/>
                <a:cs typeface="Arial" charset="0"/>
              </a:rPr>
              <a:t>xample</a:t>
            </a:r>
            <a:r>
              <a:rPr lang="en-US" dirty="0">
                <a:latin typeface="Arial" charset="0"/>
                <a:cs typeface="Arial" charset="0"/>
              </a:rPr>
              <a:t>:</a:t>
            </a:r>
            <a:r>
              <a:rPr lang="en-US" dirty="0" smtClean="0">
                <a:latin typeface="Arial" charset="0"/>
                <a:cs typeface="Arial" charset="0"/>
              </a:rPr>
              <a:t> </a:t>
            </a:r>
            <a:br>
              <a:rPr lang="en-US" dirty="0" smtClean="0">
                <a:latin typeface="Arial" charset="0"/>
                <a:cs typeface="Arial" charset="0"/>
              </a:rPr>
            </a:br>
            <a:r>
              <a:rPr lang="en-US" dirty="0" smtClean="0">
                <a:latin typeface="Arial" charset="0"/>
                <a:cs typeface="Arial" charset="0"/>
              </a:rPr>
              <a:t>When downloading files from a web server, the requests not currently being downloaded are</a:t>
            </a:r>
            <a:br>
              <a:rPr lang="en-US" dirty="0" smtClean="0">
                <a:latin typeface="Arial" charset="0"/>
                <a:cs typeface="Arial" charset="0"/>
              </a:rPr>
            </a:br>
            <a:r>
              <a:rPr lang="en-US" dirty="0" smtClean="0">
                <a:latin typeface="Arial" charset="0"/>
                <a:cs typeface="Arial" charset="0"/>
              </a:rPr>
              <a:t>marked as “Queued”</a:t>
            </a:r>
          </a:p>
        </p:txBody>
      </p:sp>
      <p:pic>
        <p:nvPicPr>
          <p:cNvPr id="1026" name="Picture 2" descr="Image result for ftp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965" y="1484784"/>
            <a:ext cx="5104268" cy="44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r>
              <a:rPr lang="en-US" dirty="0" smtClean="0">
                <a:latin typeface="Arial" charset="0"/>
                <a:cs typeface="Arial" charset="0"/>
              </a:rPr>
              <a:t>Queue ADT</a:t>
            </a:r>
          </a:p>
          <a:p>
            <a:r>
              <a:rPr lang="en-US" dirty="0" smtClean="0">
                <a:solidFill>
                  <a:srgbClr val="FF0000"/>
                </a:solidFill>
                <a:latin typeface="Arial" charset="0"/>
                <a:cs typeface="Arial" charset="0"/>
              </a:rPr>
              <a:t>Implementation</a:t>
            </a:r>
          </a:p>
          <a:p>
            <a:r>
              <a:rPr lang="en-US" dirty="0" err="1" smtClean="0">
                <a:latin typeface="Arial" charset="0"/>
                <a:cs typeface="Arial" charset="0"/>
              </a:rPr>
              <a:t>Deque</a:t>
            </a:r>
            <a:endParaRPr lang="en-US" dirty="0" smtClean="0">
              <a:latin typeface="Arial" charset="0"/>
              <a:cs typeface="Arial" charset="0"/>
            </a:endParaRPr>
          </a:p>
        </p:txBody>
      </p:sp>
    </p:spTree>
    <p:extLst>
      <p:ext uri="{BB962C8B-B14F-4D97-AF65-F5344CB8AC3E}">
        <p14:creationId xmlns:p14="http://schemas.microsoft.com/office/powerpoint/2010/main" val="2050665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18527</TotalTime>
  <Words>664</Words>
  <Application>Microsoft Macintosh PowerPoint</Application>
  <PresentationFormat>On-screen Show (4:3)</PresentationFormat>
  <Paragraphs>428</Paragraphs>
  <Slides>39</Slides>
  <Notes>38</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Courier New</vt:lpstr>
      <vt:lpstr>Arial</vt:lpstr>
      <vt:lpstr>Consolas</vt:lpstr>
      <vt:lpstr>Symbol</vt:lpstr>
      <vt:lpstr>宋体</vt:lpstr>
      <vt:lpstr>Wingdings</vt:lpstr>
      <vt:lpstr>Times New Roman</vt:lpstr>
      <vt:lpstr>Calibri</vt:lpstr>
      <vt:lpstr>Custom Design</vt:lpstr>
      <vt:lpstr>CS101 Data Structures</vt:lpstr>
      <vt:lpstr>Outline</vt:lpstr>
      <vt:lpstr>Queue ADT</vt:lpstr>
      <vt:lpstr>Queue ADT</vt:lpstr>
      <vt:lpstr>Queue ADT</vt:lpstr>
      <vt:lpstr>Applications</vt:lpstr>
      <vt:lpstr>Applications</vt:lpstr>
      <vt:lpstr>Applications</vt:lpstr>
      <vt:lpstr>Outline</vt:lpstr>
      <vt:lpstr>Implementations</vt:lpstr>
      <vt:lpstr>Linked-List Implementation</vt:lpstr>
      <vt:lpstr>Single_list Definition</vt:lpstr>
      <vt:lpstr>Queue-as-List Class</vt:lpstr>
      <vt:lpstr>Queue-as-List Class</vt:lpstr>
      <vt:lpstr>Array Implementation</vt:lpstr>
      <vt:lpstr>Array Implementation</vt:lpstr>
      <vt:lpstr>Array Implementation</vt:lpstr>
      <vt:lpstr>Queue-as-Array Class</vt:lpstr>
      <vt:lpstr>Constructor</vt:lpstr>
      <vt:lpstr>Constructor</vt:lpstr>
      <vt:lpstr>Destructor</vt:lpstr>
      <vt:lpstr>Member Functions</vt:lpstr>
      <vt:lpstr>Member Functions</vt:lpstr>
      <vt:lpstr>Member Functions</vt:lpstr>
      <vt:lpstr>Member Functions</vt:lpstr>
      <vt:lpstr>Member Functions</vt:lpstr>
      <vt:lpstr>Member Functions</vt:lpstr>
      <vt:lpstr>Exceptions</vt:lpstr>
      <vt:lpstr>Increasing Capacity</vt:lpstr>
      <vt:lpstr>Increasing Capacity</vt:lpstr>
      <vt:lpstr>Increasing Capacity</vt:lpstr>
      <vt:lpstr>Outline</vt:lpstr>
      <vt:lpstr>Deque ADT</vt:lpstr>
      <vt:lpstr>Abstract Deque</vt:lpstr>
      <vt:lpstr>Applications</vt:lpstr>
      <vt:lpstr>Implementations</vt:lpstr>
      <vt:lpstr>Summary</vt:lpstr>
      <vt:lpstr>Standard Template Library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1324</cp:revision>
  <dcterms:created xsi:type="dcterms:W3CDTF">2009-09-11T23:00:44Z</dcterms:created>
  <dcterms:modified xsi:type="dcterms:W3CDTF">2018-03-13T14:02:10Z</dcterms:modified>
</cp:coreProperties>
</file>