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9"/>
  </p:notesMasterIdLst>
  <p:sldIdLst>
    <p:sldId id="333" r:id="rId2"/>
    <p:sldId id="393" r:id="rId3"/>
    <p:sldId id="303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97" r:id="rId30"/>
    <p:sldId id="395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396" r:id="rId41"/>
    <p:sldId id="407" r:id="rId42"/>
    <p:sldId id="332" r:id="rId43"/>
    <p:sldId id="302" r:id="rId44"/>
    <p:sldId id="408" r:id="rId45"/>
    <p:sldId id="334" r:id="rId46"/>
    <p:sldId id="335" r:id="rId47"/>
    <p:sldId id="336" r:id="rId48"/>
    <p:sldId id="337" r:id="rId49"/>
    <p:sldId id="338" r:id="rId50"/>
    <p:sldId id="412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409" r:id="rId65"/>
    <p:sldId id="352" r:id="rId66"/>
    <p:sldId id="353" r:id="rId67"/>
    <p:sldId id="354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41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382" r:id="rId96"/>
    <p:sldId id="413" r:id="rId97"/>
    <p:sldId id="383" r:id="rId98"/>
    <p:sldId id="384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  <p:sldId id="392" r:id="rId107"/>
    <p:sldId id="411" r:id="rId10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91089"/>
  </p:normalViewPr>
  <p:slideViewPr>
    <p:cSldViewPr>
      <p:cViewPr varScale="1">
        <p:scale>
          <a:sx n="94" d="100"/>
          <a:sy n="94" d="100"/>
        </p:scale>
        <p:origin x="14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3/19/18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These can be implemented to run in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en-US" sz="1100" b="1" dirty="0" smtClean="0">
              <a:latin typeface="Courier New" pitchFamily="49" charset="0"/>
              <a:cs typeface="Arial" charset="0"/>
            </a:endParaRP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Later we will implement this in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 smtClean="0">
                <a:latin typeface="Arial" charset="0"/>
                <a:cs typeface="Arial" charset="0"/>
              </a:rPr>
              <a:t> time</a:t>
            </a:r>
            <a:endParaRPr lang="en-US" altLang="en-US" sz="1100" dirty="0" smtClean="0"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At this point, recall that 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log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 smtClean="0">
                <a:latin typeface="Arial" charset="0"/>
                <a:cs typeface="Arial" charset="0"/>
              </a:rPr>
              <a:t> for any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b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 smtClean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 smtClean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 smtClean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 smtClean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 smtClean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1.wmf"/><Relationship Id="rId6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4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4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 smtClean="0"/>
              <a:t>CS101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Data Structures</a:t>
            </a:r>
            <a:endParaRPr lang="en-US" altLang="zh-CN" sz="44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Textbook </a:t>
            </a:r>
            <a:r>
              <a:rPr lang="en-US" altLang="zh-CN" dirty="0" err="1" smtClean="0">
                <a:ea typeface="宋体" panose="02010600030101010101" pitchFamily="2" charset="-122"/>
              </a:rPr>
              <a:t>Ch</a:t>
            </a:r>
            <a:r>
              <a:rPr lang="en-US" altLang="zh-CN" dirty="0" smtClean="0">
                <a:ea typeface="宋体" panose="02010600030101010101" pitchFamily="2" charset="-122"/>
              </a:rPr>
              <a:t> B.5.3, 10.4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Binary_node&lt;Type&gt;::Binary_node( Type const &amp;obj ):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left_tree( nullptr ),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right_tree( nullptr ) {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return 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);    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 smtClean="0"/>
          </a:p>
          <a:p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2">
              <a:buNone/>
            </a:pPr>
            <a:endParaRPr lang="en-US" altLang="en-US" sz="1400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        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) {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 smtClean="0"/>
              <a:t>The size doesn’t care that this is a general tree…</a:t>
            </a:r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+ (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+ 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 smtClean="0"/>
              <a:t>The height member function is closer to the original implementation</a:t>
            </a:r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h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return h;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CA" altLang="en-US" dirty="0" smtClean="0"/>
          </a:p>
          <a:p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 smtClean="0"/>
              <a:t>	This topic has covered a binary representation of general trees</a:t>
            </a:r>
          </a:p>
          <a:p>
            <a:pPr lvl="1"/>
            <a:r>
              <a:rPr lang="en-US" altLang="en-US" dirty="0" smtClean="0"/>
              <a:t>The first child is the left sub-tree of a node</a:t>
            </a:r>
          </a:p>
          <a:p>
            <a:pPr lvl="1"/>
            <a:r>
              <a:rPr lang="en-US" altLang="en-US" dirty="0" smtClean="0"/>
              <a:t>Subsequent siblings of that child form a chain down the right sub-trees</a:t>
            </a:r>
          </a:p>
          <a:p>
            <a:pPr lvl="1"/>
            <a:r>
              <a:rPr lang="en-US" altLang="en-US" dirty="0" smtClean="0"/>
              <a:t>An empty left sub-tree indicates no children</a:t>
            </a:r>
          </a:p>
          <a:p>
            <a:pPr lvl="1"/>
            <a:r>
              <a:rPr lang="en-US" altLang="en-US" dirty="0" smtClean="0"/>
              <a:t>An empty right sub-tree indicates no other siblings</a:t>
            </a:r>
          </a:p>
        </p:txBody>
      </p:sp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 smtClean="0"/>
              <a:t>[1]	Cormen, Leiserson, Rivest and Stein, </a:t>
            </a:r>
            <a:r>
              <a:rPr lang="en-US" altLang="en-US" i="1" smtClean="0"/>
              <a:t>Introduction to Algorithms</a:t>
            </a:r>
            <a:r>
              <a:rPr lang="en-US" altLang="en-US" smtClean="0"/>
              <a:t>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 smtClean="0"/>
              <a:t>[2]	Weiss, </a:t>
            </a:r>
            <a:r>
              <a:rPr lang="en-US" altLang="en-US" i="1" smtClean="0"/>
              <a:t>Data Structures and Algorithm Analysis in C++</a:t>
            </a:r>
            <a:r>
              <a:rPr lang="en-US" altLang="en-US" smtClean="0"/>
              <a:t>, </a:t>
            </a:r>
            <a:r>
              <a:rPr lang="en-US" altLang="en-US" i="1" smtClean="0"/>
              <a:t>3</a:t>
            </a:r>
            <a:r>
              <a:rPr lang="en-US" altLang="en-US" i="1" baseline="30000" smtClean="0"/>
              <a:t>rd</a:t>
            </a:r>
            <a:r>
              <a:rPr lang="en-US" altLang="en-US" i="1" smtClean="0"/>
              <a:t> Ed.</a:t>
            </a:r>
            <a:r>
              <a:rPr lang="en-US" altLang="en-US" smtClean="0"/>
              <a:t>, Addison Wesley, §6.8.1, p.240.</a:t>
            </a:r>
          </a:p>
        </p:txBody>
      </p:sp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dirty="0" smtClean="0"/>
              <a:t>Each node has two children</a:t>
            </a:r>
          </a:p>
          <a:p>
            <a:pPr lvl="1"/>
            <a:r>
              <a:rPr lang="en-US" altLang="zh-CN" dirty="0" smtClean="0"/>
              <a:t>In-order traversal</a:t>
            </a:r>
            <a:endParaRPr lang="en-US" altLang="zh-CN" dirty="0"/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</a:t>
            </a:r>
            <a:r>
              <a:rPr lang="en-US" altLang="en-US" dirty="0" smtClean="0">
                <a:latin typeface="Arial" charset="0"/>
                <a:cs typeface="Arial" charset="0"/>
              </a:rPr>
              <a:t>tree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Number of nodes, height, number of leaf nodes, average depth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</a:t>
            </a:r>
            <a:r>
              <a:rPr lang="en-US" altLang="en-US" dirty="0" smtClean="0">
                <a:latin typeface="Arial" charset="0"/>
                <a:cs typeface="Arial" charset="0"/>
              </a:rPr>
              <a:t>tree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Height, array storage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 smtClean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Type Binary_node&lt;Type&gt;::retrieve() const {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Binary_node&lt;Type&gt; *Binary_node&lt;Type&gt;::left() const {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    return left_tree;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Binary_node&lt;Type&gt; *Binary_node&lt;Type&gt;::right() const {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    return right_tree;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&amp;&amp; right</a:t>
            </a:r>
            <a:r>
              <a:rPr lang="en-US" altLang="en-US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+ right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()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==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 smtClean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 smtClean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 Times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mtClean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worst is clearly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best case is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431613" imgH="241195" progId="Equation.3">
                  <p:embed/>
                </p:oleObj>
              </mc:Choice>
              <mc:Fallback>
                <p:oleObj name="Equation" r:id="rId4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 Times</a:t>
            </a:r>
            <a:endParaRPr lang="en-US" altLang="en-US" sz="4800" smtClean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smtClean="0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smtClean="0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Application:  Ropes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1995, Boehm </a:t>
            </a:r>
            <a:r>
              <a:rPr lang="en-US" altLang="en-US" i="1" smtClean="0">
                <a:latin typeface="Arial" charset="0"/>
                <a:cs typeface="Arial" charset="0"/>
              </a:rPr>
              <a:t>et al</a:t>
            </a:r>
            <a:r>
              <a:rPr lang="en-US" altLang="en-US" smtClean="0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 smtClean="0">
                <a:latin typeface="Arial" charset="0"/>
                <a:cs typeface="Arial" charset="0"/>
              </a:rPr>
              <a:t>heavyweight</a:t>
            </a:r>
            <a:r>
              <a:rPr lang="en-US" altLang="en-US" smtClean="0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smtClean="0">
                <a:latin typeface="Arial" charset="0"/>
                <a:cs typeface="Arial" charset="0"/>
              </a:rPr>
              <a:t>string</a:t>
            </a:r>
            <a:r>
              <a:rPr lang="en-US" altLang="en-US" smtClean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 character (or 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smtClean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‘A’	65	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smtClean="0">
                <a:latin typeface="Courier New" pitchFamily="49" charset="0"/>
                <a:cs typeface="Arial" charset="0"/>
              </a:rPr>
              <a:t>		</a:t>
            </a:r>
            <a:r>
              <a:rPr lang="en-US" altLang="en-US" smtClean="0">
                <a:latin typeface="Arial" charset="0"/>
                <a:cs typeface="Arial" charset="0"/>
              </a:rPr>
              <a:t>‘B’ 	66	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‘a’	97	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‘b’	98	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‘  ’	32	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Still waiting for the </a:t>
            </a:r>
            <a:r>
              <a:rPr lang="en-CA" altLang="en-US" smtClean="0">
                <a:latin typeface="Arial" charset="0"/>
                <a:cs typeface="Arial" charset="0"/>
              </a:rPr>
              <a:t>Tengwar characters…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smtClean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tree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Perfect </a:t>
            </a:r>
            <a:r>
              <a:rPr lang="en-US" altLang="en-US" dirty="0">
                <a:latin typeface="Arial" charset="0"/>
                <a:cs typeface="Arial" charset="0"/>
              </a:rPr>
              <a:t>binary </a:t>
            </a:r>
            <a:r>
              <a:rPr lang="en-US" altLang="en-US" dirty="0" smtClean="0">
                <a:latin typeface="Arial" charset="0"/>
                <a:cs typeface="Arial" charset="0"/>
              </a:rPr>
              <a:t>tree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Complete </a:t>
            </a:r>
            <a:r>
              <a:rPr lang="en-US" altLang="en-US" dirty="0">
                <a:latin typeface="Arial" charset="0"/>
                <a:cs typeface="Arial" charset="0"/>
              </a:rPr>
              <a:t>binary </a:t>
            </a:r>
            <a:r>
              <a:rPr lang="en-US" altLang="en-US" dirty="0" smtClean="0">
                <a:latin typeface="Arial" charset="0"/>
                <a:cs typeface="Arial" charset="0"/>
              </a:rPr>
              <a:t>tree</a:t>
            </a:r>
          </a:p>
          <a:p>
            <a:r>
              <a:rPr lang="en-US" altLang="en-US" dirty="0"/>
              <a:t>L</a:t>
            </a:r>
            <a:r>
              <a:rPr lang="en-US" altLang="en-US" dirty="0" smtClean="0"/>
              <a:t>eft-child right-sibling </a:t>
            </a:r>
            <a:r>
              <a:rPr lang="en-US" altLang="en-US" dirty="0"/>
              <a:t>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On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Coping both strings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smtClean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Application:  Expression Trees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example, </a:t>
            </a:r>
            <a:r>
              <a:rPr lang="pt-BR" altLang="en-US" dirty="0" smtClean="0">
                <a:latin typeface="Times New Roman" pitchFamily="18" charset="0"/>
                <a:cs typeface="Arial" charset="0"/>
              </a:rPr>
              <a:t>3(4</a:t>
            </a:r>
            <a:r>
              <a:rPr lang="pt-BR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 smtClean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 smtClean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 smtClean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</a:t>
            </a:r>
            <a:r>
              <a:rPr lang="en-US" altLang="zh-CN" dirty="0" smtClean="0"/>
              <a:t>operators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Application:  Expression Trees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 smtClean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 smtClean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–  +  +</a:t>
            </a:r>
          </a:p>
        </p:txBody>
      </p:sp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Application:  Expression Trees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operation is then called on those registers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in-order: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zh-CN" dirty="0" smtClean="0"/>
              <a:t>First, the </a:t>
            </a:r>
            <a:r>
              <a:rPr lang="en-CA" altLang="zh-CN" dirty="0"/>
              <a:t>left sub-tree is traversed</a:t>
            </a:r>
          </a:p>
          <a:p>
            <a:pPr lvl="1"/>
            <a:r>
              <a:rPr lang="en-CA" altLang="zh-CN" dirty="0" smtClean="0"/>
              <a:t>Then, the </a:t>
            </a:r>
            <a:r>
              <a:rPr lang="en-CA" altLang="zh-CN" dirty="0"/>
              <a:t>current node is visited</a:t>
            </a:r>
          </a:p>
          <a:p>
            <a:pPr lvl="1"/>
            <a:r>
              <a:rPr lang="en-CA" altLang="zh-CN" dirty="0" smtClean="0"/>
              <a:t>Finally, the </a:t>
            </a:r>
            <a:r>
              <a:rPr lang="en-CA" altLang="zh-CN" dirty="0"/>
              <a:t>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</a:t>
            </a:r>
            <a:r>
              <a:rPr lang="en-CA" altLang="zh-CN" dirty="0" smtClean="0"/>
              <a:t>This is called </a:t>
            </a:r>
            <a:r>
              <a:rPr lang="en-CA" altLang="zh-CN" dirty="0"/>
              <a:t>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Outline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few applications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Ropes (strings)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</a:t>
            </a:r>
            <a:r>
              <a:rPr lang="pt-BR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</a:t>
            </a:r>
            <a:r>
              <a:rPr lang="pt-BR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</a:t>
            </a:r>
            <a:r>
              <a:rPr lang="pt-BR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</a:t>
            </a:r>
            <a:r>
              <a:rPr lang="pt-BR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</a:t>
            </a:r>
            <a:r>
              <a:rPr lang="pt-BR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 smtClean="0">
                <a:latin typeface="Arial" charset="0"/>
                <a:cs typeface="Arial" charset="0"/>
              </a:rPr>
              <a:t> or another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children as </a:t>
            </a:r>
            <a:r>
              <a:rPr lang="en-US" altLang="en-US" i="1" dirty="0" smtClean="0">
                <a:latin typeface="Arial" charset="0"/>
                <a:cs typeface="Arial" charset="0"/>
              </a:rPr>
              <a:t>left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right</a:t>
            </a:r>
            <a:r>
              <a:rPr lang="en-US" altLang="en-US" dirty="0" smtClean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400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 smtClean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 smtClean="0">
                <a:latin typeface="Times New Roman" pitchFamily="18" charset="0"/>
                <a:cs typeface="Arial" charset="0"/>
              </a:rPr>
              <a:t>a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+ </a:t>
            </a:r>
            <a:r>
              <a:rPr lang="pt-BR" altLang="en-US" sz="2400" dirty="0" smtClean="0">
                <a:latin typeface="Times New Roman" pitchFamily="18" charset="0"/>
                <a:cs typeface="Arial" charset="0"/>
              </a:rPr>
              <a:t>(b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+ c</a:t>
            </a:r>
            <a:r>
              <a:rPr lang="pt-BR" altLang="en-US" sz="2400" dirty="0" smtClean="0">
                <a:latin typeface="Times New Roman" pitchFamily="18" charset="0"/>
                <a:cs typeface="Arial" charset="0"/>
              </a:rPr>
              <a:t>))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+ </a:t>
            </a:r>
            <a:r>
              <a:rPr lang="pt-BR" altLang="en-US" sz="2400" dirty="0" smtClean="0">
                <a:latin typeface="Times New Roman" pitchFamily="18" charset="0"/>
                <a:cs typeface="Arial" charset="0"/>
              </a:rPr>
              <a:t>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 smtClean="0">
                <a:latin typeface="Times New Roman" pitchFamily="18" charset="0"/>
                <a:cs typeface="Arial" charset="0"/>
              </a:rPr>
              <a:t>5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+ (6 – e</a:t>
            </a:r>
            <a:r>
              <a:rPr lang="pt-BR" altLang="en-US" sz="2400" dirty="0" smtClean="0">
                <a:latin typeface="Times New Roman" pitchFamily="18" charset="0"/>
                <a:cs typeface="Arial" charset="0"/>
              </a:rPr>
              <a:t>))</a:t>
            </a:r>
            <a:endParaRPr lang="pt-BR" altLang="en-US" sz="2400" dirty="0">
              <a:latin typeface="Times New Roman" pitchFamily="18" charset="0"/>
              <a:cs typeface="Arial" charset="0"/>
            </a:endParaRP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tree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Perfect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binary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Complete </a:t>
            </a:r>
            <a:r>
              <a:rPr lang="en-US" altLang="en-US" dirty="0">
                <a:latin typeface="Arial" charset="0"/>
                <a:cs typeface="Arial" charset="0"/>
              </a:rPr>
              <a:t>binary </a:t>
            </a:r>
            <a:r>
              <a:rPr lang="en-US" altLang="en-US" dirty="0" smtClean="0">
                <a:latin typeface="Arial" charset="0"/>
                <a:cs typeface="Arial" charset="0"/>
              </a:rPr>
              <a:t>tree</a:t>
            </a:r>
          </a:p>
          <a:p>
            <a:r>
              <a:rPr lang="en-US" altLang="en-US" dirty="0"/>
              <a:t>L</a:t>
            </a:r>
            <a:r>
              <a:rPr lang="en-US" altLang="en-US" dirty="0" smtClean="0"/>
              <a:t>eft-child right-sibling </a:t>
            </a:r>
            <a:r>
              <a:rPr lang="en-US" altLang="en-US" dirty="0"/>
              <a:t>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Outline</a:t>
            </a:r>
            <a:endParaRPr lang="en-US" altLang="en-US" sz="4800" smtClean="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Number of nodes: 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 smtClean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 smtClean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Examples</a:t>
            </a:r>
            <a:endParaRPr lang="en-US" altLang="en-US" sz="4800" dirty="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4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Perfect binary trees of height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 smtClean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0866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Perfect binary trees of height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 smtClean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Theorems</a:t>
            </a:r>
            <a:endParaRPr lang="en-US" altLang="en-US" sz="4800" smtClean="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Four theorems of </a:t>
            </a:r>
            <a:r>
              <a:rPr lang="en-US" altLang="en-US" dirty="0" smtClean="0">
                <a:latin typeface="Arial" charset="0"/>
                <a:cs typeface="Arial" charset="0"/>
              </a:rPr>
              <a:t>perfect binary trees: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perfect binary tree </a:t>
            </a:r>
            <a:r>
              <a:rPr lang="en-US" altLang="en-US" dirty="0">
                <a:latin typeface="Arial" charset="0"/>
                <a:cs typeface="Arial" charset="0"/>
              </a:rPr>
              <a:t>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has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height is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There are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These </a:t>
            </a:r>
            <a:r>
              <a:rPr lang="en-US" altLang="en-US" dirty="0" smtClean="0">
                <a:latin typeface="Arial" charset="0"/>
                <a:cs typeface="Arial" charset="0"/>
              </a:rPr>
              <a:t>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has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When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has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Arial" charset="0"/>
                <a:cs typeface="Arial" charset="0"/>
              </a:rPr>
              <a:t> has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Therefore the total number of nodes is</a:t>
            </a:r>
          </a:p>
          <a:p>
            <a:pPr algn="ctr">
              <a:buFontTx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The statement is true for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smtClean="0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arbitrary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is true for all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≥ 0</a:t>
            </a:r>
          </a:p>
        </p:txBody>
      </p:sp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 smtClean="0">
                <a:latin typeface="Arial" charset="0"/>
                <a:cs typeface="Arial" charset="0"/>
              </a:rPr>
              <a:t>:</a:t>
            </a:r>
            <a:endParaRPr lang="en-US" altLang="en-US" sz="2000" dirty="0" smtClean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 smtClean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 smtClean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+ 1) – 1</a:t>
            </a:r>
          </a:p>
        </p:txBody>
      </p:sp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))</a:t>
            </a: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endParaRPr lang="en-US" altLang="en-US" sz="2400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4356000" imgH="812520" progId="Equation.DSMT4">
                  <p:embed/>
                </p:oleObj>
              </mc:Choice>
              <mc:Fallback>
                <p:oleObj name="Equation" r:id="rId4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</a:t>
            </a:r>
            <a:r>
              <a:rPr lang="en-US" altLang="en-US" i="1" dirty="0" smtClean="0">
                <a:latin typeface="Arial" charset="0"/>
                <a:cs typeface="Arial" charset="0"/>
              </a:rPr>
              <a:t>full</a:t>
            </a:r>
            <a:r>
              <a:rPr lang="en-US" altLang="en-US" dirty="0" smtClean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</a:t>
            </a:r>
            <a:endParaRPr lang="en-US" altLang="en-US" sz="11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/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has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When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 smtClean="0">
                <a:latin typeface="Arial" charset="0"/>
                <a:cs typeface="Arial" charset="0"/>
              </a:rPr>
              <a:t>, there is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 smtClean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Arial" charset="0"/>
                <a:cs typeface="Arial" charset="0"/>
              </a:rPr>
              <a:t> have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4" imgW="736560" imgH="419040" progId="Equation.DSMT4">
                  <p:embed/>
                </p:oleObj>
              </mc:Choice>
              <mc:Fallback>
                <p:oleObj name="Equation" r:id="rId4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03773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3352680" imgH="1015920" progId="Equation.DSMT4">
                  <p:embed/>
                </p:oleObj>
              </mc:Choice>
              <mc:Fallback>
                <p:oleObj name="Equation" r:id="rId4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Applications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 smtClean="0">
                <a:latin typeface="Arial" charset="0"/>
                <a:cs typeface="Arial" charset="0"/>
              </a:rPr>
              <a:t>ideal</a:t>
            </a:r>
            <a:r>
              <a:rPr lang="en-US" altLang="en-US" smtClean="0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  <a:endParaRPr lang="en-US" altLang="en-US" sz="4800" smtClean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number of nodes: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height:		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+ 1) – 1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number of leaves:	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Average depth is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))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 is an ideal case</a:t>
            </a:r>
          </a:p>
        </p:txBody>
      </p:sp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tree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Perfect </a:t>
            </a:r>
            <a:r>
              <a:rPr lang="en-US" altLang="en-US" dirty="0">
                <a:latin typeface="Arial" charset="0"/>
                <a:cs typeface="Arial" charset="0"/>
              </a:rPr>
              <a:t>binary </a:t>
            </a:r>
            <a:r>
              <a:rPr lang="en-US" altLang="en-US" dirty="0" smtClean="0">
                <a:latin typeface="Arial" charset="0"/>
                <a:cs typeface="Arial" charset="0"/>
              </a:rPr>
              <a:t>tree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Complete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binary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</a:p>
          <a:p>
            <a:r>
              <a:rPr lang="en-US" altLang="en-US" dirty="0"/>
              <a:t>L</a:t>
            </a:r>
            <a:r>
              <a:rPr lang="en-US" altLang="en-US" dirty="0" smtClean="0"/>
              <a:t>eft-child right-sibling </a:t>
            </a:r>
            <a:r>
              <a:rPr lang="en-US" altLang="en-US" dirty="0"/>
              <a:t>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Outline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Array storage</a:t>
            </a:r>
          </a:p>
        </p:txBody>
      </p:sp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Defined for </a:t>
            </a:r>
            <a:r>
              <a:rPr lang="en-US" altLang="zh-CN" dirty="0" smtClean="0">
                <a:latin typeface="Arial" charset="0"/>
                <a:cs typeface="Arial" charset="0"/>
              </a:rPr>
              <a:t>any number of nodes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Identical </a:t>
            </a:r>
            <a:r>
              <a:rPr lang="en-US" altLang="en-US" dirty="0">
                <a:latin typeface="Arial" charset="0"/>
                <a:cs typeface="Arial" charset="0"/>
              </a:rPr>
              <a:t>order </a:t>
            </a:r>
            <a:r>
              <a:rPr lang="en-US" altLang="en-US" dirty="0" smtClean="0">
                <a:latin typeface="Arial" charset="0"/>
                <a:cs typeface="Arial" charset="0"/>
              </a:rPr>
              <a:t>to </a:t>
            </a:r>
            <a:r>
              <a:rPr lang="en-US" altLang="en-US" dirty="0">
                <a:latin typeface="Arial" charset="0"/>
                <a:cs typeface="Arial" charset="0"/>
              </a:rPr>
              <a:t>that of a breadth-first </a:t>
            </a:r>
            <a:r>
              <a:rPr lang="en-US" altLang="en-US" dirty="0" smtClean="0">
                <a:latin typeface="Arial" charset="0"/>
                <a:cs typeface="Arial" charset="0"/>
              </a:rPr>
              <a:t>traversal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 smtClean="0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left sub-tree is a </a:t>
            </a:r>
            <a:r>
              <a:rPr lang="en-US" altLang="en-US" b="1" smtClean="0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smtClean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 smtClean="0">
                <a:latin typeface="Arial" charset="0"/>
                <a:cs typeface="Arial" charset="0"/>
              </a:rPr>
              <a:t> of height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 smtClean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smtClean="0">
                <a:latin typeface="Arial" charset="0"/>
                <a:cs typeface="Arial" charset="0"/>
              </a:rPr>
              <a:t> of height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smtClean="0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left sub-tree is </a:t>
            </a:r>
            <a:r>
              <a:rPr lang="en-US" altLang="en-US" b="1" smtClean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smtClean="0">
                <a:latin typeface="Arial" charset="0"/>
                <a:cs typeface="Arial" charset="0"/>
              </a:rPr>
              <a:t> with height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 smtClean="0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 smtClean="0">
                <a:latin typeface="Arial" charset="0"/>
                <a:cs typeface="Arial" charset="0"/>
              </a:rPr>
              <a:t> with height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nodes is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When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then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nodes has height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Must show that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 smtClean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nodes is complete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 </a:t>
            </a:r>
            <a:r>
              <a:rPr lang="en-US" altLang="en-US" i="1" dirty="0" smtClean="0">
                <a:latin typeface="Arial" charset="0"/>
                <a:cs typeface="Arial" charset="0"/>
              </a:rPr>
              <a:t>empty node</a:t>
            </a:r>
            <a:r>
              <a:rPr lang="en-US" altLang="en-US" dirty="0" smtClean="0">
                <a:latin typeface="Arial" charset="0"/>
                <a:cs typeface="Arial" charset="0"/>
              </a:rPr>
              <a:t> or a </a:t>
            </a:r>
            <a:r>
              <a:rPr lang="en-US" altLang="en-US" i="1" dirty="0" smtClean="0">
                <a:latin typeface="Arial" charset="0"/>
                <a:cs typeface="Arial" charset="0"/>
              </a:rPr>
              <a:t>null sub-tree</a:t>
            </a:r>
            <a:r>
              <a:rPr lang="en-US" altLang="en-US" dirty="0" smtClean="0">
                <a:latin typeface="Arial" charset="0"/>
                <a:cs typeface="Arial" charset="0"/>
              </a:rPr>
              <a:t>  is any location where a new leaf node could be appended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Case 1 (the </a:t>
            </a:r>
            <a:r>
              <a:rPr lang="en-US" altLang="en-US" dirty="0">
                <a:latin typeface="Arial" charset="0"/>
                <a:cs typeface="Arial" charset="0"/>
              </a:rPr>
              <a:t>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</a:t>
            </a:r>
            <a:r>
              <a:rPr lang="en-US" altLang="en-US" dirty="0" smtClean="0">
                <a:latin typeface="Arial" charset="0"/>
                <a:cs typeface="Arial" charset="0"/>
              </a:rPr>
              <a:t>is perfect):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It </a:t>
            </a:r>
            <a:r>
              <a:rPr lang="en-US" altLang="en-US" dirty="0">
                <a:latin typeface="Arial" charset="0"/>
                <a:cs typeface="Arial" charset="0"/>
              </a:rPr>
              <a:t>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nodes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 the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 smtClean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and we have: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4" imgW="3022560" imgH="304560" progId="Equation.DSMT4">
                  <p:embed/>
                </p:oleObj>
              </mc:Choice>
              <mc:Fallback>
                <p:oleObj name="Equation" r:id="rId4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Case 2 (the tree </a:t>
            </a:r>
            <a:r>
              <a:rPr lang="en-US" altLang="en-US" dirty="0">
                <a:latin typeface="Arial" charset="0"/>
                <a:cs typeface="Arial" charset="0"/>
              </a:rPr>
              <a:t>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</a:t>
            </a:r>
            <a:r>
              <a:rPr lang="en-US" altLang="en-US" dirty="0" smtClean="0">
                <a:latin typeface="Arial" charset="0"/>
                <a:cs typeface="Arial" charset="0"/>
              </a:rPr>
              <a:t>complete but not perfect):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and we </a:t>
            </a:r>
            <a:r>
              <a:rPr lang="en-US" altLang="en-US" dirty="0" smtClean="0">
                <a:latin typeface="Arial" charset="0"/>
                <a:cs typeface="Arial" charset="0"/>
              </a:rPr>
              <a:t>have </a:t>
            </a:r>
            <a:r>
              <a:rPr lang="en-US" altLang="en-US" sz="2000" dirty="0" smtClean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sz="2000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000" dirty="0" smtClean="0">
                <a:latin typeface="Times New Roman" pitchFamily="18" charset="0"/>
                <a:cs typeface="Arial" charset="0"/>
              </a:rPr>
              <a:t>( 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1050" y="2276475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4" imgW="2565360" imgH="1091880" progId="Equation.DSMT4">
                  <p:embed/>
                </p:oleObj>
              </mc:Choice>
              <mc:Fallback>
                <p:oleObj name="Equation" r:id="rId4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 smtClean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example, node 10 has index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 smtClean="0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smtClean="0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 smtClean="0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example, node 10 has index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 smtClean="0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smtClean="0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 smtClean="0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 smtClean="0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 smtClean="0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 smtClean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 smtClean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in entries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 has a compact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tree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Perfect </a:t>
            </a:r>
            <a:r>
              <a:rPr lang="en-US" altLang="en-US" dirty="0">
                <a:latin typeface="Arial" charset="0"/>
                <a:cs typeface="Arial" charset="0"/>
              </a:rPr>
              <a:t>binary </a:t>
            </a:r>
            <a:r>
              <a:rPr lang="en-US" altLang="en-US" dirty="0" smtClean="0">
                <a:latin typeface="Arial" charset="0"/>
                <a:cs typeface="Arial" charset="0"/>
              </a:rPr>
              <a:t>tree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Complete </a:t>
            </a:r>
            <a:r>
              <a:rPr lang="en-US" altLang="en-US" dirty="0">
                <a:latin typeface="Arial" charset="0"/>
                <a:cs typeface="Arial" charset="0"/>
              </a:rPr>
              <a:t>binary </a:t>
            </a:r>
            <a:r>
              <a:rPr lang="en-US" altLang="en-US" dirty="0" smtClean="0">
                <a:latin typeface="Arial" charset="0"/>
                <a:cs typeface="Arial" charset="0"/>
              </a:rPr>
              <a:t>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</a:t>
            </a:r>
            <a:r>
              <a:rPr lang="en-US" altLang="en-US" dirty="0" smtClean="0">
                <a:solidFill>
                  <a:srgbClr val="FF0000"/>
                </a:solidFill>
              </a:rPr>
              <a:t>eft-child right-sibling </a:t>
            </a:r>
            <a:r>
              <a:rPr lang="en-US" altLang="en-US" dirty="0">
                <a:solidFill>
                  <a:srgbClr val="FF0000"/>
                </a:solidFill>
              </a:rPr>
              <a:t>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 smtClean="0"/>
              <a:t>	Our simple tree data structure is node-based where children are stored as a linked list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 smtClean="0"/>
              <a:t>	Consider the following:</a:t>
            </a:r>
          </a:p>
          <a:p>
            <a:pPr lvl="1"/>
            <a:r>
              <a:rPr lang="en-US" altLang="en-US" dirty="0" smtClean="0"/>
              <a:t>The first child of each node is its left sub-tree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 smtClean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This is called a left-child—right-sibling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 smtClean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  <a:endParaRPr lang="en-CA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 smtClean="0"/>
              <a:t>	B, the first child of A, is the left child of A</a:t>
            </a:r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 smtClean="0"/>
          </a:p>
          <a:p>
            <a:pPr>
              <a:buFont typeface="Arial" pitchFamily="34" charset="0"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For the three siblings C, D, E:</a:t>
            </a:r>
          </a:p>
          <a:p>
            <a:pPr lvl="1"/>
            <a:r>
              <a:rPr lang="en-CA" altLang="en-US" dirty="0" smtClean="0"/>
              <a:t>C is the right sub-tree of B</a:t>
            </a:r>
          </a:p>
          <a:p>
            <a:pPr lvl="1"/>
            <a:r>
              <a:rPr lang="en-CA" altLang="en-US" dirty="0" smtClean="0"/>
              <a:t>D is the right sub-tree of C</a:t>
            </a:r>
          </a:p>
          <a:p>
            <a:pPr lvl="1"/>
            <a:r>
              <a:rPr lang="en-CA" altLang="en-US" dirty="0" smtClean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  <a:endParaRPr lang="en-CA" alt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 smtClean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 smtClean="0"/>
              <a:t>	F, the first child of C, is the left sub-tree of C</a:t>
            </a:r>
            <a:br>
              <a:rPr lang="en-CA" altLang="en-US" dirty="0" smtClean="0"/>
            </a:br>
            <a:endParaRPr lang="en-CA" altLang="en-US" dirty="0" smtClean="0"/>
          </a:p>
          <a:p>
            <a:pPr>
              <a:buFont typeface="Arial" pitchFamily="34" charset="0"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For the next two siblings:</a:t>
            </a:r>
          </a:p>
          <a:p>
            <a:pPr lvl="1"/>
            <a:r>
              <a:rPr lang="en-CA" altLang="en-US" dirty="0" smtClean="0"/>
              <a:t>G is the right sub-tree of F</a:t>
            </a:r>
          </a:p>
          <a:p>
            <a:pPr lvl="1"/>
            <a:r>
              <a:rPr lang="en-CA" altLang="en-US" dirty="0" smtClean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  <a:endParaRPr lang="en-CA" alt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 smtClean="0"/>
              <a:t>	I, </a:t>
            </a:r>
            <a:r>
              <a:rPr lang="en-CA" altLang="en-US" dirty="0"/>
              <a:t>the first child of </a:t>
            </a:r>
            <a:r>
              <a:rPr lang="en-CA" altLang="en-US" dirty="0" smtClean="0"/>
              <a:t>D, </a:t>
            </a:r>
            <a:r>
              <a:rPr lang="en-CA" altLang="en-US" dirty="0"/>
              <a:t>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Binary Node Class</a:t>
            </a:r>
            <a:endParaRPr lang="en-US" altLang="en-US" sz="4400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	template &lt;typename Type&gt;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 smtClean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 size() 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 smtClean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 smtClean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  <a:endParaRPr lang="en-CA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 smtClean="0"/>
              <a:t>	Similarly, the four children of E start with K forming</a:t>
            </a:r>
            <a:br>
              <a:rPr lang="en-CA" altLang="en-US" dirty="0" smtClean="0"/>
            </a:br>
            <a:r>
              <a:rPr lang="en-CA" altLang="en-US" dirty="0" smtClean="0"/>
              <a:t>the left sub-tree of E and its three siblings form</a:t>
            </a:r>
            <a:r>
              <a:rPr lang="en-CA" altLang="en-US" dirty="0"/>
              <a:t/>
            </a:r>
            <a:br>
              <a:rPr lang="en-CA" altLang="en-US" dirty="0"/>
            </a:br>
            <a:r>
              <a:rPr lang="en-CA" altLang="en-US" dirty="0" smtClean="0"/>
              <a:t>a chain along the </a:t>
            </a:r>
            <a:r>
              <a:rPr lang="en-US" altLang="zh-CN" dirty="0" smtClean="0"/>
              <a:t>right </a:t>
            </a:r>
            <a:r>
              <a:rPr lang="en-CA" altLang="en-US" dirty="0" smtClean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An empty left sub-tree indicates no children</a:t>
            </a:r>
          </a:p>
        </p:txBody>
      </p:sp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An empty right sub-tree indicates the node is</a:t>
            </a:r>
            <a:br>
              <a:rPr lang="en-CA" altLang="en-US" dirty="0" smtClean="0"/>
            </a:br>
            <a:r>
              <a:rPr lang="en-CA" altLang="en-US" dirty="0" smtClean="0"/>
              <a:t>the last of its siblings</a:t>
            </a:r>
          </a:p>
          <a:p>
            <a:pPr lvl="1"/>
            <a:r>
              <a:rPr lang="en-CA" altLang="en-US" dirty="0" smtClean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 smtClean="0"/>
              <a:t>	The transformation of a general tree into a left-child right-sibling binary tree has been called the Knuth transform</a:t>
            </a:r>
          </a:p>
          <a:p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Traversals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 smtClean="0"/>
              <a:t>A </a:t>
            </a:r>
            <a:r>
              <a:rPr lang="en-CA" dirty="0" smtClean="0">
                <a:solidFill>
                  <a:srgbClr val="FF0000"/>
                </a:solidFill>
              </a:rPr>
              <a:t>pre-order</a:t>
            </a:r>
            <a:r>
              <a:rPr lang="en-CA" dirty="0" smtClean="0"/>
              <a:t> traversal of the original tree is identical</a:t>
            </a:r>
            <a:br>
              <a:rPr lang="en-CA" dirty="0" smtClean="0"/>
            </a:br>
            <a:r>
              <a:rPr lang="en-CA" dirty="0" smtClean="0"/>
              <a:t>to the </a:t>
            </a:r>
            <a:r>
              <a:rPr lang="en-CA" dirty="0" smtClean="0">
                <a:solidFill>
                  <a:srgbClr val="FF0000"/>
                </a:solidFill>
              </a:rPr>
              <a:t>pre-order</a:t>
            </a:r>
            <a:r>
              <a:rPr lang="en-CA" dirty="0" smtClean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</a:t>
            </a:r>
            <a:r>
              <a:rPr lang="en-CA" sz="1600" dirty="0" smtClean="0"/>
              <a:t>	A B C F O P U G H D I Q V W J E K R L M S T X Y Z N</a:t>
            </a:r>
          </a:p>
          <a:p>
            <a:pPr marL="357188" indent="-357188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Traversals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</a:t>
            </a:r>
            <a:r>
              <a:rPr lang="en-CA" altLang="zh-CN" dirty="0" smtClean="0"/>
              <a:t>transform</a:t>
            </a:r>
            <a:endParaRPr lang="en-CA" altLang="zh-CN" sz="1200" dirty="0" smtClean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</a:t>
            </a:r>
            <a:r>
              <a:rPr lang="en-CA" altLang="zh-CN" sz="1200" dirty="0" smtClean="0">
                <a:solidFill>
                  <a:prstClr val="black"/>
                </a:solidFill>
              </a:rPr>
              <a:t>	</a:t>
            </a:r>
            <a:r>
              <a:rPr lang="en-CA" altLang="zh-CN" sz="1600" dirty="0" smtClean="0">
                <a:solidFill>
                  <a:prstClr val="black"/>
                </a:solidFill>
              </a:rPr>
              <a:t>B </a:t>
            </a:r>
            <a:r>
              <a:rPr lang="en-CA" altLang="zh-CN" sz="1600" dirty="0">
                <a:solidFill>
                  <a:prstClr val="black"/>
                </a:solidFill>
              </a:rPr>
              <a:t>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 smtClean="0"/>
              <a:t>	A forest can be stored in this representation as follows:</a:t>
            </a:r>
          </a:p>
          <a:p>
            <a:pPr lvl="1"/>
            <a:r>
              <a:rPr lang="en-CA" altLang="en-US" dirty="0" smtClean="0"/>
              <a:t>Choose one of the roots of the trees as the root of the binary tree</a:t>
            </a:r>
          </a:p>
          <a:p>
            <a:pPr lvl="1"/>
            <a:r>
              <a:rPr lang="en-CA" altLang="en-US" dirty="0" smtClean="0"/>
              <a:t>Let each subsequent root of a tree be a right child of the previous root</a:t>
            </a:r>
          </a:p>
          <a:p>
            <a:pPr lvl="1"/>
            <a:r>
              <a:rPr lang="en-CA" altLang="en-US" dirty="0" smtClean="0"/>
              <a:t>This is the binary-tree representation of this forest</a:t>
            </a:r>
          </a:p>
          <a:p>
            <a:pPr lvl="1"/>
            <a:r>
              <a:rPr lang="en-CA" altLang="en-US" dirty="0" smtClean="0"/>
              <a:t>Think of the roots as siblings of each other</a:t>
            </a:r>
          </a:p>
          <a:p>
            <a:pPr lvl="1"/>
            <a:endParaRPr lang="en-CA" altLang="en-US" dirty="0" smtClean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 smtClean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// ...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CA" altLang="en-US" dirty="0" smtClean="0"/>
          </a:p>
          <a:p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 smtClean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) {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return count;    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 smtClean="0"/>
          </a:p>
          <a:p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12465</TotalTime>
  <Words>767</Words>
  <Application>Microsoft Macintosh PowerPoint</Application>
  <PresentationFormat>On-screen Show (4:3)</PresentationFormat>
  <Paragraphs>777</Paragraphs>
  <Slides>107</Slides>
  <Notes>69</Notes>
  <HiddenSlides>22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6" baseType="lpstr">
      <vt:lpstr>Calibri</vt:lpstr>
      <vt:lpstr>Consolas</vt:lpstr>
      <vt:lpstr>Courier New</vt:lpstr>
      <vt:lpstr>Symbol</vt:lpstr>
      <vt:lpstr>Times New Roman</vt:lpstr>
      <vt:lpstr>宋体</vt:lpstr>
      <vt:lpstr>Arial</vt:lpstr>
      <vt:lpstr>Custom Design</vt:lpstr>
      <vt:lpstr>Equation</vt:lpstr>
      <vt:lpstr>CS101 Data Structures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Dengji</cp:lastModifiedBy>
  <cp:revision>495</cp:revision>
  <dcterms:created xsi:type="dcterms:W3CDTF">2009-09-11T23:00:44Z</dcterms:created>
  <dcterms:modified xsi:type="dcterms:W3CDTF">2018-03-21T01:50:36Z</dcterms:modified>
</cp:coreProperties>
</file>