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2" r:id="rId5"/>
    <p:sldId id="269" r:id="rId6"/>
    <p:sldId id="270" r:id="rId7"/>
    <p:sldId id="271" r:id="rId8"/>
    <p:sldId id="272" r:id="rId9"/>
    <p:sldId id="273" r:id="rId10"/>
    <p:sldId id="275" r:id="rId11"/>
    <p:sldId id="265"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12"/>
    <p:restoredTop sz="94565"/>
  </p:normalViewPr>
  <p:slideViewPr>
    <p:cSldViewPr snapToGrid="0" snapToObjects="1">
      <p:cViewPr varScale="1">
        <p:scale>
          <a:sx n="116" d="100"/>
          <a:sy n="116" d="100"/>
        </p:scale>
        <p:origin x="184" y="4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41497-A997-E348-A85D-3CBD00CAA5B4}" type="datetimeFigureOut">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C6B8-6E41-3943-9F96-F79A708EBE88}" type="slidenum">
              <a:rPr lang="en-US" smtClean="0"/>
              <a:t>‹#›</a:t>
            </a:fld>
            <a:endParaRPr lang="en-US"/>
          </a:p>
        </p:txBody>
      </p:sp>
    </p:spTree>
    <p:extLst>
      <p:ext uri="{BB962C8B-B14F-4D97-AF65-F5344CB8AC3E}">
        <p14:creationId xmlns:p14="http://schemas.microsoft.com/office/powerpoint/2010/main" val="155200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41497-A997-E348-A85D-3CBD00CAA5B4}" type="datetimeFigureOut">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C6B8-6E41-3943-9F96-F79A708EBE88}" type="slidenum">
              <a:rPr lang="en-US" smtClean="0"/>
              <a:t>‹#›</a:t>
            </a:fld>
            <a:endParaRPr lang="en-US"/>
          </a:p>
        </p:txBody>
      </p:sp>
    </p:spTree>
    <p:extLst>
      <p:ext uri="{BB962C8B-B14F-4D97-AF65-F5344CB8AC3E}">
        <p14:creationId xmlns:p14="http://schemas.microsoft.com/office/powerpoint/2010/main" val="304300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41497-A997-E348-A85D-3CBD00CAA5B4}" type="datetimeFigureOut">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C6B8-6E41-3943-9F96-F79A708EBE88}" type="slidenum">
              <a:rPr lang="en-US" smtClean="0"/>
              <a:t>‹#›</a:t>
            </a:fld>
            <a:endParaRPr lang="en-US"/>
          </a:p>
        </p:txBody>
      </p:sp>
    </p:spTree>
    <p:extLst>
      <p:ext uri="{BB962C8B-B14F-4D97-AF65-F5344CB8AC3E}">
        <p14:creationId xmlns:p14="http://schemas.microsoft.com/office/powerpoint/2010/main" val="376873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41497-A997-E348-A85D-3CBD00CAA5B4}" type="datetimeFigureOut">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C6B8-6E41-3943-9F96-F79A708EBE88}" type="slidenum">
              <a:rPr lang="en-US" smtClean="0"/>
              <a:t>‹#›</a:t>
            </a:fld>
            <a:endParaRPr lang="en-US"/>
          </a:p>
        </p:txBody>
      </p:sp>
    </p:spTree>
    <p:extLst>
      <p:ext uri="{BB962C8B-B14F-4D97-AF65-F5344CB8AC3E}">
        <p14:creationId xmlns:p14="http://schemas.microsoft.com/office/powerpoint/2010/main" val="234903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E41497-A997-E348-A85D-3CBD00CAA5B4}" type="datetimeFigureOut">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C6B8-6E41-3943-9F96-F79A708EBE88}" type="slidenum">
              <a:rPr lang="en-US" smtClean="0"/>
              <a:t>‹#›</a:t>
            </a:fld>
            <a:endParaRPr lang="en-US"/>
          </a:p>
        </p:txBody>
      </p:sp>
    </p:spTree>
    <p:extLst>
      <p:ext uri="{BB962C8B-B14F-4D97-AF65-F5344CB8AC3E}">
        <p14:creationId xmlns:p14="http://schemas.microsoft.com/office/powerpoint/2010/main" val="393792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41497-A997-E348-A85D-3CBD00CAA5B4}" type="datetimeFigureOut">
              <a:rPr lang="en-US" smtClean="0"/>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DC6B8-6E41-3943-9F96-F79A708EBE88}" type="slidenum">
              <a:rPr lang="en-US" smtClean="0"/>
              <a:t>‹#›</a:t>
            </a:fld>
            <a:endParaRPr lang="en-US"/>
          </a:p>
        </p:txBody>
      </p:sp>
    </p:spTree>
    <p:extLst>
      <p:ext uri="{BB962C8B-B14F-4D97-AF65-F5344CB8AC3E}">
        <p14:creationId xmlns:p14="http://schemas.microsoft.com/office/powerpoint/2010/main" val="121909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41497-A997-E348-A85D-3CBD00CAA5B4}" type="datetimeFigureOut">
              <a:rPr lang="en-US" smtClean="0"/>
              <a:t>3/27/18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DC6B8-6E41-3943-9F96-F79A708EBE88}" type="slidenum">
              <a:rPr lang="en-US" smtClean="0"/>
              <a:t>‹#›</a:t>
            </a:fld>
            <a:endParaRPr lang="en-US"/>
          </a:p>
        </p:txBody>
      </p:sp>
    </p:spTree>
    <p:extLst>
      <p:ext uri="{BB962C8B-B14F-4D97-AF65-F5344CB8AC3E}">
        <p14:creationId xmlns:p14="http://schemas.microsoft.com/office/powerpoint/2010/main" val="221040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E41497-A997-E348-A85D-3CBD00CAA5B4}" type="datetimeFigureOut">
              <a:rPr lang="en-US" smtClean="0"/>
              <a:t>3/27/18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DC6B8-6E41-3943-9F96-F79A708EBE88}" type="slidenum">
              <a:rPr lang="en-US" smtClean="0"/>
              <a:t>‹#›</a:t>
            </a:fld>
            <a:endParaRPr lang="en-US"/>
          </a:p>
        </p:txBody>
      </p:sp>
    </p:spTree>
    <p:extLst>
      <p:ext uri="{BB962C8B-B14F-4D97-AF65-F5344CB8AC3E}">
        <p14:creationId xmlns:p14="http://schemas.microsoft.com/office/powerpoint/2010/main" val="2867471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41497-A997-E348-A85D-3CBD00CAA5B4}" type="datetimeFigureOut">
              <a:rPr lang="en-US" smtClean="0"/>
              <a:t>3/27/18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DC6B8-6E41-3943-9F96-F79A708EBE88}" type="slidenum">
              <a:rPr lang="en-US" smtClean="0"/>
              <a:t>‹#›</a:t>
            </a:fld>
            <a:endParaRPr lang="en-US"/>
          </a:p>
        </p:txBody>
      </p:sp>
    </p:spTree>
    <p:extLst>
      <p:ext uri="{BB962C8B-B14F-4D97-AF65-F5344CB8AC3E}">
        <p14:creationId xmlns:p14="http://schemas.microsoft.com/office/powerpoint/2010/main" val="142532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E41497-A997-E348-A85D-3CBD00CAA5B4}" type="datetimeFigureOut">
              <a:rPr lang="en-US" smtClean="0"/>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DC6B8-6E41-3943-9F96-F79A708EBE88}" type="slidenum">
              <a:rPr lang="en-US" smtClean="0"/>
              <a:t>‹#›</a:t>
            </a:fld>
            <a:endParaRPr lang="en-US"/>
          </a:p>
        </p:txBody>
      </p:sp>
    </p:spTree>
    <p:extLst>
      <p:ext uri="{BB962C8B-B14F-4D97-AF65-F5344CB8AC3E}">
        <p14:creationId xmlns:p14="http://schemas.microsoft.com/office/powerpoint/2010/main" val="37756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E41497-A997-E348-A85D-3CBD00CAA5B4}" type="datetimeFigureOut">
              <a:rPr lang="en-US" smtClean="0"/>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DC6B8-6E41-3943-9F96-F79A708EBE88}" type="slidenum">
              <a:rPr lang="en-US" smtClean="0"/>
              <a:t>‹#›</a:t>
            </a:fld>
            <a:endParaRPr lang="en-US"/>
          </a:p>
        </p:txBody>
      </p:sp>
    </p:spTree>
    <p:extLst>
      <p:ext uri="{BB962C8B-B14F-4D97-AF65-F5344CB8AC3E}">
        <p14:creationId xmlns:p14="http://schemas.microsoft.com/office/powerpoint/2010/main" val="350755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41497-A997-E348-A85D-3CBD00CAA5B4}" type="datetimeFigureOut">
              <a:rPr lang="en-US" smtClean="0"/>
              <a:t>3/27/18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DC6B8-6E41-3943-9F96-F79A708EBE88}" type="slidenum">
              <a:rPr lang="en-US" smtClean="0"/>
              <a:t>‹#›</a:t>
            </a:fld>
            <a:endParaRPr lang="en-US"/>
          </a:p>
        </p:txBody>
      </p:sp>
    </p:spTree>
    <p:extLst>
      <p:ext uri="{BB962C8B-B14F-4D97-AF65-F5344CB8AC3E}">
        <p14:creationId xmlns:p14="http://schemas.microsoft.com/office/powerpoint/2010/main" val="614780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D2C7-6762-A743-AE18-AF104590260B}"/>
              </a:ext>
            </a:extLst>
          </p:cNvPr>
          <p:cNvSpPr>
            <a:spLocks noGrp="1"/>
          </p:cNvSpPr>
          <p:nvPr>
            <p:ph type="ctrTitle"/>
          </p:nvPr>
        </p:nvSpPr>
        <p:spPr/>
        <p:txBody>
          <a:bodyPr/>
          <a:lstStyle/>
          <a:p>
            <a:r>
              <a:rPr lang="en-US" dirty="0"/>
              <a:t>POSIX Threads (</a:t>
            </a:r>
            <a:r>
              <a:rPr lang="en-US" dirty="0" err="1"/>
              <a:t>pthreads</a:t>
            </a:r>
            <a:r>
              <a:rPr lang="en-US" dirty="0"/>
              <a:t>)</a:t>
            </a:r>
          </a:p>
        </p:txBody>
      </p:sp>
      <p:sp>
        <p:nvSpPr>
          <p:cNvPr id="3" name="Subtitle 2">
            <a:extLst>
              <a:ext uri="{FF2B5EF4-FFF2-40B4-BE49-F238E27FC236}">
                <a16:creationId xmlns:a16="http://schemas.microsoft.com/office/drawing/2014/main" id="{0059473C-4215-2D4D-90C5-848816953781}"/>
              </a:ext>
            </a:extLst>
          </p:cNvPr>
          <p:cNvSpPr>
            <a:spLocks noGrp="1"/>
          </p:cNvSpPr>
          <p:nvPr>
            <p:ph type="subTitle" idx="1"/>
          </p:nvPr>
        </p:nvSpPr>
        <p:spPr/>
        <p:txBody>
          <a:bodyPr/>
          <a:lstStyle/>
          <a:p>
            <a:r>
              <a:rPr lang="en-US" dirty="0"/>
              <a:t>Chen Chen</a:t>
            </a:r>
          </a:p>
          <a:p>
            <a:r>
              <a:rPr lang="en-US" dirty="0" err="1"/>
              <a:t>chenchen@shanghaitech.edu.cn</a:t>
            </a:r>
            <a:endParaRPr lang="en-US" dirty="0"/>
          </a:p>
        </p:txBody>
      </p:sp>
    </p:spTree>
    <p:extLst>
      <p:ext uri="{BB962C8B-B14F-4D97-AF65-F5344CB8AC3E}">
        <p14:creationId xmlns:p14="http://schemas.microsoft.com/office/powerpoint/2010/main" val="2704610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FA8B-6447-0F4D-9BA7-76CB66025CAD}"/>
              </a:ext>
            </a:extLst>
          </p:cNvPr>
          <p:cNvSpPr>
            <a:spLocks noGrp="1"/>
          </p:cNvSpPr>
          <p:nvPr>
            <p:ph type="title"/>
          </p:nvPr>
        </p:nvSpPr>
        <p:spPr/>
        <p:txBody>
          <a:bodyPr/>
          <a:lstStyle/>
          <a:p>
            <a:r>
              <a:rPr lang="en-US" dirty="0"/>
              <a:t>Thread joining</a:t>
            </a:r>
          </a:p>
        </p:txBody>
      </p:sp>
      <p:sp>
        <p:nvSpPr>
          <p:cNvPr id="3" name="Content Placeholder 2">
            <a:extLst>
              <a:ext uri="{FF2B5EF4-FFF2-40B4-BE49-F238E27FC236}">
                <a16:creationId xmlns:a16="http://schemas.microsoft.com/office/drawing/2014/main" id="{AB381A5E-48F1-1542-A9D8-E9123BF34D1C}"/>
              </a:ext>
            </a:extLst>
          </p:cNvPr>
          <p:cNvSpPr>
            <a:spLocks noGrp="1"/>
          </p:cNvSpPr>
          <p:nvPr>
            <p:ph idx="1"/>
          </p:nvPr>
        </p:nvSpPr>
        <p:spPr/>
        <p:txBody>
          <a:bodyPr/>
          <a:lstStyle/>
          <a:p>
            <a:r>
              <a:rPr lang="en-US" dirty="0"/>
              <a:t>"Joining" is one way to accomplish synchronization between threads.</a:t>
            </a:r>
          </a:p>
          <a:p>
            <a:r>
              <a:rPr lang="en-US" dirty="0"/>
              <a:t>The </a:t>
            </a:r>
            <a:r>
              <a:rPr lang="en-US" dirty="0" err="1"/>
              <a:t>pthread_join</a:t>
            </a:r>
            <a:r>
              <a:rPr lang="en-US" dirty="0"/>
              <a:t>() blocks the calling thread until the specified thread terminates.</a:t>
            </a:r>
          </a:p>
        </p:txBody>
      </p:sp>
      <p:pic>
        <p:nvPicPr>
          <p:cNvPr id="5" name="Picture 4">
            <a:extLst>
              <a:ext uri="{FF2B5EF4-FFF2-40B4-BE49-F238E27FC236}">
                <a16:creationId xmlns:a16="http://schemas.microsoft.com/office/drawing/2014/main" id="{B74C1A95-F19C-0643-A894-3CDBA88F1BA0}"/>
              </a:ext>
            </a:extLst>
          </p:cNvPr>
          <p:cNvPicPr>
            <a:picLocks noChangeAspect="1"/>
          </p:cNvPicPr>
          <p:nvPr/>
        </p:nvPicPr>
        <p:blipFill>
          <a:blip r:embed="rId2"/>
          <a:stretch>
            <a:fillRect/>
          </a:stretch>
        </p:blipFill>
        <p:spPr>
          <a:xfrm>
            <a:off x="1716656" y="4232013"/>
            <a:ext cx="5710687" cy="1951467"/>
          </a:xfrm>
          <a:prstGeom prst="rect">
            <a:avLst/>
          </a:prstGeom>
        </p:spPr>
      </p:pic>
    </p:spTree>
    <p:extLst>
      <p:ext uri="{BB962C8B-B14F-4D97-AF65-F5344CB8AC3E}">
        <p14:creationId xmlns:p14="http://schemas.microsoft.com/office/powerpoint/2010/main" val="59228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9691-7996-DA4C-94E9-9B718F718080}"/>
              </a:ext>
            </a:extLst>
          </p:cNvPr>
          <p:cNvSpPr>
            <a:spLocks noGrp="1"/>
          </p:cNvSpPr>
          <p:nvPr>
            <p:ph type="title"/>
          </p:nvPr>
        </p:nvSpPr>
        <p:spPr/>
        <p:txBody>
          <a:bodyPr/>
          <a:lstStyle/>
          <a:p>
            <a:r>
              <a:rPr lang="en-US" dirty="0"/>
              <a:t>Synchronization</a:t>
            </a:r>
          </a:p>
        </p:txBody>
      </p:sp>
      <p:sp>
        <p:nvSpPr>
          <p:cNvPr id="3" name="Content Placeholder 2">
            <a:extLst>
              <a:ext uri="{FF2B5EF4-FFF2-40B4-BE49-F238E27FC236}">
                <a16:creationId xmlns:a16="http://schemas.microsoft.com/office/drawing/2014/main" id="{B4B6CD90-5529-5447-BEFF-22AB3BA9DFC5}"/>
              </a:ext>
            </a:extLst>
          </p:cNvPr>
          <p:cNvSpPr>
            <a:spLocks noGrp="1"/>
          </p:cNvSpPr>
          <p:nvPr>
            <p:ph idx="1"/>
          </p:nvPr>
        </p:nvSpPr>
        <p:spPr/>
        <p:txBody>
          <a:bodyPr>
            <a:normAutofit fontScale="92500" lnSpcReduction="10000"/>
          </a:bodyPr>
          <a:lstStyle/>
          <a:p>
            <a:r>
              <a:rPr lang="en-US" sz="2000" dirty="0" err="1"/>
              <a:t>Mutex</a:t>
            </a:r>
            <a:endParaRPr lang="en-US" sz="2000" dirty="0"/>
          </a:p>
          <a:p>
            <a:pPr lvl="1"/>
            <a:r>
              <a:rPr lang="en-US" sz="1600" dirty="0" err="1"/>
              <a:t>int</a:t>
            </a:r>
            <a:r>
              <a:rPr lang="en-US" sz="1600" dirty="0"/>
              <a:t> </a:t>
            </a:r>
            <a:r>
              <a:rPr lang="en-US" sz="1600" dirty="0" err="1"/>
              <a:t>pthread_mutex_init</a:t>
            </a:r>
            <a:r>
              <a:rPr lang="en-US" sz="1600" dirty="0"/>
              <a:t>(</a:t>
            </a:r>
            <a:r>
              <a:rPr lang="en-US" sz="1600" dirty="0" err="1"/>
              <a:t>pthread_mutex_t</a:t>
            </a:r>
            <a:r>
              <a:rPr lang="en-US" sz="1600" dirty="0"/>
              <a:t> *</a:t>
            </a:r>
            <a:r>
              <a:rPr lang="en-US" sz="1600" dirty="0" err="1"/>
              <a:t>mp</a:t>
            </a:r>
            <a:r>
              <a:rPr lang="en-US" sz="1600" dirty="0"/>
              <a:t>, </a:t>
            </a:r>
            <a:r>
              <a:rPr lang="en-US" sz="1600" dirty="0" err="1"/>
              <a:t>const</a:t>
            </a:r>
            <a:r>
              <a:rPr lang="en-US" sz="1600" dirty="0"/>
              <a:t> </a:t>
            </a:r>
            <a:r>
              <a:rPr lang="en-US" sz="1600" dirty="0" err="1"/>
              <a:t>pthread_mutexattr_t</a:t>
            </a:r>
            <a:r>
              <a:rPr lang="en-US" sz="1600" dirty="0"/>
              <a:t> *</a:t>
            </a:r>
            <a:r>
              <a:rPr lang="en-US" sz="1600" dirty="0" err="1"/>
              <a:t>attr</a:t>
            </a:r>
            <a:r>
              <a:rPr lang="en-US" sz="1600" dirty="0"/>
              <a:t>): Initialize a new </a:t>
            </a:r>
            <a:r>
              <a:rPr lang="en-US" sz="1600" dirty="0" err="1"/>
              <a:t>mutex</a:t>
            </a:r>
            <a:endParaRPr lang="en-US" sz="1600" dirty="0"/>
          </a:p>
          <a:p>
            <a:pPr lvl="1"/>
            <a:r>
              <a:rPr lang="en-US" sz="1600" dirty="0" err="1"/>
              <a:t>pthread_mutex_t</a:t>
            </a:r>
            <a:r>
              <a:rPr lang="en-US" sz="1600" dirty="0"/>
              <a:t> </a:t>
            </a:r>
            <a:r>
              <a:rPr lang="en-US" sz="1600" dirty="0" err="1"/>
              <a:t>mutex</a:t>
            </a:r>
            <a:r>
              <a:rPr lang="en-US" sz="1600" dirty="0"/>
              <a:t> = PTHREAD_MUTEX_INITIALIZER: Declare a new </a:t>
            </a:r>
            <a:r>
              <a:rPr lang="en-US" sz="1600" dirty="0" err="1"/>
              <a:t>mutex</a:t>
            </a:r>
            <a:r>
              <a:rPr lang="en-US" sz="1600" dirty="0"/>
              <a:t> lock</a:t>
            </a:r>
          </a:p>
          <a:p>
            <a:pPr lvl="1"/>
            <a:r>
              <a:rPr lang="en-US" sz="1600" dirty="0" err="1"/>
              <a:t>int</a:t>
            </a:r>
            <a:r>
              <a:rPr lang="en-US" sz="1600" dirty="0"/>
              <a:t> </a:t>
            </a:r>
            <a:r>
              <a:rPr lang="en-US" sz="1600" dirty="0" err="1"/>
              <a:t>pthread_mutex_lock</a:t>
            </a:r>
            <a:r>
              <a:rPr lang="en-US" sz="1600" dirty="0"/>
              <a:t>(</a:t>
            </a:r>
            <a:r>
              <a:rPr lang="en-US" sz="1600" dirty="0" err="1"/>
              <a:t>pthread_mutex_t</a:t>
            </a:r>
            <a:r>
              <a:rPr lang="en-US" sz="1600" dirty="0"/>
              <a:t> *</a:t>
            </a:r>
            <a:r>
              <a:rPr lang="en-US" sz="1600" dirty="0" err="1"/>
              <a:t>mp</a:t>
            </a:r>
            <a:r>
              <a:rPr lang="en-US" sz="1600" dirty="0"/>
              <a:t>): Lock a </a:t>
            </a:r>
            <a:r>
              <a:rPr lang="en-US" sz="1600" dirty="0" err="1"/>
              <a:t>mutex</a:t>
            </a:r>
            <a:r>
              <a:rPr lang="en-US" sz="1600" dirty="0"/>
              <a:t> (blocking)</a:t>
            </a:r>
          </a:p>
          <a:p>
            <a:pPr lvl="1"/>
            <a:r>
              <a:rPr lang="en-US" sz="1600" dirty="0" err="1"/>
              <a:t>int</a:t>
            </a:r>
            <a:r>
              <a:rPr lang="en-US" sz="1600" dirty="0"/>
              <a:t> </a:t>
            </a:r>
            <a:r>
              <a:rPr lang="en-US" sz="1600" dirty="0" err="1"/>
              <a:t>pthread_mutex_trylock</a:t>
            </a:r>
            <a:r>
              <a:rPr lang="en-US" sz="1600" dirty="0"/>
              <a:t>(</a:t>
            </a:r>
            <a:r>
              <a:rPr lang="en-US" sz="1600" dirty="0" err="1"/>
              <a:t>pthread_mutex_t</a:t>
            </a:r>
            <a:r>
              <a:rPr lang="en-US" sz="1600" dirty="0"/>
              <a:t> *</a:t>
            </a:r>
            <a:r>
              <a:rPr lang="en-US" sz="1600" dirty="0" err="1"/>
              <a:t>mp</a:t>
            </a:r>
            <a:r>
              <a:rPr lang="en-US" sz="1600" dirty="0"/>
              <a:t>): Lock a </a:t>
            </a:r>
            <a:r>
              <a:rPr lang="en-US" sz="1600" dirty="0" err="1"/>
              <a:t>mutex</a:t>
            </a:r>
            <a:r>
              <a:rPr lang="en-US" sz="1600" dirty="0"/>
              <a:t> (non-blocking)</a:t>
            </a:r>
          </a:p>
          <a:p>
            <a:pPr lvl="1"/>
            <a:r>
              <a:rPr lang="en-US" sz="1600" dirty="0" err="1"/>
              <a:t>int</a:t>
            </a:r>
            <a:r>
              <a:rPr lang="en-US" sz="1600" dirty="0"/>
              <a:t> </a:t>
            </a:r>
            <a:r>
              <a:rPr lang="en-US" sz="1600" dirty="0" err="1"/>
              <a:t>pthread_mutex_unlock</a:t>
            </a:r>
            <a:r>
              <a:rPr lang="en-US" sz="1600" dirty="0"/>
              <a:t>(</a:t>
            </a:r>
            <a:r>
              <a:rPr lang="en-US" sz="1600" dirty="0" err="1"/>
              <a:t>pthread_mutex_t</a:t>
            </a:r>
            <a:r>
              <a:rPr lang="en-US" sz="1600" dirty="0"/>
              <a:t> *</a:t>
            </a:r>
            <a:r>
              <a:rPr lang="en-US" sz="1600" dirty="0" err="1"/>
              <a:t>mp</a:t>
            </a:r>
            <a:r>
              <a:rPr lang="en-US" sz="1600" dirty="0"/>
              <a:t>): Unlock a </a:t>
            </a:r>
            <a:r>
              <a:rPr lang="en-US" sz="1600" dirty="0" err="1"/>
              <a:t>mutex</a:t>
            </a:r>
            <a:endParaRPr lang="en-US" sz="1600" dirty="0"/>
          </a:p>
          <a:p>
            <a:pPr lvl="1"/>
            <a:r>
              <a:rPr lang="en-US" sz="1600" dirty="0" err="1"/>
              <a:t>int</a:t>
            </a:r>
            <a:r>
              <a:rPr lang="en-US" sz="1600" dirty="0"/>
              <a:t> </a:t>
            </a:r>
            <a:r>
              <a:rPr lang="en-US" sz="1600" dirty="0" err="1"/>
              <a:t>pthread_mutex_destroy</a:t>
            </a:r>
            <a:r>
              <a:rPr lang="en-US" sz="1600" dirty="0"/>
              <a:t>(</a:t>
            </a:r>
            <a:r>
              <a:rPr lang="en-US" sz="1600" dirty="0" err="1"/>
              <a:t>pthread_mutex_t</a:t>
            </a:r>
            <a:r>
              <a:rPr lang="en-US" sz="1600" dirty="0"/>
              <a:t> *</a:t>
            </a:r>
            <a:r>
              <a:rPr lang="en-US" sz="1600" dirty="0" err="1"/>
              <a:t>mp</a:t>
            </a:r>
            <a:r>
              <a:rPr lang="en-US" sz="1600" dirty="0"/>
              <a:t>): Destroy a </a:t>
            </a:r>
            <a:r>
              <a:rPr lang="en-US" sz="1600" dirty="0" err="1"/>
              <a:t>mutex</a:t>
            </a:r>
            <a:endParaRPr lang="en-US" sz="1600" dirty="0"/>
          </a:p>
          <a:p>
            <a:r>
              <a:rPr lang="en-US" sz="2000" dirty="0"/>
              <a:t>Condition Variables</a:t>
            </a:r>
          </a:p>
          <a:p>
            <a:pPr lvl="1"/>
            <a:r>
              <a:rPr lang="en-US" sz="1600" dirty="0" err="1"/>
              <a:t>int</a:t>
            </a:r>
            <a:r>
              <a:rPr lang="en-US" sz="1600" dirty="0"/>
              <a:t> </a:t>
            </a:r>
            <a:r>
              <a:rPr lang="en-US" sz="1600" dirty="0" err="1"/>
              <a:t>pthread_cond_init</a:t>
            </a:r>
            <a:r>
              <a:rPr lang="en-US" sz="1600" dirty="0"/>
              <a:t>(</a:t>
            </a:r>
            <a:r>
              <a:rPr lang="en-US" sz="1600" dirty="0" err="1"/>
              <a:t>pthread_cond_t</a:t>
            </a:r>
            <a:r>
              <a:rPr lang="en-US" sz="1600" dirty="0"/>
              <a:t> *</a:t>
            </a:r>
            <a:r>
              <a:rPr lang="en-US" sz="1600" dirty="0" err="1"/>
              <a:t>cond,pthread_condattr_t</a:t>
            </a:r>
            <a:r>
              <a:rPr lang="en-US" sz="1600" dirty="0"/>
              <a:t> *</a:t>
            </a:r>
            <a:r>
              <a:rPr lang="en-US" sz="1600" dirty="0" err="1"/>
              <a:t>cond_attr</a:t>
            </a:r>
            <a:r>
              <a:rPr lang="en-US" sz="1600" dirty="0"/>
              <a:t>);     </a:t>
            </a:r>
          </a:p>
          <a:p>
            <a:pPr lvl="1"/>
            <a:r>
              <a:rPr lang="en-US" sz="1600" dirty="0" err="1"/>
              <a:t>int</a:t>
            </a:r>
            <a:r>
              <a:rPr lang="en-US" sz="1600" dirty="0"/>
              <a:t> </a:t>
            </a:r>
            <a:r>
              <a:rPr lang="en-US" sz="1600" dirty="0" err="1"/>
              <a:t>pthread_cond_wait</a:t>
            </a:r>
            <a:r>
              <a:rPr lang="en-US" sz="1600" dirty="0"/>
              <a:t>(</a:t>
            </a:r>
            <a:r>
              <a:rPr lang="en-US" sz="1600" dirty="0" err="1"/>
              <a:t>pthread_cond_t</a:t>
            </a:r>
            <a:r>
              <a:rPr lang="en-US" sz="1600" dirty="0"/>
              <a:t> *</a:t>
            </a:r>
            <a:r>
              <a:rPr lang="en-US" sz="1600" dirty="0" err="1"/>
              <a:t>cond,pthread_mutex_t</a:t>
            </a:r>
            <a:r>
              <a:rPr lang="en-US" sz="1600" dirty="0"/>
              <a:t> *</a:t>
            </a:r>
            <a:r>
              <a:rPr lang="en-US" sz="1600" dirty="0" err="1"/>
              <a:t>mutex</a:t>
            </a:r>
            <a:r>
              <a:rPr lang="en-US" sz="1600" dirty="0"/>
              <a:t>);</a:t>
            </a:r>
          </a:p>
          <a:p>
            <a:pPr lvl="1"/>
            <a:r>
              <a:rPr lang="en-US" sz="1600" dirty="0" err="1"/>
              <a:t>int</a:t>
            </a:r>
            <a:r>
              <a:rPr lang="en-US" sz="1600" dirty="0"/>
              <a:t> </a:t>
            </a:r>
            <a:r>
              <a:rPr lang="en-US" sz="1600" dirty="0" err="1"/>
              <a:t>pthread_cond_timewait</a:t>
            </a:r>
            <a:r>
              <a:rPr lang="en-US" sz="1600" dirty="0"/>
              <a:t>(</a:t>
            </a:r>
            <a:r>
              <a:rPr lang="en-US" sz="1600" dirty="0" err="1"/>
              <a:t>pthread_cond_t</a:t>
            </a:r>
            <a:r>
              <a:rPr lang="en-US" sz="1600" dirty="0"/>
              <a:t> *</a:t>
            </a:r>
            <a:r>
              <a:rPr lang="en-US" sz="1600" dirty="0" err="1"/>
              <a:t>cond,pthread_mutex</a:t>
            </a:r>
            <a:r>
              <a:rPr lang="en-US" sz="1600" dirty="0"/>
              <a:t> *</a:t>
            </a:r>
            <a:r>
              <a:rPr lang="en-US" sz="1600" dirty="0" err="1"/>
              <a:t>mutex,const</a:t>
            </a:r>
            <a:r>
              <a:rPr lang="en-US" sz="1600" dirty="0"/>
              <a:t> </a:t>
            </a:r>
            <a:r>
              <a:rPr lang="en-US" sz="1600" dirty="0" err="1"/>
              <a:t>timespec</a:t>
            </a:r>
            <a:r>
              <a:rPr lang="en-US" sz="1600" dirty="0"/>
              <a:t> *</a:t>
            </a:r>
            <a:r>
              <a:rPr lang="en-US" sz="1600" dirty="0" err="1"/>
              <a:t>abstime</a:t>
            </a:r>
            <a:r>
              <a:rPr lang="en-US" sz="1600" dirty="0"/>
              <a:t>);</a:t>
            </a:r>
          </a:p>
          <a:p>
            <a:pPr lvl="1"/>
            <a:r>
              <a:rPr lang="en-US" sz="1600" dirty="0" err="1"/>
              <a:t>int</a:t>
            </a:r>
            <a:r>
              <a:rPr lang="en-US" sz="1600" dirty="0"/>
              <a:t> </a:t>
            </a:r>
            <a:r>
              <a:rPr lang="en-US" sz="1600" dirty="0" err="1"/>
              <a:t>pthread_cond_destroy</a:t>
            </a:r>
            <a:r>
              <a:rPr lang="en-US" sz="1600" dirty="0"/>
              <a:t>(</a:t>
            </a:r>
            <a:r>
              <a:rPr lang="en-US" sz="1600" dirty="0" err="1"/>
              <a:t>pthread_cond_t</a:t>
            </a:r>
            <a:r>
              <a:rPr lang="en-US" sz="1600" dirty="0"/>
              <a:t> *</a:t>
            </a:r>
            <a:r>
              <a:rPr lang="en-US" sz="1600" dirty="0" err="1"/>
              <a:t>cond</a:t>
            </a:r>
            <a:r>
              <a:rPr lang="en-US" sz="1600" dirty="0"/>
              <a:t>);  </a:t>
            </a:r>
          </a:p>
          <a:p>
            <a:pPr lvl="1"/>
            <a:r>
              <a:rPr lang="en-US" sz="1600" dirty="0" err="1"/>
              <a:t>int</a:t>
            </a:r>
            <a:r>
              <a:rPr lang="en-US" sz="1600" dirty="0"/>
              <a:t> </a:t>
            </a:r>
            <a:r>
              <a:rPr lang="en-US" sz="1600" dirty="0" err="1"/>
              <a:t>pthread_cond_signal</a:t>
            </a:r>
            <a:r>
              <a:rPr lang="en-US" sz="1600" dirty="0"/>
              <a:t>(</a:t>
            </a:r>
            <a:r>
              <a:rPr lang="en-US" sz="1600" dirty="0" err="1"/>
              <a:t>pthread_cond_t</a:t>
            </a:r>
            <a:r>
              <a:rPr lang="en-US" sz="1600" dirty="0"/>
              <a:t> *</a:t>
            </a:r>
            <a:r>
              <a:rPr lang="en-US" sz="1600" dirty="0" err="1"/>
              <a:t>cond</a:t>
            </a:r>
            <a:r>
              <a:rPr lang="en-US" sz="1600" dirty="0"/>
              <a:t>);</a:t>
            </a:r>
          </a:p>
          <a:p>
            <a:pPr lvl="1"/>
            <a:r>
              <a:rPr lang="en-US" sz="1600" dirty="0" err="1"/>
              <a:t>int</a:t>
            </a:r>
            <a:r>
              <a:rPr lang="en-US" sz="1600" dirty="0"/>
              <a:t> </a:t>
            </a:r>
            <a:r>
              <a:rPr lang="en-US" sz="1600" dirty="0" err="1"/>
              <a:t>pthread_cond_broadcast</a:t>
            </a:r>
            <a:r>
              <a:rPr lang="en-US" sz="1600" dirty="0"/>
              <a:t>(</a:t>
            </a:r>
            <a:r>
              <a:rPr lang="en-US" sz="1600" dirty="0" err="1"/>
              <a:t>pthread_cond_t</a:t>
            </a:r>
            <a:r>
              <a:rPr lang="en-US" sz="1600" dirty="0"/>
              <a:t> *</a:t>
            </a:r>
            <a:r>
              <a:rPr lang="en-US" sz="1600" dirty="0" err="1"/>
              <a:t>cond</a:t>
            </a:r>
            <a:r>
              <a:rPr lang="en-US" sz="1600" dirty="0"/>
              <a:t>);</a:t>
            </a:r>
          </a:p>
        </p:txBody>
      </p:sp>
    </p:spTree>
    <p:extLst>
      <p:ext uri="{BB962C8B-B14F-4D97-AF65-F5344CB8AC3E}">
        <p14:creationId xmlns:p14="http://schemas.microsoft.com/office/powerpoint/2010/main" val="2106182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9CD0-9CEE-0C4A-AC0B-A51490B36E9E}"/>
              </a:ext>
            </a:extLst>
          </p:cNvPr>
          <p:cNvSpPr>
            <a:spLocks noGrp="1"/>
          </p:cNvSpPr>
          <p:nvPr>
            <p:ph type="title"/>
          </p:nvPr>
        </p:nvSpPr>
        <p:spPr/>
        <p:txBody>
          <a:bodyPr/>
          <a:lstStyle/>
          <a:p>
            <a:r>
              <a:rPr lang="en-US" dirty="0"/>
              <a:t>More APIs…</a:t>
            </a:r>
          </a:p>
        </p:txBody>
      </p:sp>
      <p:sp>
        <p:nvSpPr>
          <p:cNvPr id="3" name="Content Placeholder 2">
            <a:extLst>
              <a:ext uri="{FF2B5EF4-FFF2-40B4-BE49-F238E27FC236}">
                <a16:creationId xmlns:a16="http://schemas.microsoft.com/office/drawing/2014/main" id="{0FF7B43D-CC5B-CF49-9AE7-5793B5D3C867}"/>
              </a:ext>
            </a:extLst>
          </p:cNvPr>
          <p:cNvSpPr>
            <a:spLocks noGrp="1"/>
          </p:cNvSpPr>
          <p:nvPr>
            <p:ph idx="1"/>
          </p:nvPr>
        </p:nvSpPr>
        <p:spPr/>
        <p:txBody>
          <a:bodyPr/>
          <a:lstStyle/>
          <a:p>
            <a:r>
              <a:rPr lang="en-US" dirty="0" err="1"/>
              <a:t>pthread_exit</a:t>
            </a:r>
            <a:r>
              <a:rPr lang="en-US" dirty="0"/>
              <a:t>(): Terminate current thread</a:t>
            </a:r>
          </a:p>
          <a:p>
            <a:r>
              <a:rPr lang="en-US" dirty="0" err="1"/>
              <a:t>pthread_kill</a:t>
            </a:r>
            <a:r>
              <a:rPr lang="en-US" dirty="0"/>
              <a:t>(): Send a kill signal to the specified thread</a:t>
            </a:r>
          </a:p>
          <a:p>
            <a:r>
              <a:rPr lang="en-US" dirty="0" err="1"/>
              <a:t>pthread_equal</a:t>
            </a:r>
            <a:r>
              <a:rPr lang="en-US" dirty="0"/>
              <a:t>(): Compare two </a:t>
            </a:r>
            <a:r>
              <a:rPr lang="en-US" dirty="0" err="1"/>
              <a:t>pthread_t</a:t>
            </a:r>
            <a:endParaRPr lang="en-US" dirty="0"/>
          </a:p>
          <a:p>
            <a:r>
              <a:rPr lang="en-US" dirty="0"/>
              <a:t>…</a:t>
            </a:r>
          </a:p>
          <a:p>
            <a:r>
              <a:rPr lang="en-US" dirty="0"/>
              <a:t>Read the manual when needed</a:t>
            </a:r>
          </a:p>
        </p:txBody>
      </p:sp>
    </p:spTree>
    <p:extLst>
      <p:ext uri="{BB962C8B-B14F-4D97-AF65-F5344CB8AC3E}">
        <p14:creationId xmlns:p14="http://schemas.microsoft.com/office/powerpoint/2010/main" val="278422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0F3E-14F6-704D-91BE-54AB4BE35CA3}"/>
              </a:ext>
            </a:extLst>
          </p:cNvPr>
          <p:cNvSpPr>
            <a:spLocks noGrp="1"/>
          </p:cNvSpPr>
          <p:nvPr>
            <p:ph type="title"/>
          </p:nvPr>
        </p:nvSpPr>
        <p:spPr/>
        <p:txBody>
          <a:bodyPr/>
          <a:lstStyle/>
          <a:p>
            <a:r>
              <a:rPr lang="en-US" dirty="0"/>
              <a:t>What is </a:t>
            </a:r>
            <a:r>
              <a:rPr lang="en-US" dirty="0" err="1"/>
              <a:t>pthreads</a:t>
            </a:r>
            <a:r>
              <a:rPr lang="en-US" dirty="0"/>
              <a:t>?</a:t>
            </a:r>
          </a:p>
        </p:txBody>
      </p:sp>
      <p:sp>
        <p:nvSpPr>
          <p:cNvPr id="3" name="Content Placeholder 2">
            <a:extLst>
              <a:ext uri="{FF2B5EF4-FFF2-40B4-BE49-F238E27FC236}">
                <a16:creationId xmlns:a16="http://schemas.microsoft.com/office/drawing/2014/main" id="{4557B14A-BB3B-3642-A927-33C97B8E6EA1}"/>
              </a:ext>
            </a:extLst>
          </p:cNvPr>
          <p:cNvSpPr>
            <a:spLocks noGrp="1"/>
          </p:cNvSpPr>
          <p:nvPr>
            <p:ph idx="1"/>
          </p:nvPr>
        </p:nvSpPr>
        <p:spPr/>
        <p:txBody>
          <a:bodyPr>
            <a:normAutofit fontScale="92500" lnSpcReduction="10000"/>
          </a:bodyPr>
          <a:lstStyle/>
          <a:p>
            <a:r>
              <a:rPr lang="en-US" dirty="0"/>
              <a:t>POSIX Threads, usually referred to as </a:t>
            </a:r>
            <a:r>
              <a:rPr lang="en-US" dirty="0" err="1"/>
              <a:t>pthreads</a:t>
            </a:r>
            <a:r>
              <a:rPr lang="en-US" dirty="0"/>
              <a:t>, is </a:t>
            </a:r>
            <a:r>
              <a:rPr lang="en-US" b="1" dirty="0"/>
              <a:t>an execution model </a:t>
            </a:r>
            <a:r>
              <a:rPr lang="en-US" dirty="0"/>
              <a:t>that exists independently from a language, as well as </a:t>
            </a:r>
            <a:r>
              <a:rPr lang="en-US" b="1" dirty="0"/>
              <a:t>a parallel execution model</a:t>
            </a:r>
            <a:r>
              <a:rPr lang="en-US" dirty="0"/>
              <a:t>. It allows a program to control multiple different flows of work that overlap in time. Each flow of work is referred to as a thread, and creation and control over these flows is achieved by making calls to the </a:t>
            </a:r>
            <a:r>
              <a:rPr lang="en-US" b="1" dirty="0"/>
              <a:t>POSIX Threads API</a:t>
            </a:r>
            <a:r>
              <a:rPr lang="en-US" dirty="0"/>
              <a:t>.</a:t>
            </a:r>
          </a:p>
          <a:p>
            <a:r>
              <a:rPr lang="en-US" dirty="0"/>
              <a:t>Defined by POSIX, implemented by different operating systems (Linux, BSD…), a standard.</a:t>
            </a:r>
          </a:p>
          <a:p>
            <a:r>
              <a:rPr lang="en-US" dirty="0"/>
              <a:t>The </a:t>
            </a:r>
            <a:r>
              <a:rPr lang="en-US" dirty="0" err="1"/>
              <a:t>pthreads</a:t>
            </a:r>
            <a:r>
              <a:rPr lang="en-US" dirty="0"/>
              <a:t> library on different platforms are the user space interface of multi-threading implementations.</a:t>
            </a:r>
          </a:p>
        </p:txBody>
      </p:sp>
    </p:spTree>
    <p:extLst>
      <p:ext uri="{BB962C8B-B14F-4D97-AF65-F5344CB8AC3E}">
        <p14:creationId xmlns:p14="http://schemas.microsoft.com/office/powerpoint/2010/main" val="2725615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57F3-8A5D-9645-9B65-77E67792647E}"/>
              </a:ext>
            </a:extLst>
          </p:cNvPr>
          <p:cNvSpPr>
            <a:spLocks noGrp="1"/>
          </p:cNvSpPr>
          <p:nvPr>
            <p:ph type="title"/>
          </p:nvPr>
        </p:nvSpPr>
        <p:spPr/>
        <p:txBody>
          <a:bodyPr/>
          <a:lstStyle/>
          <a:p>
            <a:r>
              <a:rPr lang="en-US" dirty="0"/>
              <a:t>Sample usage</a:t>
            </a:r>
          </a:p>
        </p:txBody>
      </p:sp>
      <p:sp>
        <p:nvSpPr>
          <p:cNvPr id="3" name="Content Placeholder 2">
            <a:extLst>
              <a:ext uri="{FF2B5EF4-FFF2-40B4-BE49-F238E27FC236}">
                <a16:creationId xmlns:a16="http://schemas.microsoft.com/office/drawing/2014/main" id="{5F81D4B6-D4E4-E34B-899B-6A3A62DE3974}"/>
              </a:ext>
            </a:extLst>
          </p:cNvPr>
          <p:cNvSpPr>
            <a:spLocks noGrp="1"/>
          </p:cNvSpPr>
          <p:nvPr>
            <p:ph idx="1"/>
          </p:nvPr>
        </p:nvSpPr>
        <p:spPr/>
        <p:txBody>
          <a:bodyPr>
            <a:normAutofit fontScale="40000" lnSpcReduction="20000"/>
          </a:bodyPr>
          <a:lstStyle/>
          <a:p>
            <a:pPr marL="0" indent="0">
              <a:buNone/>
            </a:pPr>
            <a:r>
              <a:rPr lang="en-US" dirty="0">
                <a:solidFill>
                  <a:srgbClr val="0D5F18"/>
                </a:solidFill>
                <a:latin typeface="Courier" pitchFamily="2" charset="0"/>
              </a:rPr>
              <a:t>#include</a:t>
            </a:r>
            <a:r>
              <a:rPr lang="en-US" dirty="0">
                <a:solidFill>
                  <a:srgbClr val="000000"/>
                </a:solidFill>
                <a:latin typeface="Courier" pitchFamily="2" charset="0"/>
              </a:rPr>
              <a:t> </a:t>
            </a:r>
            <a:r>
              <a:rPr lang="en-US" i="1" dirty="0">
                <a:solidFill>
                  <a:srgbClr val="4F8FA0"/>
                </a:solidFill>
                <a:latin typeface="Courier-Oblique" pitchFamily="2" charset="0"/>
              </a:rPr>
              <a:t>&lt;</a:t>
            </a:r>
            <a:r>
              <a:rPr lang="en-US" i="1" dirty="0" err="1">
                <a:solidFill>
                  <a:srgbClr val="4F8FA0"/>
                </a:solidFill>
                <a:latin typeface="Courier-Oblique" pitchFamily="2" charset="0"/>
              </a:rPr>
              <a:t>pthread.h</a:t>
            </a:r>
            <a:r>
              <a:rPr lang="en-US" i="1" dirty="0">
                <a:solidFill>
                  <a:srgbClr val="4F8FA0"/>
                </a:solidFill>
                <a:latin typeface="Courier-Oblique" pitchFamily="2" charset="0"/>
              </a:rPr>
              <a:t>&gt;</a:t>
            </a:r>
          </a:p>
          <a:p>
            <a:pPr marL="0" indent="0">
              <a:buNone/>
            </a:pPr>
            <a:r>
              <a:rPr lang="en-US" dirty="0">
                <a:solidFill>
                  <a:srgbClr val="0D5F18"/>
                </a:solidFill>
                <a:latin typeface="Courier" pitchFamily="2" charset="0"/>
              </a:rPr>
              <a:t>#include</a:t>
            </a:r>
            <a:r>
              <a:rPr lang="en-US" dirty="0">
                <a:solidFill>
                  <a:srgbClr val="000000"/>
                </a:solidFill>
                <a:latin typeface="Courier" pitchFamily="2" charset="0"/>
              </a:rPr>
              <a:t> </a:t>
            </a:r>
            <a:r>
              <a:rPr lang="en-US" i="1" dirty="0">
                <a:solidFill>
                  <a:srgbClr val="4F8FA0"/>
                </a:solidFill>
                <a:latin typeface="Courier-Oblique" pitchFamily="2" charset="0"/>
              </a:rPr>
              <a:t>&lt;</a:t>
            </a:r>
            <a:r>
              <a:rPr lang="en-US" i="1" dirty="0" err="1">
                <a:solidFill>
                  <a:srgbClr val="4F8FA0"/>
                </a:solidFill>
                <a:latin typeface="Courier-Oblique" pitchFamily="2" charset="0"/>
              </a:rPr>
              <a:t>stdio.h</a:t>
            </a:r>
            <a:r>
              <a:rPr lang="en-US" i="1" dirty="0">
                <a:solidFill>
                  <a:srgbClr val="4F8FA0"/>
                </a:solidFill>
                <a:latin typeface="Courier-Oblique" pitchFamily="2" charset="0"/>
              </a:rPr>
              <a:t>&gt;</a:t>
            </a:r>
          </a:p>
          <a:p>
            <a:pPr marL="0" indent="0">
              <a:buNone/>
            </a:pPr>
            <a:r>
              <a:rPr lang="en-US" dirty="0">
                <a:solidFill>
                  <a:srgbClr val="0D5F18"/>
                </a:solidFill>
                <a:latin typeface="Courier" pitchFamily="2" charset="0"/>
              </a:rPr>
              <a:t>#include</a:t>
            </a:r>
            <a:r>
              <a:rPr lang="en-US" dirty="0">
                <a:solidFill>
                  <a:srgbClr val="000000"/>
                </a:solidFill>
                <a:latin typeface="Courier" pitchFamily="2" charset="0"/>
              </a:rPr>
              <a:t> </a:t>
            </a:r>
            <a:r>
              <a:rPr lang="en-US" i="1" dirty="0">
                <a:solidFill>
                  <a:srgbClr val="4F8FA0"/>
                </a:solidFill>
                <a:latin typeface="Courier-Oblique" pitchFamily="2" charset="0"/>
              </a:rPr>
              <a:t>&lt;</a:t>
            </a:r>
            <a:r>
              <a:rPr lang="en-US" i="1" dirty="0" err="1">
                <a:solidFill>
                  <a:srgbClr val="4F8FA0"/>
                </a:solidFill>
                <a:latin typeface="Courier-Oblique" pitchFamily="2" charset="0"/>
              </a:rPr>
              <a:t>stdlib.h</a:t>
            </a:r>
            <a:r>
              <a:rPr lang="en-US" i="1" dirty="0">
                <a:solidFill>
                  <a:srgbClr val="4F8FA0"/>
                </a:solidFill>
                <a:latin typeface="Courier-Oblique" pitchFamily="2" charset="0"/>
              </a:rPr>
              <a:t>&gt;</a:t>
            </a:r>
          </a:p>
          <a:p>
            <a:pPr marL="0" indent="0">
              <a:buNone/>
            </a:pPr>
            <a:r>
              <a:rPr lang="en-US" dirty="0">
                <a:solidFill>
                  <a:srgbClr val="7C1302"/>
                </a:solidFill>
                <a:latin typeface="Courier" pitchFamily="2" charset="0"/>
              </a:rPr>
              <a:t>void</a:t>
            </a:r>
            <a:r>
              <a:rPr lang="en-US" dirty="0">
                <a:solidFill>
                  <a:srgbClr val="000000"/>
                </a:solidFill>
                <a:latin typeface="Courier" pitchFamily="2" charset="0"/>
              </a:rPr>
              <a:t> </a:t>
            </a:r>
            <a:r>
              <a:rPr lang="en-US" dirty="0">
                <a:solidFill>
                  <a:srgbClr val="08196B"/>
                </a:solidFill>
                <a:latin typeface="Courier" pitchFamily="2" charset="0"/>
              </a:rPr>
              <a:t>worker</a:t>
            </a:r>
            <a:r>
              <a:rPr lang="en-US" dirty="0">
                <a:solidFill>
                  <a:srgbClr val="000000"/>
                </a:solidFill>
                <a:latin typeface="Courier" pitchFamily="2" charset="0"/>
              </a:rPr>
              <a:t>(</a:t>
            </a:r>
            <a:r>
              <a:rPr lang="en-US" dirty="0" err="1">
                <a:solidFill>
                  <a:srgbClr val="7C1302"/>
                </a:solidFill>
                <a:latin typeface="Courier" pitchFamily="2" charset="0"/>
              </a:rPr>
              <a:t>int</a:t>
            </a:r>
            <a:r>
              <a:rPr lang="en-US" dirty="0">
                <a:solidFill>
                  <a:srgbClr val="535353"/>
                </a:solidFill>
                <a:latin typeface="Courier" pitchFamily="2" charset="0"/>
              </a:rPr>
              <a:t>*</a:t>
            </a:r>
            <a:r>
              <a:rPr lang="en-US" dirty="0">
                <a:solidFill>
                  <a:srgbClr val="000000"/>
                </a:solidFill>
                <a:latin typeface="Courier" pitchFamily="2" charset="0"/>
              </a:rPr>
              <a:t> </a:t>
            </a:r>
            <a:r>
              <a:rPr lang="en-US" dirty="0" err="1">
                <a:solidFill>
                  <a:srgbClr val="000000"/>
                </a:solidFill>
                <a:latin typeface="Courier" pitchFamily="2" charset="0"/>
              </a:rPr>
              <a:t>tid</a:t>
            </a:r>
            <a:r>
              <a:rPr lang="en-US" dirty="0">
                <a:solidFill>
                  <a:srgbClr val="000000"/>
                </a:solidFill>
                <a:latin typeface="Courier" pitchFamily="2" charset="0"/>
              </a:rPr>
              <a:t>) {</a:t>
            </a:r>
          </a:p>
          <a:p>
            <a:pPr marL="0" indent="0">
              <a:buNone/>
            </a:pPr>
            <a:r>
              <a:rPr lang="en-US" dirty="0">
                <a:solidFill>
                  <a:srgbClr val="000000"/>
                </a:solidFill>
                <a:latin typeface="Courier" pitchFamily="2" charset="0"/>
              </a:rPr>
              <a:t>    </a:t>
            </a:r>
            <a:r>
              <a:rPr lang="en-US" dirty="0" err="1">
                <a:solidFill>
                  <a:srgbClr val="000000"/>
                </a:solidFill>
                <a:latin typeface="Courier" pitchFamily="2" charset="0"/>
              </a:rPr>
              <a:t>printf</a:t>
            </a:r>
            <a:r>
              <a:rPr lang="en-US" dirty="0">
                <a:solidFill>
                  <a:srgbClr val="000000"/>
                </a:solidFill>
                <a:latin typeface="Courier" pitchFamily="2" charset="0"/>
              </a:rPr>
              <a:t>(</a:t>
            </a:r>
            <a:r>
              <a:rPr lang="en-US" dirty="0">
                <a:solidFill>
                  <a:srgbClr val="325B8E"/>
                </a:solidFill>
                <a:latin typeface="Courier" pitchFamily="2" charset="0"/>
              </a:rPr>
              <a:t>"Hello from thread %d</a:t>
            </a:r>
            <a:r>
              <a:rPr lang="en-US" b="1" dirty="0">
                <a:solidFill>
                  <a:srgbClr val="325B8E"/>
                </a:solidFill>
                <a:latin typeface="Courier-Bold" pitchFamily="2" charset="0"/>
              </a:rPr>
              <a:t>\n</a:t>
            </a:r>
            <a:r>
              <a:rPr lang="en-US" dirty="0">
                <a:solidFill>
                  <a:srgbClr val="325B8E"/>
                </a:solidFill>
                <a:latin typeface="Courier" pitchFamily="2" charset="0"/>
              </a:rPr>
              <a:t>"</a:t>
            </a:r>
            <a:r>
              <a:rPr lang="en-US" dirty="0">
                <a:solidFill>
                  <a:srgbClr val="000000"/>
                </a:solidFill>
                <a:latin typeface="Courier" pitchFamily="2" charset="0"/>
              </a:rPr>
              <a:t>, </a:t>
            </a:r>
            <a:r>
              <a:rPr lang="en-US" dirty="0">
                <a:solidFill>
                  <a:srgbClr val="535353"/>
                </a:solidFill>
                <a:latin typeface="Courier" pitchFamily="2" charset="0"/>
              </a:rPr>
              <a:t>*</a:t>
            </a:r>
            <a:r>
              <a:rPr lang="en-US" dirty="0" err="1">
                <a:solidFill>
                  <a:srgbClr val="000000"/>
                </a:solidFill>
                <a:latin typeface="Courier" pitchFamily="2" charset="0"/>
              </a:rPr>
              <a:t>tid</a:t>
            </a:r>
            <a:r>
              <a:rPr lang="en-US" dirty="0">
                <a:solidFill>
                  <a:srgbClr val="000000"/>
                </a:solidFill>
                <a:latin typeface="Courier" pitchFamily="2" charset="0"/>
              </a:rPr>
              <a:t>);</a:t>
            </a:r>
          </a:p>
          <a:p>
            <a:pPr marL="0" indent="0">
              <a:buNone/>
            </a:pPr>
            <a:r>
              <a:rPr lang="en-US" dirty="0">
                <a:solidFill>
                  <a:srgbClr val="000000"/>
                </a:solidFill>
                <a:latin typeface="Courier" pitchFamily="2" charset="0"/>
              </a:rPr>
              <a:t>}</a:t>
            </a:r>
          </a:p>
          <a:p>
            <a:pPr marL="0" indent="0">
              <a:buNone/>
            </a:pPr>
            <a:endParaRPr lang="en-US" dirty="0">
              <a:solidFill>
                <a:srgbClr val="000000"/>
              </a:solidFill>
              <a:latin typeface="Courier" pitchFamily="2" charset="0"/>
            </a:endParaRPr>
          </a:p>
          <a:p>
            <a:pPr marL="0" indent="0">
              <a:buNone/>
            </a:pPr>
            <a:r>
              <a:rPr lang="en-US" dirty="0" err="1">
                <a:solidFill>
                  <a:srgbClr val="7C1302"/>
                </a:solidFill>
                <a:latin typeface="Courier" pitchFamily="2" charset="0"/>
              </a:rPr>
              <a:t>int</a:t>
            </a:r>
            <a:r>
              <a:rPr lang="en-US" dirty="0">
                <a:solidFill>
                  <a:srgbClr val="000000"/>
                </a:solidFill>
                <a:latin typeface="Courier" pitchFamily="2" charset="0"/>
              </a:rPr>
              <a:t> </a:t>
            </a:r>
            <a:r>
              <a:rPr lang="en-US" dirty="0">
                <a:solidFill>
                  <a:srgbClr val="08196B"/>
                </a:solidFill>
                <a:latin typeface="Courier" pitchFamily="2" charset="0"/>
              </a:rPr>
              <a:t>main</a:t>
            </a:r>
            <a:r>
              <a:rPr lang="en-US" dirty="0">
                <a:solidFill>
                  <a:srgbClr val="000000"/>
                </a:solidFill>
                <a:latin typeface="Courier" pitchFamily="2" charset="0"/>
              </a:rPr>
              <a:t> () {</a:t>
            </a:r>
          </a:p>
          <a:p>
            <a:pPr marL="0" indent="0">
              <a:buNone/>
            </a:pPr>
            <a:r>
              <a:rPr lang="en-US" dirty="0">
                <a:solidFill>
                  <a:srgbClr val="7C1302"/>
                </a:solidFill>
                <a:latin typeface="Courier" pitchFamily="2" charset="0"/>
              </a:rPr>
              <a:t>    </a:t>
            </a:r>
            <a:r>
              <a:rPr lang="en-US" dirty="0" err="1">
                <a:solidFill>
                  <a:srgbClr val="7C1302"/>
                </a:solidFill>
                <a:latin typeface="Courier" pitchFamily="2" charset="0"/>
              </a:rPr>
              <a:t>int</a:t>
            </a:r>
            <a:r>
              <a:rPr lang="en-US" dirty="0">
                <a:solidFill>
                  <a:srgbClr val="000000"/>
                </a:solidFill>
                <a:latin typeface="Courier" pitchFamily="2" charset="0"/>
              </a:rPr>
              <a:t> </a:t>
            </a:r>
            <a:r>
              <a:rPr lang="en-US" dirty="0" err="1">
                <a:solidFill>
                  <a:srgbClr val="000000"/>
                </a:solidFill>
                <a:latin typeface="Courier" pitchFamily="2" charset="0"/>
              </a:rPr>
              <a:t>num_threads</a:t>
            </a:r>
            <a:r>
              <a:rPr lang="en-US" dirty="0">
                <a:solidFill>
                  <a:srgbClr val="000000"/>
                </a:solidFill>
                <a:latin typeface="Courier" pitchFamily="2" charset="0"/>
              </a:rPr>
              <a:t> </a:t>
            </a:r>
            <a:r>
              <a:rPr lang="en-US" dirty="0">
                <a:solidFill>
                  <a:srgbClr val="535353"/>
                </a:solidFill>
                <a:latin typeface="Courier" pitchFamily="2" charset="0"/>
              </a:rPr>
              <a:t>=</a:t>
            </a:r>
            <a:r>
              <a:rPr lang="en-US" dirty="0">
                <a:solidFill>
                  <a:srgbClr val="000000"/>
                </a:solidFill>
                <a:latin typeface="Courier" pitchFamily="2" charset="0"/>
              </a:rPr>
              <a:t> </a:t>
            </a:r>
            <a:r>
              <a:rPr lang="en-US" dirty="0">
                <a:solidFill>
                  <a:srgbClr val="35915D"/>
                </a:solidFill>
                <a:latin typeface="Courier" pitchFamily="2" charset="0"/>
              </a:rPr>
              <a:t>10</a:t>
            </a:r>
            <a:r>
              <a:rPr lang="en-US" dirty="0">
                <a:solidFill>
                  <a:srgbClr val="000000"/>
                </a:solidFill>
                <a:latin typeface="Courier" pitchFamily="2" charset="0"/>
              </a:rPr>
              <a:t>;</a:t>
            </a:r>
          </a:p>
          <a:p>
            <a:pPr marL="0" indent="0">
              <a:buNone/>
            </a:pPr>
            <a:r>
              <a:rPr lang="en-US" dirty="0">
                <a:solidFill>
                  <a:srgbClr val="7C1302"/>
                </a:solidFill>
                <a:latin typeface="Courier" pitchFamily="2" charset="0"/>
              </a:rPr>
              <a:t>    </a:t>
            </a:r>
            <a:r>
              <a:rPr lang="en-US" dirty="0" err="1">
                <a:solidFill>
                  <a:srgbClr val="7C1302"/>
                </a:solidFill>
                <a:latin typeface="Courier" pitchFamily="2" charset="0"/>
              </a:rPr>
              <a:t>int</a:t>
            </a:r>
            <a:r>
              <a:rPr lang="en-US" dirty="0">
                <a:solidFill>
                  <a:srgbClr val="535353"/>
                </a:solidFill>
                <a:latin typeface="Courier" pitchFamily="2" charset="0"/>
              </a:rPr>
              <a:t>*</a:t>
            </a:r>
            <a:r>
              <a:rPr lang="en-US" dirty="0">
                <a:solidFill>
                  <a:srgbClr val="000000"/>
                </a:solidFill>
                <a:latin typeface="Courier" pitchFamily="2" charset="0"/>
              </a:rPr>
              <a:t> </a:t>
            </a:r>
            <a:r>
              <a:rPr lang="en-US" dirty="0" err="1">
                <a:solidFill>
                  <a:srgbClr val="000000"/>
                </a:solidFill>
                <a:latin typeface="Courier" pitchFamily="2" charset="0"/>
              </a:rPr>
              <a:t>tids</a:t>
            </a:r>
            <a:r>
              <a:rPr lang="en-US" dirty="0">
                <a:solidFill>
                  <a:srgbClr val="000000"/>
                </a:solidFill>
                <a:latin typeface="Courier" pitchFamily="2" charset="0"/>
              </a:rPr>
              <a:t> </a:t>
            </a:r>
            <a:r>
              <a:rPr lang="en-US" dirty="0">
                <a:solidFill>
                  <a:srgbClr val="535353"/>
                </a:solidFill>
                <a:latin typeface="Courier" pitchFamily="2" charset="0"/>
              </a:rPr>
              <a:t>=</a:t>
            </a:r>
            <a:r>
              <a:rPr lang="en-US" dirty="0">
                <a:solidFill>
                  <a:srgbClr val="000000"/>
                </a:solidFill>
                <a:latin typeface="Courier" pitchFamily="2" charset="0"/>
              </a:rPr>
              <a:t> (</a:t>
            </a:r>
            <a:r>
              <a:rPr lang="en-US" dirty="0" err="1">
                <a:solidFill>
                  <a:srgbClr val="7C1302"/>
                </a:solidFill>
                <a:latin typeface="Courier" pitchFamily="2" charset="0"/>
              </a:rPr>
              <a:t>int</a:t>
            </a:r>
            <a:r>
              <a:rPr lang="en-US" dirty="0">
                <a:solidFill>
                  <a:srgbClr val="535353"/>
                </a:solidFill>
                <a:latin typeface="Courier" pitchFamily="2" charset="0"/>
              </a:rPr>
              <a:t>*</a:t>
            </a:r>
            <a:r>
              <a:rPr lang="en-US" dirty="0">
                <a:solidFill>
                  <a:srgbClr val="000000"/>
                </a:solidFill>
                <a:latin typeface="Courier" pitchFamily="2" charset="0"/>
              </a:rPr>
              <a:t>)</a:t>
            </a:r>
            <a:r>
              <a:rPr lang="en-US" dirty="0" err="1">
                <a:solidFill>
                  <a:srgbClr val="000000"/>
                </a:solidFill>
                <a:latin typeface="Courier" pitchFamily="2" charset="0"/>
              </a:rPr>
              <a:t>malloc</a:t>
            </a:r>
            <a:r>
              <a:rPr lang="en-US" dirty="0">
                <a:solidFill>
                  <a:srgbClr val="000000"/>
                </a:solidFill>
                <a:latin typeface="Courier" pitchFamily="2" charset="0"/>
              </a:rPr>
              <a:t>(</a:t>
            </a:r>
            <a:r>
              <a:rPr lang="en-US" b="1" dirty="0" err="1">
                <a:solidFill>
                  <a:srgbClr val="0D5F18"/>
                </a:solidFill>
                <a:latin typeface="Courier-Bold" pitchFamily="2" charset="0"/>
              </a:rPr>
              <a:t>sizeof</a:t>
            </a:r>
            <a:r>
              <a:rPr lang="en-US" dirty="0">
                <a:solidFill>
                  <a:srgbClr val="000000"/>
                </a:solidFill>
                <a:latin typeface="Courier" pitchFamily="2" charset="0"/>
              </a:rPr>
              <a:t>(</a:t>
            </a:r>
            <a:r>
              <a:rPr lang="en-US" dirty="0" err="1">
                <a:solidFill>
                  <a:srgbClr val="7C1302"/>
                </a:solidFill>
                <a:latin typeface="Courier" pitchFamily="2" charset="0"/>
              </a:rPr>
              <a:t>int</a:t>
            </a:r>
            <a:r>
              <a:rPr lang="en-US" dirty="0">
                <a:solidFill>
                  <a:srgbClr val="000000"/>
                </a:solidFill>
                <a:latin typeface="Courier" pitchFamily="2" charset="0"/>
              </a:rPr>
              <a:t>)</a:t>
            </a:r>
            <a:r>
              <a:rPr lang="en-US" dirty="0">
                <a:solidFill>
                  <a:srgbClr val="535353"/>
                </a:solidFill>
                <a:latin typeface="Courier" pitchFamily="2" charset="0"/>
              </a:rPr>
              <a:t>*</a:t>
            </a:r>
            <a:r>
              <a:rPr lang="en-US" dirty="0" err="1">
                <a:solidFill>
                  <a:srgbClr val="000000"/>
                </a:solidFill>
                <a:latin typeface="Courier" pitchFamily="2" charset="0"/>
              </a:rPr>
              <a:t>num_threads</a:t>
            </a:r>
            <a:r>
              <a:rPr lang="en-US" dirty="0">
                <a:solidFill>
                  <a:srgbClr val="000000"/>
                </a:solidFill>
                <a:latin typeface="Courier" pitchFamily="2" charset="0"/>
              </a:rPr>
              <a:t>);</a:t>
            </a:r>
          </a:p>
          <a:p>
            <a:pPr marL="0" indent="0">
              <a:buNone/>
            </a:pPr>
            <a:r>
              <a:rPr lang="en-US" dirty="0">
                <a:solidFill>
                  <a:srgbClr val="000000"/>
                </a:solidFill>
                <a:latin typeface="Courier" pitchFamily="2" charset="0"/>
              </a:rPr>
              <a:t>    </a:t>
            </a:r>
            <a:r>
              <a:rPr lang="en-US" dirty="0" err="1">
                <a:solidFill>
                  <a:srgbClr val="000000"/>
                </a:solidFill>
                <a:latin typeface="Courier" pitchFamily="2" charset="0"/>
              </a:rPr>
              <a:t>pthread_t</a:t>
            </a:r>
            <a:r>
              <a:rPr lang="en-US" dirty="0">
                <a:solidFill>
                  <a:srgbClr val="535353"/>
                </a:solidFill>
                <a:latin typeface="Courier" pitchFamily="2" charset="0"/>
              </a:rPr>
              <a:t>*</a:t>
            </a:r>
            <a:r>
              <a:rPr lang="en-US" dirty="0">
                <a:solidFill>
                  <a:srgbClr val="000000"/>
                </a:solidFill>
                <a:latin typeface="Courier" pitchFamily="2" charset="0"/>
              </a:rPr>
              <a:t> threads </a:t>
            </a:r>
            <a:r>
              <a:rPr lang="en-US" dirty="0">
                <a:solidFill>
                  <a:srgbClr val="535353"/>
                </a:solidFill>
                <a:latin typeface="Courier" pitchFamily="2" charset="0"/>
              </a:rPr>
              <a:t>=</a:t>
            </a:r>
            <a:r>
              <a:rPr lang="en-US" dirty="0">
                <a:solidFill>
                  <a:srgbClr val="000000"/>
                </a:solidFill>
                <a:latin typeface="Courier" pitchFamily="2" charset="0"/>
              </a:rPr>
              <a:t> (</a:t>
            </a:r>
            <a:r>
              <a:rPr lang="en-US" dirty="0" err="1">
                <a:solidFill>
                  <a:srgbClr val="000000"/>
                </a:solidFill>
                <a:latin typeface="Courier" pitchFamily="2" charset="0"/>
              </a:rPr>
              <a:t>pthread_t</a:t>
            </a:r>
            <a:r>
              <a:rPr lang="en-US" dirty="0">
                <a:solidFill>
                  <a:srgbClr val="535353"/>
                </a:solidFill>
                <a:latin typeface="Courier" pitchFamily="2" charset="0"/>
              </a:rPr>
              <a:t>*</a:t>
            </a:r>
            <a:r>
              <a:rPr lang="en-US" dirty="0">
                <a:solidFill>
                  <a:srgbClr val="000000"/>
                </a:solidFill>
                <a:latin typeface="Courier" pitchFamily="2" charset="0"/>
              </a:rPr>
              <a:t>)</a:t>
            </a:r>
            <a:r>
              <a:rPr lang="en-US" dirty="0" err="1">
                <a:solidFill>
                  <a:srgbClr val="000000"/>
                </a:solidFill>
                <a:latin typeface="Courier" pitchFamily="2" charset="0"/>
              </a:rPr>
              <a:t>malloc</a:t>
            </a:r>
            <a:r>
              <a:rPr lang="en-US" dirty="0">
                <a:solidFill>
                  <a:srgbClr val="000000"/>
                </a:solidFill>
                <a:latin typeface="Courier" pitchFamily="2" charset="0"/>
              </a:rPr>
              <a:t>(</a:t>
            </a:r>
            <a:r>
              <a:rPr lang="en-US" b="1" dirty="0" err="1">
                <a:solidFill>
                  <a:srgbClr val="0D5F18"/>
                </a:solidFill>
                <a:latin typeface="Courier-Bold" pitchFamily="2" charset="0"/>
              </a:rPr>
              <a:t>sizeof</a:t>
            </a:r>
            <a:r>
              <a:rPr lang="en-US" dirty="0">
                <a:solidFill>
                  <a:srgbClr val="000000"/>
                </a:solidFill>
                <a:latin typeface="Courier" pitchFamily="2" charset="0"/>
              </a:rPr>
              <a:t>(</a:t>
            </a:r>
            <a:r>
              <a:rPr lang="en-US" dirty="0" err="1">
                <a:solidFill>
                  <a:srgbClr val="000000"/>
                </a:solidFill>
                <a:latin typeface="Courier" pitchFamily="2" charset="0"/>
              </a:rPr>
              <a:t>pthread_t</a:t>
            </a:r>
            <a:r>
              <a:rPr lang="en-US" dirty="0">
                <a:solidFill>
                  <a:srgbClr val="000000"/>
                </a:solidFill>
                <a:latin typeface="Courier" pitchFamily="2" charset="0"/>
              </a:rPr>
              <a:t>)</a:t>
            </a:r>
            <a:r>
              <a:rPr lang="en-US" dirty="0">
                <a:solidFill>
                  <a:srgbClr val="535353"/>
                </a:solidFill>
                <a:latin typeface="Courier" pitchFamily="2" charset="0"/>
              </a:rPr>
              <a:t>*</a:t>
            </a:r>
            <a:r>
              <a:rPr lang="en-US" dirty="0" err="1">
                <a:solidFill>
                  <a:srgbClr val="000000"/>
                </a:solidFill>
                <a:latin typeface="Courier" pitchFamily="2" charset="0"/>
              </a:rPr>
              <a:t>num_threads</a:t>
            </a:r>
            <a:r>
              <a:rPr lang="en-US" dirty="0">
                <a:solidFill>
                  <a:srgbClr val="000000"/>
                </a:solidFill>
                <a:latin typeface="Courier" pitchFamily="2" charset="0"/>
              </a:rPr>
              <a:t>);</a:t>
            </a:r>
          </a:p>
          <a:p>
            <a:pPr marL="0" indent="0">
              <a:buNone/>
            </a:pPr>
            <a:r>
              <a:rPr lang="en-US" b="1" dirty="0">
                <a:solidFill>
                  <a:srgbClr val="0D5F18"/>
                </a:solidFill>
                <a:latin typeface="Courier-Bold" pitchFamily="2" charset="0"/>
              </a:rPr>
              <a:t>    for</a:t>
            </a:r>
            <a:r>
              <a:rPr lang="en-US" dirty="0">
                <a:solidFill>
                  <a:srgbClr val="000000"/>
                </a:solidFill>
                <a:latin typeface="Courier" pitchFamily="2" charset="0"/>
              </a:rPr>
              <a:t> (</a:t>
            </a:r>
            <a:r>
              <a:rPr lang="en-US" dirty="0" err="1">
                <a:solidFill>
                  <a:srgbClr val="7C1302"/>
                </a:solidFill>
                <a:latin typeface="Courier" pitchFamily="2" charset="0"/>
              </a:rPr>
              <a:t>int</a:t>
            </a:r>
            <a:r>
              <a:rPr lang="en-US" dirty="0">
                <a:solidFill>
                  <a:srgbClr val="000000"/>
                </a:solidFill>
                <a:latin typeface="Courier" pitchFamily="2" charset="0"/>
              </a:rPr>
              <a:t> </a:t>
            </a:r>
            <a:r>
              <a:rPr lang="en-US" dirty="0" err="1">
                <a:solidFill>
                  <a:srgbClr val="000000"/>
                </a:solidFill>
                <a:latin typeface="Courier" pitchFamily="2" charset="0"/>
              </a:rPr>
              <a:t>i</a:t>
            </a:r>
            <a:r>
              <a:rPr lang="en-US" dirty="0">
                <a:solidFill>
                  <a:srgbClr val="535353"/>
                </a:solidFill>
                <a:latin typeface="Courier" pitchFamily="2" charset="0"/>
              </a:rPr>
              <a:t>=</a:t>
            </a:r>
            <a:r>
              <a:rPr lang="en-US" dirty="0">
                <a:solidFill>
                  <a:srgbClr val="35915D"/>
                </a:solidFill>
                <a:latin typeface="Courier" pitchFamily="2" charset="0"/>
              </a:rPr>
              <a:t>0</a:t>
            </a:r>
            <a:r>
              <a:rPr lang="en-US" dirty="0">
                <a:solidFill>
                  <a:srgbClr val="000000"/>
                </a:solidFill>
                <a:latin typeface="Courier" pitchFamily="2" charset="0"/>
              </a:rPr>
              <a:t>; </a:t>
            </a:r>
            <a:r>
              <a:rPr lang="en-US" dirty="0" err="1">
                <a:solidFill>
                  <a:srgbClr val="000000"/>
                </a:solidFill>
                <a:latin typeface="Courier" pitchFamily="2" charset="0"/>
              </a:rPr>
              <a:t>i</a:t>
            </a:r>
            <a:r>
              <a:rPr lang="en-US" dirty="0">
                <a:solidFill>
                  <a:srgbClr val="535353"/>
                </a:solidFill>
                <a:latin typeface="Courier" pitchFamily="2" charset="0"/>
              </a:rPr>
              <a:t>&lt;</a:t>
            </a:r>
            <a:r>
              <a:rPr lang="en-US" dirty="0" err="1">
                <a:solidFill>
                  <a:srgbClr val="000000"/>
                </a:solidFill>
                <a:latin typeface="Courier" pitchFamily="2" charset="0"/>
              </a:rPr>
              <a:t>num_threads</a:t>
            </a:r>
            <a:r>
              <a:rPr lang="en-US" dirty="0">
                <a:solidFill>
                  <a:srgbClr val="000000"/>
                </a:solidFill>
                <a:latin typeface="Courier" pitchFamily="2" charset="0"/>
              </a:rPr>
              <a:t>; </a:t>
            </a:r>
            <a:r>
              <a:rPr lang="en-US" dirty="0" err="1">
                <a:solidFill>
                  <a:srgbClr val="000000"/>
                </a:solidFill>
                <a:latin typeface="Courier" pitchFamily="2" charset="0"/>
              </a:rPr>
              <a:t>i</a:t>
            </a:r>
            <a:r>
              <a:rPr lang="en-US" dirty="0">
                <a:solidFill>
                  <a:srgbClr val="535353"/>
                </a:solidFill>
                <a:latin typeface="Courier" pitchFamily="2" charset="0"/>
              </a:rPr>
              <a:t>++</a:t>
            </a:r>
            <a:r>
              <a:rPr lang="en-US" dirty="0">
                <a:solidFill>
                  <a:srgbClr val="000000"/>
                </a:solidFill>
                <a:latin typeface="Courier" pitchFamily="2" charset="0"/>
              </a:rPr>
              <a:t>) {</a:t>
            </a:r>
          </a:p>
          <a:p>
            <a:pPr marL="0" indent="0">
              <a:buNone/>
            </a:pPr>
            <a:r>
              <a:rPr lang="en-US" dirty="0">
                <a:solidFill>
                  <a:srgbClr val="000000"/>
                </a:solidFill>
                <a:latin typeface="Courier" pitchFamily="2" charset="0"/>
              </a:rPr>
              <a:t>        </a:t>
            </a:r>
            <a:r>
              <a:rPr lang="en-US" dirty="0" err="1">
                <a:solidFill>
                  <a:srgbClr val="000000"/>
                </a:solidFill>
                <a:latin typeface="Courier" pitchFamily="2" charset="0"/>
              </a:rPr>
              <a:t>tids</a:t>
            </a:r>
            <a:r>
              <a:rPr lang="en-US" dirty="0">
                <a:solidFill>
                  <a:srgbClr val="000000"/>
                </a:solidFill>
                <a:latin typeface="Courier" pitchFamily="2" charset="0"/>
              </a:rPr>
              <a:t>[</a:t>
            </a:r>
            <a:r>
              <a:rPr lang="en-US" dirty="0" err="1">
                <a:solidFill>
                  <a:srgbClr val="000000"/>
                </a:solidFill>
                <a:latin typeface="Courier" pitchFamily="2" charset="0"/>
              </a:rPr>
              <a:t>i</a:t>
            </a:r>
            <a:r>
              <a:rPr lang="en-US" dirty="0">
                <a:solidFill>
                  <a:srgbClr val="000000"/>
                </a:solidFill>
                <a:latin typeface="Courier" pitchFamily="2" charset="0"/>
              </a:rPr>
              <a:t>] </a:t>
            </a:r>
            <a:r>
              <a:rPr lang="en-US" dirty="0">
                <a:solidFill>
                  <a:srgbClr val="535353"/>
                </a:solidFill>
                <a:latin typeface="Courier" pitchFamily="2" charset="0"/>
              </a:rPr>
              <a:t>=</a:t>
            </a:r>
            <a:r>
              <a:rPr lang="en-US" dirty="0">
                <a:solidFill>
                  <a:srgbClr val="000000"/>
                </a:solidFill>
                <a:latin typeface="Courier" pitchFamily="2" charset="0"/>
              </a:rPr>
              <a:t> </a:t>
            </a:r>
            <a:r>
              <a:rPr lang="en-US" dirty="0" err="1">
                <a:solidFill>
                  <a:srgbClr val="000000"/>
                </a:solidFill>
                <a:latin typeface="Courier" pitchFamily="2" charset="0"/>
              </a:rPr>
              <a:t>i</a:t>
            </a:r>
            <a:r>
              <a:rPr lang="en-US" dirty="0">
                <a:solidFill>
                  <a:srgbClr val="000000"/>
                </a:solidFill>
                <a:latin typeface="Courier" pitchFamily="2" charset="0"/>
              </a:rPr>
              <a:t>;</a:t>
            </a:r>
          </a:p>
          <a:p>
            <a:pPr marL="0" indent="0">
              <a:buNone/>
            </a:pPr>
            <a:r>
              <a:rPr lang="en-US" dirty="0">
                <a:solidFill>
                  <a:srgbClr val="000000"/>
                </a:solidFill>
                <a:latin typeface="Courier" pitchFamily="2" charset="0"/>
              </a:rPr>
              <a:t>        </a:t>
            </a:r>
            <a:r>
              <a:rPr lang="en-US" dirty="0" err="1">
                <a:solidFill>
                  <a:srgbClr val="000000"/>
                </a:solidFill>
                <a:latin typeface="Courier" pitchFamily="2" charset="0"/>
              </a:rPr>
              <a:t>pthread_create</a:t>
            </a:r>
            <a:r>
              <a:rPr lang="en-US" dirty="0">
                <a:solidFill>
                  <a:srgbClr val="000000"/>
                </a:solidFill>
                <a:latin typeface="Courier" pitchFamily="2" charset="0"/>
              </a:rPr>
              <a:t>(</a:t>
            </a:r>
            <a:r>
              <a:rPr lang="en-US" dirty="0">
                <a:solidFill>
                  <a:srgbClr val="535353"/>
                </a:solidFill>
                <a:latin typeface="Courier" pitchFamily="2" charset="0"/>
              </a:rPr>
              <a:t>&amp;</a:t>
            </a:r>
            <a:r>
              <a:rPr lang="en-US" dirty="0">
                <a:solidFill>
                  <a:srgbClr val="000000"/>
                </a:solidFill>
                <a:latin typeface="Courier" pitchFamily="2" charset="0"/>
              </a:rPr>
              <a:t>threads[</a:t>
            </a:r>
            <a:r>
              <a:rPr lang="en-US" dirty="0" err="1">
                <a:solidFill>
                  <a:srgbClr val="000000"/>
                </a:solidFill>
                <a:latin typeface="Courier" pitchFamily="2" charset="0"/>
              </a:rPr>
              <a:t>i</a:t>
            </a:r>
            <a:r>
              <a:rPr lang="en-US" dirty="0">
                <a:solidFill>
                  <a:srgbClr val="000000"/>
                </a:solidFill>
                <a:latin typeface="Courier" pitchFamily="2" charset="0"/>
              </a:rPr>
              <a:t>], </a:t>
            </a:r>
            <a:r>
              <a:rPr lang="en-US" dirty="0">
                <a:solidFill>
                  <a:srgbClr val="0D5F18"/>
                </a:solidFill>
                <a:latin typeface="Courier" pitchFamily="2" charset="0"/>
              </a:rPr>
              <a:t>NULL</a:t>
            </a:r>
            <a:r>
              <a:rPr lang="en-US" dirty="0">
                <a:solidFill>
                  <a:srgbClr val="000000"/>
                </a:solidFill>
                <a:latin typeface="Courier" pitchFamily="2" charset="0"/>
              </a:rPr>
              <a:t>, (</a:t>
            </a:r>
            <a:r>
              <a:rPr lang="en-US" dirty="0">
                <a:solidFill>
                  <a:srgbClr val="7C1302"/>
                </a:solidFill>
                <a:latin typeface="Courier" pitchFamily="2" charset="0"/>
              </a:rPr>
              <a:t>void</a:t>
            </a:r>
            <a:r>
              <a:rPr lang="en-US" dirty="0">
                <a:solidFill>
                  <a:srgbClr val="535353"/>
                </a:solidFill>
                <a:latin typeface="Courier" pitchFamily="2" charset="0"/>
              </a:rPr>
              <a:t>*</a:t>
            </a:r>
            <a:r>
              <a:rPr lang="en-US" dirty="0">
                <a:solidFill>
                  <a:srgbClr val="000000"/>
                </a:solidFill>
                <a:latin typeface="Courier" pitchFamily="2" charset="0"/>
              </a:rPr>
              <a:t>)worker, </a:t>
            </a:r>
            <a:r>
              <a:rPr lang="en-US" dirty="0">
                <a:solidFill>
                  <a:srgbClr val="535353"/>
                </a:solidFill>
                <a:latin typeface="Courier" pitchFamily="2" charset="0"/>
              </a:rPr>
              <a:t>&amp;</a:t>
            </a:r>
            <a:r>
              <a:rPr lang="en-US" dirty="0" err="1">
                <a:solidFill>
                  <a:srgbClr val="000000"/>
                </a:solidFill>
                <a:latin typeface="Courier" pitchFamily="2" charset="0"/>
              </a:rPr>
              <a:t>tids</a:t>
            </a:r>
            <a:r>
              <a:rPr lang="en-US" dirty="0">
                <a:solidFill>
                  <a:srgbClr val="000000"/>
                </a:solidFill>
                <a:latin typeface="Courier" pitchFamily="2" charset="0"/>
              </a:rPr>
              <a:t>[</a:t>
            </a:r>
            <a:r>
              <a:rPr lang="en-US" dirty="0" err="1">
                <a:solidFill>
                  <a:srgbClr val="000000"/>
                </a:solidFill>
                <a:latin typeface="Courier" pitchFamily="2" charset="0"/>
              </a:rPr>
              <a:t>i</a:t>
            </a:r>
            <a:r>
              <a:rPr lang="en-US" dirty="0">
                <a:solidFill>
                  <a:srgbClr val="000000"/>
                </a:solidFill>
                <a:latin typeface="Courier" pitchFamily="2" charset="0"/>
              </a:rPr>
              <a:t>]);</a:t>
            </a:r>
          </a:p>
          <a:p>
            <a:pPr marL="0" indent="0">
              <a:buNone/>
            </a:pPr>
            <a:r>
              <a:rPr lang="en-US" dirty="0">
                <a:solidFill>
                  <a:srgbClr val="000000"/>
                </a:solidFill>
                <a:latin typeface="Courier" pitchFamily="2" charset="0"/>
              </a:rPr>
              <a:t>    }</a:t>
            </a:r>
          </a:p>
          <a:p>
            <a:pPr marL="0" indent="0">
              <a:buNone/>
            </a:pPr>
            <a:r>
              <a:rPr lang="en-US" dirty="0">
                <a:solidFill>
                  <a:srgbClr val="000000"/>
                </a:solidFill>
                <a:latin typeface="Courier" pitchFamily="2" charset="0"/>
              </a:rPr>
              <a:t>    </a:t>
            </a:r>
            <a:r>
              <a:rPr lang="en-US" b="1" dirty="0">
                <a:solidFill>
                  <a:srgbClr val="0D5F18"/>
                </a:solidFill>
                <a:latin typeface="Courier-Bold" pitchFamily="2" charset="0"/>
              </a:rPr>
              <a:t>return</a:t>
            </a:r>
            <a:r>
              <a:rPr lang="en-US" dirty="0">
                <a:solidFill>
                  <a:srgbClr val="000000"/>
                </a:solidFill>
                <a:latin typeface="Courier" pitchFamily="2" charset="0"/>
              </a:rPr>
              <a:t> </a:t>
            </a:r>
            <a:r>
              <a:rPr lang="en-US" dirty="0">
                <a:solidFill>
                  <a:srgbClr val="35915D"/>
                </a:solidFill>
                <a:latin typeface="Courier" pitchFamily="2" charset="0"/>
              </a:rPr>
              <a:t>0</a:t>
            </a:r>
            <a:r>
              <a:rPr lang="en-US" dirty="0">
                <a:solidFill>
                  <a:srgbClr val="000000"/>
                </a:solidFill>
                <a:latin typeface="Courier" pitchFamily="2" charset="0"/>
              </a:rPr>
              <a:t>;</a:t>
            </a:r>
          </a:p>
          <a:p>
            <a:pPr marL="0" indent="0">
              <a:buNone/>
            </a:pPr>
            <a:r>
              <a:rPr lang="en-US" dirty="0">
                <a:solidFill>
                  <a:srgbClr val="000000"/>
                </a:solidFill>
                <a:latin typeface="Courier" pitchFamily="2" charset="0"/>
              </a:rPr>
              <a:t>}</a:t>
            </a:r>
            <a:endParaRPr lang="en-US" dirty="0"/>
          </a:p>
        </p:txBody>
      </p:sp>
      <p:sp>
        <p:nvSpPr>
          <p:cNvPr id="7" name="Striped Right Arrow 6">
            <a:extLst>
              <a:ext uri="{FF2B5EF4-FFF2-40B4-BE49-F238E27FC236}">
                <a16:creationId xmlns:a16="http://schemas.microsoft.com/office/drawing/2014/main" id="{34213591-BA30-3144-960D-3D3A84D649D3}"/>
              </a:ext>
            </a:extLst>
          </p:cNvPr>
          <p:cNvSpPr/>
          <p:nvPr/>
        </p:nvSpPr>
        <p:spPr>
          <a:xfrm rot="20887035">
            <a:off x="5629226" y="2796346"/>
            <a:ext cx="982641" cy="3124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FC284-E38E-874F-9C49-F95E993E49A1}"/>
              </a:ext>
            </a:extLst>
          </p:cNvPr>
          <p:cNvSpPr txBox="1"/>
          <p:nvPr/>
        </p:nvSpPr>
        <p:spPr>
          <a:xfrm>
            <a:off x="4241494" y="8207566"/>
            <a:ext cx="184731" cy="369332"/>
          </a:xfrm>
          <a:prstGeom prst="rect">
            <a:avLst/>
          </a:prstGeom>
          <a:noFill/>
        </p:spPr>
        <p:txBody>
          <a:bodyPr wrap="none" rtlCol="0">
            <a:spAutoFit/>
          </a:bodyPr>
          <a:lstStyle/>
          <a:p>
            <a:endParaRPr lang="en-US" dirty="0"/>
          </a:p>
        </p:txBody>
      </p:sp>
      <p:pic>
        <p:nvPicPr>
          <p:cNvPr id="11" name="Picture 10">
            <a:extLst>
              <a:ext uri="{FF2B5EF4-FFF2-40B4-BE49-F238E27FC236}">
                <a16:creationId xmlns:a16="http://schemas.microsoft.com/office/drawing/2014/main" id="{0DC32509-C529-7946-BE6F-9FDA7ACCFE0B}"/>
              </a:ext>
            </a:extLst>
          </p:cNvPr>
          <p:cNvPicPr>
            <a:picLocks noChangeAspect="1"/>
          </p:cNvPicPr>
          <p:nvPr/>
        </p:nvPicPr>
        <p:blipFill>
          <a:blip r:embed="rId2"/>
          <a:stretch>
            <a:fillRect/>
          </a:stretch>
        </p:blipFill>
        <p:spPr>
          <a:xfrm>
            <a:off x="6853437" y="1868081"/>
            <a:ext cx="1441984" cy="1675819"/>
          </a:xfrm>
          <a:prstGeom prst="rect">
            <a:avLst/>
          </a:prstGeom>
        </p:spPr>
      </p:pic>
    </p:spTree>
    <p:extLst>
      <p:ext uri="{BB962C8B-B14F-4D97-AF65-F5344CB8AC3E}">
        <p14:creationId xmlns:p14="http://schemas.microsoft.com/office/powerpoint/2010/main" val="12773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8C2E-A38A-274F-BBB1-EE9A5076FF44}"/>
              </a:ext>
            </a:extLst>
          </p:cNvPr>
          <p:cNvSpPr>
            <a:spLocks noGrp="1"/>
          </p:cNvSpPr>
          <p:nvPr>
            <p:ph type="title"/>
          </p:nvPr>
        </p:nvSpPr>
        <p:spPr/>
        <p:txBody>
          <a:bodyPr>
            <a:normAutofit/>
          </a:bodyPr>
          <a:lstStyle/>
          <a:p>
            <a:r>
              <a:rPr lang="en-US" dirty="0"/>
              <a:t>fork() and </a:t>
            </a:r>
            <a:r>
              <a:rPr lang="en-US" dirty="0" err="1"/>
              <a:t>pthread_create</a:t>
            </a:r>
            <a:r>
              <a:rPr lang="en-US" dirty="0"/>
              <a:t>()</a:t>
            </a:r>
          </a:p>
        </p:txBody>
      </p:sp>
      <p:sp>
        <p:nvSpPr>
          <p:cNvPr id="3" name="Content Placeholder 2">
            <a:extLst>
              <a:ext uri="{FF2B5EF4-FFF2-40B4-BE49-F238E27FC236}">
                <a16:creationId xmlns:a16="http://schemas.microsoft.com/office/drawing/2014/main" id="{F4ADD0CC-40A9-E04F-BBE2-3F5F5867C7B9}"/>
              </a:ext>
            </a:extLst>
          </p:cNvPr>
          <p:cNvSpPr>
            <a:spLocks noGrp="1"/>
          </p:cNvSpPr>
          <p:nvPr>
            <p:ph idx="1"/>
          </p:nvPr>
        </p:nvSpPr>
        <p:spPr/>
        <p:txBody>
          <a:bodyPr>
            <a:normAutofit fontScale="85000" lnSpcReduction="10000"/>
          </a:bodyPr>
          <a:lstStyle/>
          <a:p>
            <a:r>
              <a:rPr lang="en-US" dirty="0"/>
              <a:t>They both create new “context of execution” (or new task)</a:t>
            </a:r>
          </a:p>
          <a:p>
            <a:r>
              <a:rPr lang="en-US" dirty="0"/>
              <a:t>fork():</a:t>
            </a:r>
          </a:p>
          <a:p>
            <a:pPr lvl="1"/>
            <a:r>
              <a:rPr lang="en-US" dirty="0"/>
              <a:t>Creates a </a:t>
            </a:r>
            <a:r>
              <a:rPr lang="en-US" b="1" dirty="0"/>
              <a:t>new child process </a:t>
            </a:r>
            <a:r>
              <a:rPr lang="en-US" dirty="0"/>
              <a:t>which is a copy of current process.</a:t>
            </a:r>
          </a:p>
          <a:p>
            <a:pPr lvl="1"/>
            <a:r>
              <a:rPr lang="en-US" dirty="0"/>
              <a:t>The new process is a child node of parent process in the process tree.</a:t>
            </a:r>
          </a:p>
          <a:p>
            <a:pPr lvl="1"/>
            <a:r>
              <a:rPr lang="en-US" dirty="0"/>
              <a:t>Their context is generally the same and dedicated. </a:t>
            </a:r>
          </a:p>
          <a:p>
            <a:r>
              <a:rPr lang="en-US" dirty="0" err="1"/>
              <a:t>pthread_create</a:t>
            </a:r>
            <a:r>
              <a:rPr lang="en-US" dirty="0"/>
              <a:t>():</a:t>
            </a:r>
          </a:p>
          <a:p>
            <a:pPr lvl="1"/>
            <a:r>
              <a:rPr lang="en-US" dirty="0"/>
              <a:t>creates a </a:t>
            </a:r>
            <a:r>
              <a:rPr lang="en-US" b="1" dirty="0"/>
              <a:t>new thread </a:t>
            </a:r>
            <a:r>
              <a:rPr lang="en-US" dirty="0"/>
              <a:t>within the current process.</a:t>
            </a:r>
          </a:p>
          <a:p>
            <a:pPr lvl="1"/>
            <a:r>
              <a:rPr lang="en-US" dirty="0"/>
              <a:t>They could be executed in parallel with the context of current process, and the memory address space are shared between threads.</a:t>
            </a:r>
          </a:p>
          <a:p>
            <a:pPr lvl="1"/>
            <a:r>
              <a:rPr lang="en-US" dirty="0"/>
              <a:t>Each thread has its own context (the stack and the heap), but everything is still in the processes’ memory space).</a:t>
            </a:r>
          </a:p>
        </p:txBody>
      </p:sp>
    </p:spTree>
    <p:extLst>
      <p:ext uri="{BB962C8B-B14F-4D97-AF65-F5344CB8AC3E}">
        <p14:creationId xmlns:p14="http://schemas.microsoft.com/office/powerpoint/2010/main" val="92117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412F-332C-E84C-9FC0-7A05163DE57F}"/>
              </a:ext>
            </a:extLst>
          </p:cNvPr>
          <p:cNvSpPr>
            <a:spLocks noGrp="1"/>
          </p:cNvSpPr>
          <p:nvPr>
            <p:ph type="title"/>
          </p:nvPr>
        </p:nvSpPr>
        <p:spPr/>
        <p:txBody>
          <a:bodyPr/>
          <a:lstStyle/>
          <a:p>
            <a:r>
              <a:rPr lang="en-US" dirty="0"/>
              <a:t>Process and Thread</a:t>
            </a:r>
          </a:p>
        </p:txBody>
      </p:sp>
      <p:sp>
        <p:nvSpPr>
          <p:cNvPr id="3" name="Content Placeholder 2">
            <a:extLst>
              <a:ext uri="{FF2B5EF4-FFF2-40B4-BE49-F238E27FC236}">
                <a16:creationId xmlns:a16="http://schemas.microsoft.com/office/drawing/2014/main" id="{209084A7-9D51-EE4E-BB0F-26B7ABB53BA2}"/>
              </a:ext>
            </a:extLst>
          </p:cNvPr>
          <p:cNvSpPr>
            <a:spLocks noGrp="1"/>
          </p:cNvSpPr>
          <p:nvPr>
            <p:ph idx="1"/>
          </p:nvPr>
        </p:nvSpPr>
        <p:spPr/>
        <p:txBody>
          <a:bodyPr>
            <a:normAutofit fontScale="92500"/>
          </a:bodyPr>
          <a:lstStyle/>
          <a:p>
            <a:r>
              <a:rPr lang="en-US" dirty="0"/>
              <a:t>They are both “context of execution”, but they apply to different scenarios.</a:t>
            </a:r>
          </a:p>
          <a:p>
            <a:r>
              <a:rPr lang="en-US" dirty="0"/>
              <a:t>Processes</a:t>
            </a:r>
          </a:p>
          <a:p>
            <a:pPr lvl="1"/>
            <a:r>
              <a:rPr lang="en-US" dirty="0"/>
              <a:t>Multi-tasking, concurrency.</a:t>
            </a:r>
          </a:p>
          <a:p>
            <a:pPr lvl="1"/>
            <a:r>
              <a:rPr lang="en-US" dirty="0"/>
              <a:t>Different processes are highly isolated.</a:t>
            </a:r>
          </a:p>
          <a:p>
            <a:pPr lvl="1"/>
            <a:r>
              <a:rPr lang="en-US" dirty="0"/>
              <a:t>Different memory address spaces, different page tables, different PIDs, different file descriptors (and more).</a:t>
            </a:r>
          </a:p>
          <a:p>
            <a:pPr lvl="1"/>
            <a:r>
              <a:rPr lang="en-US" dirty="0"/>
              <a:t>Sometimes parent and child processes may share the page table, and the child may duplicate the table when make changes (COW).</a:t>
            </a:r>
          </a:p>
          <a:p>
            <a:pPr lvl="1"/>
            <a:r>
              <a:rPr lang="en-US" dirty="0"/>
              <a:t>Process synchronizations are highly dependent on the kernel. Maybe use pipe, kernel semaphore, MPI and other methods.</a:t>
            </a:r>
          </a:p>
        </p:txBody>
      </p:sp>
    </p:spTree>
    <p:extLst>
      <p:ext uri="{BB962C8B-B14F-4D97-AF65-F5344CB8AC3E}">
        <p14:creationId xmlns:p14="http://schemas.microsoft.com/office/powerpoint/2010/main" val="377842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7BB6-5319-544F-8B2B-C41FF70D95C8}"/>
              </a:ext>
            </a:extLst>
          </p:cNvPr>
          <p:cNvSpPr>
            <a:spLocks noGrp="1"/>
          </p:cNvSpPr>
          <p:nvPr>
            <p:ph type="title"/>
          </p:nvPr>
        </p:nvSpPr>
        <p:spPr/>
        <p:txBody>
          <a:bodyPr/>
          <a:lstStyle/>
          <a:p>
            <a:r>
              <a:rPr lang="en-US" dirty="0"/>
              <a:t>Process and Thread</a:t>
            </a:r>
          </a:p>
        </p:txBody>
      </p:sp>
      <p:sp>
        <p:nvSpPr>
          <p:cNvPr id="3" name="Content Placeholder 2">
            <a:extLst>
              <a:ext uri="{FF2B5EF4-FFF2-40B4-BE49-F238E27FC236}">
                <a16:creationId xmlns:a16="http://schemas.microsoft.com/office/drawing/2014/main" id="{9F4E3D58-2FD3-884B-B7A6-24D687CBF641}"/>
              </a:ext>
            </a:extLst>
          </p:cNvPr>
          <p:cNvSpPr>
            <a:spLocks noGrp="1"/>
          </p:cNvSpPr>
          <p:nvPr>
            <p:ph idx="1"/>
          </p:nvPr>
        </p:nvSpPr>
        <p:spPr/>
        <p:txBody>
          <a:bodyPr>
            <a:normAutofit fontScale="92500" lnSpcReduction="10000"/>
          </a:bodyPr>
          <a:lstStyle/>
          <a:p>
            <a:r>
              <a:rPr lang="en-US" dirty="0"/>
              <a:t>Threads</a:t>
            </a:r>
          </a:p>
          <a:p>
            <a:pPr lvl="1"/>
            <a:r>
              <a:rPr lang="en-US" dirty="0"/>
              <a:t>Multi-processing, parallelism.</a:t>
            </a:r>
          </a:p>
          <a:p>
            <a:pPr lvl="1"/>
            <a:r>
              <a:rPr lang="en-US" dirty="0"/>
              <a:t>Different threads have different execution context, but still within the context of the process.</a:t>
            </a:r>
          </a:p>
          <a:p>
            <a:pPr lvl="1"/>
            <a:r>
              <a:rPr lang="en-US" dirty="0"/>
              <a:t>The PID of different threads in modern Linux are the same. But in Linux system with ancient </a:t>
            </a:r>
            <a:r>
              <a:rPr lang="en-US" dirty="0" err="1"/>
              <a:t>libc</a:t>
            </a:r>
            <a:r>
              <a:rPr lang="en-US" dirty="0"/>
              <a:t>, the PID may be different. It highly depends on the implementation of POSIX threads.</a:t>
            </a:r>
          </a:p>
          <a:p>
            <a:pPr lvl="1"/>
            <a:r>
              <a:rPr lang="en-US" dirty="0"/>
              <a:t>The page table, memory address space, file descriptors and many other things are shared. The OS won’t give protection on threads’ memory isolation. The isolation is handled by the process itself.</a:t>
            </a:r>
          </a:p>
          <a:p>
            <a:pPr lvl="1"/>
            <a:r>
              <a:rPr lang="en-US" dirty="0"/>
              <a:t>Threads synchronized with shared memory, or the built-in synchronization APIs provided by </a:t>
            </a:r>
            <a:r>
              <a:rPr lang="en-US" dirty="0" err="1"/>
              <a:t>pthreads</a:t>
            </a:r>
            <a:r>
              <a:rPr lang="en-US" dirty="0"/>
              <a:t>.</a:t>
            </a:r>
          </a:p>
          <a:p>
            <a:pPr lvl="1"/>
            <a:endParaRPr lang="en-US" dirty="0"/>
          </a:p>
          <a:p>
            <a:pPr lvl="1"/>
            <a:endParaRPr lang="en-US" dirty="0"/>
          </a:p>
        </p:txBody>
      </p:sp>
    </p:spTree>
    <p:extLst>
      <p:ext uri="{BB962C8B-B14F-4D97-AF65-F5344CB8AC3E}">
        <p14:creationId xmlns:p14="http://schemas.microsoft.com/office/powerpoint/2010/main" val="62888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88F0-03CC-9D41-88CF-6BF7D0B9358F}"/>
              </a:ext>
            </a:extLst>
          </p:cNvPr>
          <p:cNvSpPr>
            <a:spLocks noGrp="1"/>
          </p:cNvSpPr>
          <p:nvPr>
            <p:ph type="title"/>
          </p:nvPr>
        </p:nvSpPr>
        <p:spPr/>
        <p:txBody>
          <a:bodyPr/>
          <a:lstStyle/>
          <a:p>
            <a:r>
              <a:rPr lang="en-US" dirty="0"/>
              <a:t>Process and Thread</a:t>
            </a:r>
          </a:p>
        </p:txBody>
      </p:sp>
      <p:pic>
        <p:nvPicPr>
          <p:cNvPr id="4" name="Picture 3">
            <a:extLst>
              <a:ext uri="{FF2B5EF4-FFF2-40B4-BE49-F238E27FC236}">
                <a16:creationId xmlns:a16="http://schemas.microsoft.com/office/drawing/2014/main" id="{AA88FDA4-12F4-DD4C-BAEE-B6F38B3DE702}"/>
              </a:ext>
            </a:extLst>
          </p:cNvPr>
          <p:cNvPicPr>
            <a:picLocks noChangeAspect="1"/>
          </p:cNvPicPr>
          <p:nvPr/>
        </p:nvPicPr>
        <p:blipFill>
          <a:blip r:embed="rId2"/>
          <a:stretch>
            <a:fillRect/>
          </a:stretch>
        </p:blipFill>
        <p:spPr>
          <a:xfrm>
            <a:off x="1020559" y="1846895"/>
            <a:ext cx="7102882" cy="4302501"/>
          </a:xfrm>
          <a:prstGeom prst="rect">
            <a:avLst/>
          </a:prstGeom>
        </p:spPr>
      </p:pic>
    </p:spTree>
    <p:extLst>
      <p:ext uri="{BB962C8B-B14F-4D97-AF65-F5344CB8AC3E}">
        <p14:creationId xmlns:p14="http://schemas.microsoft.com/office/powerpoint/2010/main" val="357182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E41E-AB6E-4640-9955-6702B1EF00AE}"/>
              </a:ext>
            </a:extLst>
          </p:cNvPr>
          <p:cNvSpPr>
            <a:spLocks noGrp="1"/>
          </p:cNvSpPr>
          <p:nvPr>
            <p:ph type="title"/>
          </p:nvPr>
        </p:nvSpPr>
        <p:spPr/>
        <p:txBody>
          <a:bodyPr/>
          <a:lstStyle/>
          <a:p>
            <a:r>
              <a:rPr lang="en-US" dirty="0"/>
              <a:t>Process and Thread</a:t>
            </a:r>
          </a:p>
        </p:txBody>
      </p:sp>
      <p:sp>
        <p:nvSpPr>
          <p:cNvPr id="3" name="Content Placeholder 2">
            <a:extLst>
              <a:ext uri="{FF2B5EF4-FFF2-40B4-BE49-F238E27FC236}">
                <a16:creationId xmlns:a16="http://schemas.microsoft.com/office/drawing/2014/main" id="{2F71D55B-40EC-484A-807A-2E14969A408E}"/>
              </a:ext>
            </a:extLst>
          </p:cNvPr>
          <p:cNvSpPr>
            <a:spLocks noGrp="1"/>
          </p:cNvSpPr>
          <p:nvPr>
            <p:ph idx="1"/>
          </p:nvPr>
        </p:nvSpPr>
        <p:spPr/>
        <p:txBody>
          <a:bodyPr/>
          <a:lstStyle/>
          <a:p>
            <a:r>
              <a:rPr lang="en-US" dirty="0"/>
              <a:t>Process is heavier, thread is lighter, as fork() introduces overhead in memory allocation and process management. It also introduces barriers in synchronization.</a:t>
            </a:r>
          </a:p>
          <a:p>
            <a:r>
              <a:rPr lang="en-US" dirty="0"/>
              <a:t>The underlying implementation of threads is the clone() function. Since </a:t>
            </a:r>
            <a:r>
              <a:rPr lang="en-US" dirty="0" err="1"/>
              <a:t>glibc</a:t>
            </a:r>
            <a:r>
              <a:rPr lang="en-US" dirty="0"/>
              <a:t> 2.3.3, the fork() function won’t invoke the kernel’s fork() system call. It is provided as part of the NPTL threading implementation invokes clone() function.</a:t>
            </a:r>
          </a:p>
          <a:p>
            <a:endParaRPr lang="en-US" dirty="0"/>
          </a:p>
        </p:txBody>
      </p:sp>
    </p:spTree>
    <p:extLst>
      <p:ext uri="{BB962C8B-B14F-4D97-AF65-F5344CB8AC3E}">
        <p14:creationId xmlns:p14="http://schemas.microsoft.com/office/powerpoint/2010/main" val="1012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FF84-F201-7146-8CBD-E10E0C5FA8B5}"/>
              </a:ext>
            </a:extLst>
          </p:cNvPr>
          <p:cNvSpPr>
            <a:spLocks noGrp="1"/>
          </p:cNvSpPr>
          <p:nvPr>
            <p:ph type="title"/>
          </p:nvPr>
        </p:nvSpPr>
        <p:spPr/>
        <p:txBody>
          <a:bodyPr/>
          <a:lstStyle/>
          <a:p>
            <a:r>
              <a:rPr lang="en-US" dirty="0"/>
              <a:t>What’s the output?</a:t>
            </a:r>
          </a:p>
        </p:txBody>
      </p:sp>
      <p:pic>
        <p:nvPicPr>
          <p:cNvPr id="10" name="Picture 9">
            <a:extLst>
              <a:ext uri="{FF2B5EF4-FFF2-40B4-BE49-F238E27FC236}">
                <a16:creationId xmlns:a16="http://schemas.microsoft.com/office/drawing/2014/main" id="{FFF4027D-83AB-A348-8D1E-32C79D08EA10}"/>
              </a:ext>
            </a:extLst>
          </p:cNvPr>
          <p:cNvPicPr>
            <a:picLocks noChangeAspect="1"/>
          </p:cNvPicPr>
          <p:nvPr/>
        </p:nvPicPr>
        <p:blipFill>
          <a:blip r:embed="rId2"/>
          <a:stretch>
            <a:fillRect/>
          </a:stretch>
        </p:blipFill>
        <p:spPr>
          <a:xfrm>
            <a:off x="1323523" y="1690689"/>
            <a:ext cx="5957172" cy="4921527"/>
          </a:xfrm>
          <a:prstGeom prst="rect">
            <a:avLst/>
          </a:prstGeom>
        </p:spPr>
      </p:pic>
    </p:spTree>
    <p:extLst>
      <p:ext uri="{BB962C8B-B14F-4D97-AF65-F5344CB8AC3E}">
        <p14:creationId xmlns:p14="http://schemas.microsoft.com/office/powerpoint/2010/main" val="1083550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1314</TotalTime>
  <Words>980</Words>
  <Application>Microsoft Macintosh PowerPoint</Application>
  <PresentationFormat>On-screen Show (4:3)</PresentationFormat>
  <Paragraphs>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vt:lpstr>
      <vt:lpstr>Courier-Bold</vt:lpstr>
      <vt:lpstr>Courier-Oblique</vt:lpstr>
      <vt:lpstr>Office Theme</vt:lpstr>
      <vt:lpstr>POSIX Threads (pthreads)</vt:lpstr>
      <vt:lpstr>What is pthreads?</vt:lpstr>
      <vt:lpstr>Sample usage</vt:lpstr>
      <vt:lpstr>fork() and pthread_create()</vt:lpstr>
      <vt:lpstr>Process and Thread</vt:lpstr>
      <vt:lpstr>Process and Thread</vt:lpstr>
      <vt:lpstr>Process and Thread</vt:lpstr>
      <vt:lpstr>Process and Thread</vt:lpstr>
      <vt:lpstr>What’s the output?</vt:lpstr>
      <vt:lpstr>Thread joining</vt:lpstr>
      <vt:lpstr>Synchronization</vt:lpstr>
      <vt:lpstr>More APIs…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Chan</dc:creator>
  <cp:lastModifiedBy>Roy Chan</cp:lastModifiedBy>
  <cp:revision>273</cp:revision>
  <dcterms:created xsi:type="dcterms:W3CDTF">2018-03-27T12:13:09Z</dcterms:created>
  <dcterms:modified xsi:type="dcterms:W3CDTF">2018-03-28T10:08:00Z</dcterms:modified>
</cp:coreProperties>
</file>