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5" r:id="rId7"/>
    <p:sldId id="276" r:id="rId8"/>
    <p:sldId id="277" r:id="rId9"/>
    <p:sldId id="278" r:id="rId10"/>
    <p:sldId id="272" r:id="rId11"/>
    <p:sldId id="279" r:id="rId12"/>
    <p:sldId id="280" r:id="rId13"/>
    <p:sldId id="281" r:id="rId14"/>
    <p:sldId id="282" r:id="rId15"/>
    <p:sldId id="283" r:id="rId16"/>
    <p:sldId id="265" r:id="rId17"/>
    <p:sldId id="266" r:id="rId18"/>
    <p:sldId id="267" r:id="rId19"/>
    <p:sldId id="268" r:id="rId20"/>
    <p:sldId id="284" r:id="rId21"/>
    <p:sldId id="269" r:id="rId22"/>
    <p:sldId id="28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0" d="100"/>
          <a:sy n="80" d="100"/>
        </p:scale>
        <p:origin x="2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A71EF-FAF7-44FE-8E2F-FAF8DB2FD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F9FADE-6049-42C2-8064-2506C5AE6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74084-679E-4A5A-8197-44769CD2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082-5D21-4426-BD5D-8B4B32CEA845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9747F-4BB7-4924-A1E0-A334BC82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3B81C-3B38-4BF1-80E8-D9AB399C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8F3F-8B6B-4ED6-A930-C65930735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7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DD4A3-1AA7-46A1-882C-31453A29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0F852C-40D6-4ADB-B480-31620F6FB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EBA38-44CA-4561-8495-8480D8D3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082-5D21-4426-BD5D-8B4B32CEA845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3A2EC-1564-462D-9DD6-C1569FC6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5508E-AFC7-4C84-A832-31304E87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8F3F-8B6B-4ED6-A930-C65930735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96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EB4583-D736-468D-B286-E89B21B48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5C7ECF-8D1D-4515-BCEC-C6A314DF0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84F5F-27BE-4FCD-BF47-D41D186D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082-5D21-4426-BD5D-8B4B32CEA845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779B0-7B13-4165-821D-1A0A2B7B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703D8-573D-4454-834B-94DB9D87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8F3F-8B6B-4ED6-A930-C65930735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16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E27FB-72E5-4458-B428-0BDB8A4D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643E2-DBED-45BD-98DF-110E2EC2B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0B2D5D-3B58-44BE-8EEE-11403B67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082-5D21-4426-BD5D-8B4B32CEA845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CBEDD-D1C1-42C9-A031-4A2CCC8D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19C6C-FF16-4B81-8A9A-A396DED9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8F3F-8B6B-4ED6-A930-C65930735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9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1CD06-B609-4C8A-A57A-F344A93B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555A1-3AC8-406B-BF90-43D5A936E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A6164C-88B9-496D-ACEE-7D791C0B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082-5D21-4426-BD5D-8B4B32CEA845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6657E-C886-46F6-AC5D-65F8E2CD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F2C0DC-CE75-4CDE-BA11-A3849973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8F3F-8B6B-4ED6-A930-C65930735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40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1987B-D9D6-4174-9E6C-16BD73CD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15B17-4C72-479C-A106-4D6D88AE0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FD2475-69AE-4697-AE5E-AB31892E0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C22F97-7CF3-4940-8BBE-6B6C1619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082-5D21-4426-BD5D-8B4B32CEA845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2AFFB8-3359-477F-96F4-02522BE3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15A1C2-BAC6-45E0-9F76-F1A2C39E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8F3F-8B6B-4ED6-A930-C65930735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77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C39A0-C2D5-41B6-95BE-C36BC56F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E50EB7-4B97-45D2-968D-544E5CFB2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3DF4F4-4E86-4F7A-B860-09F71FDF4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FAB019-CC53-4881-82C5-C6B6B747B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14BFE5-BA9F-4D0E-A75C-F8CD2641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999879-0855-41C7-83F2-E4723AD3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082-5D21-4426-BD5D-8B4B32CEA845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4A0AA3-0D14-4175-8CC0-2689E252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E930E6-6F57-432C-A388-2B201688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8F3F-8B6B-4ED6-A930-C65930735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55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8AC21-6BF8-4459-A19E-82B31710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D95674-C55E-46E1-AFB3-ABA3F080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082-5D21-4426-BD5D-8B4B32CEA845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B52160-95DE-47EF-9AE6-EA016A29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8E7268-79BD-409D-9100-1CBAEC91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8F3F-8B6B-4ED6-A930-C65930735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93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AF5F25-B0C0-4035-871C-B638A9BB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082-5D21-4426-BD5D-8B4B32CEA845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C02846-1E9D-4A68-9558-B999AC1A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37CDF9-78B0-4700-AC7F-1A286632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8F3F-8B6B-4ED6-A930-C65930735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27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80110-5525-46FB-8A3D-70CD658D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18E8A-A9A0-4DA4-8C14-1EE9A7D7A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3D4D79-C33C-4E7F-831C-A4972EBA9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74BE72-98AF-4C0C-B564-24FA34FE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082-5D21-4426-BD5D-8B4B32CEA845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806772-00C5-42E3-B3BC-4782D57F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3CE8AB-CC51-49A8-A504-DE61BAF0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8F3F-8B6B-4ED6-A930-C65930735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74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20FA9-CCD9-4B54-8203-4FD6FE17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3C01B8-990D-40FB-94B7-9C129A6DD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A28AD-0EEE-4ACE-AA12-0E028E428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39D276-8A2C-41CD-ADA7-443356F3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B082-5D21-4426-BD5D-8B4B32CEA845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97D4C1-5BB7-4D1D-907A-FDF35059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389AE4-0965-42AB-A916-28741AD6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8F3F-8B6B-4ED6-A930-C65930735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67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191830-9C57-408A-BB8B-4CA6B18D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3F89C3-4194-4D5B-AF8C-F87AD397D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0689C-9B7A-4165-8F63-FB2E15170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AB082-5D21-4426-BD5D-8B4B32CEA845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60DCD-F77D-4EC5-BE9C-C78C6BED9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3E7BE-800A-417C-8C7E-38C3DEBBB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18F3F-8B6B-4ED6-A930-C65930735C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46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0F84B-1E81-4CB1-B5EF-50664CEB7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CSCI 3150 Introduction to Operating Systems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FFD8BD-853F-4469-96FF-B1D9C4DE5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Tutorial: Understanding inode and directory mapping</a:t>
            </a:r>
            <a:endParaRPr lang="sv-SE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TA: YU </a:t>
            </a:r>
            <a:r>
              <a:rPr lang="sv-SE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Chengye</a:t>
            </a:r>
            <a:endParaRPr lang="sv-SE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cyyu23@cse.cuhk.edu.hk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13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E6D5121D-2D33-4DBD-9DDB-332010CA02D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8075" y="456944"/>
            <a:ext cx="5389839" cy="60359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83C6C4A-1417-A044-8218-0B6838D7BA7C}"/>
              </a:ext>
            </a:extLst>
          </p:cNvPr>
          <p:cNvSpPr/>
          <p:nvPr/>
        </p:nvSpPr>
        <p:spPr>
          <a:xfrm>
            <a:off x="570154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DataBlock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84E58A-199F-6146-8E14-2F3E593023DD}"/>
              </a:ext>
            </a:extLst>
          </p:cNvPr>
          <p:cNvSpPr/>
          <p:nvPr/>
        </p:nvSpPr>
        <p:spPr>
          <a:xfrm>
            <a:off x="2173043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DataBlock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D0EBF8-419C-FF43-9019-3717F552593F}"/>
              </a:ext>
            </a:extLst>
          </p:cNvPr>
          <p:cNvSpPr/>
          <p:nvPr/>
        </p:nvSpPr>
        <p:spPr>
          <a:xfrm>
            <a:off x="3775932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DataBlock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34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22AACA-EEE0-A740-8BED-9A67F3D55CB2}"/>
              </a:ext>
            </a:extLst>
          </p:cNvPr>
          <p:cNvSpPr/>
          <p:nvPr/>
        </p:nvSpPr>
        <p:spPr>
          <a:xfrm>
            <a:off x="5378821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DataBlock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35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DC5CC5-3DA5-BA42-BFDF-F17AE1FA5C99}"/>
              </a:ext>
            </a:extLst>
          </p:cNvPr>
          <p:cNvSpPr/>
          <p:nvPr/>
        </p:nvSpPr>
        <p:spPr>
          <a:xfrm>
            <a:off x="6981710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335F4C-FE36-3C46-9215-5F0CBC2E0ECA}"/>
              </a:ext>
            </a:extLst>
          </p:cNvPr>
          <p:cNvSpPr txBox="1"/>
          <p:nvPr/>
        </p:nvSpPr>
        <p:spPr>
          <a:xfrm>
            <a:off x="416907" y="57230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00DDDF-6686-4848-80BD-8670B8DCB31A}"/>
              </a:ext>
            </a:extLst>
          </p:cNvPr>
          <p:cNvSpPr txBox="1"/>
          <p:nvPr/>
        </p:nvSpPr>
        <p:spPr>
          <a:xfrm>
            <a:off x="1955248" y="57230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4K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CBF338-81C1-3D46-95C3-4938334C1DBE}"/>
              </a:ext>
            </a:extLst>
          </p:cNvPr>
          <p:cNvSpPr txBox="1"/>
          <p:nvPr/>
        </p:nvSpPr>
        <p:spPr>
          <a:xfrm>
            <a:off x="3558137" y="566928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8K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646D14-422D-B44A-992A-051B02ABAD49}"/>
              </a:ext>
            </a:extLst>
          </p:cNvPr>
          <p:cNvSpPr txBox="1"/>
          <p:nvPr/>
        </p:nvSpPr>
        <p:spPr>
          <a:xfrm>
            <a:off x="5160598" y="564903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12K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47BD3D5-669D-0949-8232-B973D6C493C1}"/>
              </a:ext>
            </a:extLst>
          </p:cNvPr>
          <p:cNvSpPr txBox="1"/>
          <p:nvPr/>
        </p:nvSpPr>
        <p:spPr>
          <a:xfrm>
            <a:off x="6703428" y="566928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16K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92B4DFDA-E83B-E940-A11C-064FC439C814}"/>
              </a:ext>
            </a:extLst>
          </p:cNvPr>
          <p:cNvCxnSpPr>
            <a:endCxn id="7" idx="0"/>
          </p:cNvCxnSpPr>
          <p:nvPr/>
        </p:nvCxnSpPr>
        <p:spPr>
          <a:xfrm flipH="1">
            <a:off x="1371599" y="2624866"/>
            <a:ext cx="7062396" cy="25603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79C6379-5DED-A145-93A3-016280F0780C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974488" y="2947595"/>
            <a:ext cx="5441584" cy="22375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8E61005-2870-E745-9CF0-B521E569535E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577377" y="1441525"/>
            <a:ext cx="6094210" cy="37436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156C4DA0-3CDB-6D45-9982-468BD2735800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6180266" y="1775012"/>
            <a:ext cx="4491321" cy="34101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D0C2D04-ED0B-7A46-B94A-961C32BF044A}"/>
              </a:ext>
            </a:extLst>
          </p:cNvPr>
          <p:cNvSpPr txBox="1"/>
          <p:nvPr/>
        </p:nvSpPr>
        <p:spPr>
          <a:xfrm>
            <a:off x="0" y="4720204"/>
            <a:ext cx="2658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file: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5">
            <a:extLst>
              <a:ext uri="{FF2B5EF4-FFF2-40B4-BE49-F238E27FC236}">
                <a16:creationId xmlns:a16="http://schemas.microsoft.com/office/drawing/2014/main" id="{41B36FC0-2167-EC4B-8A43-61603EE094BC}"/>
              </a:ext>
            </a:extLst>
          </p:cNvPr>
          <p:cNvCxnSpPr>
            <a:cxnSpLocks/>
          </p:cNvCxnSpPr>
          <p:nvPr/>
        </p:nvCxnSpPr>
        <p:spPr>
          <a:xfrm>
            <a:off x="10844066" y="5669285"/>
            <a:ext cx="0" cy="2468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241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FF25515-B471-40A1-A901-24CC7BB36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063080"/>
              </p:ext>
            </p:extLst>
          </p:nvPr>
        </p:nvGraphicFramePr>
        <p:xfrm>
          <a:off x="0" y="1015938"/>
          <a:ext cx="6788075" cy="22019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37129">
                  <a:extLst>
                    <a:ext uri="{9D8B030D-6E8A-4147-A177-3AD203B41FA5}">
                      <a16:colId xmlns:a16="http://schemas.microsoft.com/office/drawing/2014/main" val="2577289581"/>
                    </a:ext>
                  </a:extLst>
                </a:gridCol>
                <a:gridCol w="3571539">
                  <a:extLst>
                    <a:ext uri="{9D8B030D-6E8A-4147-A177-3AD203B41FA5}">
                      <a16:colId xmlns:a16="http://schemas.microsoft.com/office/drawing/2014/main" val="2700776952"/>
                    </a:ext>
                  </a:extLst>
                </a:gridCol>
                <a:gridCol w="1979407">
                  <a:extLst>
                    <a:ext uri="{9D8B030D-6E8A-4147-A177-3AD203B41FA5}">
                      <a16:colId xmlns:a16="http://schemas.microsoft.com/office/drawing/2014/main" val="1034139404"/>
                    </a:ext>
                  </a:extLst>
                </a:gridCol>
              </a:tblGrid>
              <a:tr h="10387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read_t</a:t>
                      </a: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kern="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i_number</a:t>
                      </a: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zh-CN" altLang="en-US" sz="16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offset, </a:t>
                      </a:r>
                      <a:r>
                        <a:rPr lang="en-US" sz="1600" b="1" kern="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buf</a:t>
                      </a: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count)</a:t>
                      </a:r>
                      <a:endParaRPr lang="zh-CN" sz="1600" b="1" kern="100" dirty="0"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zh-CN" alt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blocks</a:t>
                      </a:r>
                      <a:r>
                        <a:rPr lang="zh-CN" alt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</a:t>
                      </a:r>
                      <a:r>
                        <a:rPr lang="zh-CN" alt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</a:t>
                      </a:r>
                      <a:r>
                        <a:rPr lang="zh-CN" alt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</a:t>
                      </a:r>
                      <a:r>
                        <a:rPr lang="zh-CN" alt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5471529"/>
                  </a:ext>
                </a:extLst>
              </a:tr>
              <a:tr h="5271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1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kern="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read_t</a:t>
                      </a:r>
                      <a:r>
                        <a:rPr lang="en-US" sz="1800" b="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(inum,13</a:t>
                      </a:r>
                      <a:r>
                        <a:rPr lang="en-US" altLang="zh-CN" sz="1800" b="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,buf,400)</a:t>
                      </a:r>
                      <a:endParaRPr lang="zh-CN" sz="1800" b="0" kern="100" dirty="0"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?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2339927"/>
                  </a:ext>
                </a:extLst>
              </a:tr>
              <a:tr h="52712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read_t</a:t>
                      </a:r>
                      <a:r>
                        <a:rPr lang="en-US" sz="180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(inum,13</a:t>
                      </a:r>
                      <a:r>
                        <a:rPr lang="en-US" altLang="zh-CN" sz="180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,buf,9000)</a:t>
                      </a:r>
                      <a:endParaRPr lang="zh-CN" sz="1800" kern="100" dirty="0"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?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0276541"/>
                  </a:ext>
                </a:extLst>
              </a:tr>
            </a:tbl>
          </a:graphicData>
        </a:graphic>
      </p:graphicFrame>
      <p:pic>
        <p:nvPicPr>
          <p:cNvPr id="5" name="Picture 3">
            <a:extLst>
              <a:ext uri="{FF2B5EF4-FFF2-40B4-BE49-F238E27FC236}">
                <a16:creationId xmlns:a16="http://schemas.microsoft.com/office/drawing/2014/main" id="{E6D5121D-2D33-4DBD-9DDB-332010CA02D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8075" y="456944"/>
            <a:ext cx="5389839" cy="60359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83C6C4A-1417-A044-8218-0B6838D7BA7C}"/>
              </a:ext>
            </a:extLst>
          </p:cNvPr>
          <p:cNvSpPr/>
          <p:nvPr/>
        </p:nvSpPr>
        <p:spPr>
          <a:xfrm>
            <a:off x="570154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DataBlock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84E58A-199F-6146-8E14-2F3E593023DD}"/>
              </a:ext>
            </a:extLst>
          </p:cNvPr>
          <p:cNvSpPr/>
          <p:nvPr/>
        </p:nvSpPr>
        <p:spPr>
          <a:xfrm>
            <a:off x="2173043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DataBlock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D0EBF8-419C-FF43-9019-3717F552593F}"/>
              </a:ext>
            </a:extLst>
          </p:cNvPr>
          <p:cNvSpPr/>
          <p:nvPr/>
        </p:nvSpPr>
        <p:spPr>
          <a:xfrm>
            <a:off x="3775932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DataBlock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34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22AACA-EEE0-A740-8BED-9A67F3D55CB2}"/>
              </a:ext>
            </a:extLst>
          </p:cNvPr>
          <p:cNvSpPr/>
          <p:nvPr/>
        </p:nvSpPr>
        <p:spPr>
          <a:xfrm>
            <a:off x="5378821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DataBlock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35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DC5CC5-3DA5-BA42-BFDF-F17AE1FA5C99}"/>
              </a:ext>
            </a:extLst>
          </p:cNvPr>
          <p:cNvSpPr/>
          <p:nvPr/>
        </p:nvSpPr>
        <p:spPr>
          <a:xfrm>
            <a:off x="6981710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335F4C-FE36-3C46-9215-5F0CBC2E0ECA}"/>
              </a:ext>
            </a:extLst>
          </p:cNvPr>
          <p:cNvSpPr txBox="1"/>
          <p:nvPr/>
        </p:nvSpPr>
        <p:spPr>
          <a:xfrm>
            <a:off x="416907" y="57230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00DDDF-6686-4848-80BD-8670B8DCB31A}"/>
              </a:ext>
            </a:extLst>
          </p:cNvPr>
          <p:cNvSpPr txBox="1"/>
          <p:nvPr/>
        </p:nvSpPr>
        <p:spPr>
          <a:xfrm>
            <a:off x="1955248" y="57230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4K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CBF338-81C1-3D46-95C3-4938334C1DBE}"/>
              </a:ext>
            </a:extLst>
          </p:cNvPr>
          <p:cNvSpPr txBox="1"/>
          <p:nvPr/>
        </p:nvSpPr>
        <p:spPr>
          <a:xfrm>
            <a:off x="3558137" y="566928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8K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646D14-422D-B44A-992A-051B02ABAD49}"/>
              </a:ext>
            </a:extLst>
          </p:cNvPr>
          <p:cNvSpPr txBox="1"/>
          <p:nvPr/>
        </p:nvSpPr>
        <p:spPr>
          <a:xfrm>
            <a:off x="5160598" y="564903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12K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47BD3D5-669D-0949-8232-B973D6C493C1}"/>
              </a:ext>
            </a:extLst>
          </p:cNvPr>
          <p:cNvSpPr txBox="1"/>
          <p:nvPr/>
        </p:nvSpPr>
        <p:spPr>
          <a:xfrm>
            <a:off x="6703428" y="566928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16K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79BF173-AD49-3C4A-8CA6-5BB23E1F8D01}"/>
              </a:ext>
            </a:extLst>
          </p:cNvPr>
          <p:cNvSpPr txBox="1"/>
          <p:nvPr/>
        </p:nvSpPr>
        <p:spPr>
          <a:xfrm>
            <a:off x="0" y="4720204"/>
            <a:ext cx="2658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file: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5">
            <a:extLst>
              <a:ext uri="{FF2B5EF4-FFF2-40B4-BE49-F238E27FC236}">
                <a16:creationId xmlns:a16="http://schemas.microsoft.com/office/drawing/2014/main" id="{4DFF779B-8701-084B-BAC4-D64A01773C26}"/>
              </a:ext>
            </a:extLst>
          </p:cNvPr>
          <p:cNvCxnSpPr>
            <a:cxnSpLocks/>
          </p:cNvCxnSpPr>
          <p:nvPr/>
        </p:nvCxnSpPr>
        <p:spPr>
          <a:xfrm>
            <a:off x="10844066" y="5669285"/>
            <a:ext cx="0" cy="2468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69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E6D5121D-2D33-4DBD-9DDB-332010CA02D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8075" y="456944"/>
            <a:ext cx="5389839" cy="60359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41E440-8D60-4992-A715-2B84145AA302}"/>
              </a:ext>
            </a:extLst>
          </p:cNvPr>
          <p:cNvCxnSpPr>
            <a:cxnSpLocks/>
          </p:cNvCxnSpPr>
          <p:nvPr/>
        </p:nvCxnSpPr>
        <p:spPr>
          <a:xfrm>
            <a:off x="10844066" y="5669285"/>
            <a:ext cx="0" cy="2468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83C6C4A-1417-A044-8218-0B6838D7BA7C}"/>
              </a:ext>
            </a:extLst>
          </p:cNvPr>
          <p:cNvSpPr/>
          <p:nvPr/>
        </p:nvSpPr>
        <p:spPr>
          <a:xfrm>
            <a:off x="570154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DataBlock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84E58A-199F-6146-8E14-2F3E593023DD}"/>
              </a:ext>
            </a:extLst>
          </p:cNvPr>
          <p:cNvSpPr/>
          <p:nvPr/>
        </p:nvSpPr>
        <p:spPr>
          <a:xfrm>
            <a:off x="2173043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DataBlock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D0EBF8-419C-FF43-9019-3717F552593F}"/>
              </a:ext>
            </a:extLst>
          </p:cNvPr>
          <p:cNvSpPr/>
          <p:nvPr/>
        </p:nvSpPr>
        <p:spPr>
          <a:xfrm>
            <a:off x="3775932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DataBlock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34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22AACA-EEE0-A740-8BED-9A67F3D55CB2}"/>
              </a:ext>
            </a:extLst>
          </p:cNvPr>
          <p:cNvSpPr/>
          <p:nvPr/>
        </p:nvSpPr>
        <p:spPr>
          <a:xfrm>
            <a:off x="5378821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DataBlock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35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DC5CC5-3DA5-BA42-BFDF-F17AE1FA5C99}"/>
              </a:ext>
            </a:extLst>
          </p:cNvPr>
          <p:cNvSpPr/>
          <p:nvPr/>
        </p:nvSpPr>
        <p:spPr>
          <a:xfrm>
            <a:off x="6981710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335F4C-FE36-3C46-9215-5F0CBC2E0ECA}"/>
              </a:ext>
            </a:extLst>
          </p:cNvPr>
          <p:cNvSpPr txBox="1"/>
          <p:nvPr/>
        </p:nvSpPr>
        <p:spPr>
          <a:xfrm>
            <a:off x="416907" y="57230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00DDDF-6686-4848-80BD-8670B8DCB31A}"/>
              </a:ext>
            </a:extLst>
          </p:cNvPr>
          <p:cNvSpPr txBox="1"/>
          <p:nvPr/>
        </p:nvSpPr>
        <p:spPr>
          <a:xfrm>
            <a:off x="1955248" y="57230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4K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CBF338-81C1-3D46-95C3-4938334C1DBE}"/>
              </a:ext>
            </a:extLst>
          </p:cNvPr>
          <p:cNvSpPr txBox="1"/>
          <p:nvPr/>
        </p:nvSpPr>
        <p:spPr>
          <a:xfrm>
            <a:off x="3558137" y="566928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8K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646D14-422D-B44A-992A-051B02ABAD49}"/>
              </a:ext>
            </a:extLst>
          </p:cNvPr>
          <p:cNvSpPr txBox="1"/>
          <p:nvPr/>
        </p:nvSpPr>
        <p:spPr>
          <a:xfrm>
            <a:off x="5160598" y="564903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12K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47BD3D5-669D-0949-8232-B973D6C493C1}"/>
              </a:ext>
            </a:extLst>
          </p:cNvPr>
          <p:cNvSpPr txBox="1"/>
          <p:nvPr/>
        </p:nvSpPr>
        <p:spPr>
          <a:xfrm>
            <a:off x="6703428" y="566928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16K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79BF173-AD49-3C4A-8CA6-5BB23E1F8D01}"/>
              </a:ext>
            </a:extLst>
          </p:cNvPr>
          <p:cNvSpPr txBox="1"/>
          <p:nvPr/>
        </p:nvSpPr>
        <p:spPr>
          <a:xfrm>
            <a:off x="0" y="4720204"/>
            <a:ext cx="2658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file: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内容占位符 3">
            <a:extLst>
              <a:ext uri="{FF2B5EF4-FFF2-40B4-BE49-F238E27FC236}">
                <a16:creationId xmlns:a16="http://schemas.microsoft.com/office/drawing/2014/main" id="{52D974F3-0CC4-2E43-98AF-B603D6488A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172521"/>
              </p:ext>
            </p:extLst>
          </p:nvPr>
        </p:nvGraphicFramePr>
        <p:xfrm>
          <a:off x="0" y="1015938"/>
          <a:ext cx="6788075" cy="22019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37129">
                  <a:extLst>
                    <a:ext uri="{9D8B030D-6E8A-4147-A177-3AD203B41FA5}">
                      <a16:colId xmlns:a16="http://schemas.microsoft.com/office/drawing/2014/main" val="2577289581"/>
                    </a:ext>
                  </a:extLst>
                </a:gridCol>
                <a:gridCol w="3571539">
                  <a:extLst>
                    <a:ext uri="{9D8B030D-6E8A-4147-A177-3AD203B41FA5}">
                      <a16:colId xmlns:a16="http://schemas.microsoft.com/office/drawing/2014/main" val="2700776952"/>
                    </a:ext>
                  </a:extLst>
                </a:gridCol>
                <a:gridCol w="1979407">
                  <a:extLst>
                    <a:ext uri="{9D8B030D-6E8A-4147-A177-3AD203B41FA5}">
                      <a16:colId xmlns:a16="http://schemas.microsoft.com/office/drawing/2014/main" val="1034139404"/>
                    </a:ext>
                  </a:extLst>
                </a:gridCol>
              </a:tblGrid>
              <a:tr h="10387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read_t</a:t>
                      </a: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kern="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i_number</a:t>
                      </a: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zh-CN" altLang="en-US" sz="16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offset, </a:t>
                      </a:r>
                      <a:r>
                        <a:rPr lang="en-US" sz="1600" b="1" kern="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buf</a:t>
                      </a: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count)</a:t>
                      </a:r>
                      <a:endParaRPr lang="zh-CN" sz="1600" b="1" kern="100" dirty="0"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zh-CN" alt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blocks</a:t>
                      </a:r>
                      <a:r>
                        <a:rPr lang="zh-CN" alt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</a:t>
                      </a:r>
                      <a:r>
                        <a:rPr lang="zh-CN" alt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</a:t>
                      </a:r>
                      <a:r>
                        <a:rPr lang="zh-CN" alt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</a:t>
                      </a:r>
                      <a:r>
                        <a:rPr lang="zh-CN" alt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5471529"/>
                  </a:ext>
                </a:extLst>
              </a:tr>
              <a:tr h="5271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1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read_t</a:t>
                      </a:r>
                      <a:r>
                        <a:rPr lang="en-US" sz="18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(inum,13</a:t>
                      </a:r>
                      <a:r>
                        <a:rPr lang="en-US" altLang="zh-CN" sz="18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,buf,400)</a:t>
                      </a:r>
                      <a:endParaRPr lang="zh-CN" sz="1800" b="1" kern="100" dirty="0"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?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2339927"/>
                  </a:ext>
                </a:extLst>
              </a:tr>
              <a:tr h="52712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read_t</a:t>
                      </a:r>
                      <a:r>
                        <a:rPr lang="en-US" sz="180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(inum,13</a:t>
                      </a:r>
                      <a:r>
                        <a:rPr lang="en-US" altLang="zh-CN" sz="180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,buf,9000)</a:t>
                      </a:r>
                      <a:endParaRPr lang="zh-CN" sz="1800" kern="100" dirty="0"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?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027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753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E6D5121D-2D33-4DBD-9DDB-332010CA02D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8075" y="456944"/>
            <a:ext cx="5389839" cy="60359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41E440-8D60-4992-A715-2B84145AA302}"/>
              </a:ext>
            </a:extLst>
          </p:cNvPr>
          <p:cNvCxnSpPr>
            <a:cxnSpLocks/>
          </p:cNvCxnSpPr>
          <p:nvPr/>
        </p:nvCxnSpPr>
        <p:spPr>
          <a:xfrm>
            <a:off x="10844066" y="5669285"/>
            <a:ext cx="0" cy="2468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83C6C4A-1417-A044-8218-0B6838D7BA7C}"/>
              </a:ext>
            </a:extLst>
          </p:cNvPr>
          <p:cNvSpPr/>
          <p:nvPr/>
        </p:nvSpPr>
        <p:spPr>
          <a:xfrm>
            <a:off x="570154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solidFill>
                  <a:schemeClr val="tx1"/>
                </a:solidFill>
              </a:rPr>
              <a:t>DataBlock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5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84E58A-199F-6146-8E14-2F3E593023DD}"/>
              </a:ext>
            </a:extLst>
          </p:cNvPr>
          <p:cNvSpPr/>
          <p:nvPr/>
        </p:nvSpPr>
        <p:spPr>
          <a:xfrm>
            <a:off x="2173043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DataBlock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D0EBF8-419C-FF43-9019-3717F552593F}"/>
              </a:ext>
            </a:extLst>
          </p:cNvPr>
          <p:cNvSpPr/>
          <p:nvPr/>
        </p:nvSpPr>
        <p:spPr>
          <a:xfrm>
            <a:off x="3775932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DataBlock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34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22AACA-EEE0-A740-8BED-9A67F3D55CB2}"/>
              </a:ext>
            </a:extLst>
          </p:cNvPr>
          <p:cNvSpPr/>
          <p:nvPr/>
        </p:nvSpPr>
        <p:spPr>
          <a:xfrm>
            <a:off x="5378821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DataBlock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35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DC5CC5-3DA5-BA42-BFDF-F17AE1FA5C99}"/>
              </a:ext>
            </a:extLst>
          </p:cNvPr>
          <p:cNvSpPr/>
          <p:nvPr/>
        </p:nvSpPr>
        <p:spPr>
          <a:xfrm>
            <a:off x="6981710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335F4C-FE36-3C46-9215-5F0CBC2E0ECA}"/>
              </a:ext>
            </a:extLst>
          </p:cNvPr>
          <p:cNvSpPr txBox="1"/>
          <p:nvPr/>
        </p:nvSpPr>
        <p:spPr>
          <a:xfrm>
            <a:off x="416907" y="57230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00DDDF-6686-4848-80BD-8670B8DCB31A}"/>
              </a:ext>
            </a:extLst>
          </p:cNvPr>
          <p:cNvSpPr txBox="1"/>
          <p:nvPr/>
        </p:nvSpPr>
        <p:spPr>
          <a:xfrm>
            <a:off x="1955248" y="57230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4K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CBF338-81C1-3D46-95C3-4938334C1DBE}"/>
              </a:ext>
            </a:extLst>
          </p:cNvPr>
          <p:cNvSpPr txBox="1"/>
          <p:nvPr/>
        </p:nvSpPr>
        <p:spPr>
          <a:xfrm>
            <a:off x="3558137" y="566928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8K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646D14-422D-B44A-992A-051B02ABAD49}"/>
              </a:ext>
            </a:extLst>
          </p:cNvPr>
          <p:cNvSpPr txBox="1"/>
          <p:nvPr/>
        </p:nvSpPr>
        <p:spPr>
          <a:xfrm>
            <a:off x="5160598" y="564903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12K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47BD3D5-669D-0949-8232-B973D6C493C1}"/>
              </a:ext>
            </a:extLst>
          </p:cNvPr>
          <p:cNvSpPr txBox="1"/>
          <p:nvPr/>
        </p:nvSpPr>
        <p:spPr>
          <a:xfrm>
            <a:off x="6703428" y="566928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16K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79BF173-AD49-3C4A-8CA6-5BB23E1F8D01}"/>
              </a:ext>
            </a:extLst>
          </p:cNvPr>
          <p:cNvSpPr txBox="1"/>
          <p:nvPr/>
        </p:nvSpPr>
        <p:spPr>
          <a:xfrm>
            <a:off x="0" y="4720204"/>
            <a:ext cx="2658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file: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内容占位符 3">
            <a:extLst>
              <a:ext uri="{FF2B5EF4-FFF2-40B4-BE49-F238E27FC236}">
                <a16:creationId xmlns:a16="http://schemas.microsoft.com/office/drawing/2014/main" id="{52D974F3-0CC4-2E43-98AF-B603D6488A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239822"/>
              </p:ext>
            </p:extLst>
          </p:nvPr>
        </p:nvGraphicFramePr>
        <p:xfrm>
          <a:off x="0" y="1015938"/>
          <a:ext cx="6788075" cy="22019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37129">
                  <a:extLst>
                    <a:ext uri="{9D8B030D-6E8A-4147-A177-3AD203B41FA5}">
                      <a16:colId xmlns:a16="http://schemas.microsoft.com/office/drawing/2014/main" val="2577289581"/>
                    </a:ext>
                  </a:extLst>
                </a:gridCol>
                <a:gridCol w="3571539">
                  <a:extLst>
                    <a:ext uri="{9D8B030D-6E8A-4147-A177-3AD203B41FA5}">
                      <a16:colId xmlns:a16="http://schemas.microsoft.com/office/drawing/2014/main" val="2700776952"/>
                    </a:ext>
                  </a:extLst>
                </a:gridCol>
                <a:gridCol w="1979407">
                  <a:extLst>
                    <a:ext uri="{9D8B030D-6E8A-4147-A177-3AD203B41FA5}">
                      <a16:colId xmlns:a16="http://schemas.microsoft.com/office/drawing/2014/main" val="1034139404"/>
                    </a:ext>
                  </a:extLst>
                </a:gridCol>
              </a:tblGrid>
              <a:tr h="10387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read_t</a:t>
                      </a: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kern="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i_number</a:t>
                      </a: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zh-CN" altLang="en-US" sz="16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offset, </a:t>
                      </a:r>
                      <a:r>
                        <a:rPr lang="en-US" sz="1600" b="1" kern="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buf</a:t>
                      </a: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count)</a:t>
                      </a:r>
                      <a:endParaRPr lang="zh-CN" sz="1600" b="1" kern="100" dirty="0"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zh-CN" alt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blocks</a:t>
                      </a:r>
                      <a:r>
                        <a:rPr lang="zh-CN" alt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</a:t>
                      </a:r>
                      <a:r>
                        <a:rPr lang="zh-CN" alt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</a:t>
                      </a:r>
                      <a:r>
                        <a:rPr lang="zh-CN" alt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</a:t>
                      </a:r>
                      <a:r>
                        <a:rPr lang="zh-CN" alt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5471529"/>
                  </a:ext>
                </a:extLst>
              </a:tr>
              <a:tr h="5271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1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read_t</a:t>
                      </a:r>
                      <a:r>
                        <a:rPr lang="en-US" sz="18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(inum,13</a:t>
                      </a:r>
                      <a:r>
                        <a:rPr lang="en-US" altLang="zh-CN" sz="18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,buf,400)</a:t>
                      </a:r>
                      <a:endParaRPr lang="zh-CN" sz="1800" b="1" kern="100" dirty="0"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2339927"/>
                  </a:ext>
                </a:extLst>
              </a:tr>
              <a:tr h="52712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read_t</a:t>
                      </a:r>
                      <a:r>
                        <a:rPr lang="en-US" sz="180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(inum,13</a:t>
                      </a:r>
                      <a:r>
                        <a:rPr lang="en-US" altLang="zh-CN" sz="180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,buf,9000)</a:t>
                      </a:r>
                      <a:endParaRPr lang="zh-CN" sz="1800" kern="100" dirty="0"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?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0276541"/>
                  </a:ext>
                </a:extLst>
              </a:tr>
            </a:tbl>
          </a:graphicData>
        </a:graphic>
      </p:graphicFrame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7E89D9A-8871-9748-9443-24310DA6416F}"/>
              </a:ext>
            </a:extLst>
          </p:cNvPr>
          <p:cNvCxnSpPr/>
          <p:nvPr/>
        </p:nvCxnSpPr>
        <p:spPr>
          <a:xfrm flipV="1">
            <a:off x="863250" y="5669285"/>
            <a:ext cx="0" cy="613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8F74A337-E3EF-3243-A092-B6455B046CE3}"/>
              </a:ext>
            </a:extLst>
          </p:cNvPr>
          <p:cNvCxnSpPr/>
          <p:nvPr/>
        </p:nvCxnSpPr>
        <p:spPr>
          <a:xfrm flipV="1">
            <a:off x="1596562" y="5681303"/>
            <a:ext cx="0" cy="613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393C540-B1BA-8240-8C5D-39FF9806529A}"/>
              </a:ext>
            </a:extLst>
          </p:cNvPr>
          <p:cNvSpPr txBox="1"/>
          <p:nvPr/>
        </p:nvSpPr>
        <p:spPr>
          <a:xfrm>
            <a:off x="570154" y="625330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130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2EDBB9B-00E7-B34F-B82A-38E5DC590E31}"/>
              </a:ext>
            </a:extLst>
          </p:cNvPr>
          <p:cNvSpPr txBox="1"/>
          <p:nvPr/>
        </p:nvSpPr>
        <p:spPr>
          <a:xfrm>
            <a:off x="1298287" y="626405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530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057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FF25515-B471-40A1-A901-24CC7BB36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903850"/>
              </p:ext>
            </p:extLst>
          </p:nvPr>
        </p:nvGraphicFramePr>
        <p:xfrm>
          <a:off x="0" y="1015938"/>
          <a:ext cx="6788075" cy="22019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37129">
                  <a:extLst>
                    <a:ext uri="{9D8B030D-6E8A-4147-A177-3AD203B41FA5}">
                      <a16:colId xmlns:a16="http://schemas.microsoft.com/office/drawing/2014/main" val="2577289581"/>
                    </a:ext>
                  </a:extLst>
                </a:gridCol>
                <a:gridCol w="3571539">
                  <a:extLst>
                    <a:ext uri="{9D8B030D-6E8A-4147-A177-3AD203B41FA5}">
                      <a16:colId xmlns:a16="http://schemas.microsoft.com/office/drawing/2014/main" val="2700776952"/>
                    </a:ext>
                  </a:extLst>
                </a:gridCol>
                <a:gridCol w="1979407">
                  <a:extLst>
                    <a:ext uri="{9D8B030D-6E8A-4147-A177-3AD203B41FA5}">
                      <a16:colId xmlns:a16="http://schemas.microsoft.com/office/drawing/2014/main" val="1034139404"/>
                    </a:ext>
                  </a:extLst>
                </a:gridCol>
              </a:tblGrid>
              <a:tr h="10387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read_t</a:t>
                      </a: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kern="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i_number</a:t>
                      </a: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zh-CN" altLang="en-US" sz="16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offset, </a:t>
                      </a:r>
                      <a:r>
                        <a:rPr lang="en-US" sz="1600" b="1" kern="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buf</a:t>
                      </a: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count)</a:t>
                      </a:r>
                      <a:endParaRPr lang="zh-CN" sz="1600" b="1" kern="100" dirty="0"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zh-CN" alt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blocks</a:t>
                      </a:r>
                      <a:r>
                        <a:rPr lang="zh-CN" alt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</a:t>
                      </a:r>
                      <a:r>
                        <a:rPr lang="zh-CN" alt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</a:t>
                      </a:r>
                      <a:r>
                        <a:rPr lang="zh-CN" alt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</a:t>
                      </a:r>
                      <a:r>
                        <a:rPr lang="zh-CN" alt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5471529"/>
                  </a:ext>
                </a:extLst>
              </a:tr>
              <a:tr h="5271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1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kern="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read_t</a:t>
                      </a:r>
                      <a:r>
                        <a:rPr lang="en-US" sz="1800" b="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(inum,13</a:t>
                      </a:r>
                      <a:r>
                        <a:rPr lang="en-US" altLang="zh-CN" sz="1800" b="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,buf,400)</a:t>
                      </a:r>
                      <a:endParaRPr lang="zh-CN" sz="1800" b="0" kern="100" dirty="0"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2339927"/>
                  </a:ext>
                </a:extLst>
              </a:tr>
              <a:tr h="52712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2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read_t</a:t>
                      </a:r>
                      <a:r>
                        <a:rPr lang="en-US" sz="18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(inum,13</a:t>
                      </a:r>
                      <a:r>
                        <a:rPr lang="en-US" altLang="zh-CN" sz="18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,buf,9000)</a:t>
                      </a:r>
                      <a:endParaRPr lang="zh-CN" sz="1800" b="1" kern="100" dirty="0"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?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0276541"/>
                  </a:ext>
                </a:extLst>
              </a:tr>
            </a:tbl>
          </a:graphicData>
        </a:graphic>
      </p:graphicFrame>
      <p:pic>
        <p:nvPicPr>
          <p:cNvPr id="5" name="Picture 3">
            <a:extLst>
              <a:ext uri="{FF2B5EF4-FFF2-40B4-BE49-F238E27FC236}">
                <a16:creationId xmlns:a16="http://schemas.microsoft.com/office/drawing/2014/main" id="{E6D5121D-2D33-4DBD-9DDB-332010CA02D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8075" y="456944"/>
            <a:ext cx="5389839" cy="60359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83C6C4A-1417-A044-8218-0B6838D7BA7C}"/>
              </a:ext>
            </a:extLst>
          </p:cNvPr>
          <p:cNvSpPr/>
          <p:nvPr/>
        </p:nvSpPr>
        <p:spPr>
          <a:xfrm>
            <a:off x="570154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DataBlock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84E58A-199F-6146-8E14-2F3E593023DD}"/>
              </a:ext>
            </a:extLst>
          </p:cNvPr>
          <p:cNvSpPr/>
          <p:nvPr/>
        </p:nvSpPr>
        <p:spPr>
          <a:xfrm>
            <a:off x="2173043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DataBlock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D0EBF8-419C-FF43-9019-3717F552593F}"/>
              </a:ext>
            </a:extLst>
          </p:cNvPr>
          <p:cNvSpPr/>
          <p:nvPr/>
        </p:nvSpPr>
        <p:spPr>
          <a:xfrm>
            <a:off x="3775932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DataBlock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34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22AACA-EEE0-A740-8BED-9A67F3D55CB2}"/>
              </a:ext>
            </a:extLst>
          </p:cNvPr>
          <p:cNvSpPr/>
          <p:nvPr/>
        </p:nvSpPr>
        <p:spPr>
          <a:xfrm>
            <a:off x="5378821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DataBlock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35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DC5CC5-3DA5-BA42-BFDF-F17AE1FA5C99}"/>
              </a:ext>
            </a:extLst>
          </p:cNvPr>
          <p:cNvSpPr/>
          <p:nvPr/>
        </p:nvSpPr>
        <p:spPr>
          <a:xfrm>
            <a:off x="6981710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335F4C-FE36-3C46-9215-5F0CBC2E0ECA}"/>
              </a:ext>
            </a:extLst>
          </p:cNvPr>
          <p:cNvSpPr txBox="1"/>
          <p:nvPr/>
        </p:nvSpPr>
        <p:spPr>
          <a:xfrm>
            <a:off x="416907" y="57230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00DDDF-6686-4848-80BD-8670B8DCB31A}"/>
              </a:ext>
            </a:extLst>
          </p:cNvPr>
          <p:cNvSpPr txBox="1"/>
          <p:nvPr/>
        </p:nvSpPr>
        <p:spPr>
          <a:xfrm>
            <a:off x="1955248" y="57230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4K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CBF338-81C1-3D46-95C3-4938334C1DBE}"/>
              </a:ext>
            </a:extLst>
          </p:cNvPr>
          <p:cNvSpPr txBox="1"/>
          <p:nvPr/>
        </p:nvSpPr>
        <p:spPr>
          <a:xfrm>
            <a:off x="3558137" y="566928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8K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646D14-422D-B44A-992A-051B02ABAD49}"/>
              </a:ext>
            </a:extLst>
          </p:cNvPr>
          <p:cNvSpPr txBox="1"/>
          <p:nvPr/>
        </p:nvSpPr>
        <p:spPr>
          <a:xfrm>
            <a:off x="5160598" y="564903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12K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47BD3D5-669D-0949-8232-B973D6C493C1}"/>
              </a:ext>
            </a:extLst>
          </p:cNvPr>
          <p:cNvSpPr txBox="1"/>
          <p:nvPr/>
        </p:nvSpPr>
        <p:spPr>
          <a:xfrm>
            <a:off x="6703428" y="566928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16K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79BF173-AD49-3C4A-8CA6-5BB23E1F8D01}"/>
              </a:ext>
            </a:extLst>
          </p:cNvPr>
          <p:cNvSpPr txBox="1"/>
          <p:nvPr/>
        </p:nvSpPr>
        <p:spPr>
          <a:xfrm>
            <a:off x="0" y="4720204"/>
            <a:ext cx="2658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file: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5">
            <a:extLst>
              <a:ext uri="{FF2B5EF4-FFF2-40B4-BE49-F238E27FC236}">
                <a16:creationId xmlns:a16="http://schemas.microsoft.com/office/drawing/2014/main" id="{4DFF779B-8701-084B-BAC4-D64A01773C26}"/>
              </a:ext>
            </a:extLst>
          </p:cNvPr>
          <p:cNvCxnSpPr>
            <a:cxnSpLocks/>
          </p:cNvCxnSpPr>
          <p:nvPr/>
        </p:nvCxnSpPr>
        <p:spPr>
          <a:xfrm>
            <a:off x="10844066" y="5669285"/>
            <a:ext cx="0" cy="2468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270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FF25515-B471-40A1-A901-24CC7BB36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238170"/>
              </p:ext>
            </p:extLst>
          </p:nvPr>
        </p:nvGraphicFramePr>
        <p:xfrm>
          <a:off x="0" y="1015938"/>
          <a:ext cx="6788075" cy="22019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37129">
                  <a:extLst>
                    <a:ext uri="{9D8B030D-6E8A-4147-A177-3AD203B41FA5}">
                      <a16:colId xmlns:a16="http://schemas.microsoft.com/office/drawing/2014/main" val="2577289581"/>
                    </a:ext>
                  </a:extLst>
                </a:gridCol>
                <a:gridCol w="3571539">
                  <a:extLst>
                    <a:ext uri="{9D8B030D-6E8A-4147-A177-3AD203B41FA5}">
                      <a16:colId xmlns:a16="http://schemas.microsoft.com/office/drawing/2014/main" val="2700776952"/>
                    </a:ext>
                  </a:extLst>
                </a:gridCol>
                <a:gridCol w="1979407">
                  <a:extLst>
                    <a:ext uri="{9D8B030D-6E8A-4147-A177-3AD203B41FA5}">
                      <a16:colId xmlns:a16="http://schemas.microsoft.com/office/drawing/2014/main" val="1034139404"/>
                    </a:ext>
                  </a:extLst>
                </a:gridCol>
              </a:tblGrid>
              <a:tr h="10387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read_t</a:t>
                      </a: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kern="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i_number</a:t>
                      </a: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zh-CN" altLang="en-US" sz="16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offset, </a:t>
                      </a:r>
                      <a:r>
                        <a:rPr lang="en-US" sz="1600" b="1" kern="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buf</a:t>
                      </a:r>
                      <a:r>
                        <a:rPr lang="en-US" sz="16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count)</a:t>
                      </a:r>
                      <a:endParaRPr lang="zh-CN" sz="1600" b="1" kern="100" dirty="0"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zh-CN" alt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blocks</a:t>
                      </a:r>
                      <a:r>
                        <a:rPr lang="zh-CN" alt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that</a:t>
                      </a:r>
                      <a:r>
                        <a:rPr lang="zh-CN" alt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</a:t>
                      </a:r>
                      <a:r>
                        <a:rPr lang="zh-CN" alt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</a:t>
                      </a:r>
                      <a:r>
                        <a:rPr lang="zh-CN" alt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5471529"/>
                  </a:ext>
                </a:extLst>
              </a:tr>
              <a:tr h="5271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1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kern="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read_t</a:t>
                      </a:r>
                      <a:r>
                        <a:rPr lang="en-US" sz="1800" b="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(inum,13</a:t>
                      </a:r>
                      <a:r>
                        <a:rPr lang="en-US" altLang="zh-CN" sz="1800" b="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0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,buf,400)</a:t>
                      </a:r>
                      <a:endParaRPr lang="zh-CN" sz="1800" b="0" kern="100" dirty="0"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2339927"/>
                  </a:ext>
                </a:extLst>
              </a:tr>
              <a:tr h="52712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2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read_t</a:t>
                      </a:r>
                      <a:r>
                        <a:rPr lang="en-US" sz="18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(inum,13</a:t>
                      </a:r>
                      <a:r>
                        <a:rPr lang="en-US" altLang="zh-CN" sz="18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1" kern="1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,buf,9000)</a:t>
                      </a:r>
                      <a:endParaRPr lang="zh-CN" sz="1800" b="1" kern="100" dirty="0"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5,9,34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0276541"/>
                  </a:ext>
                </a:extLst>
              </a:tr>
            </a:tbl>
          </a:graphicData>
        </a:graphic>
      </p:graphicFrame>
      <p:pic>
        <p:nvPicPr>
          <p:cNvPr id="5" name="Picture 3">
            <a:extLst>
              <a:ext uri="{FF2B5EF4-FFF2-40B4-BE49-F238E27FC236}">
                <a16:creationId xmlns:a16="http://schemas.microsoft.com/office/drawing/2014/main" id="{E6D5121D-2D33-4DBD-9DDB-332010CA02D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8075" y="456944"/>
            <a:ext cx="5389839" cy="60359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83C6C4A-1417-A044-8218-0B6838D7BA7C}"/>
              </a:ext>
            </a:extLst>
          </p:cNvPr>
          <p:cNvSpPr/>
          <p:nvPr/>
        </p:nvSpPr>
        <p:spPr>
          <a:xfrm>
            <a:off x="570154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solidFill>
                  <a:schemeClr val="tx1"/>
                </a:solidFill>
              </a:rPr>
              <a:t>DataBlock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5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84E58A-199F-6146-8E14-2F3E593023DD}"/>
              </a:ext>
            </a:extLst>
          </p:cNvPr>
          <p:cNvSpPr/>
          <p:nvPr/>
        </p:nvSpPr>
        <p:spPr>
          <a:xfrm>
            <a:off x="2173043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solidFill>
                  <a:schemeClr val="tx1"/>
                </a:solidFill>
              </a:rPr>
              <a:t>DataBlock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9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D0EBF8-419C-FF43-9019-3717F552593F}"/>
              </a:ext>
            </a:extLst>
          </p:cNvPr>
          <p:cNvSpPr/>
          <p:nvPr/>
        </p:nvSpPr>
        <p:spPr>
          <a:xfrm>
            <a:off x="3775932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solidFill>
                  <a:schemeClr val="tx1"/>
                </a:solidFill>
              </a:rPr>
              <a:t>DataBlock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34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22AACA-EEE0-A740-8BED-9A67F3D55CB2}"/>
              </a:ext>
            </a:extLst>
          </p:cNvPr>
          <p:cNvSpPr/>
          <p:nvPr/>
        </p:nvSpPr>
        <p:spPr>
          <a:xfrm>
            <a:off x="5378821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DataBlock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35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DC5CC5-3DA5-BA42-BFDF-F17AE1FA5C99}"/>
              </a:ext>
            </a:extLst>
          </p:cNvPr>
          <p:cNvSpPr/>
          <p:nvPr/>
        </p:nvSpPr>
        <p:spPr>
          <a:xfrm>
            <a:off x="6981710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335F4C-FE36-3C46-9215-5F0CBC2E0ECA}"/>
              </a:ext>
            </a:extLst>
          </p:cNvPr>
          <p:cNvSpPr txBox="1"/>
          <p:nvPr/>
        </p:nvSpPr>
        <p:spPr>
          <a:xfrm>
            <a:off x="416907" y="57230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00DDDF-6686-4848-80BD-8670B8DCB31A}"/>
              </a:ext>
            </a:extLst>
          </p:cNvPr>
          <p:cNvSpPr txBox="1"/>
          <p:nvPr/>
        </p:nvSpPr>
        <p:spPr>
          <a:xfrm>
            <a:off x="1955248" y="57230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4K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CBF338-81C1-3D46-95C3-4938334C1DBE}"/>
              </a:ext>
            </a:extLst>
          </p:cNvPr>
          <p:cNvSpPr txBox="1"/>
          <p:nvPr/>
        </p:nvSpPr>
        <p:spPr>
          <a:xfrm>
            <a:off x="3558137" y="566928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8K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646D14-422D-B44A-992A-051B02ABAD49}"/>
              </a:ext>
            </a:extLst>
          </p:cNvPr>
          <p:cNvSpPr txBox="1"/>
          <p:nvPr/>
        </p:nvSpPr>
        <p:spPr>
          <a:xfrm>
            <a:off x="5160598" y="564903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12K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47BD3D5-669D-0949-8232-B973D6C493C1}"/>
              </a:ext>
            </a:extLst>
          </p:cNvPr>
          <p:cNvSpPr txBox="1"/>
          <p:nvPr/>
        </p:nvSpPr>
        <p:spPr>
          <a:xfrm>
            <a:off x="6703428" y="566928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16K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79BF173-AD49-3C4A-8CA6-5BB23E1F8D01}"/>
              </a:ext>
            </a:extLst>
          </p:cNvPr>
          <p:cNvSpPr txBox="1"/>
          <p:nvPr/>
        </p:nvSpPr>
        <p:spPr>
          <a:xfrm>
            <a:off x="0" y="4720204"/>
            <a:ext cx="2658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file: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5">
            <a:extLst>
              <a:ext uri="{FF2B5EF4-FFF2-40B4-BE49-F238E27FC236}">
                <a16:creationId xmlns:a16="http://schemas.microsoft.com/office/drawing/2014/main" id="{4DFF779B-8701-084B-BAC4-D64A01773C26}"/>
              </a:ext>
            </a:extLst>
          </p:cNvPr>
          <p:cNvCxnSpPr>
            <a:cxnSpLocks/>
          </p:cNvCxnSpPr>
          <p:nvPr/>
        </p:nvCxnSpPr>
        <p:spPr>
          <a:xfrm>
            <a:off x="10844066" y="5669285"/>
            <a:ext cx="0" cy="2468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04052B22-B905-F648-ABFE-B84AE93EF2C3}"/>
              </a:ext>
            </a:extLst>
          </p:cNvPr>
          <p:cNvCxnSpPr/>
          <p:nvPr/>
        </p:nvCxnSpPr>
        <p:spPr>
          <a:xfrm flipV="1">
            <a:off x="863250" y="5669285"/>
            <a:ext cx="0" cy="613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43187DE4-FC9E-2042-9334-00C58295DD99}"/>
              </a:ext>
            </a:extLst>
          </p:cNvPr>
          <p:cNvCxnSpPr/>
          <p:nvPr/>
        </p:nvCxnSpPr>
        <p:spPr>
          <a:xfrm flipV="1">
            <a:off x="4236811" y="5671205"/>
            <a:ext cx="0" cy="613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FA1434C-D527-9642-B609-84E1B52434F1}"/>
              </a:ext>
            </a:extLst>
          </p:cNvPr>
          <p:cNvSpPr txBox="1"/>
          <p:nvPr/>
        </p:nvSpPr>
        <p:spPr>
          <a:xfrm>
            <a:off x="570154" y="625330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130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4BD784E-83C0-3C43-915F-E42F44EFF20E}"/>
              </a:ext>
            </a:extLst>
          </p:cNvPr>
          <p:cNvSpPr txBox="1"/>
          <p:nvPr/>
        </p:nvSpPr>
        <p:spPr>
          <a:xfrm>
            <a:off x="3938536" y="625396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9130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674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2F1C5-8A82-45AD-8C2D-0C467E19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Directory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93F03-C273-482F-93A7-89318B510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5112"/>
          </a:xfrm>
        </p:spPr>
        <p:txBody>
          <a:bodyPr>
            <a:normAutofit lnSpcReduction="10000"/>
          </a:bodyPr>
          <a:lstStyle/>
          <a:p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directory is a special type of file. It also has the inode and data blocks. </a:t>
            </a:r>
          </a:p>
          <a:p>
            <a:pPr lvl="1"/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only difference is that the data blocks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directory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do not store </a:t>
            </a:r>
            <a:r>
              <a:rPr lang="en-HK" altLang="zh-CN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data, instead they store a list of special </a:t>
            </a:r>
            <a:r>
              <a:rPr lang="en-HK" altLang="zh-CN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metadata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called </a:t>
            </a:r>
            <a:r>
              <a:rPr lang="en-HK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dir</a:t>
            </a:r>
            <a:r>
              <a:rPr lang="en-HK" altLang="zh-CN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_mapping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which is the mapping of file name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HK" altLang="zh-C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number. </a:t>
            </a:r>
            <a:endParaRPr lang="zh-CN" altLang="zh-CN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 example structure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dir_mapping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endParaRPr lang="zh-CN" altLang="zh-CN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B2105F-B4EE-FB47-95AB-D408C4C7D4D3}"/>
              </a:ext>
            </a:extLst>
          </p:cNvPr>
          <p:cNvSpPr txBox="1"/>
          <p:nvPr/>
        </p:nvSpPr>
        <p:spPr>
          <a:xfrm>
            <a:off x="838200" y="4090737"/>
            <a:ext cx="10357964" cy="2024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/* Record file information in directory file */</a:t>
            </a:r>
          </a:p>
          <a:p>
            <a:pPr>
              <a:lnSpc>
                <a:spcPts val="18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b="1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typedef struct </a:t>
            </a:r>
            <a:r>
              <a:rPr lang="en-US" altLang="zh-CN" sz="24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dir_mapping</a:t>
            </a:r>
            <a:endParaRPr lang="en-US" altLang="zh-CN" sz="2400" b="1" dirty="0">
              <a:solidFill>
                <a:srgbClr val="0070C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 </a:t>
            </a:r>
          </a:p>
          <a:p>
            <a:pPr>
              <a:lnSpc>
                <a:spcPts val="18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char </a:t>
            </a:r>
            <a:r>
              <a:rPr lang="en-US" altLang="zh-CN" sz="2400" b="1" dirty="0" err="1">
                <a:solidFill>
                  <a:srgbClr val="EE43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f_name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[20]; </a:t>
            </a:r>
            <a:r>
              <a:rPr lang="en-US" altLang="zh-CN" sz="24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/* The file name of the file */ </a:t>
            </a:r>
          </a:p>
          <a:p>
            <a:pPr>
              <a:lnSpc>
                <a:spcPts val="18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int </a:t>
            </a:r>
            <a:r>
              <a:rPr lang="en-US" altLang="zh-CN" sz="2400" b="1" dirty="0" err="1">
                <a:solidFill>
                  <a:srgbClr val="EE436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i_number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   </a:t>
            </a:r>
            <a:r>
              <a:rPr lang="en-US" altLang="zh-CN" sz="24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/* The </a:t>
            </a:r>
            <a:r>
              <a:rPr lang="en-US" altLang="zh-CN" sz="24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inode</a:t>
            </a:r>
            <a:r>
              <a:rPr lang="en-US" altLang="zh-CN" sz="24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number of the file */ </a:t>
            </a:r>
          </a:p>
          <a:p>
            <a:pPr>
              <a:lnSpc>
                <a:spcPts val="18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 </a:t>
            </a:r>
            <a:r>
              <a:rPr lang="en-US" altLang="zh-CN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DIR_NODE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0120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DAE9D-8D38-43F3-8783-1659F9C2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Traverse the directory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4CB8DC-5D43-44CD-A9AE-3B2908C3A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3031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Each directory should at least contain two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dir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_</a:t>
            </a:r>
            <a:r>
              <a:rPr lang="en-HK" altLang="zh-CN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mapping 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items, </a:t>
            </a:r>
            <a:r>
              <a:rPr lang="en-HK" altLang="zh-C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“.”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HK" altLang="zh-CN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“..”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current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directory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parent directory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note: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parent of the root directory is itself).</a:t>
            </a:r>
            <a:endParaRPr lang="zh-CN" altLang="zh-CN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When we look for a specific file under a directory, actually we are traversing these </a:t>
            </a:r>
            <a:r>
              <a:rPr lang="en-US" altLang="zh-CN" sz="2400" b="1" dirty="0" err="1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dir_mappings</a:t>
            </a:r>
            <a:r>
              <a:rPr lang="en-US" altLang="zh-CN" sz="24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one by one, comparing </a:t>
            </a:r>
            <a:r>
              <a:rPr lang="en-US" altLang="zh-CN" sz="2400" b="1" dirty="0" err="1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f_names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with that of the specific file.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Once the </a:t>
            </a:r>
            <a:r>
              <a:rPr lang="en-US" altLang="zh-CN" sz="2400" b="1" dirty="0" err="1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f_name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matches the specific file, the corresponding </a:t>
            </a:r>
            <a:r>
              <a:rPr lang="en-US" altLang="zh-CN" sz="2400" b="1" dirty="0" err="1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i_number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will be returned.</a:t>
            </a:r>
            <a:endParaRPr lang="zh-CN" altLang="zh-CN" sz="2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8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A8485-408C-42B4-A634-F0A88C03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9758" cy="886159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effectLst/>
                <a:latin typeface="Times New Roman" panose="02020603050405020304" pitchFamily="18" charset="0"/>
                <a:ea typeface="DFKai-SB"/>
              </a:rPr>
              <a:t>Example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DFKai-SB"/>
              </a:rPr>
              <a:t> 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DFKai-SB"/>
              </a:rPr>
              <a:t>of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DFKai-SB"/>
              </a:rPr>
              <a:t> 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DFKai-SB"/>
              </a:rPr>
              <a:t>path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DFKai-SB"/>
              </a:rPr>
              <a:t> 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DFKai-SB"/>
              </a:rPr>
              <a:t>traveling</a:t>
            </a:r>
            <a:r>
              <a:rPr lang="en-US" altLang="zh-CN" b="1" dirty="0">
                <a:latin typeface="Times New Roman" panose="02020603050405020304" pitchFamily="18" charset="0"/>
                <a:ea typeface="DFKai-SB"/>
              </a:rPr>
              <a:t>:</a:t>
            </a:r>
            <a:r>
              <a:rPr lang="zh-CN" altLang="en-US" b="1" dirty="0">
                <a:latin typeface="Times New Roman" panose="02020603050405020304" pitchFamily="18" charset="0"/>
                <a:ea typeface="DFKai-SB"/>
              </a:rPr>
              <a:t> 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DFKai-SB"/>
              </a:rPr>
              <a:t>find</a:t>
            </a:r>
            <a:r>
              <a:rPr lang="zh-CN" altLang="en-US" b="1" dirty="0">
                <a:effectLst/>
                <a:latin typeface="Times New Roman" panose="02020603050405020304" pitchFamily="18" charset="0"/>
                <a:ea typeface="DFKai-SB"/>
              </a:rPr>
              <a:t> </a:t>
            </a:r>
            <a:r>
              <a:rPr lang="en-US" altLang="zh-CN" b="1" dirty="0">
                <a:effectLst/>
                <a:latin typeface="Courier New" panose="02070309020205020404" pitchFamily="49" charset="0"/>
                <a:ea typeface="DFKai-SB"/>
                <a:cs typeface="Courier New" panose="02070309020205020404" pitchFamily="49" charset="0"/>
              </a:rPr>
              <a:t>“/dir1/file1”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471F0-779D-4869-9DDD-092708D07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448"/>
            <a:ext cx="10515600" cy="500480"/>
          </a:xfrm>
        </p:spPr>
        <p:txBody>
          <a:bodyPr>
            <a:normAutofit/>
          </a:bodyPr>
          <a:lstStyle/>
          <a:p>
            <a:r>
              <a:rPr lang="en-HK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For example, there is a simple directory below: </a:t>
            </a:r>
            <a:endParaRPr lang="zh-CN" altLang="zh-CN" sz="24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CDC92E-7C6E-4856-B8CE-F983920032C3}"/>
              </a:ext>
            </a:extLst>
          </p:cNvPr>
          <p:cNvSpPr txBox="1"/>
          <p:nvPr/>
        </p:nvSpPr>
        <p:spPr>
          <a:xfrm>
            <a:off x="838200" y="3898610"/>
            <a:ext cx="10776284" cy="2152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HK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“/” is the root directory. “dir1” and “dir2” are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sub</a:t>
            </a:r>
            <a:r>
              <a:rPr lang="en-HK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director</a:t>
            </a:r>
            <a:r>
              <a:rPr lang="en-US" altLang="zh-C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ies</a:t>
            </a:r>
            <a:r>
              <a:rPr lang="en-HK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“file1” is a regular file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under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directory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“dir1”</a:t>
            </a:r>
            <a:r>
              <a:rPr lang="en-HK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endParaRPr lang="zh-CN" altLang="zh-CN" sz="24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HK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Assume the </a:t>
            </a:r>
            <a:r>
              <a:rPr lang="en-HK" altLang="zh-C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en-HK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numbers of “/”, “dir1”, “dir2”, “file1” are 0, 1, 2 and 3, respectively.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Each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HK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directory only occupies one data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(as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said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Lab4),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HK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the data block numbers allocated to “/”, “dir1” and “dir2” are 0, 1 and 2, respectively. </a:t>
            </a:r>
            <a:endParaRPr lang="zh-CN" altLang="zh-CN" sz="24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588F00A-5642-DA4B-9A17-674BBC6375AF}"/>
              </a:ext>
            </a:extLst>
          </p:cNvPr>
          <p:cNvGrpSpPr/>
          <p:nvPr/>
        </p:nvGrpSpPr>
        <p:grpSpPr>
          <a:xfrm>
            <a:off x="4951143" y="1907384"/>
            <a:ext cx="2372107" cy="1729220"/>
            <a:chOff x="4951143" y="1907384"/>
            <a:chExt cx="2372107" cy="172922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303AB90-CD11-2549-ADE5-0B91355B1935}"/>
                </a:ext>
              </a:extLst>
            </p:cNvPr>
            <p:cNvSpPr txBox="1"/>
            <p:nvPr/>
          </p:nvSpPr>
          <p:spPr>
            <a:xfrm>
              <a:off x="6003275" y="1907384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endPara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3358E6B-1DFB-2948-BB3B-58B958D9D6E2}"/>
                </a:ext>
              </a:extLst>
            </p:cNvPr>
            <p:cNvSpPr txBox="1"/>
            <p:nvPr/>
          </p:nvSpPr>
          <p:spPr>
            <a:xfrm>
              <a:off x="5028088" y="2466802"/>
              <a:ext cx="8002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dir1</a:t>
              </a:r>
              <a:endPara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F893BDF-A5FB-414D-BA1A-05F9ECA624B7}"/>
                </a:ext>
              </a:extLst>
            </p:cNvPr>
            <p:cNvSpPr txBox="1"/>
            <p:nvPr/>
          </p:nvSpPr>
          <p:spPr>
            <a:xfrm>
              <a:off x="6523031" y="2469741"/>
              <a:ext cx="8002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dir2</a:t>
              </a:r>
              <a:endPara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8139BA5-F3E4-5543-9936-93193129A310}"/>
                </a:ext>
              </a:extLst>
            </p:cNvPr>
            <p:cNvSpPr txBox="1"/>
            <p:nvPr/>
          </p:nvSpPr>
          <p:spPr>
            <a:xfrm>
              <a:off x="4951143" y="323649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file1</a:t>
              </a:r>
              <a:endPara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F9D7053E-2115-4F4C-A8A4-D7C59EFD423C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5428198" y="2307494"/>
              <a:ext cx="744354" cy="1593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34CA217B-439C-B449-BE69-1FF697FB0607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6172552" y="2307494"/>
              <a:ext cx="750589" cy="1622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C2A95BF3-A84A-884B-AA60-C9BBA2C59BBD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5428197" y="2866912"/>
              <a:ext cx="1" cy="3695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742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85CF3-10F9-4410-A967-9F4295E5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altLang="zh-C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“/” - the root directory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8077A-E7DE-4BEF-92DB-9FEF61B09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516828"/>
            <a:ext cx="11101892" cy="2175443"/>
          </a:xfrm>
        </p:spPr>
        <p:txBody>
          <a:bodyPr>
            <a:normAutofit/>
          </a:bodyPr>
          <a:lstStyle/>
          <a:p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root directory’s </a:t>
            </a:r>
            <a:r>
              <a:rPr lang="en-HK" altLang="zh-C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number is 0, and from </a:t>
            </a:r>
            <a:r>
              <a:rPr lang="en-HK" altLang="zh-C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0, we can find that its data block number is 0. 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0,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can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read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dir_mappings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root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directory:</a:t>
            </a:r>
            <a:endParaRPr lang="zh-CN" altLang="en-US" sz="28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00FF842-28A8-0B40-AF9F-C27C01B45070}"/>
              </a:ext>
            </a:extLst>
          </p:cNvPr>
          <p:cNvGrpSpPr/>
          <p:nvPr/>
        </p:nvGrpSpPr>
        <p:grpSpPr>
          <a:xfrm>
            <a:off x="8522682" y="3854519"/>
            <a:ext cx="2372107" cy="1729220"/>
            <a:chOff x="4951143" y="1907384"/>
            <a:chExt cx="2372107" cy="172922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663764B-36FD-FC47-97E6-75CE0BB6AF1D}"/>
                </a:ext>
              </a:extLst>
            </p:cNvPr>
            <p:cNvSpPr txBox="1"/>
            <p:nvPr/>
          </p:nvSpPr>
          <p:spPr>
            <a:xfrm>
              <a:off x="6003275" y="1907384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endPara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9ED6412-2605-1841-8EAE-13615E9703D4}"/>
                </a:ext>
              </a:extLst>
            </p:cNvPr>
            <p:cNvSpPr txBox="1"/>
            <p:nvPr/>
          </p:nvSpPr>
          <p:spPr>
            <a:xfrm>
              <a:off x="5028088" y="2466802"/>
              <a:ext cx="8002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dir1</a:t>
              </a:r>
              <a:endPara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383CCCF-72C6-0644-9AEE-AD7120E05008}"/>
                </a:ext>
              </a:extLst>
            </p:cNvPr>
            <p:cNvSpPr txBox="1"/>
            <p:nvPr/>
          </p:nvSpPr>
          <p:spPr>
            <a:xfrm>
              <a:off x="6523031" y="2469741"/>
              <a:ext cx="8002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dir2</a:t>
              </a:r>
              <a:endPara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59BE02D-4C7F-A44A-8C88-B64E8D30BA95}"/>
                </a:ext>
              </a:extLst>
            </p:cNvPr>
            <p:cNvSpPr txBox="1"/>
            <p:nvPr/>
          </p:nvSpPr>
          <p:spPr>
            <a:xfrm>
              <a:off x="4951143" y="323649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file1</a:t>
              </a:r>
              <a:endPara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5D1C0EDE-CD3B-9A43-A897-6D3E44F015B7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flipH="1">
              <a:off x="5428198" y="2307494"/>
              <a:ext cx="744354" cy="1593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FC01626F-E328-454A-A934-CF3DF3517818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6172552" y="2307494"/>
              <a:ext cx="750589" cy="1622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59CED666-83AC-A641-8E34-EE4A2EE9CDCF}"/>
                </a:ext>
              </a:extLst>
            </p:cNvPr>
            <p:cNvCxnSpPr>
              <a:cxnSpLocks/>
              <a:stCxn id="10" idx="0"/>
              <a:endCxn id="8" idx="2"/>
            </p:cNvCxnSpPr>
            <p:nvPr/>
          </p:nvCxnSpPr>
          <p:spPr>
            <a:xfrm flipV="1">
              <a:off x="5428197" y="2866912"/>
              <a:ext cx="1" cy="3695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2F603992-D2A9-AA4B-988C-72B51DE06645}"/>
              </a:ext>
            </a:extLst>
          </p:cNvPr>
          <p:cNvSpPr txBox="1"/>
          <p:nvPr/>
        </p:nvSpPr>
        <p:spPr>
          <a:xfrm>
            <a:off x="3789366" y="3285133"/>
            <a:ext cx="36325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f_name</a:t>
            </a:r>
            <a:r>
              <a:rPr kumimoji="1" lang="en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1" lang="en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i_number</a:t>
            </a:r>
            <a:r>
              <a:rPr kumimoji="1" lang="en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kumimoji="1"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		0</a:t>
            </a:r>
          </a:p>
          <a:p>
            <a:r>
              <a:rPr kumimoji="1"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		0</a:t>
            </a:r>
          </a:p>
          <a:p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1"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ir1		1</a:t>
            </a:r>
          </a:p>
          <a:p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1"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ir2		2</a:t>
            </a:r>
          </a:p>
        </p:txBody>
      </p:sp>
    </p:spTree>
    <p:extLst>
      <p:ext uri="{BB962C8B-B14F-4D97-AF65-F5344CB8AC3E}">
        <p14:creationId xmlns:p14="http://schemas.microsoft.com/office/powerpoint/2010/main" val="130604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EC190-008B-41C3-AD17-A0E0E0FA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B9AAA-C56C-4288-A10B-70B1F30CD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Assignment 2, you will be asked to do some exercises related to inode and directory mapping.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tutorial will help you understand Assignment 2.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565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85CF3-10F9-4410-A967-9F4295E5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altLang="zh-C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“/” - the root directory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8077A-E7DE-4BEF-92DB-9FEF61B09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516828"/>
            <a:ext cx="11101892" cy="2175443"/>
          </a:xfrm>
        </p:spPr>
        <p:txBody>
          <a:bodyPr>
            <a:normAutofit/>
          </a:bodyPr>
          <a:lstStyle/>
          <a:p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root directory’s </a:t>
            </a:r>
            <a:r>
              <a:rPr lang="en-HK" altLang="zh-C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number is 0, and from </a:t>
            </a:r>
            <a:r>
              <a:rPr lang="en-HK" altLang="zh-CN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0, we can find that its data block number is 0. 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0,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can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read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dir_mappings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root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directory:</a:t>
            </a:r>
            <a:endParaRPr lang="zh-CN" altLang="en-US" sz="28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00FF842-28A8-0B40-AF9F-C27C01B45070}"/>
              </a:ext>
            </a:extLst>
          </p:cNvPr>
          <p:cNvGrpSpPr/>
          <p:nvPr/>
        </p:nvGrpSpPr>
        <p:grpSpPr>
          <a:xfrm>
            <a:off x="8522682" y="3854519"/>
            <a:ext cx="2372107" cy="1729220"/>
            <a:chOff x="4951143" y="1907384"/>
            <a:chExt cx="2372107" cy="172922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663764B-36FD-FC47-97E6-75CE0BB6AF1D}"/>
                </a:ext>
              </a:extLst>
            </p:cNvPr>
            <p:cNvSpPr txBox="1"/>
            <p:nvPr/>
          </p:nvSpPr>
          <p:spPr>
            <a:xfrm>
              <a:off x="6003275" y="1907384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endPara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9ED6412-2605-1841-8EAE-13615E9703D4}"/>
                </a:ext>
              </a:extLst>
            </p:cNvPr>
            <p:cNvSpPr txBox="1"/>
            <p:nvPr/>
          </p:nvSpPr>
          <p:spPr>
            <a:xfrm>
              <a:off x="5028088" y="2466802"/>
              <a:ext cx="8002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dir1</a:t>
              </a:r>
              <a:endPara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383CCCF-72C6-0644-9AEE-AD7120E05008}"/>
                </a:ext>
              </a:extLst>
            </p:cNvPr>
            <p:cNvSpPr txBox="1"/>
            <p:nvPr/>
          </p:nvSpPr>
          <p:spPr>
            <a:xfrm>
              <a:off x="6523031" y="2469741"/>
              <a:ext cx="8002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dir2</a:t>
              </a:r>
              <a:endPara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59BE02D-4C7F-A44A-8C88-B64E8D30BA95}"/>
                </a:ext>
              </a:extLst>
            </p:cNvPr>
            <p:cNvSpPr txBox="1"/>
            <p:nvPr/>
          </p:nvSpPr>
          <p:spPr>
            <a:xfrm>
              <a:off x="4951143" y="323649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file1</a:t>
              </a:r>
              <a:endPara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5D1C0EDE-CD3B-9A43-A897-6D3E44F015B7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flipH="1">
              <a:off x="5428198" y="2307494"/>
              <a:ext cx="744354" cy="1593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FC01626F-E328-454A-A934-CF3DF3517818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6172552" y="2307494"/>
              <a:ext cx="750589" cy="1622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59CED666-83AC-A641-8E34-EE4A2EE9CDCF}"/>
                </a:ext>
              </a:extLst>
            </p:cNvPr>
            <p:cNvCxnSpPr>
              <a:cxnSpLocks/>
              <a:stCxn id="10" idx="0"/>
              <a:endCxn id="8" idx="2"/>
            </p:cNvCxnSpPr>
            <p:nvPr/>
          </p:nvCxnSpPr>
          <p:spPr>
            <a:xfrm flipV="1">
              <a:off x="5428197" y="2866912"/>
              <a:ext cx="1" cy="3695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2F603992-D2A9-AA4B-988C-72B51DE06645}"/>
              </a:ext>
            </a:extLst>
          </p:cNvPr>
          <p:cNvSpPr txBox="1"/>
          <p:nvPr/>
        </p:nvSpPr>
        <p:spPr>
          <a:xfrm>
            <a:off x="3789366" y="3285133"/>
            <a:ext cx="36325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f_name</a:t>
            </a:r>
            <a:r>
              <a:rPr kumimoji="1" lang="en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1" lang="en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i_number</a:t>
            </a:r>
            <a:r>
              <a:rPr kumimoji="1" lang="en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kumimoji="1"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		0</a:t>
            </a:r>
          </a:p>
          <a:p>
            <a:r>
              <a:rPr kumimoji="1"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		0</a:t>
            </a:r>
          </a:p>
          <a:p>
            <a:r>
              <a:rPr kumimoji="1"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1" lang="en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ir1		1</a:t>
            </a:r>
          </a:p>
          <a:p>
            <a:r>
              <a:rPr kumimoji="1"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1"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ir2		2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08D9AB-563A-3B49-9B4C-4F9DB339D8FD}"/>
              </a:ext>
            </a:extLst>
          </p:cNvPr>
          <p:cNvSpPr txBox="1"/>
          <p:nvPr/>
        </p:nvSpPr>
        <p:spPr>
          <a:xfrm>
            <a:off x="-40209" y="4413937"/>
            <a:ext cx="3591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53B9E6C-B164-7E49-B25E-C9D0A18842D4}"/>
              </a:ext>
            </a:extLst>
          </p:cNvPr>
          <p:cNvCxnSpPr>
            <a:stCxn id="4" idx="3"/>
          </p:cNvCxnSpPr>
          <p:nvPr/>
        </p:nvCxnSpPr>
        <p:spPr>
          <a:xfrm>
            <a:off x="3550839" y="4613992"/>
            <a:ext cx="238527" cy="10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454B44F-FFD6-8B4B-B3B8-AD133B2C640B}"/>
              </a:ext>
            </a:extLst>
          </p:cNvPr>
          <p:cNvSpPr/>
          <p:nvPr/>
        </p:nvSpPr>
        <p:spPr>
          <a:xfrm>
            <a:off x="3789366" y="4413937"/>
            <a:ext cx="223759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5894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F1EB6-D2C8-4E36-927E-BF392AB8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dir1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0C99E-BBD9-4C6A-853A-DB13FC88C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2728"/>
          </a:xfrm>
        </p:spPr>
        <p:txBody>
          <a:bodyPr>
            <a:normAutofit/>
          </a:bodyPr>
          <a:lstStyle/>
          <a:p>
            <a:r>
              <a:rPr lang="en-US" altLang="zh-CN" sz="2400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The</a:t>
            </a:r>
            <a:r>
              <a:rPr lang="zh-CN" altLang="en-US" sz="2400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US" altLang="zh-CN" sz="2400" kern="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inode</a:t>
            </a:r>
            <a:r>
              <a:rPr lang="zh-CN" altLang="en-US" sz="2400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number</a:t>
            </a:r>
            <a:r>
              <a:rPr lang="zh-CN" altLang="en-US" sz="2400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of</a:t>
            </a:r>
            <a:r>
              <a:rPr lang="zh-CN" altLang="en-US" sz="2400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US" altLang="zh-CN" sz="2400" b="1" kern="0" dirty="0"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“</a:t>
            </a:r>
            <a:r>
              <a:rPr lang="en-US" altLang="zh-CN" sz="2400" b="1" kern="0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dir1”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1,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know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“</a:t>
            </a:r>
            <a:r>
              <a:rPr lang="en-US" altLang="zh-CN" sz="2400" b="1" kern="0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dir1”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1,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read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dir_mappings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“</a:t>
            </a:r>
            <a:r>
              <a:rPr lang="en-US" altLang="zh-CN" sz="2400" b="1" kern="0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dir1”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C08AFF-6EA9-9D48-9DB4-949ED04F1C80}"/>
              </a:ext>
            </a:extLst>
          </p:cNvPr>
          <p:cNvSpPr txBox="1"/>
          <p:nvPr/>
        </p:nvSpPr>
        <p:spPr>
          <a:xfrm>
            <a:off x="4098664" y="3537306"/>
            <a:ext cx="35060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2400" b="1" dirty="0" err="1"/>
              <a:t>f</a:t>
            </a:r>
            <a:r>
              <a:rPr kumimoji="1" lang="en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_name</a:t>
            </a:r>
            <a:r>
              <a:rPr kumimoji="1" lang="en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1" lang="en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i_nubmer</a:t>
            </a:r>
            <a:endParaRPr kumimoji="1" lang="en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		1</a:t>
            </a:r>
          </a:p>
          <a:p>
            <a:r>
              <a:rPr kumimoji="1"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		0</a:t>
            </a:r>
          </a:p>
          <a:p>
            <a:r>
              <a:rPr kumimoji="1"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1" lang="en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ile1		3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9AEEB43-54B2-4F4F-A5C7-135A08CA7F60}"/>
              </a:ext>
            </a:extLst>
          </p:cNvPr>
          <p:cNvGrpSpPr/>
          <p:nvPr/>
        </p:nvGrpSpPr>
        <p:grpSpPr>
          <a:xfrm>
            <a:off x="8522682" y="3854519"/>
            <a:ext cx="2372107" cy="1729220"/>
            <a:chOff x="4951143" y="1907384"/>
            <a:chExt cx="2372107" cy="172922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523F293-E45C-5541-A6C3-C2F8AFBBD139}"/>
                </a:ext>
              </a:extLst>
            </p:cNvPr>
            <p:cNvSpPr txBox="1"/>
            <p:nvPr/>
          </p:nvSpPr>
          <p:spPr>
            <a:xfrm>
              <a:off x="6003275" y="1907384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endPara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7A39475-04D0-CF4F-80C1-BE7CF8BC4719}"/>
                </a:ext>
              </a:extLst>
            </p:cNvPr>
            <p:cNvSpPr txBox="1"/>
            <p:nvPr/>
          </p:nvSpPr>
          <p:spPr>
            <a:xfrm>
              <a:off x="5028088" y="2466802"/>
              <a:ext cx="8002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dir1</a:t>
              </a:r>
              <a:endPara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16F8DC8-51C8-E645-A0B6-55DC78919A49}"/>
                </a:ext>
              </a:extLst>
            </p:cNvPr>
            <p:cNvSpPr txBox="1"/>
            <p:nvPr/>
          </p:nvSpPr>
          <p:spPr>
            <a:xfrm>
              <a:off x="6523031" y="2469741"/>
              <a:ext cx="8002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dir2</a:t>
              </a:r>
              <a:endPara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391D13E-1139-D344-99E8-77473DC3EC5C}"/>
                </a:ext>
              </a:extLst>
            </p:cNvPr>
            <p:cNvSpPr txBox="1"/>
            <p:nvPr/>
          </p:nvSpPr>
          <p:spPr>
            <a:xfrm>
              <a:off x="4951143" y="323649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file1</a:t>
              </a:r>
              <a:endPara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37668338-5F0A-5448-9986-08D260596CE4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5428198" y="2307494"/>
              <a:ext cx="744354" cy="1593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3BCE1E6C-80BB-2743-A292-E8260D00ECDF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6172552" y="2307494"/>
              <a:ext cx="750589" cy="1622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D99A33C6-D566-7048-8C54-9453EB2B6068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V="1">
              <a:off x="5428197" y="2866912"/>
              <a:ext cx="1" cy="3695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6482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F1EB6-D2C8-4E36-927E-BF392AB8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dir1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0C99E-BBD9-4C6A-853A-DB13FC88C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2728"/>
          </a:xfrm>
        </p:spPr>
        <p:txBody>
          <a:bodyPr>
            <a:normAutofit/>
          </a:bodyPr>
          <a:lstStyle/>
          <a:p>
            <a:r>
              <a:rPr lang="en-US" altLang="zh-CN" sz="2400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The</a:t>
            </a:r>
            <a:r>
              <a:rPr lang="zh-CN" altLang="en-US" sz="2400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US" altLang="zh-CN" sz="2400" kern="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inode</a:t>
            </a:r>
            <a:r>
              <a:rPr lang="zh-CN" altLang="en-US" sz="2400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number</a:t>
            </a:r>
            <a:r>
              <a:rPr lang="zh-CN" altLang="en-US" sz="2400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US" altLang="zh-CN" sz="2400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of</a:t>
            </a:r>
            <a:r>
              <a:rPr lang="zh-CN" altLang="en-US" sz="2400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US" altLang="zh-CN" sz="2400" b="1" kern="0" dirty="0"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“</a:t>
            </a:r>
            <a:r>
              <a:rPr lang="en-US" altLang="zh-CN" sz="2400" b="1" kern="0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dir1”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1,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know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“</a:t>
            </a:r>
            <a:r>
              <a:rPr lang="en-US" altLang="zh-CN" sz="2400" b="1" kern="0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dir1”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1,</a:t>
            </a:r>
            <a:r>
              <a:rPr lang="zh-CN" altLang="en-US" sz="2400" kern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can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read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dir_mappings</a:t>
            </a:r>
            <a:r>
              <a:rPr lang="zh-CN" alt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“</a:t>
            </a:r>
            <a:r>
              <a:rPr lang="en-US" altLang="zh-CN" sz="2400" b="1" kern="0" dirty="0"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dir1”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C08AFF-6EA9-9D48-9DB4-949ED04F1C80}"/>
              </a:ext>
            </a:extLst>
          </p:cNvPr>
          <p:cNvSpPr txBox="1"/>
          <p:nvPr/>
        </p:nvSpPr>
        <p:spPr>
          <a:xfrm>
            <a:off x="4098664" y="3537306"/>
            <a:ext cx="35060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2400" b="1" dirty="0" err="1"/>
              <a:t>f</a:t>
            </a:r>
            <a:r>
              <a:rPr kumimoji="1" lang="en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_name</a:t>
            </a:r>
            <a:r>
              <a:rPr kumimoji="1" lang="en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1" lang="en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i_nubmer</a:t>
            </a:r>
            <a:endParaRPr kumimoji="1" lang="en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		1</a:t>
            </a:r>
          </a:p>
          <a:p>
            <a:r>
              <a:rPr kumimoji="1" lang="en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		0</a:t>
            </a:r>
          </a:p>
          <a:p>
            <a:r>
              <a:rPr kumimoji="1"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1" lang="en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ile1		3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9AEEB43-54B2-4F4F-A5C7-135A08CA7F60}"/>
              </a:ext>
            </a:extLst>
          </p:cNvPr>
          <p:cNvGrpSpPr/>
          <p:nvPr/>
        </p:nvGrpSpPr>
        <p:grpSpPr>
          <a:xfrm>
            <a:off x="8522682" y="3854519"/>
            <a:ext cx="2372107" cy="1729220"/>
            <a:chOff x="4951143" y="1907384"/>
            <a:chExt cx="2372107" cy="172922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523F293-E45C-5541-A6C3-C2F8AFBBD139}"/>
                </a:ext>
              </a:extLst>
            </p:cNvPr>
            <p:cNvSpPr txBox="1"/>
            <p:nvPr/>
          </p:nvSpPr>
          <p:spPr>
            <a:xfrm>
              <a:off x="6003275" y="1907384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endPara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7A39475-04D0-CF4F-80C1-BE7CF8BC4719}"/>
                </a:ext>
              </a:extLst>
            </p:cNvPr>
            <p:cNvSpPr txBox="1"/>
            <p:nvPr/>
          </p:nvSpPr>
          <p:spPr>
            <a:xfrm>
              <a:off x="5028088" y="2466802"/>
              <a:ext cx="8002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dir1</a:t>
              </a:r>
              <a:endPara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16F8DC8-51C8-E645-A0B6-55DC78919A49}"/>
                </a:ext>
              </a:extLst>
            </p:cNvPr>
            <p:cNvSpPr txBox="1"/>
            <p:nvPr/>
          </p:nvSpPr>
          <p:spPr>
            <a:xfrm>
              <a:off x="6523031" y="2469741"/>
              <a:ext cx="8002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dir2</a:t>
              </a:r>
              <a:endPara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391D13E-1139-D344-99E8-77473DC3EC5C}"/>
                </a:ext>
              </a:extLst>
            </p:cNvPr>
            <p:cNvSpPr txBox="1"/>
            <p:nvPr/>
          </p:nvSpPr>
          <p:spPr>
            <a:xfrm>
              <a:off x="4951143" y="3236494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file1</a:t>
              </a:r>
              <a:endPara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37668338-5F0A-5448-9986-08D260596CE4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5428198" y="2307494"/>
              <a:ext cx="744354" cy="1593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3BCE1E6C-80BB-2743-A292-E8260D00ECDF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6172552" y="2307494"/>
              <a:ext cx="750589" cy="1622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D99A33C6-D566-7048-8C54-9453EB2B6068}"/>
                </a:ext>
              </a:extLst>
            </p:cNvPr>
            <p:cNvCxnSpPr>
              <a:cxnSpLocks/>
              <a:stCxn id="11" idx="0"/>
              <a:endCxn id="9" idx="2"/>
            </p:cNvCxnSpPr>
            <p:nvPr/>
          </p:nvCxnSpPr>
          <p:spPr>
            <a:xfrm flipV="1">
              <a:off x="5428197" y="2866912"/>
              <a:ext cx="1" cy="3695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C0E57FA7-405B-0E45-9CA3-7DFEBE50C731}"/>
              </a:ext>
            </a:extLst>
          </p:cNvPr>
          <p:cNvSpPr/>
          <p:nvPr/>
        </p:nvSpPr>
        <p:spPr>
          <a:xfrm>
            <a:off x="4098664" y="4660324"/>
            <a:ext cx="223759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1B8CB56-0EAA-9245-8503-2731AED29420}"/>
              </a:ext>
            </a:extLst>
          </p:cNvPr>
          <p:cNvSpPr txBox="1"/>
          <p:nvPr/>
        </p:nvSpPr>
        <p:spPr>
          <a:xfrm>
            <a:off x="2674878" y="5106966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endParaRPr kumimoji="1"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28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27D41-1E1B-42E4-9D20-72CE4DA1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ea typeface="等线" panose="02010600030101010101" pitchFamily="2" charset="-122"/>
              </a:rPr>
              <a:t>Inode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B70C6-0BFC-4977-88F7-65682C18C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1813"/>
            <a:ext cx="10515600" cy="1008188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In the simple file system (SFS), an </a:t>
            </a:r>
            <a:r>
              <a:rPr lang="en-US" altLang="zh-CN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inode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is defined based on the following structure:</a:t>
            </a:r>
            <a:endParaRPr lang="zh-CN" altLang="zh-CN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CBA886-668B-A74E-B69B-1EB531C6D7E9}"/>
              </a:ext>
            </a:extLst>
          </p:cNvPr>
          <p:cNvSpPr txBox="1"/>
          <p:nvPr/>
        </p:nvSpPr>
        <p:spPr>
          <a:xfrm>
            <a:off x="838198" y="2350001"/>
            <a:ext cx="1105976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The structure of </a:t>
            </a:r>
            <a:r>
              <a:rPr kumimoji="1" lang="en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kumimoji="1" lang="en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each file has only one </a:t>
            </a:r>
            <a:r>
              <a:rPr kumimoji="1" lang="en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kumimoji="1" lang="en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kumimoji="1" lang="en" altLang="zh-CN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kumimoji="1" lang="en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kumimoji="1" lang="en" altLang="zh-CN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kumimoji="1" lang="en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r>
              <a:rPr kumimoji="1" lang="e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</a:p>
          <a:p>
            <a:r>
              <a:rPr kumimoji="1" lang="e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kumimoji="1" lang="en" altLang="zh-CN" b="1" dirty="0" err="1">
                <a:solidFill>
                  <a:srgbClr val="EE4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i_number</a:t>
            </a:r>
            <a:r>
              <a:rPr kumimoji="1" lang="e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kumimoji="1" lang="en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The </a:t>
            </a:r>
            <a:r>
              <a:rPr kumimoji="1" lang="en" altLang="zh-CN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kumimoji="1" lang="en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*/ </a:t>
            </a:r>
          </a:p>
          <a:p>
            <a:r>
              <a:rPr kumimoji="1" lang="e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1" lang="en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time_t</a:t>
            </a:r>
            <a:r>
              <a:rPr kumimoji="1" lang="e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" altLang="zh-CN" b="1" dirty="0" err="1">
                <a:solidFill>
                  <a:srgbClr val="EE4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c_time</a:t>
            </a:r>
            <a:r>
              <a:rPr kumimoji="1" lang="e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1" lang="en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Creation time of the file (use int in your code) */ </a:t>
            </a:r>
          </a:p>
          <a:p>
            <a:r>
              <a:rPr kumimoji="1" lang="e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kumimoji="1" lang="en" altLang="zh-CN" b="1" dirty="0" err="1">
                <a:solidFill>
                  <a:srgbClr val="EE4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f_type</a:t>
            </a:r>
            <a:r>
              <a:rPr kumimoji="1" lang="e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kumimoji="1" lang="en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0 for regular file, 1 for directory */ </a:t>
            </a:r>
          </a:p>
          <a:p>
            <a:r>
              <a:rPr kumimoji="1" lang="e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kumimoji="1" lang="en" altLang="zh-CN" b="1" dirty="0" err="1">
                <a:solidFill>
                  <a:srgbClr val="EE4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f_size</a:t>
            </a:r>
            <a:r>
              <a:rPr kumimoji="1" lang="e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kumimoji="1" lang="en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The size of the file (bytes)*/ </a:t>
            </a:r>
          </a:p>
          <a:p>
            <a:r>
              <a:rPr kumimoji="1" lang="e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kumimoji="1" lang="en" altLang="zh-CN" b="1" dirty="0" err="1">
                <a:solidFill>
                  <a:srgbClr val="EE4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blk_number</a:t>
            </a:r>
            <a:r>
              <a:rPr kumimoji="1" lang="e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kumimoji="1" lang="en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The number of data blocks occupied by this file */ </a:t>
            </a:r>
          </a:p>
          <a:p>
            <a:r>
              <a:rPr kumimoji="1" lang="e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kumimoji="1" lang="en" altLang="zh-CN" b="1" dirty="0" err="1">
                <a:solidFill>
                  <a:srgbClr val="EE4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direct_blk</a:t>
            </a:r>
            <a:r>
              <a:rPr kumimoji="1" lang="e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1" lang="en" altLang="zh-CN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1" lang="e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kumimoji="1" lang="en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Two direct data block pointers */</a:t>
            </a:r>
          </a:p>
          <a:p>
            <a:r>
              <a:rPr kumimoji="1" lang="e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kumimoji="1" lang="en" altLang="zh-CN" b="1" dirty="0" err="1">
                <a:solidFill>
                  <a:srgbClr val="EE4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indirect_blk</a:t>
            </a:r>
            <a:r>
              <a:rPr kumimoji="1" lang="e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kumimoji="1" lang="en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One indirect data block pointer */ </a:t>
            </a:r>
          </a:p>
          <a:p>
            <a:r>
              <a:rPr kumimoji="1" lang="e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kumimoji="1" lang="en" altLang="zh-CN" b="1" dirty="0" err="1">
                <a:solidFill>
                  <a:srgbClr val="EE4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sub_f_num</a:t>
            </a:r>
            <a:r>
              <a:rPr kumimoji="1" lang="e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1" lang="en" altLang="zh-CN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Number of files under a directory (0 for regular file)*/ </a:t>
            </a:r>
          </a:p>
          <a:p>
            <a:r>
              <a:rPr kumimoji="1" lang="e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1" lang="en" altLang="zh-CN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kumimoji="1" lang="en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2379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3F0AF-D277-4A8E-9A58-F9D20FD1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read_t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B989C-837E-49DA-99F4-3E0A13C0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8399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prototype of </a:t>
            </a:r>
            <a:r>
              <a:rPr lang="en-HK" altLang="zh-CN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read_t</a:t>
            </a:r>
            <a:r>
              <a:rPr lang="en-HK" altLang="zh-CN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HK" altLang="zh-C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HK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is: </a:t>
            </a:r>
            <a:endParaRPr lang="zh-CN" altLang="zh-CN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HK" altLang="zh-CN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int </a:t>
            </a:r>
            <a:r>
              <a:rPr lang="en-HK" altLang="zh-CN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read_t</a:t>
            </a:r>
            <a:r>
              <a:rPr lang="en-HK" altLang="zh-CN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(int </a:t>
            </a:r>
            <a:r>
              <a:rPr lang="en-HK" altLang="zh-CN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i_number</a:t>
            </a:r>
            <a:r>
              <a:rPr lang="en-HK" altLang="zh-CN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 int offset, void *</a:t>
            </a:r>
            <a:r>
              <a:rPr lang="en-HK" altLang="zh-CN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lang="en-HK" altLang="zh-CN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, int count);</a:t>
            </a:r>
            <a:endParaRPr lang="zh-CN" altLang="zh-CN" sz="2200" b="1" dirty="0">
              <a:effectLst/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HK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Description: </a:t>
            </a:r>
            <a:r>
              <a:rPr lang="en-HK" altLang="zh-C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read_t</a:t>
            </a:r>
            <a:r>
              <a:rPr lang="en-HK" altLang="zh-C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HK" altLang="zh-C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HK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attempts to read up to </a:t>
            </a:r>
            <a:r>
              <a:rPr lang="en-HK" altLang="zh-C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count</a:t>
            </a:r>
            <a:r>
              <a:rPr lang="en-HK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bytes from the file with the </a:t>
            </a:r>
            <a:r>
              <a:rPr lang="en-HK" altLang="zh-C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inode</a:t>
            </a:r>
            <a:r>
              <a:rPr lang="en-HK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number </a:t>
            </a:r>
            <a:r>
              <a:rPr lang="en-HK" altLang="zh-C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i_number</a:t>
            </a:r>
            <a:r>
              <a:rPr lang="en-HK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starting at </a:t>
            </a:r>
            <a:r>
              <a:rPr lang="en-HK" altLang="zh-C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offset</a:t>
            </a:r>
            <a:r>
              <a:rPr lang="en-HK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HK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HK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into the buffer </a:t>
            </a:r>
            <a:r>
              <a:rPr lang="en-HK" altLang="zh-C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buf</a:t>
            </a:r>
            <a:r>
              <a:rPr lang="en-HK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On success, the number of bytes read is returned (zero indicates end of file). Otherwise, -1 is returned.</a:t>
            </a:r>
            <a:endParaRPr lang="zh-CN" altLang="zh-CN" sz="24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24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20B06-DF6E-4F46-B71A-EFC69B3C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CC679-4180-4E52-A4CE-72B32D9CA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5763"/>
            <a:ext cx="9801113" cy="4168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  <a:ea typeface="PMingLiU" panose="02020500000000000000" pitchFamily="18" charset="-120"/>
              </a:rPr>
              <a:t>Here</a:t>
            </a:r>
            <a:r>
              <a:rPr lang="zh-CN" altLang="en-US" sz="2400" kern="0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PMingLiU" panose="02020500000000000000" pitchFamily="18" charset="-120"/>
              </a:rPr>
              <a:t>is</a:t>
            </a:r>
            <a:r>
              <a:rPr lang="zh-CN" altLang="en-US" sz="2400" kern="0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PMingLiU" panose="02020500000000000000" pitchFamily="18" charset="-120"/>
              </a:rPr>
              <a:t>an</a:t>
            </a:r>
            <a:r>
              <a:rPr lang="zh-CN" altLang="en-US" sz="2400" kern="0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PMingLiU" panose="02020500000000000000" pitchFamily="18" charset="-120"/>
              </a:rPr>
              <a:t>example</a:t>
            </a:r>
            <a:r>
              <a:rPr lang="zh-CN" altLang="en-US" sz="2400" kern="0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PMingLiU" panose="02020500000000000000" pitchFamily="18" charset="-120"/>
              </a:rPr>
              <a:t>on</a:t>
            </a:r>
            <a:r>
              <a:rPr lang="zh-CN" altLang="en-US" sz="2400" kern="0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PMingLiU" panose="02020500000000000000" pitchFamily="18" charset="-120"/>
              </a:rPr>
              <a:t>reading</a:t>
            </a:r>
            <a:r>
              <a:rPr lang="zh-CN" altLang="en-US" sz="2400" kern="0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PMingLiU" panose="02020500000000000000" pitchFamily="18" charset="-120"/>
              </a:rPr>
              <a:t>a</a:t>
            </a:r>
            <a:r>
              <a:rPr lang="zh-CN" altLang="en-US" sz="2400" kern="0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PMingLiU" panose="02020500000000000000" pitchFamily="18" charset="-120"/>
              </a:rPr>
              <a:t>file.</a:t>
            </a:r>
            <a:r>
              <a:rPr lang="zh-CN" altLang="en-US" sz="2400" kern="0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PMingLiU" panose="02020500000000000000" pitchFamily="18" charset="-120"/>
              </a:rPr>
              <a:t>(Maybe</a:t>
            </a:r>
            <a:r>
              <a:rPr lang="zh-CN" altLang="en-US" sz="2400" kern="0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PMingLiU" panose="02020500000000000000" pitchFamily="18" charset="-120"/>
              </a:rPr>
              <a:t>helpful</a:t>
            </a:r>
            <a:r>
              <a:rPr lang="zh-CN" altLang="en-US" sz="2400" kern="0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PMingLiU" panose="02020500000000000000" pitchFamily="18" charset="-120"/>
              </a:rPr>
              <a:t>for</a:t>
            </a:r>
            <a:r>
              <a:rPr lang="zh-CN" altLang="en-US" sz="2400" kern="0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PMingLiU" panose="02020500000000000000" pitchFamily="18" charset="-120"/>
              </a:rPr>
              <a:t>your</a:t>
            </a:r>
            <a:r>
              <a:rPr lang="zh-CN" altLang="en-US" sz="2400" kern="0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PMingLiU" panose="02020500000000000000" pitchFamily="18" charset="-120"/>
              </a:rPr>
              <a:t>assignment</a:t>
            </a:r>
            <a:r>
              <a:rPr lang="zh-CN" altLang="en-US" sz="2400" kern="0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  <a:ea typeface="PMingLiU" panose="02020500000000000000" pitchFamily="18" charset="-120"/>
              </a:rPr>
              <a:t>2)</a:t>
            </a:r>
            <a:endParaRPr lang="zh-CN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C9BAD-0303-42DF-854E-08B9B6B1D18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2406" y="1850366"/>
            <a:ext cx="4893862" cy="50076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4C5B4C-2530-4B23-9F40-B10B6777CDBC}"/>
              </a:ext>
            </a:extLst>
          </p:cNvPr>
          <p:cNvCxnSpPr>
            <a:cxnSpLocks/>
          </p:cNvCxnSpPr>
          <p:nvPr/>
        </p:nvCxnSpPr>
        <p:spPr>
          <a:xfrm>
            <a:off x="7237745" y="6287307"/>
            <a:ext cx="0" cy="2468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44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E6D5121D-2D33-4DBD-9DDB-332010CA02D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8075" y="456944"/>
            <a:ext cx="5389839" cy="60359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83C6C4A-1417-A044-8218-0B6838D7BA7C}"/>
              </a:ext>
            </a:extLst>
          </p:cNvPr>
          <p:cNvSpPr/>
          <p:nvPr/>
        </p:nvSpPr>
        <p:spPr>
          <a:xfrm>
            <a:off x="570154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84E58A-199F-6146-8E14-2F3E593023DD}"/>
              </a:ext>
            </a:extLst>
          </p:cNvPr>
          <p:cNvSpPr/>
          <p:nvPr/>
        </p:nvSpPr>
        <p:spPr>
          <a:xfrm>
            <a:off x="2173043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D0EBF8-419C-FF43-9019-3717F552593F}"/>
              </a:ext>
            </a:extLst>
          </p:cNvPr>
          <p:cNvSpPr/>
          <p:nvPr/>
        </p:nvSpPr>
        <p:spPr>
          <a:xfrm>
            <a:off x="3775932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22AACA-EEE0-A740-8BED-9A67F3D55CB2}"/>
              </a:ext>
            </a:extLst>
          </p:cNvPr>
          <p:cNvSpPr/>
          <p:nvPr/>
        </p:nvSpPr>
        <p:spPr>
          <a:xfrm>
            <a:off x="5378821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DC5CC5-3DA5-BA42-BFDF-F17AE1FA5C99}"/>
              </a:ext>
            </a:extLst>
          </p:cNvPr>
          <p:cNvSpPr/>
          <p:nvPr/>
        </p:nvSpPr>
        <p:spPr>
          <a:xfrm>
            <a:off x="6981710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17980F-8AF7-E24A-9E74-6766B7C8FA30}"/>
              </a:ext>
            </a:extLst>
          </p:cNvPr>
          <p:cNvSpPr txBox="1"/>
          <p:nvPr/>
        </p:nvSpPr>
        <p:spPr>
          <a:xfrm>
            <a:off x="0" y="4720204"/>
            <a:ext cx="2658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file: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335F4C-FE36-3C46-9215-5F0CBC2E0ECA}"/>
              </a:ext>
            </a:extLst>
          </p:cNvPr>
          <p:cNvSpPr txBox="1"/>
          <p:nvPr/>
        </p:nvSpPr>
        <p:spPr>
          <a:xfrm>
            <a:off x="416907" y="57230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00DDDF-6686-4848-80BD-8670B8DCB31A}"/>
              </a:ext>
            </a:extLst>
          </p:cNvPr>
          <p:cNvSpPr txBox="1"/>
          <p:nvPr/>
        </p:nvSpPr>
        <p:spPr>
          <a:xfrm>
            <a:off x="1955248" y="57230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4K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CBF338-81C1-3D46-95C3-4938334C1DBE}"/>
              </a:ext>
            </a:extLst>
          </p:cNvPr>
          <p:cNvSpPr txBox="1"/>
          <p:nvPr/>
        </p:nvSpPr>
        <p:spPr>
          <a:xfrm>
            <a:off x="3558137" y="566928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8K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646D14-422D-B44A-992A-051B02ABAD49}"/>
              </a:ext>
            </a:extLst>
          </p:cNvPr>
          <p:cNvSpPr txBox="1"/>
          <p:nvPr/>
        </p:nvSpPr>
        <p:spPr>
          <a:xfrm>
            <a:off x="5160598" y="564903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12K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47BD3D5-669D-0949-8232-B973D6C493C1}"/>
              </a:ext>
            </a:extLst>
          </p:cNvPr>
          <p:cNvSpPr txBox="1"/>
          <p:nvPr/>
        </p:nvSpPr>
        <p:spPr>
          <a:xfrm>
            <a:off x="6703428" y="566928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16K</a:t>
            </a:r>
            <a:endParaRPr kumimoji="1" lang="zh-CN" altLang="en-US" dirty="0"/>
          </a:p>
        </p:txBody>
      </p:sp>
      <p:cxnSp>
        <p:nvCxnSpPr>
          <p:cNvPr id="20" name="Straight Connector 5">
            <a:extLst>
              <a:ext uri="{FF2B5EF4-FFF2-40B4-BE49-F238E27FC236}">
                <a16:creationId xmlns:a16="http://schemas.microsoft.com/office/drawing/2014/main" id="{2DE3E7D4-1440-8741-9BC0-481EFB9592DF}"/>
              </a:ext>
            </a:extLst>
          </p:cNvPr>
          <p:cNvCxnSpPr>
            <a:cxnSpLocks/>
          </p:cNvCxnSpPr>
          <p:nvPr/>
        </p:nvCxnSpPr>
        <p:spPr>
          <a:xfrm>
            <a:off x="10844066" y="5669285"/>
            <a:ext cx="0" cy="2468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29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E6D5121D-2D33-4DBD-9DDB-332010CA02D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8075" y="456944"/>
            <a:ext cx="5389839" cy="60359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83C6C4A-1417-A044-8218-0B6838D7BA7C}"/>
              </a:ext>
            </a:extLst>
          </p:cNvPr>
          <p:cNvSpPr/>
          <p:nvPr/>
        </p:nvSpPr>
        <p:spPr>
          <a:xfrm>
            <a:off x="570154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DataBlock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84E58A-199F-6146-8E14-2F3E593023DD}"/>
              </a:ext>
            </a:extLst>
          </p:cNvPr>
          <p:cNvSpPr/>
          <p:nvPr/>
        </p:nvSpPr>
        <p:spPr>
          <a:xfrm>
            <a:off x="2173043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D0EBF8-419C-FF43-9019-3717F552593F}"/>
              </a:ext>
            </a:extLst>
          </p:cNvPr>
          <p:cNvSpPr/>
          <p:nvPr/>
        </p:nvSpPr>
        <p:spPr>
          <a:xfrm>
            <a:off x="3775932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22AACA-EEE0-A740-8BED-9A67F3D55CB2}"/>
              </a:ext>
            </a:extLst>
          </p:cNvPr>
          <p:cNvSpPr/>
          <p:nvPr/>
        </p:nvSpPr>
        <p:spPr>
          <a:xfrm>
            <a:off x="5378821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DC5CC5-3DA5-BA42-BFDF-F17AE1FA5C99}"/>
              </a:ext>
            </a:extLst>
          </p:cNvPr>
          <p:cNvSpPr/>
          <p:nvPr/>
        </p:nvSpPr>
        <p:spPr>
          <a:xfrm>
            <a:off x="6981710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17980F-8AF7-E24A-9E74-6766B7C8FA30}"/>
              </a:ext>
            </a:extLst>
          </p:cNvPr>
          <p:cNvSpPr txBox="1"/>
          <p:nvPr/>
        </p:nvSpPr>
        <p:spPr>
          <a:xfrm>
            <a:off x="0" y="4720204"/>
            <a:ext cx="2658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file: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335F4C-FE36-3C46-9215-5F0CBC2E0ECA}"/>
              </a:ext>
            </a:extLst>
          </p:cNvPr>
          <p:cNvSpPr txBox="1"/>
          <p:nvPr/>
        </p:nvSpPr>
        <p:spPr>
          <a:xfrm>
            <a:off x="416907" y="57230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00DDDF-6686-4848-80BD-8670B8DCB31A}"/>
              </a:ext>
            </a:extLst>
          </p:cNvPr>
          <p:cNvSpPr txBox="1"/>
          <p:nvPr/>
        </p:nvSpPr>
        <p:spPr>
          <a:xfrm>
            <a:off x="1955248" y="57230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4K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CBF338-81C1-3D46-95C3-4938334C1DBE}"/>
              </a:ext>
            </a:extLst>
          </p:cNvPr>
          <p:cNvSpPr txBox="1"/>
          <p:nvPr/>
        </p:nvSpPr>
        <p:spPr>
          <a:xfrm>
            <a:off x="3558137" y="566928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8K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646D14-422D-B44A-992A-051B02ABAD49}"/>
              </a:ext>
            </a:extLst>
          </p:cNvPr>
          <p:cNvSpPr txBox="1"/>
          <p:nvPr/>
        </p:nvSpPr>
        <p:spPr>
          <a:xfrm>
            <a:off x="5160598" y="564903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12K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47BD3D5-669D-0949-8232-B973D6C493C1}"/>
              </a:ext>
            </a:extLst>
          </p:cNvPr>
          <p:cNvSpPr txBox="1"/>
          <p:nvPr/>
        </p:nvSpPr>
        <p:spPr>
          <a:xfrm>
            <a:off x="6703428" y="566928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16K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8559EC0-150D-1E42-A972-B0698C09DD45}"/>
              </a:ext>
            </a:extLst>
          </p:cNvPr>
          <p:cNvCxnSpPr/>
          <p:nvPr/>
        </p:nvCxnSpPr>
        <p:spPr>
          <a:xfrm flipH="1">
            <a:off x="1371599" y="2624866"/>
            <a:ext cx="7062396" cy="25603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5">
            <a:extLst>
              <a:ext uri="{FF2B5EF4-FFF2-40B4-BE49-F238E27FC236}">
                <a16:creationId xmlns:a16="http://schemas.microsoft.com/office/drawing/2014/main" id="{2C4E3D0D-448D-5B4B-95AD-15D376637CA3}"/>
              </a:ext>
            </a:extLst>
          </p:cNvPr>
          <p:cNvCxnSpPr>
            <a:cxnSpLocks/>
          </p:cNvCxnSpPr>
          <p:nvPr/>
        </p:nvCxnSpPr>
        <p:spPr>
          <a:xfrm>
            <a:off x="10844066" y="5669285"/>
            <a:ext cx="0" cy="2468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8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E6D5121D-2D33-4DBD-9DDB-332010CA02D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8075" y="456944"/>
            <a:ext cx="5389839" cy="60359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83C6C4A-1417-A044-8218-0B6838D7BA7C}"/>
              </a:ext>
            </a:extLst>
          </p:cNvPr>
          <p:cNvSpPr/>
          <p:nvPr/>
        </p:nvSpPr>
        <p:spPr>
          <a:xfrm>
            <a:off x="570154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DataBlock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84E58A-199F-6146-8E14-2F3E593023DD}"/>
              </a:ext>
            </a:extLst>
          </p:cNvPr>
          <p:cNvSpPr/>
          <p:nvPr/>
        </p:nvSpPr>
        <p:spPr>
          <a:xfrm>
            <a:off x="2173043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DataBlock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D0EBF8-419C-FF43-9019-3717F552593F}"/>
              </a:ext>
            </a:extLst>
          </p:cNvPr>
          <p:cNvSpPr/>
          <p:nvPr/>
        </p:nvSpPr>
        <p:spPr>
          <a:xfrm>
            <a:off x="3775932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22AACA-EEE0-A740-8BED-9A67F3D55CB2}"/>
              </a:ext>
            </a:extLst>
          </p:cNvPr>
          <p:cNvSpPr/>
          <p:nvPr/>
        </p:nvSpPr>
        <p:spPr>
          <a:xfrm>
            <a:off x="5378821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DC5CC5-3DA5-BA42-BFDF-F17AE1FA5C99}"/>
              </a:ext>
            </a:extLst>
          </p:cNvPr>
          <p:cNvSpPr/>
          <p:nvPr/>
        </p:nvSpPr>
        <p:spPr>
          <a:xfrm>
            <a:off x="6981710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335F4C-FE36-3C46-9215-5F0CBC2E0ECA}"/>
              </a:ext>
            </a:extLst>
          </p:cNvPr>
          <p:cNvSpPr txBox="1"/>
          <p:nvPr/>
        </p:nvSpPr>
        <p:spPr>
          <a:xfrm>
            <a:off x="416907" y="57230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00DDDF-6686-4848-80BD-8670B8DCB31A}"/>
              </a:ext>
            </a:extLst>
          </p:cNvPr>
          <p:cNvSpPr txBox="1"/>
          <p:nvPr/>
        </p:nvSpPr>
        <p:spPr>
          <a:xfrm>
            <a:off x="1955248" y="57230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4K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CBF338-81C1-3D46-95C3-4938334C1DBE}"/>
              </a:ext>
            </a:extLst>
          </p:cNvPr>
          <p:cNvSpPr txBox="1"/>
          <p:nvPr/>
        </p:nvSpPr>
        <p:spPr>
          <a:xfrm>
            <a:off x="3558137" y="566928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8K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646D14-422D-B44A-992A-051B02ABAD49}"/>
              </a:ext>
            </a:extLst>
          </p:cNvPr>
          <p:cNvSpPr txBox="1"/>
          <p:nvPr/>
        </p:nvSpPr>
        <p:spPr>
          <a:xfrm>
            <a:off x="5160598" y="564903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12K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47BD3D5-669D-0949-8232-B973D6C493C1}"/>
              </a:ext>
            </a:extLst>
          </p:cNvPr>
          <p:cNvSpPr txBox="1"/>
          <p:nvPr/>
        </p:nvSpPr>
        <p:spPr>
          <a:xfrm>
            <a:off x="6703428" y="566928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16K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92B4DFDA-E83B-E940-A11C-064FC439C814}"/>
              </a:ext>
            </a:extLst>
          </p:cNvPr>
          <p:cNvCxnSpPr>
            <a:endCxn id="7" idx="0"/>
          </p:cNvCxnSpPr>
          <p:nvPr/>
        </p:nvCxnSpPr>
        <p:spPr>
          <a:xfrm flipH="1">
            <a:off x="1371599" y="2624866"/>
            <a:ext cx="7062396" cy="25603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79C6379-5DED-A145-93A3-016280F0780C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974488" y="2947595"/>
            <a:ext cx="5441584" cy="22375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BAC58F9-F9D6-8C42-8E51-98AD9350A928}"/>
              </a:ext>
            </a:extLst>
          </p:cNvPr>
          <p:cNvSpPr txBox="1"/>
          <p:nvPr/>
        </p:nvSpPr>
        <p:spPr>
          <a:xfrm>
            <a:off x="0" y="4720204"/>
            <a:ext cx="2658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file: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5">
            <a:extLst>
              <a:ext uri="{FF2B5EF4-FFF2-40B4-BE49-F238E27FC236}">
                <a16:creationId xmlns:a16="http://schemas.microsoft.com/office/drawing/2014/main" id="{672FF10A-9B95-0F4D-9226-EEF3EBE57FC5}"/>
              </a:ext>
            </a:extLst>
          </p:cNvPr>
          <p:cNvCxnSpPr>
            <a:cxnSpLocks/>
          </p:cNvCxnSpPr>
          <p:nvPr/>
        </p:nvCxnSpPr>
        <p:spPr>
          <a:xfrm>
            <a:off x="10844066" y="5669285"/>
            <a:ext cx="0" cy="2468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46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E6D5121D-2D33-4DBD-9DDB-332010CA02D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8075" y="456944"/>
            <a:ext cx="5389839" cy="60359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83C6C4A-1417-A044-8218-0B6838D7BA7C}"/>
              </a:ext>
            </a:extLst>
          </p:cNvPr>
          <p:cNvSpPr/>
          <p:nvPr/>
        </p:nvSpPr>
        <p:spPr>
          <a:xfrm>
            <a:off x="570154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DataBlock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84E58A-199F-6146-8E14-2F3E593023DD}"/>
              </a:ext>
            </a:extLst>
          </p:cNvPr>
          <p:cNvSpPr/>
          <p:nvPr/>
        </p:nvSpPr>
        <p:spPr>
          <a:xfrm>
            <a:off x="2173043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DataBlock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9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D0EBF8-419C-FF43-9019-3717F552593F}"/>
              </a:ext>
            </a:extLst>
          </p:cNvPr>
          <p:cNvSpPr/>
          <p:nvPr/>
        </p:nvSpPr>
        <p:spPr>
          <a:xfrm>
            <a:off x="3775932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DataBlock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34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22AACA-EEE0-A740-8BED-9A67F3D55CB2}"/>
              </a:ext>
            </a:extLst>
          </p:cNvPr>
          <p:cNvSpPr/>
          <p:nvPr/>
        </p:nvSpPr>
        <p:spPr>
          <a:xfrm>
            <a:off x="5378821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DC5CC5-3DA5-BA42-BFDF-F17AE1FA5C99}"/>
              </a:ext>
            </a:extLst>
          </p:cNvPr>
          <p:cNvSpPr/>
          <p:nvPr/>
        </p:nvSpPr>
        <p:spPr>
          <a:xfrm>
            <a:off x="6981710" y="5185191"/>
            <a:ext cx="1602889" cy="484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335F4C-FE36-3C46-9215-5F0CBC2E0ECA}"/>
              </a:ext>
            </a:extLst>
          </p:cNvPr>
          <p:cNvSpPr txBox="1"/>
          <p:nvPr/>
        </p:nvSpPr>
        <p:spPr>
          <a:xfrm>
            <a:off x="416907" y="57230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00DDDF-6686-4848-80BD-8670B8DCB31A}"/>
              </a:ext>
            </a:extLst>
          </p:cNvPr>
          <p:cNvSpPr txBox="1"/>
          <p:nvPr/>
        </p:nvSpPr>
        <p:spPr>
          <a:xfrm>
            <a:off x="1955248" y="57230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4K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CBF338-81C1-3D46-95C3-4938334C1DBE}"/>
              </a:ext>
            </a:extLst>
          </p:cNvPr>
          <p:cNvSpPr txBox="1"/>
          <p:nvPr/>
        </p:nvSpPr>
        <p:spPr>
          <a:xfrm>
            <a:off x="3558137" y="566928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8K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646D14-422D-B44A-992A-051B02ABAD49}"/>
              </a:ext>
            </a:extLst>
          </p:cNvPr>
          <p:cNvSpPr txBox="1"/>
          <p:nvPr/>
        </p:nvSpPr>
        <p:spPr>
          <a:xfrm>
            <a:off x="5160598" y="564903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12K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47BD3D5-669D-0949-8232-B973D6C493C1}"/>
              </a:ext>
            </a:extLst>
          </p:cNvPr>
          <p:cNvSpPr txBox="1"/>
          <p:nvPr/>
        </p:nvSpPr>
        <p:spPr>
          <a:xfrm>
            <a:off x="6703428" y="566928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16K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92B4DFDA-E83B-E940-A11C-064FC439C814}"/>
              </a:ext>
            </a:extLst>
          </p:cNvPr>
          <p:cNvCxnSpPr>
            <a:endCxn id="7" idx="0"/>
          </p:cNvCxnSpPr>
          <p:nvPr/>
        </p:nvCxnSpPr>
        <p:spPr>
          <a:xfrm flipH="1">
            <a:off x="1371599" y="2624866"/>
            <a:ext cx="7062396" cy="25603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79C6379-5DED-A145-93A3-016280F0780C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974488" y="2947595"/>
            <a:ext cx="5441584" cy="22375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E8E61005-2870-E745-9CF0-B521E569535E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577377" y="1441525"/>
            <a:ext cx="6094210" cy="37436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D0C2D04-ED0B-7A46-B94A-961C32BF044A}"/>
              </a:ext>
            </a:extLst>
          </p:cNvPr>
          <p:cNvSpPr txBox="1"/>
          <p:nvPr/>
        </p:nvSpPr>
        <p:spPr>
          <a:xfrm>
            <a:off x="0" y="4720204"/>
            <a:ext cx="2658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file: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5">
            <a:extLst>
              <a:ext uri="{FF2B5EF4-FFF2-40B4-BE49-F238E27FC236}">
                <a16:creationId xmlns:a16="http://schemas.microsoft.com/office/drawing/2014/main" id="{93E40A31-0A82-1441-9626-7B833A4A2347}"/>
              </a:ext>
            </a:extLst>
          </p:cNvPr>
          <p:cNvCxnSpPr>
            <a:cxnSpLocks/>
          </p:cNvCxnSpPr>
          <p:nvPr/>
        </p:nvCxnSpPr>
        <p:spPr>
          <a:xfrm>
            <a:off x="10844066" y="5669285"/>
            <a:ext cx="0" cy="2468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9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1409</Words>
  <Application>Microsoft Office PowerPoint</Application>
  <PresentationFormat>Widescreen</PresentationFormat>
  <Paragraphs>246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Courier New</vt:lpstr>
      <vt:lpstr>Times New Roman</vt:lpstr>
      <vt:lpstr>Office 主题​​</vt:lpstr>
      <vt:lpstr>CSCI 3150 Introduction to Operating Systems</vt:lpstr>
      <vt:lpstr>Goal</vt:lpstr>
      <vt:lpstr>Inode</vt:lpstr>
      <vt:lpstr>read_t()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Directory</vt:lpstr>
      <vt:lpstr>Traverse the directory</vt:lpstr>
      <vt:lpstr>Example of path traveling: find “/dir1/file1”</vt:lpstr>
      <vt:lpstr>“/” - the root directory</vt:lpstr>
      <vt:lpstr>“/” - the root directory</vt:lpstr>
      <vt:lpstr>dir1</vt:lpstr>
      <vt:lpstr>dir1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子瞻</dc:creator>
  <cp:lastModifiedBy>YU, Chengye</cp:lastModifiedBy>
  <cp:revision>551</cp:revision>
  <dcterms:created xsi:type="dcterms:W3CDTF">2020-09-23T11:23:16Z</dcterms:created>
  <dcterms:modified xsi:type="dcterms:W3CDTF">2023-10-12T02:59:11Z</dcterms:modified>
</cp:coreProperties>
</file>