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9"/>
  </p:notesMasterIdLst>
  <p:sldIdLst>
    <p:sldId id="284" r:id="rId2"/>
    <p:sldId id="345" r:id="rId3"/>
    <p:sldId id="261" r:id="rId4"/>
    <p:sldId id="344" r:id="rId5"/>
    <p:sldId id="294" r:id="rId6"/>
    <p:sldId id="295" r:id="rId7"/>
    <p:sldId id="296" r:id="rId8"/>
    <p:sldId id="299" r:id="rId9"/>
    <p:sldId id="300" r:id="rId10"/>
    <p:sldId id="301" r:id="rId11"/>
    <p:sldId id="302" r:id="rId12"/>
    <p:sldId id="303" r:id="rId13"/>
    <p:sldId id="304" r:id="rId14"/>
    <p:sldId id="343" r:id="rId15"/>
    <p:sldId id="305" r:id="rId16"/>
    <p:sldId id="307" r:id="rId17"/>
    <p:sldId id="292" r:id="rId1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361" autoAdjust="0"/>
    <p:restoredTop sz="91860" autoAdjust="0"/>
  </p:normalViewPr>
  <p:slideViewPr>
    <p:cSldViewPr>
      <p:cViewPr varScale="1">
        <p:scale>
          <a:sx n="88" d="100"/>
          <a:sy n="88" d="100"/>
        </p:scale>
        <p:origin x="725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HK" altLang="ko-KR" dirty="0"/>
              <a:t>CSCI3150: Introduction to Operating Systems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dobe 고딕 Std B" pitchFamily="34" charset="-127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latinLnBrk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691396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3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2670"/>
            <a:ext cx="9144000" cy="706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baseline="0" dirty="0">
              <a:solidFill>
                <a:schemeClr val="tx1"/>
              </a:solidFill>
              <a:effectLst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remzi/OSTEP/file-intro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HK">
                <a:latin typeface="Times New Roman" panose="02020603050405020304" pitchFamily="18" charset="0"/>
                <a:cs typeface="Times New Roman" panose="02020603050405020304" pitchFamily="18" charset="0"/>
              </a:rPr>
              <a:t>3: User-level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   via System Calls (</a:t>
            </a:r>
            <a:r>
              <a:rPr lang="en-HK">
                <a:latin typeface="Times New Roman" panose="02020603050405020304" pitchFamily="18" charset="0"/>
                <a:cs typeface="Times New Roman" panose="02020603050405020304" pitchFamily="18" charset="0"/>
              </a:rPr>
              <a:t>Memory) </a:t>
            </a:r>
            <a:endParaRPr lang="en-H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93573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Not Allocating Enough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928670"/>
            <a:ext cx="8786812" cy="5501258"/>
          </a:xfrm>
        </p:spPr>
        <p:txBody>
          <a:bodyPr/>
          <a:lstStyle/>
          <a:p>
            <a:r>
              <a:rPr lang="en-US" altLang="ko-KR" dirty="0"/>
              <a:t>Incorrect code, but work properly</a:t>
            </a:r>
          </a:p>
          <a:p>
            <a:endParaRPr lang="en-US" altLang="ko-KR" sz="1800" dirty="0"/>
          </a:p>
          <a:p>
            <a:pPr>
              <a:buNone/>
            </a:pP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0059964" y="8459791"/>
            <a:ext cx="1071562" cy="220663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11560" y="1484784"/>
            <a:ext cx="7500990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*src = “hello”;</a:t>
            </a:r>
            <a:r>
              <a:rPr lang="en-US" altLang="ko-KR" sz="1600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//character string constant 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*dst (char *)malloc(strlen(src));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too small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strcpy(dst,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//work properly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662556" y="4042270"/>
            <a:ext cx="1413931" cy="140688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62558" y="5449153"/>
            <a:ext cx="1413931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56941" y="4926495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56380" y="4331360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/>
          <p:cNvCxnSpPr>
            <a:stCxn id="60" idx="2"/>
          </p:cNvCxnSpPr>
          <p:nvPr/>
        </p:nvCxnSpPr>
        <p:spPr>
          <a:xfrm flipH="1">
            <a:off x="5367997" y="4042270"/>
            <a:ext cx="5" cy="22722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2" idx="0"/>
          </p:cNvCxnSpPr>
          <p:nvPr/>
        </p:nvCxnSpPr>
        <p:spPr>
          <a:xfrm flipV="1">
            <a:off x="5369524" y="5199121"/>
            <a:ext cx="830" cy="250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662558" y="5734905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53" name="꺾인 연결선 52"/>
          <p:cNvCxnSpPr>
            <a:stCxn id="51" idx="3"/>
            <a:endCxn id="66" idx="3"/>
          </p:cNvCxnSpPr>
          <p:nvPr/>
        </p:nvCxnSpPr>
        <p:spPr>
          <a:xfrm flipH="1" flipV="1">
            <a:off x="6074683" y="2656727"/>
            <a:ext cx="1804" cy="3221054"/>
          </a:xfrm>
          <a:prstGeom prst="bentConnector3">
            <a:avLst>
              <a:gd name="adj1" fmla="val -23231707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2" idx="3"/>
            <a:endCxn id="60" idx="3"/>
          </p:cNvCxnSpPr>
          <p:nvPr/>
        </p:nvCxnSpPr>
        <p:spPr>
          <a:xfrm flipH="1" flipV="1">
            <a:off x="6074686" y="3749291"/>
            <a:ext cx="1803" cy="1842738"/>
          </a:xfrm>
          <a:prstGeom prst="bentConnector3">
            <a:avLst>
              <a:gd name="adj1" fmla="val -12678869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661317" y="3456312"/>
            <a:ext cx="1413369" cy="5859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6065273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61314" y="2583509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i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661314" y="2729944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i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661314" y="2876379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i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661314" y="3018591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i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661314" y="3164362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i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661314" y="3309877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\0</a:t>
            </a:r>
            <a:endParaRPr lang="en-US" altLang="ko-KR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3851920" y="2575449"/>
            <a:ext cx="0" cy="87795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3707901" y="2578362"/>
            <a:ext cx="95341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707904" y="3453399"/>
            <a:ext cx="95341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131840" y="2863969"/>
            <a:ext cx="720080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 bytes</a:t>
            </a:r>
          </a:p>
        </p:txBody>
      </p:sp>
      <p:cxnSp>
        <p:nvCxnSpPr>
          <p:cNvPr id="100" name="직선 연결선 99"/>
          <p:cNvCxnSpPr/>
          <p:nvPr/>
        </p:nvCxnSpPr>
        <p:spPr>
          <a:xfrm>
            <a:off x="3995936" y="3310797"/>
            <a:ext cx="66538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4499992" y="2583839"/>
            <a:ext cx="0" cy="717959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808487" y="2777103"/>
            <a:ext cx="835920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strlen</a:t>
            </a:r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3707900" y="4047417"/>
            <a:ext cx="95341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4499992" y="3443068"/>
            <a:ext cx="0" cy="604349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736080" y="3615407"/>
            <a:ext cx="835920" cy="461665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 bytes</a:t>
            </a:r>
          </a:p>
          <a:p>
            <a:pPr algn="ctr"/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051720" y="3625279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‘\0’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is omitted</a:t>
            </a:r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55576" y="4365104"/>
            <a:ext cx="2448272" cy="338554"/>
          </a:xfrm>
          <a:prstGeom prst="rect">
            <a:avLst/>
          </a:prstGeom>
          <a:noFill/>
          <a:ln w="12700">
            <a:noFill/>
          </a:ln>
          <a:effectLst>
            <a:outerShdw dist="25400"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</a:t>
            </a:r>
            <a:endParaRPr lang="en-US" altLang="ko-KR" sz="16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1" name="꺾인 연결선 100"/>
          <p:cNvCxnSpPr>
            <a:stCxn id="125" idx="2"/>
            <a:endCxn id="42" idx="1"/>
          </p:cNvCxnSpPr>
          <p:nvPr/>
        </p:nvCxnSpPr>
        <p:spPr>
          <a:xfrm rot="16200000" flipH="1">
            <a:off x="2876950" y="3806420"/>
            <a:ext cx="888371" cy="2682846"/>
          </a:xfrm>
          <a:prstGeom prst="bentConnector2">
            <a:avLst/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endCxn id="51" idx="1"/>
          </p:cNvCxnSpPr>
          <p:nvPr/>
        </p:nvCxnSpPr>
        <p:spPr>
          <a:xfrm>
            <a:off x="2656376" y="4682918"/>
            <a:ext cx="2006182" cy="1194863"/>
          </a:xfrm>
          <a:prstGeom prst="bentConnector3">
            <a:avLst>
              <a:gd name="adj1" fmla="val 148"/>
            </a:avLst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894159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Forgetting to Initialize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Encounter an uninitialized read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577515"/>
            <a:ext cx="7546726" cy="7117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*x =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	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(“*x = %d\n”, *x);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uninitialized memory access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248275" y="3515356"/>
            <a:ext cx="1296145" cy="197922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48277" y="2666986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84181" y="4748931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89883" y="3985319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48277" y="5494577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*x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248276" y="2858554"/>
            <a:ext cx="1296145" cy="656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with value used before</a:t>
            </a:r>
          </a:p>
        </p:txBody>
      </p:sp>
      <p:cxnSp>
        <p:nvCxnSpPr>
          <p:cNvPr id="39" name="직선 화살표 연결선 38"/>
          <p:cNvCxnSpPr>
            <a:stCxn id="38" idx="2"/>
          </p:cNvCxnSpPr>
          <p:nvPr/>
        </p:nvCxnSpPr>
        <p:spPr>
          <a:xfrm>
            <a:off x="5896349" y="3515356"/>
            <a:ext cx="1" cy="4146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7" idx="0"/>
          </p:cNvCxnSpPr>
          <p:nvPr/>
        </p:nvCxnSpPr>
        <p:spPr>
          <a:xfrm flipV="1">
            <a:off x="5896350" y="5060964"/>
            <a:ext cx="0" cy="4336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20072" y="571351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꺾인 연결선 42"/>
          <p:cNvCxnSpPr>
            <a:stCxn id="37" idx="3"/>
            <a:endCxn id="38" idx="3"/>
          </p:cNvCxnSpPr>
          <p:nvPr/>
        </p:nvCxnSpPr>
        <p:spPr>
          <a:xfrm flipH="1" flipV="1">
            <a:off x="6544421" y="3186955"/>
            <a:ext cx="1" cy="2417089"/>
          </a:xfrm>
          <a:prstGeom prst="bentConnector3">
            <a:avLst>
              <a:gd name="adj1" fmla="val -228600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13070" y="3515356"/>
            <a:ext cx="1296145" cy="197922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213072" y="2666986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48976" y="4748931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54678" y="3985319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213072" y="5494577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*x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213071" y="2858554"/>
            <a:ext cx="1296145" cy="65680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value used before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</a:p>
        </p:txBody>
      </p:sp>
      <p:cxnSp>
        <p:nvCxnSpPr>
          <p:cNvPr id="59" name="직선 화살표 연결선 58"/>
          <p:cNvCxnSpPr>
            <a:stCxn id="58" idx="2"/>
          </p:cNvCxnSpPr>
          <p:nvPr/>
        </p:nvCxnSpPr>
        <p:spPr>
          <a:xfrm>
            <a:off x="2861144" y="3515356"/>
            <a:ext cx="1" cy="4146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7" idx="0"/>
          </p:cNvCxnSpPr>
          <p:nvPr/>
        </p:nvCxnSpPr>
        <p:spPr>
          <a:xfrm flipV="1">
            <a:off x="2861145" y="5060964"/>
            <a:ext cx="0" cy="4336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184867" y="571351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01966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Memory Leak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program runs out of memory and eventually dies.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89580" y="2834299"/>
            <a:ext cx="1296145" cy="21981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9582" y="2204864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5486" y="4286809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1188" y="3314005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9582" y="5032455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89581" y="2396432"/>
            <a:ext cx="1296145" cy="4378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9" name="직선 화살표 연결선 18"/>
          <p:cNvCxnSpPr>
            <a:stCxn id="16" idx="2"/>
          </p:cNvCxnSpPr>
          <p:nvPr/>
        </p:nvCxnSpPr>
        <p:spPr>
          <a:xfrm flipH="1">
            <a:off x="1437652" y="2834300"/>
            <a:ext cx="2" cy="43786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0"/>
          </p:cNvCxnSpPr>
          <p:nvPr/>
        </p:nvCxnSpPr>
        <p:spPr>
          <a:xfrm flipV="1">
            <a:off x="1437655" y="4598842"/>
            <a:ext cx="0" cy="4336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4" idx="3"/>
            <a:endCxn id="16" idx="3"/>
          </p:cNvCxnSpPr>
          <p:nvPr/>
        </p:nvCxnSpPr>
        <p:spPr>
          <a:xfrm flipH="1" flipV="1">
            <a:off x="2085726" y="2615366"/>
            <a:ext cx="1" cy="2526556"/>
          </a:xfrm>
          <a:prstGeom prst="bentConnector3">
            <a:avLst>
              <a:gd name="adj1" fmla="val -22860000000"/>
            </a:avLst>
          </a:prstGeom>
          <a:ln w="15875" cap="flat" cmpd="sng">
            <a:solidFill>
              <a:schemeClr val="tx1"/>
            </a:solidFill>
            <a:prstDash val="sysDash"/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569687" y="3272166"/>
            <a:ext cx="1296145" cy="154135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69689" y="2204864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19843" y="4196322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19843" y="3566532"/>
            <a:ext cx="5958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69689" y="5032454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569688" y="2396432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69686" y="2834299"/>
            <a:ext cx="1296145" cy="4378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569685" y="4813520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</a:p>
        </p:txBody>
      </p:sp>
      <p:cxnSp>
        <p:nvCxnSpPr>
          <p:cNvPr id="38" name="직선 화살표 연결선 37"/>
          <p:cNvCxnSpPr>
            <a:stCxn id="32" idx="0"/>
          </p:cNvCxnSpPr>
          <p:nvPr/>
        </p:nvCxnSpPr>
        <p:spPr>
          <a:xfrm>
            <a:off x="4217760" y="3272166"/>
            <a:ext cx="1" cy="29436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2" idx="2"/>
          </p:cNvCxnSpPr>
          <p:nvPr/>
        </p:nvCxnSpPr>
        <p:spPr>
          <a:xfrm flipH="1" flipV="1">
            <a:off x="4217757" y="4489375"/>
            <a:ext cx="3" cy="32414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3" idx="3"/>
            <a:endCxn id="42" idx="3"/>
          </p:cNvCxnSpPr>
          <p:nvPr/>
        </p:nvCxnSpPr>
        <p:spPr>
          <a:xfrm flipV="1">
            <a:off x="4865829" y="3053233"/>
            <a:ext cx="0" cy="1869754"/>
          </a:xfrm>
          <a:prstGeom prst="bentConnector3">
            <a:avLst>
              <a:gd name="adj1" fmla="val 22860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47" idx="1"/>
          </p:cNvCxnSpPr>
          <p:nvPr/>
        </p:nvCxnSpPr>
        <p:spPr>
          <a:xfrm>
            <a:off x="762226" y="5949280"/>
            <a:ext cx="4596061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516223" y="4147903"/>
            <a:ext cx="1296145" cy="232005"/>
          </a:xfrm>
          <a:prstGeom prst="rect">
            <a:avLst/>
          </a:prstGeom>
          <a:pattFill prst="ltUpDiag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516223" y="2204864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03573" y="3284984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516223" y="5032454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516222" y="2396432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16219" y="4813520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516223" y="2834298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516218" y="4594586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*c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6516217" y="4379908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*d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516216" y="3272167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516223" y="3710035"/>
            <a:ext cx="1296145" cy="4378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4" name="꺾인 연결선 83"/>
          <p:cNvCxnSpPr>
            <a:stCxn id="73" idx="3"/>
            <a:endCxn id="75" idx="3"/>
          </p:cNvCxnSpPr>
          <p:nvPr/>
        </p:nvCxnSpPr>
        <p:spPr>
          <a:xfrm flipV="1">
            <a:off x="7812362" y="3928969"/>
            <a:ext cx="6" cy="560406"/>
          </a:xfrm>
          <a:prstGeom prst="bentConnector3">
            <a:avLst>
              <a:gd name="adj1" fmla="val 3810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1560" y="5251388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19872" y="5251387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52435" y="5251389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89582" y="1549427"/>
            <a:ext cx="835894" cy="388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19672" y="1574255"/>
            <a:ext cx="3816423" cy="338554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unused, but not freed 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58287" y="5714367"/>
            <a:ext cx="3024336" cy="46982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run out of memory</a:t>
            </a:r>
          </a:p>
        </p:txBody>
      </p:sp>
      <p:cxnSp>
        <p:nvCxnSpPr>
          <p:cNvPr id="62" name="꺾인 연결선 61"/>
          <p:cNvCxnSpPr/>
          <p:nvPr/>
        </p:nvCxnSpPr>
        <p:spPr>
          <a:xfrm flipV="1">
            <a:off x="4854232" y="2492896"/>
            <a:ext cx="10495" cy="2623869"/>
          </a:xfrm>
          <a:prstGeom prst="bentConnector3">
            <a:avLst>
              <a:gd name="adj1" fmla="val 402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/>
          <p:nvPr/>
        </p:nvCxnSpPr>
        <p:spPr>
          <a:xfrm flipV="1">
            <a:off x="7811891" y="2492896"/>
            <a:ext cx="10495" cy="2623869"/>
          </a:xfrm>
          <a:prstGeom prst="bentConnector3">
            <a:avLst>
              <a:gd name="adj1" fmla="val 6615638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 flipV="1">
            <a:off x="7808030" y="3140968"/>
            <a:ext cx="8674" cy="1792137"/>
          </a:xfrm>
          <a:prstGeom prst="bentConnector3">
            <a:avLst>
              <a:gd name="adj1" fmla="val 601664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flipV="1">
            <a:off x="7821909" y="3501090"/>
            <a:ext cx="9541" cy="1224054"/>
          </a:xfrm>
          <a:prstGeom prst="bentConnector3">
            <a:avLst>
              <a:gd name="adj1" fmla="val 368722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38981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내용 개체 틀 2"/>
          <p:cNvSpPr txBox="1">
            <a:spLocks/>
          </p:cNvSpPr>
          <p:nvPr/>
        </p:nvSpPr>
        <p:spPr bwMode="auto">
          <a:xfrm>
            <a:off x="179512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Freeing memory before it is finished using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A program accesses to memory with an invalid pointer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Dangling Pointer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827586" y="2430761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638620" y="2430761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12459" y="2430761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09069" y="2430761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49" name="직선 화살표 연결선 48"/>
          <p:cNvCxnSpPr>
            <a:stCxn id="44" idx="3"/>
            <a:endCxn id="45" idx="1"/>
          </p:cNvCxnSpPr>
          <p:nvPr/>
        </p:nvCxnSpPr>
        <p:spPr>
          <a:xfrm>
            <a:off x="1264853" y="2574777"/>
            <a:ext cx="373767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5" idx="3"/>
            <a:endCxn id="46" idx="1"/>
          </p:cNvCxnSpPr>
          <p:nvPr/>
        </p:nvCxnSpPr>
        <p:spPr>
          <a:xfrm>
            <a:off x="2075887" y="2574777"/>
            <a:ext cx="336572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6" idx="3"/>
            <a:endCxn id="47" idx="1"/>
          </p:cNvCxnSpPr>
          <p:nvPr/>
        </p:nvCxnSpPr>
        <p:spPr>
          <a:xfrm>
            <a:off x="2849726" y="2574777"/>
            <a:ext cx="359343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827584" y="2060848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59" name="꺾인 연결선 58"/>
          <p:cNvCxnSpPr>
            <a:stCxn id="57" idx="3"/>
            <a:endCxn id="46" idx="0"/>
          </p:cNvCxnSpPr>
          <p:nvPr/>
        </p:nvCxnSpPr>
        <p:spPr>
          <a:xfrm>
            <a:off x="1264851" y="2204864"/>
            <a:ext cx="1366242" cy="225897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6416959" y="4554273"/>
            <a:ext cx="1296145" cy="112043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416949" y="3299245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416961" y="5893641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6416960" y="3487828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416958" y="5674707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</a:p>
        </p:txBody>
      </p:sp>
      <p:cxnSp>
        <p:nvCxnSpPr>
          <p:cNvPr id="111" name="직선 화살표 연결선 110"/>
          <p:cNvCxnSpPr>
            <a:stCxn id="103" idx="2"/>
          </p:cNvCxnSpPr>
          <p:nvPr/>
        </p:nvCxnSpPr>
        <p:spPr>
          <a:xfrm flipV="1">
            <a:off x="7065032" y="5290775"/>
            <a:ext cx="699" cy="3839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6416951" y="4335339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NULL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6416961" y="3918140"/>
            <a:ext cx="1296134" cy="2189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416950" y="3706762"/>
            <a:ext cx="1296145" cy="2113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6416951" y="4127115"/>
            <a:ext cx="1296145" cy="208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8" name="직선 화살표 연결선 117"/>
          <p:cNvCxnSpPr>
            <a:stCxn id="112" idx="2"/>
          </p:cNvCxnSpPr>
          <p:nvPr/>
        </p:nvCxnSpPr>
        <p:spPr>
          <a:xfrm>
            <a:off x="7065024" y="4554273"/>
            <a:ext cx="707" cy="38398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5003669" y="2483296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814703" y="2483296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588542" y="2483296"/>
            <a:ext cx="437267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385152" y="2483296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4" name="직선 화살표 연결선 123"/>
          <p:cNvCxnSpPr>
            <a:stCxn id="120" idx="3"/>
            <a:endCxn id="121" idx="1"/>
          </p:cNvCxnSpPr>
          <p:nvPr/>
        </p:nvCxnSpPr>
        <p:spPr>
          <a:xfrm>
            <a:off x="5440936" y="2627312"/>
            <a:ext cx="373767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21" idx="3"/>
            <a:endCxn id="122" idx="1"/>
          </p:cNvCxnSpPr>
          <p:nvPr/>
        </p:nvCxnSpPr>
        <p:spPr>
          <a:xfrm>
            <a:off x="6251970" y="2627312"/>
            <a:ext cx="336572" cy="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5003668" y="2072903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8" name="꺾인 연결선 127"/>
          <p:cNvCxnSpPr>
            <a:stCxn id="127" idx="3"/>
            <a:endCxn id="122" idx="0"/>
          </p:cNvCxnSpPr>
          <p:nvPr/>
        </p:nvCxnSpPr>
        <p:spPr>
          <a:xfrm>
            <a:off x="5440935" y="2216919"/>
            <a:ext cx="1366241" cy="266377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279817" y="1988840"/>
            <a:ext cx="925663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free()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5814703" y="2411288"/>
            <a:ext cx="773839" cy="43392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597803" y="2845211"/>
            <a:ext cx="176880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dangling pointer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052915" y="4017648"/>
            <a:ext cx="827858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free(b)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642937" y="5630285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2" name="직선 화살표 연결선 161"/>
          <p:cNvCxnSpPr>
            <a:stCxn id="161" idx="3"/>
          </p:cNvCxnSpPr>
          <p:nvPr/>
        </p:nvCxnSpPr>
        <p:spPr>
          <a:xfrm>
            <a:off x="6103656" y="5784174"/>
            <a:ext cx="31815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64" idx="3"/>
          </p:cNvCxnSpPr>
          <p:nvPr/>
        </p:nvCxnSpPr>
        <p:spPr>
          <a:xfrm>
            <a:off x="6107993" y="6003108"/>
            <a:ext cx="31381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647274" y="5849219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6" name="꺾인 연결선 205"/>
          <p:cNvCxnSpPr/>
          <p:nvPr/>
        </p:nvCxnSpPr>
        <p:spPr>
          <a:xfrm flipV="1">
            <a:off x="7719456" y="3617773"/>
            <a:ext cx="12700" cy="2385335"/>
          </a:xfrm>
          <a:prstGeom prst="bentConnector3">
            <a:avLst>
              <a:gd name="adj1" fmla="val 402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꺾인 연결선 207"/>
          <p:cNvCxnSpPr/>
          <p:nvPr/>
        </p:nvCxnSpPr>
        <p:spPr>
          <a:xfrm rot="10800000" flipH="1" flipV="1">
            <a:off x="6416959" y="3561545"/>
            <a:ext cx="1" cy="406660"/>
          </a:xfrm>
          <a:prstGeom prst="bentConnector3">
            <a:avLst>
              <a:gd name="adj1" fmla="val -22860000000"/>
            </a:avLst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 210"/>
          <p:cNvCxnSpPr>
            <a:stCxn id="113" idx="1"/>
            <a:endCxn id="112" idx="1"/>
          </p:cNvCxnSpPr>
          <p:nvPr/>
        </p:nvCxnSpPr>
        <p:spPr>
          <a:xfrm rot="10800000" flipV="1">
            <a:off x="6416951" y="4027606"/>
            <a:ext cx="10" cy="417199"/>
          </a:xfrm>
          <a:prstGeom prst="bentConnector3">
            <a:avLst>
              <a:gd name="adj1" fmla="val 2286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>
            <a:stCxn id="122" idx="3"/>
            <a:endCxn id="123" idx="1"/>
          </p:cNvCxnSpPr>
          <p:nvPr/>
        </p:nvCxnSpPr>
        <p:spPr>
          <a:xfrm>
            <a:off x="7025809" y="2627312"/>
            <a:ext cx="359343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꺾인 연결선 219"/>
          <p:cNvCxnSpPr>
            <a:stCxn id="110" idx="3"/>
            <a:endCxn id="113" idx="3"/>
          </p:cNvCxnSpPr>
          <p:nvPr/>
        </p:nvCxnSpPr>
        <p:spPr>
          <a:xfrm flipH="1" flipV="1">
            <a:off x="7713095" y="4027607"/>
            <a:ext cx="8" cy="1756567"/>
          </a:xfrm>
          <a:prstGeom prst="bentConnector3">
            <a:avLst>
              <a:gd name="adj1" fmla="val -28575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곱셈 기호 233"/>
          <p:cNvSpPr/>
          <p:nvPr/>
        </p:nvSpPr>
        <p:spPr>
          <a:xfrm>
            <a:off x="7089671" y="2500160"/>
            <a:ext cx="218633" cy="218633"/>
          </a:xfrm>
          <a:prstGeom prst="mathMultiply">
            <a:avLst/>
          </a:prstGeom>
          <a:solidFill>
            <a:srgbClr val="C0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6" name="곱셈 기호 235"/>
          <p:cNvSpPr/>
          <p:nvPr/>
        </p:nvSpPr>
        <p:spPr>
          <a:xfrm>
            <a:off x="6056922" y="4135000"/>
            <a:ext cx="288032" cy="218633"/>
          </a:xfrm>
          <a:prstGeom prst="mathMultiply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1569888" y="4554273"/>
            <a:ext cx="1296145" cy="112043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1569890" y="3284984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1569890" y="5893641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</a:t>
            </a:r>
          </a:p>
        </p:txBody>
      </p:sp>
      <p:sp>
        <p:nvSpPr>
          <p:cNvPr id="262" name="직사각형 261"/>
          <p:cNvSpPr/>
          <p:nvPr/>
        </p:nvSpPr>
        <p:spPr>
          <a:xfrm>
            <a:off x="1569889" y="3479237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827586" y="3345521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1569887" y="5674707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</a:p>
        </p:txBody>
      </p:sp>
      <p:cxnSp>
        <p:nvCxnSpPr>
          <p:cNvPr id="265" name="직선 화살표 연결선 264"/>
          <p:cNvCxnSpPr>
            <a:stCxn id="259" idx="2"/>
          </p:cNvCxnSpPr>
          <p:nvPr/>
        </p:nvCxnSpPr>
        <p:spPr>
          <a:xfrm flipV="1">
            <a:off x="2217961" y="5290775"/>
            <a:ext cx="699" cy="3839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/>
          <p:cNvSpPr/>
          <p:nvPr/>
        </p:nvSpPr>
        <p:spPr>
          <a:xfrm>
            <a:off x="1569880" y="4335339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NULL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1569890" y="3908181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1569881" y="3696803"/>
            <a:ext cx="1296145" cy="2113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1569880" y="4127115"/>
            <a:ext cx="1296145" cy="208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72" name="직선 화살표 연결선 271"/>
          <p:cNvCxnSpPr>
            <a:stCxn id="266" idx="2"/>
          </p:cNvCxnSpPr>
          <p:nvPr/>
        </p:nvCxnSpPr>
        <p:spPr>
          <a:xfrm>
            <a:off x="2217953" y="4554273"/>
            <a:ext cx="707" cy="38398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795866" y="5630285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4" name="직선 화살표 연결선 273"/>
          <p:cNvCxnSpPr>
            <a:stCxn id="273" idx="3"/>
          </p:cNvCxnSpPr>
          <p:nvPr/>
        </p:nvCxnSpPr>
        <p:spPr>
          <a:xfrm>
            <a:off x="1256585" y="5784174"/>
            <a:ext cx="31815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/>
          <p:cNvCxnSpPr>
            <a:stCxn id="276" idx="3"/>
          </p:cNvCxnSpPr>
          <p:nvPr/>
        </p:nvCxnSpPr>
        <p:spPr>
          <a:xfrm>
            <a:off x="1260922" y="6003108"/>
            <a:ext cx="31381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800203" y="5849219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8" name="꺾인 연결선 277"/>
          <p:cNvCxnSpPr/>
          <p:nvPr/>
        </p:nvCxnSpPr>
        <p:spPr>
          <a:xfrm rot="10800000" flipH="1" flipV="1">
            <a:off x="1569888" y="3561545"/>
            <a:ext cx="1" cy="406660"/>
          </a:xfrm>
          <a:prstGeom prst="bentConnector3">
            <a:avLst>
              <a:gd name="adj1" fmla="val -228600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꺾인 연결선 278"/>
          <p:cNvCxnSpPr>
            <a:stCxn id="267" idx="1"/>
            <a:endCxn id="266" idx="1"/>
          </p:cNvCxnSpPr>
          <p:nvPr/>
        </p:nvCxnSpPr>
        <p:spPr>
          <a:xfrm rot="10800000" flipV="1">
            <a:off x="1569880" y="4017648"/>
            <a:ext cx="10" cy="427158"/>
          </a:xfrm>
          <a:prstGeom prst="bentConnector3">
            <a:avLst>
              <a:gd name="adj1" fmla="val 2286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꺾인 연결선 279"/>
          <p:cNvCxnSpPr>
            <a:stCxn id="264" idx="3"/>
            <a:endCxn id="267" idx="3"/>
          </p:cNvCxnSpPr>
          <p:nvPr/>
        </p:nvCxnSpPr>
        <p:spPr>
          <a:xfrm flipV="1">
            <a:off x="2866032" y="4017648"/>
            <a:ext cx="3" cy="1766526"/>
          </a:xfrm>
          <a:prstGeom prst="bentConnector3">
            <a:avLst>
              <a:gd name="adj1" fmla="val 7620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꺾인 연결선 294"/>
          <p:cNvCxnSpPr/>
          <p:nvPr/>
        </p:nvCxnSpPr>
        <p:spPr>
          <a:xfrm flipV="1">
            <a:off x="2859675" y="3617773"/>
            <a:ext cx="12700" cy="2385335"/>
          </a:xfrm>
          <a:prstGeom prst="bentConnector3">
            <a:avLst>
              <a:gd name="adj1" fmla="val 402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모서리가 둥근 직사각형 296"/>
          <p:cNvSpPr/>
          <p:nvPr/>
        </p:nvSpPr>
        <p:spPr>
          <a:xfrm>
            <a:off x="7312007" y="2411288"/>
            <a:ext cx="572361" cy="43392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7305768" y="2122984"/>
            <a:ext cx="176880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unreachable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1403648" y="6112575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6245871" y="6112575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17952" y="4554273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27901" y="5397708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081332" y="4551256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091281" y="5394691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19362" y="3777569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7584" y="4186091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25606" y="3345521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17382" y="3777569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625604" y="4186091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4067944" y="4353737"/>
            <a:ext cx="8278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126934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Double Free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Free memory that was freed already.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9265" y="1484784"/>
            <a:ext cx="7546726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*x =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repeatedly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18446" y="3248015"/>
            <a:ext cx="1413369" cy="149687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18446" y="4744889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2KB(invalid)</a:t>
            </a:r>
          </a:p>
        </p:txBody>
      </p:sp>
      <p:cxnSp>
        <p:nvCxnSpPr>
          <p:cNvPr id="10" name="직선 화살표 연결선 9"/>
          <p:cNvCxnSpPr>
            <a:stCxn id="8" idx="0"/>
          </p:cNvCxnSpPr>
          <p:nvPr/>
        </p:nvCxnSpPr>
        <p:spPr>
          <a:xfrm flipH="1">
            <a:off x="4525127" y="3248015"/>
            <a:ext cx="4" cy="43383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9" idx="0"/>
          </p:cNvCxnSpPr>
          <p:nvPr/>
        </p:nvCxnSpPr>
        <p:spPr>
          <a:xfrm flipH="1" flipV="1">
            <a:off x="4525127" y="4293096"/>
            <a:ext cx="4" cy="45179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818446" y="2962263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29889" y="4831406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*x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5226214" y="4977919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41122" y="504743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꺾인 연결선 35"/>
          <p:cNvCxnSpPr>
            <a:stCxn id="9" idx="3"/>
            <a:endCxn id="14" idx="3"/>
          </p:cNvCxnSpPr>
          <p:nvPr/>
        </p:nvCxnSpPr>
        <p:spPr>
          <a:xfrm flipV="1">
            <a:off x="5231815" y="3105139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88682" y="3248015"/>
            <a:ext cx="1413369" cy="149687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88682" y="4744889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</a:t>
            </a:r>
          </a:p>
        </p:txBody>
      </p:sp>
      <p:cxnSp>
        <p:nvCxnSpPr>
          <p:cNvPr id="52" name="직선 화살표 연결선 51"/>
          <p:cNvCxnSpPr>
            <a:stCxn id="50" idx="0"/>
          </p:cNvCxnSpPr>
          <p:nvPr/>
        </p:nvCxnSpPr>
        <p:spPr>
          <a:xfrm>
            <a:off x="1495367" y="3248015"/>
            <a:ext cx="0" cy="43383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51" idx="0"/>
          </p:cNvCxnSpPr>
          <p:nvPr/>
        </p:nvCxnSpPr>
        <p:spPr>
          <a:xfrm flipV="1">
            <a:off x="1495367" y="4293096"/>
            <a:ext cx="0" cy="45179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3208" y="2827833"/>
            <a:ext cx="53716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88682" y="2962263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cxnSp>
        <p:nvCxnSpPr>
          <p:cNvPr id="63" name="꺾인 연결선 62"/>
          <p:cNvCxnSpPr/>
          <p:nvPr/>
        </p:nvCxnSpPr>
        <p:spPr>
          <a:xfrm flipV="1">
            <a:off x="2202051" y="3036442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549287" y="4756770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*x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2196450" y="4910658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31857" y="8283043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29124" y="3502093"/>
            <a:ext cx="8348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713153" y="3501008"/>
            <a:ext cx="9911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704319" y="3573016"/>
            <a:ext cx="2088232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Undefined Error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705" y="5043649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18227" y="3255227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64676" y="4467889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59479" y="3261184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1567" y="4473846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7504" y="4849415"/>
            <a:ext cx="681178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9074" y="2827833"/>
            <a:ext cx="53716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23370" y="4849415"/>
            <a:ext cx="681178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2743879" y="3933056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5777466" y="3927755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872410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Memory APIs: </a:t>
            </a:r>
            <a:r>
              <a:rPr lang="en-US" altLang="ko-KR" dirty="0" err="1"/>
              <a:t>calloc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Allocate memory on the heap and set with </a:t>
            </a:r>
            <a:r>
              <a:rPr lang="en-US" altLang="ko-KR" dirty="0">
                <a:solidFill>
                  <a:schemeClr val="accent1"/>
                </a:solidFill>
              </a:rPr>
              <a:t>zero</a:t>
            </a:r>
            <a:r>
              <a:rPr lang="en-US" altLang="ko-KR" dirty="0"/>
              <a:t> before returning.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/>
              <a:t>: number of blocks to allocate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size </a:t>
            </a:r>
            <a:r>
              <a:rPr lang="en-US" altLang="ko-KR" dirty="0"/>
              <a:t>: size of each block(in bytes)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Success :  a void type pointer to the memory block allocated by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calloc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/>
              <a:t>Fail : a null pointer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1093032"/>
            <a:ext cx="754672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&lt;stdlib.h&gt;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calloc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</a:t>
            </a:r>
          </a:p>
        </p:txBody>
      </p:sp>
    </p:spTree>
    <p:extLst>
      <p:ext uri="{BB962C8B-B14F-4D97-AF65-F5344CB8AC3E}">
        <p14:creationId xmlns:p14="http://schemas.microsoft.com/office/powerpoint/2010/main" val="2380829772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Memory APIs: </a:t>
            </a:r>
            <a:r>
              <a:rPr lang="en-US" altLang="ko-KR" dirty="0" err="1"/>
              <a:t>realloc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Change the size of memory block.</a:t>
            </a:r>
          </a:p>
          <a:p>
            <a:pPr lvl="1"/>
            <a:r>
              <a:rPr lang="en-US" altLang="ko-KR" dirty="0"/>
              <a:t>A pointer returned by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ko-KR" dirty="0"/>
              <a:t> may be either the same as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or a new.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/>
              <a:t>: Pointer to memory block allocated with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ko-KR" dirty="0"/>
              <a:t> or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realloc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altLang="ko-KR" dirty="0"/>
              <a:t>: New size for the memory block(in bytes)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Success:  Void type pointer to the memory block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/>
              <a:t>Fail : Null pointer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1093032"/>
            <a:ext cx="754672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&lt;stdlib.h&gt;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realloc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</a:t>
            </a:r>
          </a:p>
        </p:txBody>
      </p:sp>
    </p:spTree>
    <p:extLst>
      <p:ext uri="{BB962C8B-B14F-4D97-AF65-F5344CB8AC3E}">
        <p14:creationId xmlns:p14="http://schemas.microsoft.com/office/powerpoint/2010/main" val="3931707906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736054"/>
            <a:ext cx="8786812" cy="5501258"/>
          </a:xfrm>
        </p:spPr>
        <p:txBody>
          <a:bodyPr/>
          <a:lstStyle/>
          <a:p>
            <a:r>
              <a:rPr lang="en-HK" dirty="0"/>
              <a:t>Functions related to memory allocation</a:t>
            </a:r>
          </a:p>
          <a:p>
            <a:pPr lvl="1"/>
            <a:r>
              <a:rPr lang="en-HK" dirty="0"/>
              <a:t>Allocation:  </a:t>
            </a:r>
            <a:r>
              <a:rPr lang="en-HK" dirty="0" err="1"/>
              <a:t>malloc</a:t>
            </a:r>
            <a:r>
              <a:rPr lang="en-HK" dirty="0"/>
              <a:t>()</a:t>
            </a:r>
          </a:p>
          <a:p>
            <a:pPr lvl="1"/>
            <a:r>
              <a:rPr lang="en-US" dirty="0"/>
              <a:t>Free: free()</a:t>
            </a:r>
          </a:p>
          <a:p>
            <a:pPr lvl="1"/>
            <a:r>
              <a:rPr lang="en-US" dirty="0"/>
              <a:t>Allocation &amp; Initialization: </a:t>
            </a:r>
            <a:r>
              <a:rPr lang="en-US" dirty="0" err="1"/>
              <a:t>calloc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Re-allocation: </a:t>
            </a:r>
            <a:r>
              <a:rPr lang="en-US" dirty="0" err="1"/>
              <a:t>realloc</a:t>
            </a:r>
            <a:r>
              <a:rPr lang="en-US" dirty="0"/>
              <a:t>()</a:t>
            </a:r>
          </a:p>
          <a:p>
            <a:r>
              <a:rPr lang="en-US" dirty="0"/>
              <a:t>Next: User-level programming using system calls (file &amp; Directory)</a:t>
            </a:r>
          </a:p>
          <a:p>
            <a:pPr lvl="1"/>
            <a:r>
              <a:rPr lang="en-US" dirty="0">
                <a:hlinkClick r:id="rId2"/>
              </a:rPr>
              <a:t>Chapter 39 (Files)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7395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5526285"/>
            <a:ext cx="8439472" cy="531922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362" name="TextBox 41"/>
          <p:cNvSpPr txBox="1">
            <a:spLocks noChangeArrowheads="1"/>
          </p:cNvSpPr>
          <p:nvPr/>
        </p:nvSpPr>
        <p:spPr bwMode="auto">
          <a:xfrm>
            <a:off x="611560" y="44624"/>
            <a:ext cx="7021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600" b="1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Course </a:t>
            </a:r>
            <a:r>
              <a:rPr lang="en-US" altLang="zh-CN" sz="3200" dirty="0">
                <a:latin typeface="Times New Roman" panose="02020603050405020304" pitchFamily="18" charset="0"/>
                <a:ea typeface="GungsuhChe" pitchFamily="49" charset="-128"/>
                <a:cs typeface="Times New Roman" panose="02020603050405020304" pitchFamily="18" charset="0"/>
              </a:rPr>
              <a:t>Organization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(Bottom-up)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63" name="Straight Arrow Connector 10"/>
          <p:cNvCxnSpPr>
            <a:cxnSpLocks noChangeShapeType="1"/>
          </p:cNvCxnSpPr>
          <p:nvPr/>
        </p:nvCxnSpPr>
        <p:spPr bwMode="auto">
          <a:xfrm flipV="1">
            <a:off x="381000" y="2387600"/>
            <a:ext cx="0" cy="2441575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749300" y="1125538"/>
            <a:ext cx="7578725" cy="5572125"/>
            <a:chOff x="749300" y="1125538"/>
            <a:chExt cx="7578725" cy="5572125"/>
          </a:xfrm>
        </p:grpSpPr>
        <p:grpSp>
          <p:nvGrpSpPr>
            <p:cNvPr id="35" name="Group 1"/>
            <p:cNvGrpSpPr>
              <a:grpSpLocks/>
            </p:cNvGrpSpPr>
            <p:nvPr/>
          </p:nvGrpSpPr>
          <p:grpSpPr bwMode="auto">
            <a:xfrm>
              <a:off x="749300" y="1125538"/>
              <a:ext cx="7578725" cy="5572125"/>
              <a:chOff x="825846" y="1132710"/>
              <a:chExt cx="7578379" cy="5572890"/>
            </a:xfrm>
          </p:grpSpPr>
          <p:grpSp>
            <p:nvGrpSpPr>
              <p:cNvPr id="39" name="Group 42"/>
              <p:cNvGrpSpPr>
                <a:grpSpLocks/>
              </p:cNvGrpSpPr>
              <p:nvPr/>
            </p:nvGrpSpPr>
            <p:grpSpPr bwMode="auto">
              <a:xfrm>
                <a:off x="838200" y="3424164"/>
                <a:ext cx="7543800" cy="2600189"/>
                <a:chOff x="838200" y="3420347"/>
                <a:chExt cx="7543800" cy="2855188"/>
              </a:xfrm>
            </p:grpSpPr>
            <p:sp>
              <p:nvSpPr>
                <p:cNvPr id="65" name="Rectangle 11"/>
                <p:cNvSpPr>
                  <a:spLocks noChangeArrowheads="1"/>
                </p:cNvSpPr>
                <p:nvPr/>
              </p:nvSpPr>
              <p:spPr bwMode="auto">
                <a:xfrm>
                  <a:off x="838200" y="4190915"/>
                  <a:ext cx="7543800" cy="1389306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 w="22225" algn="ctr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6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838200" y="5768498"/>
                  <a:ext cx="7543800" cy="507037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Tahoma" panose="020B0604030504040204" pitchFamily="34" charset="0"/>
                    </a:rPr>
                    <a:t>System Calls (User-level Programming)</a:t>
                  </a: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7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3420347"/>
                  <a:ext cx="4114800" cy="40010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Process and CPU Scheduling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40" name="Group 1"/>
              <p:cNvGrpSpPr>
                <a:grpSpLocks/>
              </p:cNvGrpSpPr>
              <p:nvPr/>
            </p:nvGrpSpPr>
            <p:grpSpPr bwMode="auto">
              <a:xfrm>
                <a:off x="825846" y="1132710"/>
                <a:ext cx="7556154" cy="4258441"/>
                <a:chOff x="825846" y="1131697"/>
                <a:chExt cx="7556154" cy="4676966"/>
              </a:xfrm>
            </p:grpSpPr>
            <p:sp>
              <p:nvSpPr>
                <p:cNvPr id="4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15887" y="3049751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Memory Management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4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3287829"/>
                  <a:ext cx="2039937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Virtualization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45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2976563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46" name="Group 42"/>
                <p:cNvGrpSpPr>
                  <a:grpSpLocks/>
                </p:cNvGrpSpPr>
                <p:nvPr/>
              </p:nvGrpSpPr>
              <p:grpSpPr bwMode="auto">
                <a:xfrm>
                  <a:off x="825846" y="2027509"/>
                  <a:ext cx="7543800" cy="2109625"/>
                  <a:chOff x="825846" y="3475098"/>
                  <a:chExt cx="7543800" cy="2109994"/>
                </a:xfrm>
              </p:grpSpPr>
              <p:sp>
                <p:nvSpPr>
                  <p:cNvPr id="6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25846" y="4195788"/>
                    <a:ext cx="7543800" cy="1389304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4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072" y="3475098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Thread   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47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04416" y="1367435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Race Conditions, Lock/Semaphore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0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1740227"/>
                  <a:ext cx="1905000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Concurrency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grpSp>
              <p:nvGrpSpPr>
                <p:cNvPr id="51" name="Group 42"/>
                <p:cNvGrpSpPr>
                  <a:grpSpLocks/>
                </p:cNvGrpSpPr>
                <p:nvPr/>
              </p:nvGrpSpPr>
              <p:grpSpPr bwMode="auto">
                <a:xfrm>
                  <a:off x="838200" y="1139710"/>
                  <a:ext cx="7543800" cy="3865050"/>
                  <a:chOff x="838200" y="4187628"/>
                  <a:chExt cx="7543800" cy="3865728"/>
                </a:xfrm>
              </p:grpSpPr>
              <p:sp>
                <p:nvSpPr>
                  <p:cNvPr id="6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4187628"/>
                    <a:ext cx="7543800" cy="1389306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2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2926" y="7653256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IO Devices and Storage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52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849312" y="4904144"/>
                  <a:ext cx="229076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Persistence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54" name="Straight Connector 46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1131697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5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5252478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File System                                 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6" name="TextBox 2">
                  <a:extLst>
                    <a:ext uri="{FF2B5EF4-FFF2-40B4-BE49-F238E27FC236}">
                      <a16:creationId xmlns:a16="http://schemas.microsoft.com/office/drawing/2014/main" id="{A822F933-86CC-4D3B-8F4D-ADF1179849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91446" y="3028909"/>
                  <a:ext cx="919121" cy="439428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HW#4</a:t>
                  </a:r>
                </a:p>
              </p:txBody>
            </p:sp>
            <p:cxnSp>
              <p:nvCxnSpPr>
                <p:cNvPr id="57" name="Straight Connector 49"/>
                <p:cNvCxnSpPr>
                  <a:cxnSpLocks noChangeShapeType="1"/>
                </p:cNvCxnSpPr>
                <p:nvPr/>
              </p:nvCxnSpPr>
              <p:spPr bwMode="auto">
                <a:xfrm>
                  <a:off x="7335838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8" name="Straight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Straight Connector 51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1131698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0" name="TextBox 2">
                  <a:extLst>
                    <a:ext uri="{FF2B5EF4-FFF2-40B4-BE49-F238E27FC236}">
                      <a16:creationId xmlns:a16="http://schemas.microsoft.com/office/drawing/2014/main" id="{4A985E7A-07D9-428B-AAEC-3991306AE1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335" y="4570394"/>
                  <a:ext cx="968331" cy="1116007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HW#2</a:t>
                  </a:r>
                  <a:r>
                    <a:rPr lang="en-US" altLang="zh-CN" sz="2000" dirty="0"/>
                    <a:t> </a:t>
                  </a:r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    &amp;</a:t>
                  </a:r>
                  <a:endParaRPr lang="en-US" altLang="zh-CN" sz="2000" dirty="0"/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Project</a:t>
                  </a:r>
                </a:p>
              </p:txBody>
            </p:sp>
          </p:grpSp>
          <p:pic>
            <p:nvPicPr>
              <p:cNvPr id="41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6059488"/>
                <a:ext cx="7566025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C261D44-1D84-49AF-ACE7-3AF17D5BB2EA}"/>
                  </a:ext>
                </a:extLst>
              </p:cNvPr>
              <p:cNvCxnSpPr/>
              <p:nvPr/>
            </p:nvCxnSpPr>
            <p:spPr bwMode="auto">
              <a:xfrm>
                <a:off x="838545" y="5494171"/>
                <a:ext cx="7543456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379788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HW#3</a:t>
              </a:r>
            </a:p>
          </p:txBody>
        </p:sp>
        <p:sp>
          <p:nvSpPr>
            <p:cNvPr id="38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188" y="5581650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25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305" y="2204864"/>
            <a:ext cx="2413471" cy="550125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OS provides services via </a:t>
            </a:r>
            <a:r>
              <a:rPr lang="en-US" altLang="ko-KR" b="1" dirty="0"/>
              <a:t>System Call</a:t>
            </a:r>
            <a:r>
              <a:rPr lang="en-US" altLang="ko-KR" dirty="0"/>
              <a:t> (typically a few hundred) to run </a:t>
            </a:r>
            <a:r>
              <a:rPr lang="en-US" altLang="ko-KR" b="1" dirty="0"/>
              <a:t>process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access memory</a:t>
            </a:r>
            <a:r>
              <a:rPr lang="en-US" altLang="ko-KR" dirty="0"/>
              <a:t>/devices/files, etc. 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2305" y="2187432"/>
            <a:ext cx="2341463" cy="338437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6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43808" y="830462"/>
            <a:ext cx="6120680" cy="5919617"/>
            <a:chOff x="2843808" y="830462"/>
            <a:chExt cx="6120680" cy="591961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3808" y="830462"/>
              <a:ext cx="6120680" cy="537016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06445" y="6165304"/>
              <a:ext cx="5886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Design Of The Unix Operating System (Maurice Bach, 1986)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HK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023082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System Calls Related to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Several system calls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pPr marL="0" indent="0">
              <a:buNone/>
            </a:pPr>
            <a:endParaRPr lang="en-HK" dirty="0"/>
          </a:p>
          <a:p>
            <a:r>
              <a:rPr lang="en-HK" dirty="0"/>
              <a:t>User programming should not directly call them but use memory API (library functions).</a:t>
            </a:r>
          </a:p>
          <a:p>
            <a:pPr marL="0" indent="0">
              <a:buNone/>
            </a:pPr>
            <a:r>
              <a:rPr lang="en-HK" dirty="0"/>
              <a:t>	</a:t>
            </a:r>
          </a:p>
        </p:txBody>
      </p:sp>
      <p:sp>
        <p:nvSpPr>
          <p:cNvPr id="4" name="직사각형 6"/>
          <p:cNvSpPr/>
          <p:nvPr/>
        </p:nvSpPr>
        <p:spPr>
          <a:xfrm>
            <a:off x="611560" y="1487686"/>
            <a:ext cx="7546726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60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 </a:t>
            </a:r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sbrk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intptr_t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increment);</a:t>
            </a:r>
          </a:p>
        </p:txBody>
      </p:sp>
      <p:sp>
        <p:nvSpPr>
          <p:cNvPr id="5" name="직사각형 5"/>
          <p:cNvSpPr/>
          <p:nvPr/>
        </p:nvSpPr>
        <p:spPr>
          <a:xfrm>
            <a:off x="610481" y="2803624"/>
            <a:ext cx="7546726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mman.h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length,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port,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flags,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offset)</a:t>
            </a:r>
          </a:p>
        </p:txBody>
      </p:sp>
    </p:spTree>
    <p:extLst>
      <p:ext uri="{BB962C8B-B14F-4D97-AF65-F5344CB8AC3E}">
        <p14:creationId xmlns:p14="http://schemas.microsoft.com/office/powerpoint/2010/main" val="1803886914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API: malloc()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/>
          </a:p>
          <a:p>
            <a:pPr>
              <a:buNone/>
            </a:pPr>
            <a:endParaRPr lang="en-US" altLang="ko-KR" sz="2400" dirty="0"/>
          </a:p>
          <a:p>
            <a:r>
              <a:rPr lang="en-US" altLang="ko-KR" dirty="0"/>
              <a:t>Allocate a memory region on the heap.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size_t size</a:t>
            </a:r>
            <a:r>
              <a:rPr lang="en-US" altLang="ko-KR" dirty="0"/>
              <a:t> : size of the memory block(in bytes)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/>
              <a:t> is an unsigned integer type.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Success :  a void type pointer to the memory block allocated by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</a:t>
            </a:r>
          </a:p>
          <a:p>
            <a:pPr lvl="2"/>
            <a:r>
              <a:rPr lang="en-US" altLang="ko-KR" dirty="0"/>
              <a:t>Fail : a null pointer</a:t>
            </a:r>
          </a:p>
          <a:p>
            <a:pPr lvl="1"/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1907704" y="1093032"/>
            <a:ext cx="4536504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&lt;stdlib.h&gt;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void*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malloc(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</a:t>
            </a:r>
          </a:p>
        </p:txBody>
      </p:sp>
    </p:spTree>
    <p:extLst>
      <p:ext uri="{BB962C8B-B14F-4D97-AF65-F5344CB8AC3E}">
        <p14:creationId xmlns:p14="http://schemas.microsoft.com/office/powerpoint/2010/main" val="380684740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952078"/>
            <a:ext cx="8786812" cy="5501258"/>
          </a:xfrm>
        </p:spPr>
        <p:txBody>
          <a:bodyPr/>
          <a:lstStyle/>
          <a:p>
            <a:r>
              <a:rPr lang="en-US" altLang="ko-KR" dirty="0"/>
              <a:t>Routines and macros utilize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in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malloc </a:t>
            </a:r>
            <a:r>
              <a:rPr lang="en-US" altLang="ko-KR" dirty="0">
                <a:cs typeface="Courier New" pitchFamily="49" charset="0"/>
              </a:rPr>
              <a:t>instead typ</a:t>
            </a:r>
            <a:r>
              <a:rPr lang="en-US" altLang="ko-KR" dirty="0"/>
              <a:t>ing in a number directly.</a:t>
            </a:r>
          </a:p>
          <a:p>
            <a:r>
              <a:rPr lang="en-US" altLang="ko-KR" dirty="0"/>
              <a:t>Two types of results of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with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variables</a:t>
            </a:r>
          </a:p>
          <a:p>
            <a:pPr lvl="1"/>
            <a:r>
              <a:rPr lang="en-US" altLang="ko-KR" dirty="0"/>
              <a:t>The actual size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‘x’</a:t>
            </a:r>
            <a:r>
              <a:rPr lang="en-US" altLang="ko-KR" dirty="0"/>
              <a:t> is known at run-time.</a:t>
            </a:r>
          </a:p>
          <a:p>
            <a:endParaRPr lang="en-US" altLang="ko-KR" dirty="0"/>
          </a:p>
          <a:p>
            <a:endParaRPr lang="en-US" altLang="ko-KR" sz="2800" dirty="0"/>
          </a:p>
          <a:p>
            <a:pPr lvl="1"/>
            <a:r>
              <a:rPr lang="en-US" altLang="ko-KR" dirty="0"/>
              <a:t>The actual size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‘x’</a:t>
            </a:r>
            <a:r>
              <a:rPr lang="en-US" altLang="ko-KR" dirty="0"/>
              <a:t> is known at compile-time.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85714" y="2996952"/>
            <a:ext cx="5098454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*x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(“%d\n”,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(x));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85714" y="3717032"/>
            <a:ext cx="5098454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(for 32-bit CPU) or 8 (for 64-bit CPU)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85714" y="4797152"/>
            <a:ext cx="5098454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(“%d\n”,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(x));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85714" y="5569495"/>
            <a:ext cx="5098454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45934017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API: free()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dirty="0"/>
              <a:t>Free a memory region allocated by a call to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/>
              <a:t> : a pointer to a memory block allocated with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none</a:t>
            </a:r>
          </a:p>
          <a:p>
            <a:pPr lvl="1"/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2267744" y="1093032"/>
            <a:ext cx="4536504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free(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void*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3769608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Forgetting To Allocate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908720"/>
            <a:ext cx="8786812" cy="5501258"/>
          </a:xfrm>
        </p:spPr>
        <p:txBody>
          <a:bodyPr/>
          <a:lstStyle/>
          <a:p>
            <a:r>
              <a:rPr lang="en-US" altLang="ko-KR" dirty="0"/>
              <a:t>Incorrect code</a:t>
            </a:r>
          </a:p>
          <a:p>
            <a:endParaRPr lang="en-US" altLang="ko-KR" sz="1800" dirty="0"/>
          </a:p>
          <a:p>
            <a:pPr>
              <a:buNone/>
            </a:pPr>
            <a:endParaRPr lang="en-US" altLang="ko-KR" sz="1800" dirty="0"/>
          </a:p>
        </p:txBody>
      </p:sp>
      <p:sp>
        <p:nvSpPr>
          <p:cNvPr id="42" name="직사각형 41"/>
          <p:cNvSpPr/>
          <p:nvPr/>
        </p:nvSpPr>
        <p:spPr>
          <a:xfrm>
            <a:off x="642910" y="1445875"/>
            <a:ext cx="7429552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*src = “hello”;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//character string constant 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*dst;	     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//unallocated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strcpy(dst,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//segfault and die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166742" y="3303794"/>
            <a:ext cx="1413369" cy="178595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66742" y="5089744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82378" y="4347639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83480" y="3669329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화살표 연결선 52"/>
          <p:cNvCxnSpPr>
            <a:stCxn id="49" idx="0"/>
          </p:cNvCxnSpPr>
          <p:nvPr/>
        </p:nvCxnSpPr>
        <p:spPr>
          <a:xfrm flipH="1">
            <a:off x="4872870" y="3303794"/>
            <a:ext cx="557" cy="4129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0"/>
          </p:cNvCxnSpPr>
          <p:nvPr/>
        </p:nvCxnSpPr>
        <p:spPr>
          <a:xfrm flipH="1" flipV="1">
            <a:off x="4872868" y="4725144"/>
            <a:ext cx="559" cy="3646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166183" y="5375496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166742" y="2662649"/>
            <a:ext cx="1413369" cy="450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</a:t>
            </a:r>
          </a:p>
        </p:txBody>
      </p:sp>
      <p:cxnSp>
        <p:nvCxnSpPr>
          <p:cNvPr id="9" name="꺾인 연결선 8"/>
          <p:cNvCxnSpPr>
            <a:stCxn id="61" idx="3"/>
            <a:endCxn id="68" idx="3"/>
          </p:cNvCxnSpPr>
          <p:nvPr/>
        </p:nvCxnSpPr>
        <p:spPr>
          <a:xfrm flipH="1" flipV="1">
            <a:off x="5580111" y="2888078"/>
            <a:ext cx="1" cy="2630294"/>
          </a:xfrm>
          <a:prstGeom prst="bentConnector3">
            <a:avLst>
              <a:gd name="adj1" fmla="val -228600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51520" y="3936657"/>
            <a:ext cx="2448272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</a:t>
            </a:r>
            <a:endParaRPr lang="en-US" altLang="ko-KR" sz="16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2" name="꺾인 연결선 21"/>
          <p:cNvCxnSpPr>
            <a:endCxn id="61" idx="1"/>
          </p:cNvCxnSpPr>
          <p:nvPr/>
        </p:nvCxnSpPr>
        <p:spPr>
          <a:xfrm>
            <a:off x="2195736" y="4196769"/>
            <a:ext cx="1970447" cy="1321603"/>
          </a:xfrm>
          <a:prstGeom prst="bentConnector3">
            <a:avLst>
              <a:gd name="adj1" fmla="val 211"/>
            </a:avLst>
          </a:prstGeom>
          <a:ln w="12700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85" idx="2"/>
            <a:endCxn id="50" idx="1"/>
          </p:cNvCxnSpPr>
          <p:nvPr/>
        </p:nvCxnSpPr>
        <p:spPr>
          <a:xfrm rot="16200000" flipH="1">
            <a:off x="2342495" y="3408372"/>
            <a:ext cx="957409" cy="2691086"/>
          </a:xfrm>
          <a:prstGeom prst="bentConnector2">
            <a:avLst/>
          </a:prstGeom>
          <a:ln w="12700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50" idx="3"/>
            <a:endCxn id="94" idx="2"/>
          </p:cNvCxnSpPr>
          <p:nvPr/>
        </p:nvCxnSpPr>
        <p:spPr>
          <a:xfrm flipV="1">
            <a:off x="5580111" y="4265522"/>
            <a:ext cx="1008113" cy="967098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69517" y="3957745"/>
            <a:ext cx="123741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unallocated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166183" y="5661248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166743" y="3113507"/>
            <a:ext cx="1413369" cy="190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67340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Forgetting To Allocate Memory(Cont.)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908720"/>
            <a:ext cx="8786812" cy="5501258"/>
          </a:xfrm>
        </p:spPr>
        <p:txBody>
          <a:bodyPr/>
          <a:lstStyle/>
          <a:p>
            <a:r>
              <a:rPr lang="en-US" altLang="ko-KR" dirty="0"/>
              <a:t>Correct code</a:t>
            </a:r>
          </a:p>
          <a:p>
            <a:endParaRPr lang="en-US" altLang="ko-KR" sz="1800" dirty="0"/>
          </a:p>
          <a:p>
            <a:pPr>
              <a:buNone/>
            </a:pPr>
            <a:endParaRPr lang="en-US" altLang="ko-KR" sz="1800" dirty="0"/>
          </a:p>
        </p:txBody>
      </p:sp>
      <p:sp>
        <p:nvSpPr>
          <p:cNvPr id="42" name="직사각형 41"/>
          <p:cNvSpPr/>
          <p:nvPr/>
        </p:nvSpPr>
        <p:spPr>
          <a:xfrm>
            <a:off x="642910" y="1445874"/>
            <a:ext cx="7429552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*src = “hello”;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//character string constant 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strlen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+ 1 );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//work properly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662164" y="3754652"/>
            <a:ext cx="1413369" cy="133509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662164" y="5089744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86805" y="4548132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68524" y="3995155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화살표 연결선 52"/>
          <p:cNvCxnSpPr>
            <a:stCxn id="49" idx="0"/>
          </p:cNvCxnSpPr>
          <p:nvPr/>
        </p:nvCxnSpPr>
        <p:spPr>
          <a:xfrm>
            <a:off x="3368849" y="3754652"/>
            <a:ext cx="550" cy="25041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0"/>
          </p:cNvCxnSpPr>
          <p:nvPr/>
        </p:nvCxnSpPr>
        <p:spPr>
          <a:xfrm flipH="1" flipV="1">
            <a:off x="3368289" y="4857570"/>
            <a:ext cx="560" cy="23217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2661605" y="5375496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61606" y="2852936"/>
            <a:ext cx="1413369" cy="450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</a:t>
            </a:r>
          </a:p>
        </p:txBody>
      </p:sp>
      <p:cxnSp>
        <p:nvCxnSpPr>
          <p:cNvPr id="9" name="꺾인 연결선 8"/>
          <p:cNvCxnSpPr>
            <a:stCxn id="61" idx="3"/>
            <a:endCxn id="68" idx="3"/>
          </p:cNvCxnSpPr>
          <p:nvPr/>
        </p:nvCxnSpPr>
        <p:spPr>
          <a:xfrm flipH="1" flipV="1">
            <a:off x="4074975" y="3078365"/>
            <a:ext cx="559" cy="2440007"/>
          </a:xfrm>
          <a:prstGeom prst="bentConnector3">
            <a:avLst>
              <a:gd name="adj1" fmla="val -6815742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-36512" y="3948775"/>
            <a:ext cx="2448272" cy="338554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</a:t>
            </a:r>
            <a:endParaRPr lang="en-US" altLang="ko-KR" sz="16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2" name="꺾인 연결선 21"/>
          <p:cNvCxnSpPr>
            <a:stCxn id="85" idx="2"/>
            <a:endCxn id="50" idx="1"/>
          </p:cNvCxnSpPr>
          <p:nvPr/>
        </p:nvCxnSpPr>
        <p:spPr>
          <a:xfrm rot="16200000" flipH="1">
            <a:off x="1452249" y="4022704"/>
            <a:ext cx="945291" cy="1474540"/>
          </a:xfrm>
          <a:prstGeom prst="bentConnector2">
            <a:avLst/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61" idx="1"/>
          </p:cNvCxnSpPr>
          <p:nvPr/>
        </p:nvCxnSpPr>
        <p:spPr>
          <a:xfrm rot="16200000" flipH="1">
            <a:off x="1632450" y="4489217"/>
            <a:ext cx="1321602" cy="736708"/>
          </a:xfrm>
          <a:prstGeom prst="bentConnector2">
            <a:avLst/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50" idx="3"/>
            <a:endCxn id="20" idx="3"/>
          </p:cNvCxnSpPr>
          <p:nvPr/>
        </p:nvCxnSpPr>
        <p:spPr>
          <a:xfrm flipH="1" flipV="1">
            <a:off x="4074974" y="3529223"/>
            <a:ext cx="559" cy="1703397"/>
          </a:xfrm>
          <a:prstGeom prst="bentConnector3">
            <a:avLst>
              <a:gd name="adj1" fmla="val -37486583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61605" y="3303794"/>
            <a:ext cx="1413369" cy="450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163766" y="3754652"/>
            <a:ext cx="1413369" cy="133509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63766" y="5089744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88407" y="4548132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70126" y="3995155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화살표 연결선 37"/>
          <p:cNvCxnSpPr>
            <a:stCxn id="34" idx="0"/>
          </p:cNvCxnSpPr>
          <p:nvPr/>
        </p:nvCxnSpPr>
        <p:spPr>
          <a:xfrm>
            <a:off x="6870451" y="3754652"/>
            <a:ext cx="550" cy="25041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5" idx="0"/>
          </p:cNvCxnSpPr>
          <p:nvPr/>
        </p:nvCxnSpPr>
        <p:spPr>
          <a:xfrm flipH="1" flipV="1">
            <a:off x="6869891" y="4857570"/>
            <a:ext cx="560" cy="23217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163207" y="5375496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63208" y="2852936"/>
            <a:ext cx="1413369" cy="450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</a:t>
            </a:r>
          </a:p>
        </p:txBody>
      </p:sp>
      <p:cxnSp>
        <p:nvCxnSpPr>
          <p:cNvPr id="43" name="꺾인 연결선 42"/>
          <p:cNvCxnSpPr>
            <a:stCxn id="40" idx="3"/>
            <a:endCxn id="41" idx="3"/>
          </p:cNvCxnSpPr>
          <p:nvPr/>
        </p:nvCxnSpPr>
        <p:spPr>
          <a:xfrm flipH="1" flipV="1">
            <a:off x="7576577" y="3078365"/>
            <a:ext cx="559" cy="2440007"/>
          </a:xfrm>
          <a:prstGeom prst="bentConnector3">
            <a:avLst>
              <a:gd name="adj1" fmla="val -6815742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5" idx="3"/>
            <a:endCxn id="45" idx="3"/>
          </p:cNvCxnSpPr>
          <p:nvPr/>
        </p:nvCxnSpPr>
        <p:spPr>
          <a:xfrm flipH="1" flipV="1">
            <a:off x="7576576" y="3529223"/>
            <a:ext cx="559" cy="1703397"/>
          </a:xfrm>
          <a:prstGeom prst="bentConnector3">
            <a:avLst>
              <a:gd name="adj1" fmla="val -37486583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163207" y="3303794"/>
            <a:ext cx="1413369" cy="450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8576" y="5661248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63207" y="5661247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4895802" y="4202029"/>
            <a:ext cx="8278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721419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102995</TotalTime>
  <Words>1139</Words>
  <Application>Microsoft Office PowerPoint</Application>
  <PresentationFormat>On-screen Show (4:3)</PresentationFormat>
  <Paragraphs>283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HY견고딕</vt:lpstr>
      <vt:lpstr>맑은 고딕</vt:lpstr>
      <vt:lpstr>Courier New</vt:lpstr>
      <vt:lpstr>Tahoma</vt:lpstr>
      <vt:lpstr>Times New Roman</vt:lpstr>
      <vt:lpstr>Wingdings</vt:lpstr>
      <vt:lpstr>양식_공청회_발표자료-총괄-양식</vt:lpstr>
      <vt:lpstr>Lecture 3: User-level Programming    via System Calls (Memory) </vt:lpstr>
      <vt:lpstr>PowerPoint Presentation</vt:lpstr>
      <vt:lpstr>System call</vt:lpstr>
      <vt:lpstr>System Calls Related to Memory Allocation</vt:lpstr>
      <vt:lpstr>Memory API: malloc()</vt:lpstr>
      <vt:lpstr>sizeof()</vt:lpstr>
      <vt:lpstr>Memory API: free()</vt:lpstr>
      <vt:lpstr>Common Error: Forgetting To Allocate Memory</vt:lpstr>
      <vt:lpstr>Common Error: Forgetting To Allocate Memory(Cont.)</vt:lpstr>
      <vt:lpstr>Common Error: Not Allocating Enough Memory</vt:lpstr>
      <vt:lpstr>Common Error: Forgetting to Initialize</vt:lpstr>
      <vt:lpstr>Common Error: Memory Leak</vt:lpstr>
      <vt:lpstr>Common Error: Dangling Pointer</vt:lpstr>
      <vt:lpstr>Common Error: Double Free</vt:lpstr>
      <vt:lpstr>Other Memory APIs: calloc()</vt:lpstr>
      <vt:lpstr>Other Memory APIs: realloc()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User-level Programming    via System Calls (Memory)</dc:title>
  <cp:lastModifiedBy>Zili Shao (CSD)</cp:lastModifiedBy>
  <cp:revision>17</cp:revision>
  <cp:lastPrinted>2015-03-03T01:48:46Z</cp:lastPrinted>
  <dcterms:created xsi:type="dcterms:W3CDTF">2011-05-01T06:09:10Z</dcterms:created>
  <dcterms:modified xsi:type="dcterms:W3CDTF">2025-09-09T01:57:45Z</dcterms:modified>
</cp:coreProperties>
</file>