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0" r:id="rId1"/>
  </p:sldMasterIdLst>
  <p:notesMasterIdLst>
    <p:notesMasterId r:id="rId50"/>
  </p:notesMasterIdLst>
  <p:sldIdLst>
    <p:sldId id="284" r:id="rId2"/>
    <p:sldId id="363" r:id="rId3"/>
    <p:sldId id="261" r:id="rId4"/>
    <p:sldId id="311" r:id="rId5"/>
    <p:sldId id="312" r:id="rId6"/>
    <p:sldId id="315" r:id="rId7"/>
    <p:sldId id="316" r:id="rId8"/>
    <p:sldId id="319" r:id="rId9"/>
    <p:sldId id="320" r:id="rId10"/>
    <p:sldId id="340" r:id="rId11"/>
    <p:sldId id="365" r:id="rId12"/>
    <p:sldId id="341" r:id="rId13"/>
    <p:sldId id="343" r:id="rId14"/>
    <p:sldId id="353" r:id="rId15"/>
    <p:sldId id="354" r:id="rId16"/>
    <p:sldId id="355" r:id="rId17"/>
    <p:sldId id="357" r:id="rId18"/>
    <p:sldId id="358" r:id="rId19"/>
    <p:sldId id="359" r:id="rId20"/>
    <p:sldId id="344" r:id="rId21"/>
    <p:sldId id="347" r:id="rId22"/>
    <p:sldId id="348" r:id="rId23"/>
    <p:sldId id="349" r:id="rId24"/>
    <p:sldId id="350" r:id="rId25"/>
    <p:sldId id="351" r:id="rId26"/>
    <p:sldId id="360" r:id="rId27"/>
    <p:sldId id="361" r:id="rId28"/>
    <p:sldId id="362" r:id="rId29"/>
    <p:sldId id="364" r:id="rId30"/>
    <p:sldId id="321" r:id="rId31"/>
    <p:sldId id="323" r:id="rId32"/>
    <p:sldId id="324" r:id="rId33"/>
    <p:sldId id="325" r:id="rId34"/>
    <p:sldId id="326" r:id="rId35"/>
    <p:sldId id="327" r:id="rId36"/>
    <p:sldId id="328" r:id="rId37"/>
    <p:sldId id="329" r:id="rId38"/>
    <p:sldId id="330" r:id="rId39"/>
    <p:sldId id="331" r:id="rId40"/>
    <p:sldId id="332" r:id="rId41"/>
    <p:sldId id="333" r:id="rId42"/>
    <p:sldId id="334" r:id="rId43"/>
    <p:sldId id="335" r:id="rId44"/>
    <p:sldId id="336" r:id="rId45"/>
    <p:sldId id="337" r:id="rId46"/>
    <p:sldId id="338" r:id="rId47"/>
    <p:sldId id="339" r:id="rId48"/>
    <p:sldId id="292" r:id="rId49"/>
  </p:sldIdLst>
  <p:sldSz cx="9144000" cy="6858000" type="screen4x3"/>
  <p:notesSz cx="6797675" cy="992822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  <p15:guide id="3" orient="horz" pos="3127">
          <p15:clr>
            <a:srgbClr val="A4A3A4"/>
          </p15:clr>
        </p15:guide>
        <p15:guide id="4" pos="2142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KYLim" initials="K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6699FF"/>
    <a:srgbClr val="FF66CC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1860" autoAdjust="0"/>
  </p:normalViewPr>
  <p:slideViewPr>
    <p:cSldViewPr>
      <p:cViewPr varScale="1">
        <p:scale>
          <a:sx n="96" d="100"/>
          <a:sy n="96" d="100"/>
        </p:scale>
        <p:origin x="1094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0" d="100"/>
        <a:sy n="150" d="100"/>
      </p:scale>
      <p:origin x="0" y="66312"/>
    </p:cViewPr>
  </p:sorterViewPr>
  <p:notesViewPr>
    <p:cSldViewPr>
      <p:cViewPr varScale="1">
        <p:scale>
          <a:sx n="92" d="100"/>
          <a:sy n="92" d="100"/>
        </p:scale>
        <p:origin x="-3540" y="-96"/>
      </p:cViewPr>
      <p:guideLst>
        <p:guide orient="horz" pos="2880"/>
        <p:guide pos="2160"/>
        <p:guide orient="horz" pos="3127"/>
        <p:guide pos="2142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commentAuthors" Target="commentAuthor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0444" y="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/>
          <a:lstStyle>
            <a:lvl1pPr algn="r">
              <a:defRPr sz="1200"/>
            </a:lvl1pPr>
          </a:lstStyle>
          <a:p>
            <a:fld id="{050F0499-AE52-4672-879B-3107B2FC2A9F}" type="datetimeFigureOut">
              <a:rPr lang="ko-KR" altLang="en-US" smtClean="0"/>
              <a:t>2025-09-09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5988" y="744538"/>
            <a:ext cx="4965700" cy="37242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3" tIns="45717" rIns="91433" bIns="45717" rtlCol="0" anchor="ctr"/>
          <a:lstStyle/>
          <a:p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43009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0444" y="9430091"/>
            <a:ext cx="2945659" cy="496411"/>
          </a:xfrm>
          <a:prstGeom prst="rect">
            <a:avLst/>
          </a:prstGeom>
        </p:spPr>
        <p:txBody>
          <a:bodyPr vert="horz" lIns="91433" tIns="45717" rIns="91433" bIns="45717" rtlCol="0" anchor="b"/>
          <a:lstStyle>
            <a:lvl1pPr algn="r">
              <a:defRPr sz="1200"/>
            </a:lvl1pPr>
          </a:lstStyle>
          <a:p>
            <a:fld id="{E9CED1A8-8C93-4BD0-9402-1D92621696D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2329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부제목 2"/>
          <p:cNvSpPr>
            <a:spLocks noGrp="1"/>
          </p:cNvSpPr>
          <p:nvPr>
            <p:ph type="subTitle" idx="1" hasCustomPrompt="1"/>
          </p:nvPr>
        </p:nvSpPr>
        <p:spPr>
          <a:xfrm>
            <a:off x="251520" y="78531"/>
            <a:ext cx="8640960" cy="576065"/>
          </a:xfrm>
        </p:spPr>
        <p:txBody>
          <a:bodyPr anchor="ctr"/>
          <a:lstStyle>
            <a:lvl1pPr marL="0" indent="0" algn="ctr" rtl="0" fontAlgn="base" latinLnBrk="1">
              <a:spcBef>
                <a:spcPct val="0"/>
              </a:spcBef>
              <a:spcAft>
                <a:spcPct val="0"/>
              </a:spcAft>
              <a:buNone/>
              <a:defRPr kumimoji="1" lang="ko-KR" altLang="en-US" sz="2400" b="1" kern="1200" cap="none" spc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HK" altLang="ko-KR" dirty="0"/>
              <a:t>CSCI3150: Introduction to Operating Systems</a:t>
            </a:r>
            <a:endParaRPr lang="ko-KR" altLang="en-US" dirty="0"/>
          </a:p>
        </p:txBody>
      </p:sp>
      <p:sp>
        <p:nvSpPr>
          <p:cNvPr id="19" name="제목 1"/>
          <p:cNvSpPr>
            <a:spLocks noGrp="1"/>
          </p:cNvSpPr>
          <p:nvPr>
            <p:ph type="ctrTitle"/>
          </p:nvPr>
        </p:nvSpPr>
        <p:spPr>
          <a:xfrm>
            <a:off x="685800" y="1772816"/>
            <a:ext cx="7772400" cy="1542033"/>
          </a:xfrm>
          <a:effectLst>
            <a:outerShdw dist="17780" dir="2700000" algn="ctr" rotWithShape="0">
              <a:srgbClr val="000000"/>
            </a:outerShdw>
          </a:effectLst>
        </p:spPr>
        <p:txBody>
          <a:bodyPr/>
          <a:lstStyle>
            <a:lvl1pPr algn="ctr" rtl="0" fontAlgn="base" latinLnBrk="1">
              <a:spcBef>
                <a:spcPct val="0"/>
              </a:spcBef>
              <a:spcAft>
                <a:spcPct val="0"/>
              </a:spcAft>
              <a:defRPr kumimoji="1" lang="ko-KR" altLang="en-US" sz="3600" b="1" kern="1200" dirty="0">
                <a:solidFill>
                  <a:schemeClr val="tx2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Adobe 고딕 Std B" pitchFamily="34" charset="-127"/>
                <a:cs typeface="Times New Roman" panose="02020603050405020304" pitchFamily="18" charset="0"/>
              </a:defRPr>
            </a:lvl1pPr>
          </a:lstStyle>
          <a:p>
            <a:endParaRPr lang="ko-KR" altLang="en-US" dirty="0"/>
          </a:p>
        </p:txBody>
      </p:sp>
      <p:grpSp>
        <p:nvGrpSpPr>
          <p:cNvPr id="36" name="그룹 35"/>
          <p:cNvGrpSpPr/>
          <p:nvPr userDrawn="1"/>
        </p:nvGrpSpPr>
        <p:grpSpPr>
          <a:xfrm>
            <a:off x="-3579" y="3573016"/>
            <a:ext cx="9147579" cy="64193"/>
            <a:chOff x="-3579" y="3356992"/>
            <a:chExt cx="9147579" cy="64193"/>
          </a:xfrm>
        </p:grpSpPr>
        <p:cxnSp>
          <p:nvCxnSpPr>
            <p:cNvPr id="31" name="직선 연결선 30"/>
            <p:cNvCxnSpPr/>
            <p:nvPr userDrawn="1"/>
          </p:nvCxnSpPr>
          <p:spPr>
            <a:xfrm>
              <a:off x="0" y="3356992"/>
              <a:ext cx="9144000" cy="0"/>
            </a:xfrm>
            <a:prstGeom prst="line">
              <a:avLst/>
            </a:prstGeom>
            <a:ln w="63500">
              <a:solidFill>
                <a:schemeClr val="tx2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연결선 31"/>
            <p:cNvCxnSpPr/>
            <p:nvPr userDrawn="1"/>
          </p:nvCxnSpPr>
          <p:spPr>
            <a:xfrm>
              <a:off x="-3579" y="3421185"/>
              <a:ext cx="9144000" cy="0"/>
            </a:xfrm>
            <a:prstGeom prst="line">
              <a:avLst/>
            </a:prstGeom>
            <a:ln w="31750">
              <a:solidFill>
                <a:schemeClr val="accent1">
                  <a:lumMod val="75000"/>
                </a:schemeClr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349573466"/>
      </p:ext>
    </p:extLst>
  </p:cSld>
  <p:clrMapOvr>
    <a:masterClrMapping/>
  </p:clrMapOvr>
  <p:transition>
    <p:zo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 userDrawn="1"/>
        </p:nvCxnSpPr>
        <p:spPr>
          <a:xfrm>
            <a:off x="0" y="6500813"/>
            <a:ext cx="9144000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제목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sz="2400" baseline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HK" altLang="ko-KR" dirty="0"/>
              <a:t>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>
          <a:xfrm>
            <a:off x="214313" y="880070"/>
            <a:ext cx="8786812" cy="5501258"/>
          </a:xfrm>
        </p:spPr>
        <p:txBody>
          <a:bodyPr/>
          <a:lstStyle>
            <a:lvl1pPr latinLnBrk="0">
              <a:lnSpc>
                <a:spcPct val="150000"/>
              </a:lnSpc>
              <a:buClr>
                <a:srgbClr val="002060"/>
              </a:buClr>
              <a:defRPr sz="2000" b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latinLnBrk="0">
              <a:lnSpc>
                <a:spcPct val="150000"/>
              </a:lnSpc>
              <a:buClr>
                <a:srgbClr val="002060"/>
              </a:buClr>
              <a:defRPr sz="1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latinLnBrk="0">
              <a:lnSpc>
                <a:spcPct val="150000"/>
              </a:lnSpc>
              <a:buClr>
                <a:srgbClr val="002060"/>
              </a:buClr>
              <a:defRPr sz="16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 latinLnBrk="0"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 latinLnBrk="0">
              <a:lnSpc>
                <a:spcPct val="150000"/>
              </a:lnSpc>
              <a:buClr>
                <a:srgbClr val="002060"/>
              </a:buClr>
              <a:defRPr sz="14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HK" altLang="ko-KR" dirty="0"/>
              <a:t>1</a:t>
            </a:r>
            <a:endParaRPr lang="ko-KR" altLang="en-US" dirty="0"/>
          </a:p>
          <a:p>
            <a:pPr lvl="1"/>
            <a:r>
              <a:rPr lang="en-HK" altLang="ko-KR" dirty="0"/>
              <a:t>1</a:t>
            </a:r>
            <a:endParaRPr lang="ko-KR" altLang="en-US" dirty="0"/>
          </a:p>
          <a:p>
            <a:pPr lvl="2"/>
            <a:r>
              <a:rPr lang="en-HK" altLang="ko-KR" dirty="0"/>
              <a:t>1</a:t>
            </a:r>
            <a:endParaRPr lang="ko-KR" altLang="en-US" dirty="0"/>
          </a:p>
          <a:p>
            <a:pPr lvl="3"/>
            <a:r>
              <a:rPr lang="en-HK" altLang="ko-KR" dirty="0"/>
              <a:t>1</a:t>
            </a:r>
            <a:endParaRPr lang="ko-KR" altLang="en-US" dirty="0"/>
          </a:p>
          <a:p>
            <a:pPr lvl="4"/>
            <a:r>
              <a:rPr lang="en-HK" altLang="ko-KR" dirty="0"/>
              <a:t>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01735396"/>
      </p:ext>
    </p:extLst>
  </p:cSld>
  <p:clrMapOvr>
    <a:masterClrMapping/>
  </p:clrMapOvr>
  <p:transition>
    <p:zoom/>
  </p:transition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직선 연결선 3"/>
          <p:cNvCxnSpPr/>
          <p:nvPr userDrawn="1"/>
        </p:nvCxnSpPr>
        <p:spPr>
          <a:xfrm>
            <a:off x="214313" y="4429125"/>
            <a:ext cx="8786812" cy="0"/>
          </a:xfrm>
          <a:prstGeom prst="line">
            <a:avLst/>
          </a:prstGeom>
          <a:ln w="3810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텍스트 개체 틀 2"/>
          <p:cNvSpPr>
            <a:spLocks noGrp="1"/>
          </p:cNvSpPr>
          <p:nvPr>
            <p:ph type="body" idx="1" hasCustomPrompt="1"/>
          </p:nvPr>
        </p:nvSpPr>
        <p:spPr>
          <a:xfrm>
            <a:off x="891994" y="2906713"/>
            <a:ext cx="8072494" cy="1500187"/>
          </a:xfrm>
        </p:spPr>
        <p:txBody>
          <a:bodyPr anchor="b"/>
          <a:lstStyle>
            <a:lvl1pPr marL="0" indent="0" algn="r">
              <a:buNone/>
              <a:defRPr sz="3200" b="1">
                <a:solidFill>
                  <a:schemeClr val="tx2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HK" altLang="ko-KR" dirty="0"/>
              <a:t>1</a:t>
            </a:r>
            <a:endParaRPr lang="ko-KR" altLang="en-US" dirty="0"/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0" y="6500813"/>
            <a:ext cx="9144000" cy="0"/>
          </a:xfrm>
          <a:prstGeom prst="line">
            <a:avLst/>
          </a:prstGeom>
          <a:ln w="2540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5305002"/>
      </p:ext>
    </p:extLst>
  </p:cSld>
  <p:clrMapOvr>
    <a:masterClrMapping/>
  </p:clrMapOvr>
  <p:transition>
    <p:zo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466913968"/>
      </p:ext>
    </p:extLst>
  </p:cSld>
  <p:clrMapOvr>
    <a:masterClrMapping/>
  </p:clrMapOvr>
  <p:transition>
    <p:zo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53379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 userDrawn="1"/>
        </p:nvSpPr>
        <p:spPr>
          <a:xfrm>
            <a:off x="0" y="-2670"/>
            <a:ext cx="9144000" cy="706619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baseline="0" dirty="0">
              <a:solidFill>
                <a:schemeClr val="tx1"/>
              </a:solidFill>
              <a:effectLst/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14313" y="55563"/>
            <a:ext cx="8786812" cy="5857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chemeClr val="tx1"/>
            </a:outerShdw>
          </a:effec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HK" altLang="ko-KR" dirty="0"/>
              <a:t>1</a:t>
            </a:r>
            <a:endParaRPr lang="ko-KR" altLang="en-US" dirty="0"/>
          </a:p>
        </p:txBody>
      </p:sp>
      <p:sp>
        <p:nvSpPr>
          <p:cNvPr id="1028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14313" y="1000125"/>
            <a:ext cx="8786812" cy="5429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HK" altLang="ko-KR" dirty="0"/>
              <a:t>1</a:t>
            </a:r>
            <a:endParaRPr lang="ko-KR" altLang="en-US" dirty="0"/>
          </a:p>
          <a:p>
            <a:pPr lvl="1"/>
            <a:r>
              <a:rPr lang="en-HK" altLang="ko-KR" dirty="0"/>
              <a:t>1</a:t>
            </a:r>
            <a:endParaRPr lang="ko-KR" altLang="en-US" dirty="0"/>
          </a:p>
          <a:p>
            <a:pPr lvl="2"/>
            <a:r>
              <a:rPr lang="en-HK" altLang="ko-KR" dirty="0"/>
              <a:t>1</a:t>
            </a:r>
            <a:endParaRPr lang="ko-KR" altLang="en-US" dirty="0"/>
          </a:p>
          <a:p>
            <a:pPr lvl="3"/>
            <a:r>
              <a:rPr lang="en-HK" altLang="ko-KR" dirty="0"/>
              <a:t>1</a:t>
            </a:r>
            <a:endParaRPr lang="ko-KR" altLang="en-US" dirty="0"/>
          </a:p>
          <a:p>
            <a:pPr lvl="4"/>
            <a:r>
              <a:rPr lang="en-HK" altLang="ko-KR" dirty="0"/>
              <a:t>1</a:t>
            </a:r>
            <a:endParaRPr lang="ko-KR" altLang="en-US" dirty="0"/>
          </a:p>
        </p:txBody>
      </p:sp>
      <p:sp>
        <p:nvSpPr>
          <p:cNvPr id="10" name="직사각형 9"/>
          <p:cNvSpPr/>
          <p:nvPr userDrawn="1"/>
        </p:nvSpPr>
        <p:spPr>
          <a:xfrm>
            <a:off x="0" y="706008"/>
            <a:ext cx="9144000" cy="45719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>
            <a:noFill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ko-KR" alt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2919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  <p:sldLayoutId id="2147483674" r:id="rId4"/>
    <p:sldLayoutId id="2147483675" r:id="rId5"/>
  </p:sldLayoutIdLst>
  <p:transition>
    <p:zoom/>
  </p:transition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2400" baseline="0">
          <a:solidFill>
            <a:schemeClr val="tx1"/>
          </a:solidFill>
          <a:effectLst/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2400">
          <a:solidFill>
            <a:srgbClr val="FFFF00"/>
          </a:solidFill>
          <a:latin typeface="HY견고딕" pitchFamily="18" charset="-127"/>
          <a:ea typeface="HY견고딕" pitchFamily="18" charset="-127"/>
        </a:defRPr>
      </a:lvl5pPr>
      <a:lvl6pPr marL="4572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6pPr>
      <a:lvl7pPr marL="9144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7pPr>
      <a:lvl8pPr marL="13716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8pPr>
      <a:lvl9pPr marL="1828800" algn="l" rtl="0" eaLnBrk="1" fontAlgn="base" latinLnBrk="1" hangingPunct="1">
        <a:spcBef>
          <a:spcPct val="0"/>
        </a:spcBef>
        <a:spcAft>
          <a:spcPct val="0"/>
        </a:spcAft>
        <a:defRPr kumimoji="1" sz="3000">
          <a:solidFill>
            <a:schemeClr val="bg1"/>
          </a:solidFill>
          <a:latin typeface="HY견고딕" pitchFamily="18" charset="-127"/>
          <a:ea typeface="HY견고딕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"/>
        <a:defRPr kumimoji="1" sz="2000">
          <a:solidFill>
            <a:srgbClr val="10253F"/>
          </a:solidFill>
          <a:latin typeface="Times New Roman" panose="02020603050405020304" pitchFamily="18" charset="0"/>
          <a:ea typeface="맑은 고딕" pitchFamily="50" charset="-127"/>
          <a:cs typeface="Times New Roman" panose="02020603050405020304" pitchFamily="18" charset="0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rgbClr val="007E3C"/>
        </a:buClr>
        <a:buSzPct val="100000"/>
        <a:buFont typeface="Wingdings" pitchFamily="2" charset="2"/>
        <a:buChar char=""/>
        <a:defRPr kumimoji="1">
          <a:solidFill>
            <a:srgbClr val="10253F"/>
          </a:solidFill>
          <a:latin typeface="Times New Roman" panose="02020603050405020304" pitchFamily="18" charset="0"/>
          <a:ea typeface="맑은 고딕" pitchFamily="50" charset="-127"/>
          <a:cs typeface="Times New Roman" panose="02020603050405020304" pitchFamily="18" charset="0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002060"/>
        </a:buClr>
        <a:buSzPct val="65000"/>
        <a:buFont typeface="Wingdings" pitchFamily="2" charset="2"/>
        <a:buChar char=""/>
        <a:defRPr kumimoji="1" sz="1600">
          <a:solidFill>
            <a:srgbClr val="10253F"/>
          </a:solidFill>
          <a:latin typeface="Times New Roman" panose="02020603050405020304" pitchFamily="18" charset="0"/>
          <a:ea typeface="맑은 고딕" pitchFamily="50" charset="-127"/>
          <a:cs typeface="Times New Roman" panose="02020603050405020304" pitchFamily="18" charset="0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00B03C"/>
        </a:buClr>
        <a:buSzPct val="65000"/>
        <a:buFont typeface="Wingdings" pitchFamily="2" charset="2"/>
        <a:buChar char=""/>
        <a:defRPr kumimoji="1" sz="1400">
          <a:solidFill>
            <a:srgbClr val="10253F"/>
          </a:solidFill>
          <a:latin typeface="Times New Roman" panose="02020603050405020304" pitchFamily="18" charset="0"/>
          <a:ea typeface="맑은 고딕" pitchFamily="50" charset="-127"/>
          <a:cs typeface="Times New Roman" panose="02020603050405020304" pitchFamily="18" charset="0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rgbClr val="002060"/>
        </a:buClr>
        <a:buFont typeface="Wingdings" pitchFamily="2" charset="2"/>
        <a:buChar char=""/>
        <a:defRPr kumimoji="1" sz="1400">
          <a:solidFill>
            <a:srgbClr val="10253F"/>
          </a:solidFill>
          <a:latin typeface="Times New Roman" panose="02020603050405020304" pitchFamily="18" charset="0"/>
          <a:ea typeface="맑은 고딕" pitchFamily="50" charset="-127"/>
          <a:cs typeface="Times New Roman" panose="02020603050405020304" pitchFamily="18" charset="0"/>
        </a:defRPr>
      </a:lvl5pPr>
      <a:lvl6pPr marL="25146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latinLnBrk="1" hangingPunct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hyperlink" Target="http://pages.cs.wisc.edu/~remzi/OSTEP/file-implementation.pdf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HK" dirty="0"/>
          </a:p>
        </p:txBody>
      </p:sp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Lecture 4: User-level Programming </a:t>
            </a:r>
            <a:r>
              <a:rPr lang="en-HK" dirty="0"/>
              <a:t> </a:t>
            </a:r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via System Calls (File &amp; Directory)</a:t>
            </a:r>
            <a:endParaRPr lang="en-HK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3093573"/>
      </p:ext>
    </p:extLst>
  </p:cSld>
  <p:clrMapOvr>
    <a:masterClrMapping/>
  </p:clrMapOvr>
  <p:transition>
    <p:zoom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83096"/>
            <a:ext cx="7848600" cy="609600"/>
          </a:xfrm>
        </p:spPr>
        <p:txBody>
          <a:bodyPr lIns="92075" tIns="46038" rIns="92075" bIns="46038" anchor="ctr"/>
          <a:lstStyle/>
          <a:p>
            <a:pPr eaLnBrk="1" hangingPunct="1"/>
            <a:r>
              <a:rPr lang="en-US" altLang="zh-TW" dirty="0">
                <a:ea typeface="PMingLiU" pitchFamily="18" charset="-120"/>
              </a:rPr>
              <a:t>I/O redirection</a:t>
            </a:r>
          </a:p>
        </p:txBody>
      </p:sp>
      <p:sp>
        <p:nvSpPr>
          <p:cNvPr id="65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7504" y="836712"/>
            <a:ext cx="8763000" cy="4953000"/>
          </a:xfrm>
        </p:spPr>
        <p:txBody>
          <a:bodyPr lIns="92075" tIns="46038" rIns="92075" bIns="46038"/>
          <a:lstStyle/>
          <a:p>
            <a:pPr eaLnBrk="1" hangingPunct="1">
              <a:lnSpc>
                <a:spcPct val="95000"/>
              </a:lnSpc>
            </a:pPr>
            <a:r>
              <a:rPr lang="en-US" altLang="zh-TW" dirty="0">
                <a:ea typeface="PMingLiU" pitchFamily="18" charset="-120"/>
              </a:rPr>
              <a:t>To access a file, a process uses a </a:t>
            </a:r>
            <a:r>
              <a:rPr lang="en-US" altLang="zh-TW" i="1" dirty="0">
                <a:ea typeface="PMingLiU" pitchFamily="18" charset="-120"/>
              </a:rPr>
              <a:t>file descriptor</a:t>
            </a:r>
            <a:r>
              <a:rPr lang="en-US" altLang="zh-TW" dirty="0">
                <a:ea typeface="PMingLiU" pitchFamily="18" charset="-120"/>
              </a:rPr>
              <a:t>, which is an index into the process </a:t>
            </a:r>
            <a:r>
              <a:rPr lang="en-US" altLang="zh-TW" i="1" dirty="0">
                <a:ea typeface="PMingLiU" pitchFamily="18" charset="-120"/>
              </a:rPr>
              <a:t>file descriptor table</a:t>
            </a:r>
            <a:r>
              <a:rPr lang="en-US" altLang="zh-TW" dirty="0">
                <a:ea typeface="PMingLiU" pitchFamily="18" charset="-120"/>
              </a:rPr>
              <a:t>, which in turn points to an entry in the </a:t>
            </a:r>
            <a:r>
              <a:rPr lang="en-US" altLang="zh-TW" i="1" dirty="0">
                <a:ea typeface="PMingLiU" pitchFamily="18" charset="-120"/>
              </a:rPr>
              <a:t>system file table</a:t>
            </a:r>
            <a:r>
              <a:rPr lang="en-US" altLang="zh-TW" dirty="0">
                <a:ea typeface="PMingLiU" pitchFamily="18" charset="-120"/>
              </a:rPr>
              <a:t>. </a:t>
            </a:r>
          </a:p>
          <a:p>
            <a:pPr eaLnBrk="1" hangingPunct="1">
              <a:spcBef>
                <a:spcPct val="40000"/>
              </a:spcBef>
            </a:pPr>
            <a:r>
              <a:rPr lang="en-US" altLang="zh-TW" i="1" dirty="0">
                <a:ea typeface="PMingLiU" pitchFamily="18" charset="-120"/>
              </a:rPr>
              <a:t>Redirection </a:t>
            </a:r>
            <a:r>
              <a:rPr lang="en-US" altLang="zh-TW" dirty="0">
                <a:ea typeface="PMingLiU" pitchFamily="18" charset="-120"/>
              </a:rPr>
              <a:t>means that the process modifies its file descriptor table entry so that it points to a different entry in the system file table. </a:t>
            </a:r>
          </a:p>
          <a:p>
            <a:pPr lvl="1" eaLnBrk="1" hangingPunct="1">
              <a:spcBef>
                <a:spcPct val="25000"/>
              </a:spcBef>
            </a:pPr>
            <a:r>
              <a:rPr lang="en-US" altLang="zh-TW" dirty="0">
                <a:ea typeface="PMingLiU" pitchFamily="18" charset="-120"/>
              </a:rPr>
              <a:t>Consider the command cat, which reads from a file and echoes to standard output. The following command redirects standard output to </a:t>
            </a:r>
            <a:r>
              <a:rPr lang="en-US" altLang="zh-TW" b="1" dirty="0" err="1">
                <a:ea typeface="PMingLiU" pitchFamily="18" charset="-120"/>
              </a:rPr>
              <a:t>my.file</a:t>
            </a:r>
            <a:r>
              <a:rPr lang="en-US" altLang="zh-TW" dirty="0">
                <a:ea typeface="PMingLiU" pitchFamily="18" charset="-120"/>
              </a:rPr>
              <a:t>                               </a:t>
            </a:r>
          </a:p>
          <a:p>
            <a:pPr lvl="1" eaLnBrk="1" hangingPunct="1">
              <a:spcBef>
                <a:spcPct val="25000"/>
              </a:spcBef>
              <a:buFont typeface="Wingdings" panose="05000000000000000000" pitchFamily="2" charset="2"/>
              <a:buNone/>
            </a:pPr>
            <a:r>
              <a:rPr lang="en-US" altLang="zh-TW" dirty="0">
                <a:ea typeface="PMingLiU" pitchFamily="18" charset="-120"/>
              </a:rPr>
              <a:t>			</a:t>
            </a:r>
            <a:r>
              <a:rPr lang="en-US" altLang="zh-TW" b="1" dirty="0">
                <a:ea typeface="PMingLiU" pitchFamily="18" charset="-120"/>
              </a:rPr>
              <a:t>cat myfile1 &gt; </a:t>
            </a:r>
            <a:r>
              <a:rPr lang="en-US" altLang="zh-TW" b="1" dirty="0" err="1">
                <a:ea typeface="PMingLiU" pitchFamily="18" charset="-120"/>
              </a:rPr>
              <a:t>my.file</a:t>
            </a:r>
            <a:endParaRPr lang="en-US" altLang="zh-TW" b="1" dirty="0">
              <a:ea typeface="PMingLiU" pitchFamily="18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47110174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5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5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65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>
          <a:xfrm>
            <a:off x="36512" y="87288"/>
            <a:ext cx="9144000" cy="533400"/>
          </a:xfrm>
        </p:spPr>
        <p:txBody>
          <a:bodyPr/>
          <a:lstStyle/>
          <a:p>
            <a:r>
              <a:rPr lang="en-US" altLang="zh-CN" sz="3200" dirty="0">
                <a:ea typeface="宋体" panose="02010600030101010101" pitchFamily="2" charset="-122"/>
              </a:rPr>
              <a:t>Use “dup()” to implement “redirection”</a:t>
            </a:r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>
          <a:xfrm>
            <a:off x="188912" y="852264"/>
            <a:ext cx="8991600" cy="49530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	</a:t>
            </a:r>
          </a:p>
          <a:p>
            <a:endParaRPr lang="en-US" altLang="zh-CN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endParaRPr lang="en-US" altLang="zh-CN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endParaRPr lang="en-US" altLang="zh-CN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endParaRPr lang="en-US" altLang="zh-CN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endParaRPr lang="en-US" altLang="zh-CN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endParaRPr lang="en-US" altLang="zh-CN" dirty="0">
              <a:solidFill>
                <a:srgbClr val="FF0000"/>
              </a:solidFill>
              <a:ea typeface="宋体" panose="02010600030101010101" pitchFamily="2" charset="-122"/>
            </a:endParaRPr>
          </a:p>
          <a:p>
            <a:endParaRPr lang="en-HK" altLang="zh-CN" dirty="0">
              <a:ea typeface="宋体" panose="02010600030101010101" pitchFamily="2" charset="-122"/>
            </a:endParaRPr>
          </a:p>
          <a:p>
            <a:endParaRPr lang="en-US" altLang="zh-CN" dirty="0">
              <a:ea typeface="宋体" panose="02010600030101010101" pitchFamily="2" charset="-122"/>
            </a:endParaRP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>
                <a:ea typeface="宋体" panose="02010600030101010101" pitchFamily="2" charset="-122"/>
              </a:rPr>
              <a:t>	</a:t>
            </a:r>
          </a:p>
        </p:txBody>
      </p:sp>
      <p:sp>
        <p:nvSpPr>
          <p:cNvPr id="4" name="직사각형 5"/>
          <p:cNvSpPr/>
          <p:nvPr/>
        </p:nvSpPr>
        <p:spPr>
          <a:xfrm>
            <a:off x="683568" y="1556792"/>
            <a:ext cx="7776864" cy="324036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r>
              <a:rPr lang="en-US" altLang="ko-KR" sz="1600" b="1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 dup(</a:t>
            </a:r>
            <a:r>
              <a:rPr lang="en-US" altLang="ko-KR" sz="1600" b="1" dirty="0" err="1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600" b="1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b="1" dirty="0" err="1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fd</a:t>
            </a:r>
            <a:r>
              <a:rPr lang="en-US" altLang="ko-KR" sz="1600" b="1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  <a:p>
            <a:endParaRPr lang="en-US" altLang="ko-KR" sz="1600" b="1" dirty="0">
              <a:solidFill>
                <a:schemeClr val="tx1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  <a:p>
            <a:r>
              <a:rPr lang="en-HK" altLang="ko-KR" sz="1600" b="1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DESCRIPTION</a:t>
            </a:r>
            <a:r>
              <a:rPr lang="en-HK" altLang="ko-KR" sz="16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dup() is a “smart” function that can duplicate the file descriptor, “</a:t>
            </a:r>
            <a:r>
              <a:rPr lang="en-US" altLang="ko-KR" sz="1600" dirty="0" err="1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fd</a:t>
            </a:r>
            <a:r>
              <a:rPr lang="en-US" altLang="ko-KR" sz="16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”, to the lowest-numbered unused file descriptor in the file descriptor table. </a:t>
            </a:r>
          </a:p>
          <a:p>
            <a:endParaRPr lang="en-HK" altLang="ko-KR" sz="1600" dirty="0">
              <a:solidFill>
                <a:schemeClr val="tx1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  <a:p>
            <a:endParaRPr lang="en-HK" altLang="ko-KR" sz="1600" dirty="0">
              <a:solidFill>
                <a:schemeClr val="tx1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  <a:p>
            <a:r>
              <a:rPr lang="en-US" altLang="ko-KR" sz="1600" b="1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RETURN VALUE: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On success, return the new file descriptor.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On error, -1 is returned, and </a:t>
            </a:r>
            <a:r>
              <a:rPr lang="en-US" altLang="ko-KR" sz="1600" dirty="0" err="1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errno</a:t>
            </a:r>
            <a:r>
              <a:rPr lang="en-US" altLang="ko-KR" sz="16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is set to indicate the error.</a:t>
            </a:r>
          </a:p>
        </p:txBody>
      </p:sp>
    </p:spTree>
    <p:extLst>
      <p:ext uri="{BB962C8B-B14F-4D97-AF65-F5344CB8AC3E}">
        <p14:creationId xmlns:p14="http://schemas.microsoft.com/office/powerpoint/2010/main" val="3124353464"/>
      </p:ext>
    </p:extLst>
  </p:cSld>
  <p:clrMapOvr>
    <a:masterClrMapping/>
  </p:clrMapOvr>
  <p:transition>
    <p:zo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/>
          <p:cNvSpPr>
            <a:spLocks noGrp="1"/>
          </p:cNvSpPr>
          <p:nvPr>
            <p:ph type="title"/>
          </p:nvPr>
        </p:nvSpPr>
        <p:spPr>
          <a:xfrm>
            <a:off x="36512" y="87288"/>
            <a:ext cx="9144000" cy="533400"/>
          </a:xfrm>
        </p:spPr>
        <p:txBody>
          <a:bodyPr/>
          <a:lstStyle/>
          <a:p>
            <a:r>
              <a:rPr lang="en-US" altLang="zh-CN" sz="3200" dirty="0">
                <a:ea typeface="宋体" panose="02010600030101010101" pitchFamily="2" charset="-122"/>
              </a:rPr>
              <a:t>Use “dup()” to implement “redirection”</a:t>
            </a:r>
          </a:p>
        </p:txBody>
      </p:sp>
      <p:sp>
        <p:nvSpPr>
          <p:cNvPr id="43011" name="Content Placeholder 2"/>
          <p:cNvSpPr>
            <a:spLocks noGrp="1"/>
          </p:cNvSpPr>
          <p:nvPr>
            <p:ph idx="1"/>
          </p:nvPr>
        </p:nvSpPr>
        <p:spPr>
          <a:xfrm>
            <a:off x="188912" y="852264"/>
            <a:ext cx="8991600" cy="4953000"/>
          </a:xfrm>
        </p:spPr>
        <p:txBody>
          <a:bodyPr/>
          <a:lstStyle/>
          <a:p>
            <a:pPr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	</a:t>
            </a:r>
          </a:p>
          <a:p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dup() </a:t>
            </a:r>
            <a:r>
              <a:rPr lang="en-US" altLang="zh-CN" dirty="0">
                <a:ea typeface="宋体" panose="02010600030101010101" pitchFamily="2" charset="-122"/>
              </a:rPr>
              <a:t>is a “smart” function that can duplicate the file descriptor, “</a:t>
            </a:r>
            <a:r>
              <a:rPr lang="en-US" altLang="zh-CN" dirty="0" err="1">
                <a:ea typeface="宋体" panose="02010600030101010101" pitchFamily="2" charset="-122"/>
              </a:rPr>
              <a:t>fd</a:t>
            </a:r>
            <a:r>
              <a:rPr lang="en-US" altLang="zh-CN" dirty="0">
                <a:ea typeface="宋体" panose="02010600030101010101" pitchFamily="2" charset="-122"/>
              </a:rPr>
              <a:t>”, to the </a:t>
            </a:r>
            <a:r>
              <a:rPr lang="en-US" altLang="zh-CN" b="1" dirty="0">
                <a:ea typeface="宋体" panose="02010600030101010101" pitchFamily="2" charset="-122"/>
              </a:rPr>
              <a:t>lowest-numbered unused file descriptor </a:t>
            </a:r>
            <a:r>
              <a:rPr lang="en-US" altLang="zh-CN" dirty="0">
                <a:ea typeface="宋体" panose="02010600030101010101" pitchFamily="2" charset="-122"/>
              </a:rPr>
              <a:t>in the file descriptor table. </a:t>
            </a:r>
          </a:p>
          <a:p>
            <a:pPr>
              <a:buFont typeface="Wingdings" panose="05000000000000000000" pitchFamily="2" charset="2"/>
              <a:buNone/>
            </a:pPr>
            <a:r>
              <a:rPr lang="en-US" altLang="zh-CN" dirty="0">
                <a:ea typeface="宋体" panose="02010600030101010101" pitchFamily="2" charset="-122"/>
              </a:rPr>
              <a:t>	</a:t>
            </a:r>
          </a:p>
        </p:txBody>
      </p:sp>
      <p:sp>
        <p:nvSpPr>
          <p:cNvPr id="4" name="직사각형 5"/>
          <p:cNvSpPr/>
          <p:nvPr/>
        </p:nvSpPr>
        <p:spPr>
          <a:xfrm>
            <a:off x="251520" y="836712"/>
            <a:ext cx="8136904" cy="43204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r>
              <a:rPr lang="en-US" altLang="ko-KR" sz="16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 dup(int </a:t>
            </a:r>
            <a:r>
              <a:rPr lang="en-US" altLang="ko-KR" sz="1600" dirty="0" err="1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fd</a:t>
            </a:r>
            <a:r>
              <a:rPr lang="en-US" altLang="ko-KR" sz="16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0" y="2348880"/>
            <a:ext cx="7632848" cy="41044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252000" rtlCol="0" anchor="ctr" anchorCtr="0">
            <a:noAutofit/>
          </a:bodyPr>
          <a:lstStyle/>
          <a:p>
            <a:endParaRPr lang="en-US" altLang="ko-KR" sz="1100" b="1" dirty="0"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  <a:p>
            <a:endParaRPr lang="en-US" altLang="ko-KR" sz="1100" b="1" dirty="0"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  <a:p>
            <a:r>
              <a:rPr lang="en-US" altLang="ko-KR" sz="1100" b="1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#include &lt;sys/</a:t>
            </a:r>
            <a:r>
              <a:rPr lang="en-US" altLang="ko-KR" sz="1100" b="1" dirty="0" err="1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types.h</a:t>
            </a:r>
            <a:r>
              <a:rPr lang="en-US" altLang="ko-KR" sz="1100" b="1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&gt;</a:t>
            </a:r>
          </a:p>
          <a:p>
            <a:r>
              <a:rPr lang="en-US" altLang="ko-KR" sz="1100" b="1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#include &lt;sys/</a:t>
            </a:r>
            <a:r>
              <a:rPr lang="en-US" altLang="ko-KR" sz="1100" b="1" dirty="0" err="1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wait.h</a:t>
            </a:r>
            <a:r>
              <a:rPr lang="en-US" altLang="ko-KR" sz="1100" b="1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&gt;</a:t>
            </a:r>
          </a:p>
          <a:p>
            <a:r>
              <a:rPr lang="en-US" altLang="ko-KR" sz="1100" b="1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#include &lt;</a:t>
            </a:r>
            <a:r>
              <a:rPr lang="en-US" altLang="ko-KR" sz="1100" b="1" dirty="0" err="1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unistd.h</a:t>
            </a:r>
            <a:r>
              <a:rPr lang="en-US" altLang="ko-KR" sz="1100" b="1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&gt;</a:t>
            </a:r>
          </a:p>
          <a:p>
            <a:r>
              <a:rPr lang="en-US" altLang="ko-KR" sz="1100" b="1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#include &lt;</a:t>
            </a:r>
            <a:r>
              <a:rPr lang="en-US" altLang="ko-KR" sz="1100" b="1" dirty="0" err="1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stdio.h</a:t>
            </a:r>
            <a:r>
              <a:rPr lang="en-US" altLang="ko-KR" sz="1100" b="1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&gt;</a:t>
            </a:r>
          </a:p>
          <a:p>
            <a:r>
              <a:rPr lang="en-US" altLang="ko-KR" sz="1100" b="1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#include &lt;</a:t>
            </a:r>
            <a:r>
              <a:rPr lang="en-US" altLang="ko-KR" sz="1100" b="1" dirty="0" err="1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stdlib.h</a:t>
            </a:r>
            <a:r>
              <a:rPr lang="en-US" altLang="ko-KR" sz="1100" b="1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&gt;</a:t>
            </a:r>
          </a:p>
          <a:p>
            <a:r>
              <a:rPr lang="en-US" altLang="ko-KR" sz="1100" b="1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#include &lt;sys/</a:t>
            </a:r>
            <a:r>
              <a:rPr lang="en-US" altLang="ko-KR" sz="1100" b="1" dirty="0" err="1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stat.h</a:t>
            </a:r>
            <a:r>
              <a:rPr lang="en-US" altLang="ko-KR" sz="1100" b="1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&gt;</a:t>
            </a:r>
          </a:p>
          <a:p>
            <a:r>
              <a:rPr lang="en-US" altLang="ko-KR" sz="1100" b="1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#include &lt;</a:t>
            </a:r>
            <a:r>
              <a:rPr lang="en-US" altLang="ko-KR" sz="1100" b="1" dirty="0" err="1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fcntl.h</a:t>
            </a:r>
            <a:r>
              <a:rPr lang="en-US" altLang="ko-KR" sz="1100" b="1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&gt;</a:t>
            </a:r>
          </a:p>
          <a:p>
            <a:endParaRPr lang="en-US" altLang="ko-KR" sz="1100" b="1" dirty="0"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  <a:p>
            <a:r>
              <a:rPr lang="en-US" altLang="ko-KR" sz="1100" b="1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 main(void)</a:t>
            </a:r>
          </a:p>
          <a:p>
            <a:r>
              <a:rPr lang="en-US" altLang="ko-KR" sz="1100" b="1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{</a:t>
            </a:r>
          </a:p>
          <a:p>
            <a:r>
              <a:rPr lang="en-US" altLang="ko-KR" sz="1100" b="1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int </a:t>
            </a:r>
            <a:r>
              <a:rPr lang="en-US" altLang="ko-KR" sz="1100" b="1" dirty="0" err="1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fd</a:t>
            </a:r>
            <a:r>
              <a:rPr lang="en-US" altLang="ko-KR" sz="1100" b="1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;</a:t>
            </a:r>
          </a:p>
          <a:p>
            <a:endParaRPr lang="en-US" altLang="ko-KR" sz="1100" b="1" dirty="0"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  <a:p>
            <a:r>
              <a:rPr lang="en-US" altLang="ko-KR" sz="1100" b="1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</a:t>
            </a:r>
            <a:r>
              <a:rPr lang="en-US" altLang="ko-KR" sz="1100" b="1" dirty="0" err="1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fd</a:t>
            </a:r>
            <a:r>
              <a:rPr lang="en-US" altLang="ko-KR" sz="1100" b="1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open("</a:t>
            </a:r>
            <a:r>
              <a:rPr lang="en-US" altLang="ko-KR" sz="1100" b="1" dirty="0" err="1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my.file</a:t>
            </a:r>
            <a:r>
              <a:rPr lang="en-US" altLang="ko-KR" sz="1100" b="1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", O_CREAT | O_TRUNC | O_WRONLY, S_IRUSR| S_IWUSR );</a:t>
            </a:r>
          </a:p>
          <a:p>
            <a:r>
              <a:rPr lang="en-US" altLang="ko-KR" sz="1100" b="1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close(1);</a:t>
            </a:r>
          </a:p>
          <a:p>
            <a:r>
              <a:rPr lang="en-US" altLang="ko-KR" sz="1100" b="1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dup(</a:t>
            </a:r>
            <a:r>
              <a:rPr lang="en-US" altLang="ko-KR" sz="1100" b="1" dirty="0" err="1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fd</a:t>
            </a:r>
            <a:r>
              <a:rPr lang="en-US" altLang="ko-KR" sz="1100" b="1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  <a:p>
            <a:r>
              <a:rPr lang="en-US" altLang="ko-KR" sz="1100" b="1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close(</a:t>
            </a:r>
            <a:r>
              <a:rPr lang="en-US" altLang="ko-KR" sz="1100" b="1" dirty="0" err="1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fd</a:t>
            </a:r>
            <a:r>
              <a:rPr lang="en-US" altLang="ko-KR" sz="1100" b="1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  <a:p>
            <a:r>
              <a:rPr lang="en-US" altLang="ko-KR" sz="1100" b="1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</a:p>
          <a:p>
            <a:r>
              <a:rPr lang="en-US" altLang="ko-KR" sz="1100" b="1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char *</a:t>
            </a:r>
            <a:r>
              <a:rPr lang="en-US" altLang="ko-KR" sz="1100" b="1" dirty="0" err="1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cmd</a:t>
            </a:r>
            <a:r>
              <a:rPr lang="en-US" altLang="ko-KR" sz="1100" b="1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"ls";</a:t>
            </a:r>
          </a:p>
          <a:p>
            <a:r>
              <a:rPr lang="en-US" altLang="ko-KR" sz="1100" b="1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char *</a:t>
            </a:r>
            <a:r>
              <a:rPr lang="en-US" altLang="ko-KR" sz="1100" b="1" dirty="0" err="1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argv</a:t>
            </a:r>
            <a:r>
              <a:rPr lang="en-US" altLang="ko-KR" sz="1100" b="1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[3];</a:t>
            </a:r>
          </a:p>
          <a:p>
            <a:r>
              <a:rPr lang="en-US" altLang="ko-KR" sz="1100" b="1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</a:t>
            </a:r>
            <a:r>
              <a:rPr lang="en-US" altLang="ko-KR" sz="1100" b="1" dirty="0" err="1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argv</a:t>
            </a:r>
            <a:r>
              <a:rPr lang="en-US" altLang="ko-KR" sz="1100" b="1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[0] = "ls";    </a:t>
            </a:r>
            <a:r>
              <a:rPr lang="en-US" altLang="ko-KR" sz="1100" b="1" dirty="0" err="1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argv</a:t>
            </a:r>
            <a:r>
              <a:rPr lang="en-US" altLang="ko-KR" sz="1100" b="1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[1] = "-l";     </a:t>
            </a:r>
            <a:r>
              <a:rPr lang="en-US" altLang="ko-KR" sz="1100" b="1" dirty="0" err="1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argv</a:t>
            </a:r>
            <a:r>
              <a:rPr lang="en-US" altLang="ko-KR" sz="1100" b="1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[2] = NULL;</a:t>
            </a:r>
          </a:p>
          <a:p>
            <a:endParaRPr lang="en-US" altLang="ko-KR" sz="1100" b="1" dirty="0"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  <a:p>
            <a:r>
              <a:rPr lang="en-US" altLang="ko-KR" sz="1100" b="1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     </a:t>
            </a:r>
            <a:r>
              <a:rPr lang="en-US" altLang="ko-KR" sz="1100" b="1" dirty="0" err="1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execvp</a:t>
            </a:r>
            <a:r>
              <a:rPr lang="en-US" altLang="ko-KR" sz="1100" b="1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100" b="1" dirty="0" err="1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cmd</a:t>
            </a:r>
            <a:r>
              <a:rPr lang="en-US" altLang="ko-KR" sz="1100" b="1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</a:t>
            </a:r>
            <a:r>
              <a:rPr lang="en-US" altLang="ko-KR" sz="1100" b="1" dirty="0" err="1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argv</a:t>
            </a:r>
            <a:r>
              <a:rPr lang="en-US" altLang="ko-KR" sz="1100" b="1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);</a:t>
            </a:r>
          </a:p>
          <a:p>
            <a:r>
              <a:rPr lang="en-US" altLang="ko-KR" sz="1100" b="1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}</a:t>
            </a:r>
          </a:p>
          <a:p>
            <a:endParaRPr lang="en-US" altLang="ko-KR" sz="1400" b="1" dirty="0"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4138714"/>
      </p:ext>
    </p:extLst>
  </p:cSld>
  <p:clrMapOvr>
    <a:masterClrMapping/>
  </p:clrMapOvr>
  <p:transition>
    <p:zo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44624"/>
            <a:ext cx="7620000" cy="609600"/>
          </a:xfrm>
        </p:spPr>
        <p:txBody>
          <a:bodyPr lIns="92075" tIns="46038" rIns="92075" bIns="46038" anchor="ctr"/>
          <a:lstStyle/>
          <a:p>
            <a:pPr eaLnBrk="1" hangingPunct="1"/>
            <a:r>
              <a:rPr lang="en-US" altLang="zh-TW" dirty="0">
                <a:ea typeface="PMingLiU" pitchFamily="18" charset="-120"/>
              </a:rPr>
              <a:t>I/O redirection</a:t>
            </a:r>
          </a:p>
        </p:txBody>
      </p:sp>
      <p:sp>
        <p:nvSpPr>
          <p:cNvPr id="13" name="TextBox 27"/>
          <p:cNvSpPr txBox="1">
            <a:spLocks noChangeArrowheads="1"/>
          </p:cNvSpPr>
          <p:nvPr/>
        </p:nvSpPr>
        <p:spPr bwMode="auto">
          <a:xfrm>
            <a:off x="1115616" y="5339964"/>
            <a:ext cx="8991600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zh-TW" sz="1600" dirty="0" err="1"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fd</a:t>
            </a:r>
            <a:r>
              <a:rPr lang="en-US" altLang="zh-TW" sz="1600" dirty="0"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 = open(“</a:t>
            </a:r>
            <a:r>
              <a:rPr lang="en-US" altLang="zh-TW" sz="1600" dirty="0" err="1"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my.file</a:t>
            </a:r>
            <a:r>
              <a:rPr lang="en-US" altLang="zh-TW" sz="1600" dirty="0"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”, O_CREAT, S_IRUSR| S_IWUSR);  /* Create the file – </a:t>
            </a:r>
            <a:r>
              <a:rPr lang="en-US" altLang="zh-TW" sz="1600" dirty="0" err="1"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my.file</a:t>
            </a:r>
            <a:r>
              <a:rPr lang="en-US" altLang="zh-TW" sz="1600" dirty="0"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 */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close(1);				  /* Close 1 (Standard output)*/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dup(</a:t>
            </a:r>
            <a:r>
              <a:rPr lang="en-US" altLang="en-US" sz="1600" dirty="0" err="1"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fd</a:t>
            </a:r>
            <a:r>
              <a:rPr lang="en-US" altLang="en-US" sz="1600" dirty="0"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);				  /* Duplicate </a:t>
            </a:r>
            <a:r>
              <a:rPr lang="en-US" altLang="en-US" sz="1600" dirty="0" err="1"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fd</a:t>
            </a:r>
            <a:r>
              <a:rPr lang="en-US" altLang="en-US" sz="1600" dirty="0"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 */</a:t>
            </a:r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lang="de-DE" altLang="en-US" sz="1600" dirty="0"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execvp(cmd, argv);                                           /* Execute  the command  </a:t>
            </a:r>
            <a:r>
              <a:rPr lang="de-DE" altLang="en-US" sz="1600" b="1" dirty="0"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ls -l</a:t>
            </a:r>
            <a:r>
              <a:rPr lang="de-DE" altLang="en-US" sz="1600" dirty="0"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  */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 dirty="0">
              <a:latin typeface="Courier New" panose="02070309020205020404" pitchFamily="49" charset="0"/>
              <a:ea typeface="PMingLiU" pitchFamily="18" charset="-12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 dirty="0">
              <a:latin typeface="Courier New" panose="02070309020205020404" pitchFamily="49" charset="0"/>
              <a:ea typeface="PMingLiU" pitchFamily="18" charset="-12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 dirty="0">
              <a:latin typeface="Courier New" panose="02070309020205020404" pitchFamily="49" charset="0"/>
              <a:ea typeface="PMingLiU" pitchFamily="18" charset="-12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 dirty="0">
              <a:latin typeface="Courier New" panose="02070309020205020404" pitchFamily="49" charset="0"/>
              <a:ea typeface="PMingLiU" pitchFamily="18" charset="-12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 dirty="0">
              <a:ea typeface="PMingLiU" pitchFamily="18" charset="-12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259632" y="1763120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 err="1"/>
              <a:t>stdin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259632" y="2113868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 err="1"/>
              <a:t>stdout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283539" y="2545916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 err="1"/>
              <a:t>stderr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8110" y="877781"/>
            <a:ext cx="5343525" cy="423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918197"/>
      </p:ext>
    </p:extLst>
  </p:cSld>
  <p:clrMapOvr>
    <a:masterClrMapping/>
  </p:clrMapOvr>
  <p:transition>
    <p:zo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44624"/>
            <a:ext cx="7620000" cy="609600"/>
          </a:xfrm>
        </p:spPr>
        <p:txBody>
          <a:bodyPr lIns="92075" tIns="46038" rIns="92075" bIns="46038" anchor="ctr"/>
          <a:lstStyle/>
          <a:p>
            <a:pPr eaLnBrk="1" hangingPunct="1"/>
            <a:r>
              <a:rPr lang="en-US" altLang="zh-TW" dirty="0">
                <a:ea typeface="PMingLiU" pitchFamily="18" charset="-120"/>
              </a:rPr>
              <a:t>I/O redirection (continue)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7345" y="903932"/>
            <a:ext cx="5514975" cy="4219575"/>
          </a:xfrm>
          <a:prstGeom prst="rect">
            <a:avLst/>
          </a:prstGeom>
        </p:spPr>
      </p:pic>
      <p:cxnSp>
        <p:nvCxnSpPr>
          <p:cNvPr id="5" name="Straight Arrow Connector 4"/>
          <p:cNvCxnSpPr/>
          <p:nvPr/>
        </p:nvCxnSpPr>
        <p:spPr>
          <a:xfrm>
            <a:off x="377430" y="5517232"/>
            <a:ext cx="720080" cy="0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27"/>
          <p:cNvSpPr txBox="1">
            <a:spLocks noChangeArrowheads="1"/>
          </p:cNvSpPr>
          <p:nvPr/>
        </p:nvSpPr>
        <p:spPr bwMode="auto">
          <a:xfrm>
            <a:off x="1115616" y="5339964"/>
            <a:ext cx="8991600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zh-TW" sz="1600" b="1" dirty="0" err="1">
                <a:solidFill>
                  <a:srgbClr val="FF0000"/>
                </a:solidFill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fd</a:t>
            </a:r>
            <a:r>
              <a:rPr lang="en-US" altLang="zh-TW" sz="1600" b="1" dirty="0">
                <a:solidFill>
                  <a:srgbClr val="FF0000"/>
                </a:solidFill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 = open(“</a:t>
            </a:r>
            <a:r>
              <a:rPr lang="en-US" altLang="zh-TW" sz="1600" b="1" dirty="0" err="1">
                <a:solidFill>
                  <a:srgbClr val="FF0000"/>
                </a:solidFill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my.file</a:t>
            </a:r>
            <a:r>
              <a:rPr lang="en-US" altLang="zh-TW" sz="1600" b="1" dirty="0">
                <a:solidFill>
                  <a:srgbClr val="FF0000"/>
                </a:solidFill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”, O_CREAT, S_IRUSR| S_IWUSR);  /* Create the file – </a:t>
            </a:r>
            <a:r>
              <a:rPr lang="en-US" altLang="zh-TW" sz="1600" b="1" dirty="0" err="1">
                <a:solidFill>
                  <a:srgbClr val="FF0000"/>
                </a:solidFill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my.file</a:t>
            </a:r>
            <a:r>
              <a:rPr lang="en-US" altLang="zh-TW" sz="1600" b="1" dirty="0">
                <a:solidFill>
                  <a:srgbClr val="FF0000"/>
                </a:solidFill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 */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close(1);				  /* Close 1 (Standard output)*/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dup(</a:t>
            </a:r>
            <a:r>
              <a:rPr lang="en-US" altLang="en-US" sz="1600" dirty="0" err="1"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fd</a:t>
            </a:r>
            <a:r>
              <a:rPr lang="en-US" altLang="en-US" sz="1600" dirty="0"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);				  /* Duplicate </a:t>
            </a:r>
            <a:r>
              <a:rPr lang="en-US" altLang="en-US" sz="1600" dirty="0" err="1"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fd</a:t>
            </a:r>
            <a:r>
              <a:rPr lang="en-US" altLang="en-US" sz="1600" dirty="0"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 */</a:t>
            </a:r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lang="de-DE" altLang="en-US" sz="1600" dirty="0"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execvp(cmd, argv);                                           /* Execute  the command  </a:t>
            </a:r>
            <a:r>
              <a:rPr lang="de-DE" altLang="en-US" sz="1600" b="1" dirty="0"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ls -l */</a:t>
            </a:r>
            <a:endParaRPr lang="en-US" altLang="en-US" sz="1600" dirty="0">
              <a:latin typeface="Courier New" panose="02070309020205020404" pitchFamily="49" charset="0"/>
              <a:ea typeface="PMingLiU" pitchFamily="18" charset="-12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 dirty="0">
              <a:latin typeface="Courier New" panose="02070309020205020404" pitchFamily="49" charset="0"/>
              <a:ea typeface="PMingLiU" pitchFamily="18" charset="-12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 dirty="0">
              <a:latin typeface="Courier New" panose="02070309020205020404" pitchFamily="49" charset="0"/>
              <a:ea typeface="PMingLiU" pitchFamily="18" charset="-12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 dirty="0">
              <a:latin typeface="Courier New" panose="02070309020205020404" pitchFamily="49" charset="0"/>
              <a:ea typeface="PMingLiU" pitchFamily="18" charset="-12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 dirty="0">
              <a:ea typeface="PMingLiU" pitchFamily="18" charset="-12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93358" y="1772816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 err="1"/>
              <a:t>stdin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193358" y="2123564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 err="1"/>
              <a:t>stdout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217265" y="2555612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 err="1"/>
              <a:t>stderr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378384" y="2987660"/>
            <a:ext cx="555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 err="1">
                <a:solidFill>
                  <a:srgbClr val="FF0000"/>
                </a:solidFill>
              </a:rPr>
              <a:t>fd</a:t>
            </a:r>
            <a:r>
              <a:rPr lang="en-HK" dirty="0">
                <a:solidFill>
                  <a:srgbClr val="FF0000"/>
                </a:solidFill>
              </a:rPr>
              <a:t>  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5383179"/>
      </p:ext>
    </p:extLst>
  </p:cSld>
  <p:clrMapOvr>
    <a:masterClrMapping/>
  </p:clrMapOvr>
  <p:transition>
    <p:zo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44624"/>
            <a:ext cx="7620000" cy="609600"/>
          </a:xfrm>
        </p:spPr>
        <p:txBody>
          <a:bodyPr lIns="92075" tIns="46038" rIns="92075" bIns="46038" anchor="ctr"/>
          <a:lstStyle/>
          <a:p>
            <a:pPr eaLnBrk="1" hangingPunct="1"/>
            <a:r>
              <a:rPr lang="en-US" altLang="zh-TW" dirty="0">
                <a:ea typeface="PMingLiU" pitchFamily="18" charset="-120"/>
              </a:rPr>
              <a:t>I/O redirection (continue)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77430" y="5805264"/>
            <a:ext cx="720080" cy="0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27"/>
          <p:cNvSpPr txBox="1">
            <a:spLocks noChangeArrowheads="1"/>
          </p:cNvSpPr>
          <p:nvPr/>
        </p:nvSpPr>
        <p:spPr bwMode="auto">
          <a:xfrm>
            <a:off x="1115616" y="5339964"/>
            <a:ext cx="8991600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zh-TW" sz="1600" dirty="0" err="1"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fd</a:t>
            </a:r>
            <a:r>
              <a:rPr lang="en-US" altLang="zh-TW" sz="1600" dirty="0"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 = open(“</a:t>
            </a:r>
            <a:r>
              <a:rPr lang="en-US" altLang="zh-TW" sz="1600" dirty="0" err="1"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my.file</a:t>
            </a:r>
            <a:r>
              <a:rPr lang="en-US" altLang="zh-TW" sz="1600" dirty="0"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”, O_CREAT, S_IRUSR| S_IWUSR);  /* Create the file – </a:t>
            </a:r>
            <a:r>
              <a:rPr lang="en-US" altLang="zh-TW" sz="1600" dirty="0" err="1"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my.file</a:t>
            </a:r>
            <a:r>
              <a:rPr lang="en-US" altLang="zh-TW" sz="1600" dirty="0"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 */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close(1);				  /* Close 1 (Standard output)*/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dup(</a:t>
            </a:r>
            <a:r>
              <a:rPr lang="en-US" altLang="en-US" sz="1600" dirty="0" err="1"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fd</a:t>
            </a:r>
            <a:r>
              <a:rPr lang="en-US" altLang="en-US" sz="1600" dirty="0"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);				  /* Duplicate </a:t>
            </a:r>
            <a:r>
              <a:rPr lang="en-US" altLang="en-US" sz="1600" dirty="0" err="1"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fd</a:t>
            </a:r>
            <a:r>
              <a:rPr lang="en-US" altLang="en-US" sz="1600" dirty="0"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 */</a:t>
            </a:r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lang="de-DE" altLang="en-US" sz="1600" dirty="0"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execvp(cmd, argv);                                           /* Execute  the command  </a:t>
            </a:r>
            <a:r>
              <a:rPr lang="de-DE" altLang="en-US" sz="1600" b="1" dirty="0"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ls -l */</a:t>
            </a:r>
            <a:endParaRPr lang="en-US" altLang="en-US" sz="1600" dirty="0">
              <a:latin typeface="Courier New" panose="02070309020205020404" pitchFamily="49" charset="0"/>
              <a:ea typeface="PMingLiU" pitchFamily="18" charset="-12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 dirty="0">
              <a:latin typeface="Courier New" panose="02070309020205020404" pitchFamily="49" charset="0"/>
              <a:ea typeface="PMingLiU" pitchFamily="18" charset="-12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 dirty="0">
              <a:latin typeface="Courier New" panose="02070309020205020404" pitchFamily="49" charset="0"/>
              <a:ea typeface="PMingLiU" pitchFamily="18" charset="-12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 dirty="0">
              <a:latin typeface="Courier New" panose="02070309020205020404" pitchFamily="49" charset="0"/>
              <a:ea typeface="PMingLiU" pitchFamily="18" charset="-12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 dirty="0">
              <a:ea typeface="PMingLiU" pitchFamily="18" charset="-12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93358" y="1772816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 err="1"/>
              <a:t>stdin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193358" y="2123564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 err="1"/>
              <a:t>stdout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217265" y="2555612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 err="1"/>
              <a:t>stderr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0971" y="930688"/>
            <a:ext cx="5372100" cy="41910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451077" y="2943050"/>
            <a:ext cx="555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 err="1">
                <a:solidFill>
                  <a:srgbClr val="FF0000"/>
                </a:solidFill>
              </a:rPr>
              <a:t>fd</a:t>
            </a:r>
            <a:r>
              <a:rPr lang="en-HK" dirty="0">
                <a:solidFill>
                  <a:srgbClr val="FF0000"/>
                </a:solidFill>
              </a:rPr>
              <a:t>  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91659"/>
      </p:ext>
    </p:extLst>
  </p:cSld>
  <p:clrMapOvr>
    <a:masterClrMapping/>
  </p:clrMapOvr>
  <p:transition>
    <p:zo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44624"/>
            <a:ext cx="7620000" cy="609600"/>
          </a:xfrm>
        </p:spPr>
        <p:txBody>
          <a:bodyPr lIns="92075" tIns="46038" rIns="92075" bIns="46038" anchor="ctr"/>
          <a:lstStyle/>
          <a:p>
            <a:pPr eaLnBrk="1" hangingPunct="1"/>
            <a:r>
              <a:rPr lang="en-US" altLang="zh-TW" dirty="0">
                <a:ea typeface="PMingLiU" pitchFamily="18" charset="-120"/>
              </a:rPr>
              <a:t>I/O redirection (continue)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395536" y="6021288"/>
            <a:ext cx="720080" cy="0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27"/>
          <p:cNvSpPr txBox="1">
            <a:spLocks noChangeArrowheads="1"/>
          </p:cNvSpPr>
          <p:nvPr/>
        </p:nvSpPr>
        <p:spPr bwMode="auto">
          <a:xfrm>
            <a:off x="1115616" y="5339964"/>
            <a:ext cx="8991600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zh-TW" sz="1600" dirty="0" err="1"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fd</a:t>
            </a:r>
            <a:r>
              <a:rPr lang="en-US" altLang="zh-TW" sz="1600" dirty="0"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 = open(“</a:t>
            </a:r>
            <a:r>
              <a:rPr lang="en-US" altLang="zh-TW" sz="1600" dirty="0" err="1"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my.file</a:t>
            </a:r>
            <a:r>
              <a:rPr lang="en-US" altLang="zh-TW" sz="1600" dirty="0"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”, O_CREAT, S_IRUSR| S_IWUSR);  /* Create the file – </a:t>
            </a:r>
            <a:r>
              <a:rPr lang="en-US" altLang="zh-TW" sz="1600" dirty="0" err="1"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my.file</a:t>
            </a:r>
            <a:r>
              <a:rPr lang="en-US" altLang="zh-TW" sz="1600" dirty="0"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 */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close(1);				  /* Close 1 (Standard output)*/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dup(</a:t>
            </a:r>
            <a:r>
              <a:rPr lang="en-US" altLang="en-US" sz="1600" b="1" dirty="0" err="1">
                <a:solidFill>
                  <a:srgbClr val="FF0000"/>
                </a:solidFill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fd</a:t>
            </a:r>
            <a:r>
              <a:rPr lang="en-US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);				  /* Duplicate </a:t>
            </a:r>
            <a:r>
              <a:rPr lang="en-US" altLang="en-US" sz="1600" b="1" dirty="0" err="1">
                <a:solidFill>
                  <a:srgbClr val="FF0000"/>
                </a:solidFill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fd</a:t>
            </a:r>
            <a:r>
              <a:rPr lang="en-US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 */</a:t>
            </a:r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lang="de-DE" altLang="en-US" sz="1600" dirty="0"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execvp(cmd, argv);                                           /* Execute  the command  </a:t>
            </a:r>
            <a:r>
              <a:rPr lang="de-DE" altLang="en-US" sz="1600" b="1" dirty="0"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ls -l */</a:t>
            </a:r>
            <a:endParaRPr lang="en-US" altLang="en-US" sz="1600" dirty="0">
              <a:latin typeface="Courier New" panose="02070309020205020404" pitchFamily="49" charset="0"/>
              <a:ea typeface="PMingLiU" pitchFamily="18" charset="-12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 dirty="0">
              <a:latin typeface="Courier New" panose="02070309020205020404" pitchFamily="49" charset="0"/>
              <a:ea typeface="PMingLiU" pitchFamily="18" charset="-12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 dirty="0">
              <a:latin typeface="Courier New" panose="02070309020205020404" pitchFamily="49" charset="0"/>
              <a:ea typeface="PMingLiU" pitchFamily="18" charset="-12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 dirty="0">
              <a:latin typeface="Courier New" panose="02070309020205020404" pitchFamily="49" charset="0"/>
              <a:ea typeface="PMingLiU" pitchFamily="18" charset="-12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 dirty="0">
              <a:ea typeface="PMingLiU" pitchFamily="18" charset="-12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93358" y="1772816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stdin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193358" y="2123564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stdout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217265" y="2555612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stderr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3100" y="913234"/>
            <a:ext cx="5257800" cy="417195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432702" y="2951448"/>
            <a:ext cx="555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 err="1">
                <a:solidFill>
                  <a:srgbClr val="FF0000"/>
                </a:solidFill>
              </a:rPr>
              <a:t>fd</a:t>
            </a:r>
            <a:r>
              <a:rPr lang="en-HK" dirty="0">
                <a:solidFill>
                  <a:srgbClr val="FF0000"/>
                </a:solidFill>
              </a:rPr>
              <a:t>  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0449744"/>
      </p:ext>
    </p:extLst>
  </p:cSld>
  <p:clrMapOvr>
    <a:masterClrMapping/>
  </p:clrMapOvr>
  <p:transition>
    <p:zo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44624"/>
            <a:ext cx="7620000" cy="609600"/>
          </a:xfrm>
        </p:spPr>
        <p:txBody>
          <a:bodyPr lIns="92075" tIns="46038" rIns="92075" bIns="46038" anchor="ctr"/>
          <a:lstStyle/>
          <a:p>
            <a:pPr eaLnBrk="1" hangingPunct="1"/>
            <a:r>
              <a:rPr lang="en-US" altLang="zh-TW" dirty="0">
                <a:ea typeface="PMingLiU" pitchFamily="18" charset="-120"/>
              </a:rPr>
              <a:t>I/O redirection (continue; </a:t>
            </a:r>
            <a:r>
              <a:rPr lang="en-US" altLang="zh-TW" dirty="0">
                <a:solidFill>
                  <a:srgbClr val="FF0000"/>
                </a:solidFill>
                <a:ea typeface="PMingLiU" pitchFamily="18" charset="-120"/>
              </a:rPr>
              <a:t>before </a:t>
            </a:r>
            <a:r>
              <a:rPr lang="en-US" altLang="zh-TW" dirty="0" err="1">
                <a:solidFill>
                  <a:srgbClr val="FF0000"/>
                </a:solidFill>
                <a:ea typeface="PMingLiU" pitchFamily="18" charset="-120"/>
              </a:rPr>
              <a:t>execvp</a:t>
            </a:r>
            <a:r>
              <a:rPr lang="en-US" altLang="zh-TW" dirty="0">
                <a:solidFill>
                  <a:srgbClr val="FF0000"/>
                </a:solidFill>
                <a:ea typeface="PMingLiU" pitchFamily="18" charset="-120"/>
              </a:rPr>
              <a:t>(…) </a:t>
            </a:r>
            <a:r>
              <a:rPr lang="en-US" altLang="zh-TW" dirty="0">
                <a:ea typeface="PMingLiU" pitchFamily="18" charset="-120"/>
              </a:rPr>
              <a:t>)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04589" y="6264471"/>
            <a:ext cx="720080" cy="0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27"/>
          <p:cNvSpPr txBox="1">
            <a:spLocks noChangeArrowheads="1"/>
          </p:cNvSpPr>
          <p:nvPr/>
        </p:nvSpPr>
        <p:spPr bwMode="auto">
          <a:xfrm>
            <a:off x="1115616" y="5339964"/>
            <a:ext cx="8991600" cy="2062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zh-TW" sz="1600" dirty="0" err="1"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fd</a:t>
            </a:r>
            <a:r>
              <a:rPr lang="en-US" altLang="zh-TW" sz="1600" dirty="0"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 = open(“</a:t>
            </a:r>
            <a:r>
              <a:rPr lang="en-US" altLang="zh-TW" sz="1600" dirty="0" err="1"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my.file</a:t>
            </a:r>
            <a:r>
              <a:rPr lang="en-US" altLang="zh-TW" sz="1600" dirty="0"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”, O_CREAT, S_IRUSR| S_IWUSR);  /* Create the file – </a:t>
            </a:r>
            <a:r>
              <a:rPr lang="en-US" altLang="zh-TW" sz="1600" dirty="0" err="1"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my.file</a:t>
            </a:r>
            <a:r>
              <a:rPr lang="en-US" altLang="zh-TW" sz="1600" dirty="0"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 */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close(1);				  /* Close 1 (Standard output)*/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dup(</a:t>
            </a:r>
            <a:r>
              <a:rPr lang="en-US" altLang="en-US" sz="1600" dirty="0" err="1"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fd</a:t>
            </a:r>
            <a:r>
              <a:rPr lang="en-US" altLang="en-US" sz="1600" dirty="0"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);				  /* Duplicate </a:t>
            </a:r>
            <a:r>
              <a:rPr lang="en-US" altLang="en-US" sz="1600" dirty="0" err="1"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fd</a:t>
            </a:r>
            <a:r>
              <a:rPr lang="en-US" altLang="en-US" sz="1600" dirty="0"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 */</a:t>
            </a:r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lang="de-DE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execvp(cmd, argv);                                           /* Execute  the command  ls -l */</a:t>
            </a:r>
            <a:endParaRPr lang="en-US" altLang="en-US" sz="1600" b="1" dirty="0">
              <a:solidFill>
                <a:srgbClr val="FF0000"/>
              </a:solidFill>
              <a:latin typeface="Courier New" panose="02070309020205020404" pitchFamily="49" charset="0"/>
              <a:ea typeface="PMingLiU" pitchFamily="18" charset="-12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 dirty="0">
              <a:latin typeface="Courier New" panose="02070309020205020404" pitchFamily="49" charset="0"/>
              <a:ea typeface="PMingLiU" pitchFamily="18" charset="-12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 dirty="0">
              <a:latin typeface="Courier New" panose="02070309020205020404" pitchFamily="49" charset="0"/>
              <a:ea typeface="PMingLiU" pitchFamily="18" charset="-12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 dirty="0">
              <a:latin typeface="Courier New" panose="02070309020205020404" pitchFamily="49" charset="0"/>
              <a:ea typeface="PMingLiU" pitchFamily="18" charset="-12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 dirty="0">
              <a:ea typeface="PMingLiU" pitchFamily="18" charset="-12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9552" y="1772816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stdin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9552" y="2123564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stdout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63459" y="2555612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stderr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913234"/>
            <a:ext cx="5257800" cy="417195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78896" y="2951448"/>
            <a:ext cx="555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 err="1">
                <a:solidFill>
                  <a:srgbClr val="FF0000"/>
                </a:solidFill>
              </a:rPr>
              <a:t>fd</a:t>
            </a:r>
            <a:r>
              <a:rPr lang="en-HK" dirty="0">
                <a:solidFill>
                  <a:srgbClr val="FF0000"/>
                </a:solidFill>
              </a:rPr>
              <a:t> 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150203" y="933003"/>
            <a:ext cx="15262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HK" dirty="0"/>
              <a:t>Process </a:t>
            </a:r>
          </a:p>
          <a:p>
            <a:pPr algn="ctr"/>
            <a:r>
              <a:rPr lang="en-HK" dirty="0"/>
              <a:t>for </a:t>
            </a:r>
            <a:r>
              <a:rPr lang="en-HK" dirty="0" err="1"/>
              <a:t>a.out</a:t>
            </a:r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8023555" y="1700808"/>
            <a:ext cx="0" cy="2952328"/>
          </a:xfrm>
          <a:prstGeom prst="line">
            <a:avLst/>
          </a:prstGeom>
          <a:ln w="41275">
            <a:solidFill>
              <a:schemeClr val="tx1"/>
            </a:solidFill>
            <a:prstDash val="lg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478692" y="4588525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 err="1">
                <a:solidFill>
                  <a:srgbClr val="FF0000"/>
                </a:solidFill>
              </a:rPr>
              <a:t>execvp</a:t>
            </a:r>
            <a:r>
              <a:rPr lang="en-HK" dirty="0">
                <a:solidFill>
                  <a:srgbClr val="FF0000"/>
                </a:solidFill>
              </a:rPr>
              <a:t>(….)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6740259" y="4588525"/>
            <a:ext cx="769055" cy="0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6661448" y="856426"/>
            <a:ext cx="2303040" cy="4281337"/>
          </a:xfrm>
          <a:prstGeom prst="roundRect">
            <a:avLst/>
          </a:prstGeom>
          <a:solidFill>
            <a:schemeClr val="bg1">
              <a:alpha val="8000"/>
            </a:schemeClr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5500577"/>
      </p:ext>
    </p:extLst>
  </p:cSld>
  <p:clrMapOvr>
    <a:masterClrMapping/>
  </p:clrMapOvr>
  <p:transition>
    <p:zo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44624"/>
            <a:ext cx="7620000" cy="609600"/>
          </a:xfrm>
        </p:spPr>
        <p:txBody>
          <a:bodyPr lIns="92075" tIns="46038" rIns="92075" bIns="46038" anchor="ctr"/>
          <a:lstStyle/>
          <a:p>
            <a:pPr eaLnBrk="1" hangingPunct="1"/>
            <a:r>
              <a:rPr lang="en-US" altLang="zh-TW" dirty="0">
                <a:ea typeface="PMingLiU" pitchFamily="18" charset="-120"/>
              </a:rPr>
              <a:t>I/O redirection (continue; </a:t>
            </a:r>
            <a:r>
              <a:rPr lang="en-US" altLang="zh-TW" dirty="0">
                <a:solidFill>
                  <a:srgbClr val="FF0000"/>
                </a:solidFill>
                <a:ea typeface="PMingLiU" pitchFamily="18" charset="-120"/>
              </a:rPr>
              <a:t>executing </a:t>
            </a:r>
            <a:r>
              <a:rPr lang="en-US" altLang="zh-TW" dirty="0" err="1">
                <a:solidFill>
                  <a:srgbClr val="FF0000"/>
                </a:solidFill>
                <a:ea typeface="PMingLiU" pitchFamily="18" charset="-120"/>
              </a:rPr>
              <a:t>execvp</a:t>
            </a:r>
            <a:r>
              <a:rPr lang="en-US" altLang="zh-TW" dirty="0">
                <a:solidFill>
                  <a:srgbClr val="FF0000"/>
                </a:solidFill>
                <a:ea typeface="PMingLiU" pitchFamily="18" charset="-120"/>
              </a:rPr>
              <a:t>(…) </a:t>
            </a:r>
            <a:r>
              <a:rPr lang="en-US" altLang="zh-TW" dirty="0">
                <a:ea typeface="PMingLiU" pitchFamily="18" charset="-120"/>
              </a:rPr>
              <a:t>)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04589" y="6264471"/>
            <a:ext cx="720080" cy="0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27"/>
          <p:cNvSpPr txBox="1">
            <a:spLocks noChangeArrowheads="1"/>
          </p:cNvSpPr>
          <p:nvPr/>
        </p:nvSpPr>
        <p:spPr bwMode="auto">
          <a:xfrm>
            <a:off x="1115616" y="5339964"/>
            <a:ext cx="8991600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zh-TW" sz="1600" dirty="0" err="1"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fd</a:t>
            </a:r>
            <a:r>
              <a:rPr lang="en-US" altLang="zh-TW" sz="1600" dirty="0"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 = open(“</a:t>
            </a:r>
            <a:r>
              <a:rPr lang="en-US" altLang="zh-TW" sz="1600" dirty="0" err="1"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my.file</a:t>
            </a:r>
            <a:r>
              <a:rPr lang="en-US" altLang="zh-TW" sz="1600" dirty="0"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”, O_CREAT, S_IRUSR| S_IWUSR);  /* Create the file – </a:t>
            </a:r>
            <a:r>
              <a:rPr lang="en-US" altLang="zh-TW" sz="1600" dirty="0" err="1"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my.file</a:t>
            </a:r>
            <a:r>
              <a:rPr lang="en-US" altLang="zh-TW" sz="1600" dirty="0"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 */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close(1);				  /* Close 1 (Standard output)*/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dup(</a:t>
            </a:r>
            <a:r>
              <a:rPr lang="en-US" altLang="en-US" sz="1600" dirty="0" err="1"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fd</a:t>
            </a:r>
            <a:r>
              <a:rPr lang="en-US" altLang="en-US" sz="1600" dirty="0"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);				  /* Duplicate </a:t>
            </a:r>
            <a:r>
              <a:rPr lang="en-US" altLang="en-US" sz="1600" dirty="0" err="1"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fd</a:t>
            </a:r>
            <a:r>
              <a:rPr lang="en-US" altLang="en-US" sz="1600" dirty="0"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 */</a:t>
            </a:r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lang="de-DE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execvp(cmd, argv);                                           /* Execute  the command  ls –l */</a:t>
            </a:r>
            <a:endParaRPr lang="en-US" altLang="en-US" sz="1600" b="1" dirty="0">
              <a:solidFill>
                <a:srgbClr val="FF0000"/>
              </a:solidFill>
              <a:latin typeface="Courier New" panose="02070309020205020404" pitchFamily="49" charset="0"/>
              <a:ea typeface="PMingLiU" pitchFamily="18" charset="-12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 dirty="0">
              <a:latin typeface="Courier New" panose="02070309020205020404" pitchFamily="49" charset="0"/>
              <a:ea typeface="PMingLiU" pitchFamily="18" charset="-12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 dirty="0">
              <a:latin typeface="Courier New" panose="02070309020205020404" pitchFamily="49" charset="0"/>
              <a:ea typeface="PMingLiU" pitchFamily="18" charset="-12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 dirty="0">
              <a:latin typeface="Courier New" panose="02070309020205020404" pitchFamily="49" charset="0"/>
              <a:ea typeface="PMingLiU" pitchFamily="18" charset="-12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 dirty="0">
              <a:latin typeface="Courier New" panose="02070309020205020404" pitchFamily="49" charset="0"/>
              <a:ea typeface="PMingLiU" pitchFamily="18" charset="-12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 dirty="0">
              <a:ea typeface="PMingLiU" pitchFamily="18" charset="-12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39552" y="1772816"/>
            <a:ext cx="633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stdin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39552" y="2123564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stdout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63459" y="2555612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stderr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913234"/>
            <a:ext cx="5257800" cy="417195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78896" y="2951448"/>
            <a:ext cx="555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 err="1">
                <a:solidFill>
                  <a:srgbClr val="FF0000"/>
                </a:solidFill>
              </a:rPr>
              <a:t>fd</a:t>
            </a:r>
            <a:r>
              <a:rPr lang="en-HK" dirty="0">
                <a:solidFill>
                  <a:srgbClr val="FF0000"/>
                </a:solidFill>
              </a:rPr>
              <a:t>  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150203" y="933003"/>
            <a:ext cx="15262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HK" dirty="0"/>
              <a:t>Process </a:t>
            </a:r>
          </a:p>
          <a:p>
            <a:pPr algn="ctr"/>
            <a:r>
              <a:rPr lang="en-HK" dirty="0"/>
              <a:t>for </a:t>
            </a:r>
            <a:r>
              <a:rPr lang="en-HK" dirty="0" err="1"/>
              <a:t>a.out</a:t>
            </a:r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8023555" y="1700808"/>
            <a:ext cx="0" cy="2952328"/>
          </a:xfrm>
          <a:prstGeom prst="line">
            <a:avLst/>
          </a:prstGeom>
          <a:ln w="41275">
            <a:solidFill>
              <a:schemeClr val="tx1"/>
            </a:solidFill>
            <a:prstDash val="lg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7478692" y="4588525"/>
            <a:ext cx="14542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 err="1">
                <a:solidFill>
                  <a:srgbClr val="FF0000"/>
                </a:solidFill>
              </a:rPr>
              <a:t>execvp</a:t>
            </a:r>
            <a:r>
              <a:rPr lang="en-HK" dirty="0">
                <a:solidFill>
                  <a:srgbClr val="FF0000"/>
                </a:solidFill>
              </a:rPr>
              <a:t>(….)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6740259" y="4797152"/>
            <a:ext cx="769055" cy="0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6606576" y="858540"/>
            <a:ext cx="2303040" cy="4281337"/>
          </a:xfrm>
          <a:prstGeom prst="roundRect">
            <a:avLst/>
          </a:prstGeom>
          <a:solidFill>
            <a:schemeClr val="bg1">
              <a:alpha val="8000"/>
            </a:schemeClr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6517454"/>
      </p:ext>
    </p:extLst>
  </p:cSld>
  <p:clrMapOvr>
    <a:masterClrMapping/>
  </p:clrMapOvr>
  <p:transition>
    <p:zo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179512" y="44624"/>
            <a:ext cx="7620000" cy="609600"/>
          </a:xfrm>
        </p:spPr>
        <p:txBody>
          <a:bodyPr lIns="92075" tIns="46038" rIns="92075" bIns="46038" anchor="ctr"/>
          <a:lstStyle/>
          <a:p>
            <a:pPr eaLnBrk="1" hangingPunct="1"/>
            <a:r>
              <a:rPr lang="en-US" altLang="zh-TW" dirty="0">
                <a:ea typeface="PMingLiU" pitchFamily="18" charset="-120"/>
              </a:rPr>
              <a:t>I/O redirection (continue; </a:t>
            </a:r>
            <a:r>
              <a:rPr lang="en-US" altLang="zh-TW" dirty="0">
                <a:solidFill>
                  <a:srgbClr val="FF0000"/>
                </a:solidFill>
                <a:ea typeface="PMingLiU" pitchFamily="18" charset="-120"/>
              </a:rPr>
              <a:t>after </a:t>
            </a:r>
            <a:r>
              <a:rPr lang="en-US" altLang="zh-TW" dirty="0" err="1">
                <a:solidFill>
                  <a:srgbClr val="FF0000"/>
                </a:solidFill>
                <a:ea typeface="PMingLiU" pitchFamily="18" charset="-120"/>
              </a:rPr>
              <a:t>execvp</a:t>
            </a:r>
            <a:r>
              <a:rPr lang="en-US" altLang="zh-TW" dirty="0">
                <a:solidFill>
                  <a:srgbClr val="FF0000"/>
                </a:solidFill>
                <a:ea typeface="PMingLiU" pitchFamily="18" charset="-120"/>
              </a:rPr>
              <a:t>(…) </a:t>
            </a:r>
            <a:r>
              <a:rPr lang="en-US" altLang="zh-TW" dirty="0">
                <a:ea typeface="PMingLiU" pitchFamily="18" charset="-120"/>
              </a:rPr>
              <a:t>)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04589" y="6264471"/>
            <a:ext cx="720080" cy="0"/>
          </a:xfrm>
          <a:prstGeom prst="straightConnector1">
            <a:avLst/>
          </a:prstGeom>
          <a:ln w="317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27"/>
          <p:cNvSpPr txBox="1">
            <a:spLocks noChangeArrowheads="1"/>
          </p:cNvSpPr>
          <p:nvPr/>
        </p:nvSpPr>
        <p:spPr bwMode="auto">
          <a:xfrm>
            <a:off x="1115616" y="5339964"/>
            <a:ext cx="8991600" cy="23083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None/>
            </a:pPr>
            <a:r>
              <a:rPr lang="en-US" altLang="zh-TW" sz="1600" dirty="0" err="1"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fd</a:t>
            </a:r>
            <a:r>
              <a:rPr lang="en-US" altLang="zh-TW" sz="1600" dirty="0"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 = open(“</a:t>
            </a:r>
            <a:r>
              <a:rPr lang="en-US" altLang="zh-TW" sz="1600" dirty="0" err="1"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my.file</a:t>
            </a:r>
            <a:r>
              <a:rPr lang="en-US" altLang="zh-TW" sz="1600" dirty="0"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”, O_CREAT, S_IRUSR| S_IWUSR);  /* Create the file – </a:t>
            </a:r>
            <a:r>
              <a:rPr lang="en-US" altLang="zh-TW" sz="1600" dirty="0" err="1"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my.file</a:t>
            </a:r>
            <a:r>
              <a:rPr lang="en-US" altLang="zh-TW" sz="1600" dirty="0"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 */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close(1);				  /* Close 1 (Standard output)*/</a:t>
            </a: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dup(</a:t>
            </a:r>
            <a:r>
              <a:rPr lang="en-US" altLang="en-US" sz="1600" dirty="0" err="1"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fd</a:t>
            </a:r>
            <a:r>
              <a:rPr lang="en-US" altLang="en-US" sz="1600" dirty="0"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);				  /* Duplicate </a:t>
            </a:r>
            <a:r>
              <a:rPr lang="en-US" altLang="en-US" sz="1600" dirty="0" err="1"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fd</a:t>
            </a:r>
            <a:r>
              <a:rPr lang="en-US" altLang="en-US" sz="1600" dirty="0"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 */</a:t>
            </a:r>
          </a:p>
          <a:p>
            <a:pPr>
              <a:spcBef>
                <a:spcPct val="0"/>
              </a:spcBef>
              <a:buClrTx/>
              <a:buSzTx/>
              <a:buNone/>
            </a:pPr>
            <a:r>
              <a:rPr lang="de-DE" altLang="en-US" sz="1600" b="1" dirty="0">
                <a:solidFill>
                  <a:srgbClr val="FF0000"/>
                </a:solidFill>
                <a:latin typeface="Times New Roman" panose="02020603050405020304" pitchFamily="18" charset="0"/>
                <a:ea typeface="PMingLiU" pitchFamily="18" charset="-120"/>
                <a:cs typeface="Times New Roman" panose="02020603050405020304" pitchFamily="18" charset="0"/>
              </a:rPr>
              <a:t>execvp(cmd, argv);                                           /* Execute  the command  ls –l */</a:t>
            </a:r>
            <a:endParaRPr lang="en-US" altLang="en-US" sz="1600" b="1" dirty="0">
              <a:solidFill>
                <a:srgbClr val="FF0000"/>
              </a:solidFill>
              <a:latin typeface="Courier New" panose="02070309020205020404" pitchFamily="49" charset="0"/>
              <a:ea typeface="PMingLiU" pitchFamily="18" charset="-12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 dirty="0">
              <a:latin typeface="Courier New" panose="02070309020205020404" pitchFamily="49" charset="0"/>
              <a:ea typeface="PMingLiU" pitchFamily="18" charset="-12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 dirty="0">
              <a:latin typeface="Courier New" panose="02070309020205020404" pitchFamily="49" charset="0"/>
              <a:ea typeface="PMingLiU" pitchFamily="18" charset="-12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 dirty="0">
              <a:latin typeface="Courier New" panose="02070309020205020404" pitchFamily="49" charset="0"/>
              <a:ea typeface="PMingLiU" pitchFamily="18" charset="-12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 dirty="0">
              <a:latin typeface="Courier New" panose="02070309020205020404" pitchFamily="49" charset="0"/>
              <a:ea typeface="PMingLiU" pitchFamily="18" charset="-120"/>
            </a:endParaRPr>
          </a:p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1600" dirty="0">
              <a:ea typeface="PMingLiU" pitchFamily="18" charset="-12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7544" y="1772816"/>
            <a:ext cx="6719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 err="1"/>
              <a:t>stdin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467544" y="2123564"/>
            <a:ext cx="81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 err="1"/>
              <a:t>stdout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491451" y="2555612"/>
            <a:ext cx="7745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 err="1"/>
              <a:t>stderr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913234"/>
            <a:ext cx="5257800" cy="417195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706888" y="2951448"/>
            <a:ext cx="555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 err="1">
                <a:solidFill>
                  <a:srgbClr val="FF0000"/>
                </a:solidFill>
              </a:rPr>
              <a:t>fd</a:t>
            </a:r>
            <a:r>
              <a:rPr lang="en-HK" dirty="0">
                <a:solidFill>
                  <a:srgbClr val="FF0000"/>
                </a:solidFill>
              </a:rPr>
              <a:t>  </a:t>
            </a:r>
            <a:endParaRPr lang="en-US" dirty="0">
              <a:solidFill>
                <a:srgbClr val="FF0000"/>
              </a:solidFill>
            </a:endParaRPr>
          </a:p>
        </p:txBody>
      </p:sp>
      <p:cxnSp>
        <p:nvCxnSpPr>
          <p:cNvPr id="17" name="Straight Connector 16"/>
          <p:cNvCxnSpPr/>
          <p:nvPr/>
        </p:nvCxnSpPr>
        <p:spPr>
          <a:xfrm>
            <a:off x="7812360" y="1899328"/>
            <a:ext cx="0" cy="2952328"/>
          </a:xfrm>
          <a:prstGeom prst="line">
            <a:avLst/>
          </a:prstGeom>
          <a:ln w="41275">
            <a:solidFill>
              <a:schemeClr val="tx1"/>
            </a:solidFill>
            <a:prstDash val="lg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6971297" y="1844824"/>
            <a:ext cx="769055" cy="0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/>
          <p:cNvSpPr/>
          <p:nvPr/>
        </p:nvSpPr>
        <p:spPr>
          <a:xfrm>
            <a:off x="6476004" y="803847"/>
            <a:ext cx="2619356" cy="4281337"/>
          </a:xfrm>
          <a:prstGeom prst="roundRect">
            <a:avLst/>
          </a:prstGeom>
          <a:solidFill>
            <a:schemeClr val="bg1">
              <a:alpha val="8000"/>
            </a:schemeClr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6610578" y="836712"/>
            <a:ext cx="232627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  for “ls -l”</a:t>
            </a:r>
          </a:p>
          <a:p>
            <a:r>
              <a:rPr lang="en-HK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(totally replace the </a:t>
            </a:r>
          </a:p>
          <a:p>
            <a:r>
              <a:rPr lang="en-HK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body for Process </a:t>
            </a:r>
            <a:r>
              <a:rPr lang="en-HK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a.out</a:t>
            </a:r>
            <a:r>
              <a:rPr lang="en-HK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520880" y="2420888"/>
            <a:ext cx="129148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0" latinLnBrk="0" hangingPunct="0"/>
            <a:r>
              <a:rPr lang="en-HK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Note that </a:t>
            </a:r>
            <a:r>
              <a:rPr lang="en-HK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stdout</a:t>
            </a:r>
            <a:r>
              <a:rPr lang="en-HK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Process </a:t>
            </a:r>
          </a:p>
          <a:p>
            <a:pPr eaLnBrk="0" latinLnBrk="0" hangingPunct="0"/>
            <a:r>
              <a:rPr lang="en-HK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“ls -l” has been redirected to </a:t>
            </a:r>
            <a:r>
              <a:rPr lang="en-HK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my.file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2074726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/>
          <p:cNvSpPr/>
          <p:nvPr/>
        </p:nvSpPr>
        <p:spPr>
          <a:xfrm>
            <a:off x="381000" y="5526285"/>
            <a:ext cx="8439472" cy="531922"/>
          </a:xfrm>
          <a:prstGeom prst="roundRect">
            <a:avLst/>
          </a:prstGeom>
          <a:solidFill>
            <a:schemeClr val="bg1"/>
          </a:solidFill>
          <a:ln w="44450">
            <a:solidFill>
              <a:srgbClr val="C00000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US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5362" name="TextBox 41"/>
          <p:cNvSpPr txBox="1">
            <a:spLocks noChangeArrowheads="1"/>
          </p:cNvSpPr>
          <p:nvPr/>
        </p:nvSpPr>
        <p:spPr bwMode="auto">
          <a:xfrm>
            <a:off x="611560" y="44624"/>
            <a:ext cx="702147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2"/>
              </a:buBlip>
              <a:defRPr sz="3600" b="1">
                <a:solidFill>
                  <a:schemeClr val="tx1"/>
                </a:solidFill>
                <a:latin typeface="Myriad Web" pitchFamily="34" charset="0"/>
                <a:ea typeface="Arial Unicode MS" pitchFamily="34" charset="-12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90000"/>
              <a:buFont typeface="Wingdings" panose="05000000000000000000" pitchFamily="2" charset="2"/>
              <a:buBlip>
                <a:blip r:embed="rId3"/>
              </a:buBlip>
              <a:defRPr sz="2800">
                <a:solidFill>
                  <a:schemeClr val="tx1"/>
                </a:solidFill>
                <a:latin typeface="Myriad Web" pitchFamily="34" charset="0"/>
                <a:ea typeface="Arial Unicode MS" pitchFamily="34" charset="-12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90000"/>
              <a:buFont typeface="Wingdings" panose="05000000000000000000" pitchFamily="2" charset="2"/>
              <a:buBlip>
                <a:blip r:embed="rId4"/>
              </a:buBlip>
              <a:defRPr sz="2400">
                <a:solidFill>
                  <a:schemeClr val="tx1"/>
                </a:solidFill>
                <a:latin typeface="Myriad Web" pitchFamily="34" charset="0"/>
                <a:ea typeface="Arial Unicode MS" pitchFamily="34" charset="-12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Myriad Web" pitchFamily="34" charset="0"/>
                <a:ea typeface="Arial Unicode MS" pitchFamily="34" charset="-12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Myriad Web" pitchFamily="34" charset="0"/>
                <a:ea typeface="Arial Unicode MS" pitchFamily="34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Myriad Web" pitchFamily="34" charset="0"/>
                <a:ea typeface="Arial Unicode MS" pitchFamily="34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Myriad Web" pitchFamily="34" charset="0"/>
                <a:ea typeface="Arial Unicode MS" pitchFamily="34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Myriad Web" pitchFamily="34" charset="0"/>
                <a:ea typeface="Arial Unicode MS" pitchFamily="34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Myriad Web" pitchFamily="34" charset="0"/>
                <a:ea typeface="Arial Unicode MS" pitchFamily="34" charset="-12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 Course </a:t>
            </a:r>
            <a:r>
              <a:rPr lang="en-US" altLang="zh-CN" sz="3200" dirty="0">
                <a:latin typeface="Times New Roman" panose="02020603050405020304" pitchFamily="18" charset="0"/>
                <a:ea typeface="GungsuhChe" pitchFamily="49" charset="-128"/>
                <a:cs typeface="Times New Roman" panose="02020603050405020304" pitchFamily="18" charset="0"/>
              </a:rPr>
              <a:t>Organization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(Bottom-up)</a:t>
            </a:r>
            <a:endParaRPr lang="zh-CN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5363" name="Straight Arrow Connector 10"/>
          <p:cNvCxnSpPr>
            <a:cxnSpLocks noChangeShapeType="1"/>
          </p:cNvCxnSpPr>
          <p:nvPr/>
        </p:nvCxnSpPr>
        <p:spPr bwMode="auto">
          <a:xfrm flipV="1">
            <a:off x="381000" y="2387600"/>
            <a:ext cx="0" cy="2441575"/>
          </a:xfrm>
          <a:prstGeom prst="straightConnector1">
            <a:avLst/>
          </a:prstGeom>
          <a:noFill/>
          <a:ln w="41275" algn="ctr">
            <a:solidFill>
              <a:schemeClr val="tx1"/>
            </a:solidFill>
            <a:miter lim="800000"/>
            <a:headEnd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34" name="Group 33"/>
          <p:cNvGrpSpPr/>
          <p:nvPr/>
        </p:nvGrpSpPr>
        <p:grpSpPr>
          <a:xfrm>
            <a:off x="749300" y="1125538"/>
            <a:ext cx="7578725" cy="5572125"/>
            <a:chOff x="749300" y="1125538"/>
            <a:chExt cx="7578725" cy="5572125"/>
          </a:xfrm>
        </p:grpSpPr>
        <p:grpSp>
          <p:nvGrpSpPr>
            <p:cNvPr id="35" name="Group 1"/>
            <p:cNvGrpSpPr>
              <a:grpSpLocks/>
            </p:cNvGrpSpPr>
            <p:nvPr/>
          </p:nvGrpSpPr>
          <p:grpSpPr bwMode="auto">
            <a:xfrm>
              <a:off x="749300" y="1125538"/>
              <a:ext cx="7578725" cy="5572125"/>
              <a:chOff x="825846" y="1132710"/>
              <a:chExt cx="7578379" cy="5572890"/>
            </a:xfrm>
          </p:grpSpPr>
          <p:grpSp>
            <p:nvGrpSpPr>
              <p:cNvPr id="39" name="Group 42"/>
              <p:cNvGrpSpPr>
                <a:grpSpLocks/>
              </p:cNvGrpSpPr>
              <p:nvPr/>
            </p:nvGrpSpPr>
            <p:grpSpPr bwMode="auto">
              <a:xfrm>
                <a:off x="838200" y="3424164"/>
                <a:ext cx="7543800" cy="2600189"/>
                <a:chOff x="838200" y="3420347"/>
                <a:chExt cx="7543800" cy="2855188"/>
              </a:xfrm>
            </p:grpSpPr>
            <p:sp>
              <p:nvSpPr>
                <p:cNvPr id="65" name="Rectangle 11"/>
                <p:cNvSpPr>
                  <a:spLocks noChangeArrowheads="1"/>
                </p:cNvSpPr>
                <p:nvPr/>
              </p:nvSpPr>
              <p:spPr bwMode="auto">
                <a:xfrm>
                  <a:off x="838200" y="4190915"/>
                  <a:ext cx="7543800" cy="1389306"/>
                </a:xfrm>
                <a:prstGeom prst="rect">
                  <a:avLst/>
                </a:prstGeom>
                <a:solidFill>
                  <a:schemeClr val="accent1">
                    <a:alpha val="20000"/>
                  </a:schemeClr>
                </a:solidFill>
                <a:ln w="22225" algn="ctr">
                  <a:solidFill>
                    <a:srgbClr val="FFFF00"/>
                  </a:solidFill>
                  <a:miter lim="800000"/>
                  <a:headEnd/>
                  <a:tailEnd/>
                </a:ln>
              </p:spPr>
              <p:txBody>
                <a:bodyPr wrap="none"/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2"/>
                    </a:buBlip>
                    <a:defRPr sz="3600" b="1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zh-CN" altLang="en-US" sz="2400" b="0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66" name="TextBox 1"/>
                <p:cNvSpPr txBox="1">
                  <a:spLocks noChangeArrowheads="1"/>
                </p:cNvSpPr>
                <p:nvPr/>
              </p:nvSpPr>
              <p:spPr bwMode="auto">
                <a:xfrm>
                  <a:off x="838200" y="5768498"/>
                  <a:ext cx="7543800" cy="507037"/>
                </a:xfrm>
                <a:prstGeom prst="rect">
                  <a:avLst/>
                </a:prstGeom>
                <a:noFill/>
                <a:ln w="25400">
                  <a:solidFill>
                    <a:schemeClr val="accent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2"/>
                    </a:buBlip>
                    <a:defRPr sz="3600" b="1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400" b="0">
                      <a:latin typeface="Tahoma" panose="020B0604030504040204" pitchFamily="34" charset="0"/>
                    </a:rPr>
                    <a:t>System Calls (User-level Programming)</a:t>
                  </a:r>
                  <a:endParaRPr lang="zh-CN" altLang="en-US" sz="2400" b="0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67" name="TextBox 2"/>
                <p:cNvSpPr txBox="1">
                  <a:spLocks noChangeArrowheads="1"/>
                </p:cNvSpPr>
                <p:nvPr/>
              </p:nvSpPr>
              <p:spPr bwMode="auto">
                <a:xfrm>
                  <a:off x="3098801" y="3420347"/>
                  <a:ext cx="4114800" cy="400100"/>
                </a:xfrm>
                <a:prstGeom prst="rect">
                  <a:avLst/>
                </a:prstGeom>
                <a:noFill/>
                <a:ln w="25400">
                  <a:solidFill>
                    <a:schemeClr val="tx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2"/>
                    </a:buBlip>
                    <a:defRPr sz="3600" b="1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000" b="0">
                      <a:latin typeface="Tahoma" panose="020B0604030504040204" pitchFamily="34" charset="0"/>
                    </a:rPr>
                    <a:t>Process and CPU Scheduling   </a:t>
                  </a:r>
                  <a:endParaRPr lang="zh-CN" altLang="en-US" sz="2000" b="0">
                    <a:latin typeface="Tahoma" panose="020B0604030504040204" pitchFamily="34" charset="0"/>
                  </a:endParaRPr>
                </a:p>
              </p:txBody>
            </p:sp>
          </p:grpSp>
          <p:grpSp>
            <p:nvGrpSpPr>
              <p:cNvPr id="40" name="Group 1"/>
              <p:cNvGrpSpPr>
                <a:grpSpLocks/>
              </p:cNvGrpSpPr>
              <p:nvPr/>
            </p:nvGrpSpPr>
            <p:grpSpPr bwMode="auto">
              <a:xfrm>
                <a:off x="825846" y="1132710"/>
                <a:ext cx="7556154" cy="4258441"/>
                <a:chOff x="825846" y="1131697"/>
                <a:chExt cx="7556154" cy="4676966"/>
              </a:xfrm>
            </p:grpSpPr>
            <p:sp>
              <p:nvSpPr>
                <p:cNvPr id="43" name="TextBox 2"/>
                <p:cNvSpPr txBox="1">
                  <a:spLocks noChangeArrowheads="1"/>
                </p:cNvSpPr>
                <p:nvPr/>
              </p:nvSpPr>
              <p:spPr bwMode="auto">
                <a:xfrm>
                  <a:off x="3115887" y="3049751"/>
                  <a:ext cx="4114800" cy="400050"/>
                </a:xfrm>
                <a:prstGeom prst="rect">
                  <a:avLst/>
                </a:prstGeom>
                <a:noFill/>
                <a:ln w="25400">
                  <a:solidFill>
                    <a:schemeClr val="tx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2"/>
                    </a:buBlip>
                    <a:defRPr sz="3600" b="1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000" b="0">
                      <a:latin typeface="Tahoma" panose="020B0604030504040204" pitchFamily="34" charset="0"/>
                    </a:rPr>
                    <a:t>Memory Management</a:t>
                  </a:r>
                  <a:endParaRPr lang="zh-CN" altLang="en-US" sz="2000" b="0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44" name="TextBox 2"/>
                <p:cNvSpPr txBox="1">
                  <a:spLocks noChangeArrowheads="1"/>
                </p:cNvSpPr>
                <p:nvPr/>
              </p:nvSpPr>
              <p:spPr bwMode="auto">
                <a:xfrm>
                  <a:off x="914401" y="3287829"/>
                  <a:ext cx="2039937" cy="43943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2"/>
                    </a:buBlip>
                    <a:defRPr sz="3600" b="1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000">
                      <a:latin typeface="Tahoma" panose="020B0604030504040204" pitchFamily="34" charset="0"/>
                    </a:rPr>
                    <a:t>Virtualization</a:t>
                  </a:r>
                  <a:endParaRPr lang="zh-CN" altLang="en-US" sz="2000">
                    <a:latin typeface="Tahoma" panose="020B0604030504040204" pitchFamily="34" charset="0"/>
                  </a:endParaRPr>
                </a:p>
              </p:txBody>
            </p:sp>
            <p:cxnSp>
              <p:nvCxnSpPr>
                <p:cNvPr id="45" name="Straight Connector 7"/>
                <p:cNvCxnSpPr>
                  <a:cxnSpLocks noChangeShapeType="1"/>
                </p:cNvCxnSpPr>
                <p:nvPr/>
              </p:nvCxnSpPr>
              <p:spPr bwMode="auto">
                <a:xfrm>
                  <a:off x="2976563" y="4419600"/>
                  <a:ext cx="0" cy="1389063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prstDash val="dashDot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grpSp>
              <p:nvGrpSpPr>
                <p:cNvPr id="46" name="Group 42"/>
                <p:cNvGrpSpPr>
                  <a:grpSpLocks/>
                </p:cNvGrpSpPr>
                <p:nvPr/>
              </p:nvGrpSpPr>
              <p:grpSpPr bwMode="auto">
                <a:xfrm>
                  <a:off x="825846" y="2027509"/>
                  <a:ext cx="7543800" cy="2109625"/>
                  <a:chOff x="825846" y="3475098"/>
                  <a:chExt cx="7543800" cy="2109994"/>
                </a:xfrm>
              </p:grpSpPr>
              <p:sp>
                <p:nvSpPr>
                  <p:cNvPr id="63" name="Rectangle 11"/>
                  <p:cNvSpPr>
                    <a:spLocks noChangeArrowheads="1"/>
                  </p:cNvSpPr>
                  <p:nvPr/>
                </p:nvSpPr>
                <p:spPr bwMode="auto">
                  <a:xfrm>
                    <a:off x="825846" y="4195788"/>
                    <a:ext cx="7543800" cy="1389304"/>
                  </a:xfrm>
                  <a:prstGeom prst="rect">
                    <a:avLst/>
                  </a:prstGeom>
                  <a:solidFill>
                    <a:schemeClr val="accent1">
                      <a:alpha val="20000"/>
                    </a:schemeClr>
                  </a:solidFill>
                  <a:ln w="22225" algn="ctr">
                    <a:solidFill>
                      <a:srgbClr val="FFFF00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90000"/>
                      <a:buFont typeface="Wingdings" panose="05000000000000000000" pitchFamily="2" charset="2"/>
                      <a:buBlip>
                        <a:blip r:embed="rId2"/>
                      </a:buBlip>
                      <a:defRPr sz="3600" b="1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90000"/>
                      <a:buFont typeface="Wingdings" panose="05000000000000000000" pitchFamily="2" charset="2"/>
                      <a:buBlip>
                        <a:blip r:embed="rId3"/>
                      </a:buBlip>
                      <a:defRPr sz="28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90000"/>
                      <a:buFont typeface="Wingdings" panose="05000000000000000000" pitchFamily="2" charset="2"/>
                      <a:buBlip>
                        <a:blip r:embed="rId4"/>
                      </a:buBlip>
                      <a:defRPr sz="24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2400" b="0">
                      <a:latin typeface="Tahoma" panose="020B0604030504040204" pitchFamily="34" charset="0"/>
                    </a:endParaRPr>
                  </a:p>
                </p:txBody>
              </p:sp>
              <p:sp>
                <p:nvSpPr>
                  <p:cNvPr id="64" name="TextBox 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110072" y="3475098"/>
                    <a:ext cx="4114800" cy="400100"/>
                  </a:xfrm>
                  <a:prstGeom prst="rect">
                    <a:avLst/>
                  </a:prstGeom>
                  <a:noFill/>
                  <a:ln w="25400">
                    <a:solidFill>
                      <a:schemeClr val="tx2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90000"/>
                      <a:buFont typeface="Wingdings" panose="05000000000000000000" pitchFamily="2" charset="2"/>
                      <a:buBlip>
                        <a:blip r:embed="rId2"/>
                      </a:buBlip>
                      <a:defRPr sz="3600" b="1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90000"/>
                      <a:buFont typeface="Wingdings" panose="05000000000000000000" pitchFamily="2" charset="2"/>
                      <a:buBlip>
                        <a:blip r:embed="rId3"/>
                      </a:buBlip>
                      <a:defRPr sz="28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90000"/>
                      <a:buFont typeface="Wingdings" panose="05000000000000000000" pitchFamily="2" charset="2"/>
                      <a:buBlip>
                        <a:blip r:embed="rId4"/>
                      </a:buBlip>
                      <a:defRPr sz="24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CN" sz="2000" b="0">
                        <a:latin typeface="Tahoma" panose="020B0604030504040204" pitchFamily="34" charset="0"/>
                      </a:rPr>
                      <a:t>Thread                                        </a:t>
                    </a:r>
                    <a:endParaRPr lang="zh-CN" altLang="en-US" sz="2000" b="0">
                      <a:latin typeface="Tahoma" panose="020B0604030504040204" pitchFamily="34" charset="0"/>
                    </a:endParaRPr>
                  </a:p>
                </p:txBody>
              </p:sp>
            </p:grpSp>
            <p:cxnSp>
              <p:nvCxnSpPr>
                <p:cNvPr id="47" name="Straight Connector 37"/>
                <p:cNvCxnSpPr>
                  <a:cxnSpLocks noChangeShapeType="1"/>
                </p:cNvCxnSpPr>
                <p:nvPr/>
              </p:nvCxnSpPr>
              <p:spPr bwMode="auto">
                <a:xfrm>
                  <a:off x="2971800" y="2743200"/>
                  <a:ext cx="0" cy="1389063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prstDash val="dashDot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48" name="TextBox 2"/>
                <p:cNvSpPr txBox="1">
                  <a:spLocks noChangeArrowheads="1"/>
                </p:cNvSpPr>
                <p:nvPr/>
              </p:nvSpPr>
              <p:spPr bwMode="auto">
                <a:xfrm>
                  <a:off x="3104416" y="1367435"/>
                  <a:ext cx="4114800" cy="400050"/>
                </a:xfrm>
                <a:prstGeom prst="rect">
                  <a:avLst/>
                </a:prstGeom>
                <a:noFill/>
                <a:ln w="25400">
                  <a:solidFill>
                    <a:schemeClr val="tx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2"/>
                    </a:buBlip>
                    <a:defRPr sz="3600" b="1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000" b="0">
                      <a:latin typeface="Tahoma" panose="020B0604030504040204" pitchFamily="34" charset="0"/>
                    </a:rPr>
                    <a:t>Race Conditions, Lock/Semaphore    </a:t>
                  </a:r>
                  <a:endParaRPr lang="zh-CN" altLang="en-US" sz="2000" b="0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50" name="TextBox 2"/>
                <p:cNvSpPr txBox="1">
                  <a:spLocks noChangeArrowheads="1"/>
                </p:cNvSpPr>
                <p:nvPr/>
              </p:nvSpPr>
              <p:spPr bwMode="auto">
                <a:xfrm>
                  <a:off x="914401" y="1740227"/>
                  <a:ext cx="1905000" cy="43943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2"/>
                    </a:buBlip>
                    <a:defRPr sz="3600" b="1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000">
                      <a:latin typeface="Tahoma" panose="020B0604030504040204" pitchFamily="34" charset="0"/>
                    </a:rPr>
                    <a:t>Concurrency</a:t>
                  </a:r>
                  <a:endParaRPr lang="zh-CN" altLang="en-US" sz="2000">
                    <a:latin typeface="Tahoma" panose="020B0604030504040204" pitchFamily="34" charset="0"/>
                  </a:endParaRPr>
                </a:p>
              </p:txBody>
            </p:sp>
            <p:grpSp>
              <p:nvGrpSpPr>
                <p:cNvPr id="51" name="Group 42"/>
                <p:cNvGrpSpPr>
                  <a:grpSpLocks/>
                </p:cNvGrpSpPr>
                <p:nvPr/>
              </p:nvGrpSpPr>
              <p:grpSpPr bwMode="auto">
                <a:xfrm>
                  <a:off x="838200" y="1139710"/>
                  <a:ext cx="7543800" cy="3865050"/>
                  <a:chOff x="838200" y="4187628"/>
                  <a:chExt cx="7543800" cy="3865728"/>
                </a:xfrm>
              </p:grpSpPr>
              <p:sp>
                <p:nvSpPr>
                  <p:cNvPr id="61" name="Rectangle 11"/>
                  <p:cNvSpPr>
                    <a:spLocks noChangeArrowheads="1"/>
                  </p:cNvSpPr>
                  <p:nvPr/>
                </p:nvSpPr>
                <p:spPr bwMode="auto">
                  <a:xfrm>
                    <a:off x="838200" y="4187628"/>
                    <a:ext cx="7543800" cy="1389306"/>
                  </a:xfrm>
                  <a:prstGeom prst="rect">
                    <a:avLst/>
                  </a:prstGeom>
                  <a:solidFill>
                    <a:schemeClr val="accent1">
                      <a:alpha val="20000"/>
                    </a:schemeClr>
                  </a:solidFill>
                  <a:ln w="22225" algn="ctr">
                    <a:solidFill>
                      <a:srgbClr val="FFFF00"/>
                    </a:solidFill>
                    <a:miter lim="800000"/>
                    <a:headEnd/>
                    <a:tailEnd/>
                  </a:ln>
                </p:spPr>
                <p:txBody>
                  <a:bodyPr wrap="none"/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90000"/>
                      <a:buFont typeface="Wingdings" panose="05000000000000000000" pitchFamily="2" charset="2"/>
                      <a:buBlip>
                        <a:blip r:embed="rId2"/>
                      </a:buBlip>
                      <a:defRPr sz="3600" b="1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90000"/>
                      <a:buFont typeface="Wingdings" panose="05000000000000000000" pitchFamily="2" charset="2"/>
                      <a:buBlip>
                        <a:blip r:embed="rId3"/>
                      </a:buBlip>
                      <a:defRPr sz="28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90000"/>
                      <a:buFont typeface="Wingdings" panose="05000000000000000000" pitchFamily="2" charset="2"/>
                      <a:buBlip>
                        <a:blip r:embed="rId4"/>
                      </a:buBlip>
                      <a:defRPr sz="24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endParaRPr lang="zh-CN" altLang="en-US" sz="2400" b="0">
                      <a:latin typeface="Tahoma" panose="020B0604030504040204" pitchFamily="34" charset="0"/>
                    </a:endParaRPr>
                  </a:p>
                </p:txBody>
              </p:sp>
              <p:sp>
                <p:nvSpPr>
                  <p:cNvPr id="62" name="TextBox 2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082926" y="7653256"/>
                    <a:ext cx="4114800" cy="400100"/>
                  </a:xfrm>
                  <a:prstGeom prst="rect">
                    <a:avLst/>
                  </a:prstGeom>
                  <a:noFill/>
                  <a:ln w="25400">
                    <a:solidFill>
                      <a:schemeClr val="tx2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>
                    <a:spAutoFit/>
                  </a:bodyPr>
                  <a:lstStyle>
                    <a:lvl1pPr>
                      <a:spcBef>
                        <a:spcPct val="20000"/>
                      </a:spcBef>
                      <a:buClr>
                        <a:schemeClr val="folHlink"/>
                      </a:buClr>
                      <a:buSzPct val="90000"/>
                      <a:buFont typeface="Wingdings" panose="05000000000000000000" pitchFamily="2" charset="2"/>
                      <a:buBlip>
                        <a:blip r:embed="rId2"/>
                      </a:buBlip>
                      <a:defRPr sz="3600" b="1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1pPr>
                    <a:lvl2pPr marL="742950" indent="-285750">
                      <a:spcBef>
                        <a:spcPct val="20000"/>
                      </a:spcBef>
                      <a:buClr>
                        <a:schemeClr val="hlink"/>
                      </a:buClr>
                      <a:buSzPct val="90000"/>
                      <a:buFont typeface="Wingdings" panose="05000000000000000000" pitchFamily="2" charset="2"/>
                      <a:buBlip>
                        <a:blip r:embed="rId3"/>
                      </a:buBlip>
                      <a:defRPr sz="28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2pPr>
                    <a:lvl3pPr marL="1143000" indent="-228600">
                      <a:spcBef>
                        <a:spcPct val="20000"/>
                      </a:spcBef>
                      <a:buClr>
                        <a:schemeClr val="folHlink"/>
                      </a:buClr>
                      <a:buSzPct val="90000"/>
                      <a:buFont typeface="Wingdings" panose="05000000000000000000" pitchFamily="2" charset="2"/>
                      <a:buBlip>
                        <a:blip r:embed="rId4"/>
                      </a:buBlip>
                      <a:defRPr sz="24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3pPr>
                    <a:lvl4pPr marL="1600200" indent="-228600">
                      <a:spcBef>
                        <a:spcPct val="20000"/>
                      </a:spcBef>
                      <a:buClr>
                        <a:schemeClr val="accent2"/>
                      </a:buClr>
                      <a:buSzPct val="55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4pPr>
                    <a:lvl5pPr marL="2057400" indent="-228600">
                      <a:spcBef>
                        <a:spcPct val="20000"/>
                      </a:spcBef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lr>
                        <a:schemeClr val="accent1"/>
                      </a:buClr>
                      <a:buSzPct val="50000"/>
                      <a:buFont typeface="Wingdings" panose="05000000000000000000" pitchFamily="2" charset="2"/>
                      <a:buChar char="n"/>
                      <a:defRPr sz="2000">
                        <a:solidFill>
                          <a:schemeClr val="tx1"/>
                        </a:solidFill>
                        <a:latin typeface="Myriad Web" pitchFamily="34" charset="0"/>
                        <a:ea typeface="Arial Unicode MS" pitchFamily="34" charset="-120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ClrTx/>
                      <a:buSzTx/>
                      <a:buFontTx/>
                      <a:buNone/>
                    </a:pPr>
                    <a:r>
                      <a:rPr lang="en-US" altLang="zh-CN" sz="2000" b="0">
                        <a:latin typeface="Tahoma" panose="020B0604030504040204" pitchFamily="34" charset="0"/>
                      </a:rPr>
                      <a:t>IO Devices and Storage                                     </a:t>
                    </a:r>
                    <a:endParaRPr lang="zh-CN" altLang="en-US" sz="2000" b="0">
                      <a:latin typeface="Tahoma" panose="020B0604030504040204" pitchFamily="34" charset="0"/>
                    </a:endParaRPr>
                  </a:p>
                </p:txBody>
              </p:sp>
            </p:grpSp>
            <p:sp>
              <p:nvSpPr>
                <p:cNvPr id="52" name="TextBox 2"/>
                <p:cNvSpPr txBox="1">
                  <a:spLocks noChangeArrowheads="1"/>
                </p:cNvSpPr>
                <p:nvPr/>
              </p:nvSpPr>
              <p:spPr bwMode="auto">
                <a:xfrm>
                  <a:off x="849312" y="4904144"/>
                  <a:ext cx="2290763" cy="40005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2540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2"/>
                    </a:buBlip>
                    <a:defRPr sz="3600" b="1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9pPr>
                </a:lstStyle>
                <a:p>
                  <a:pPr algn="ctr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000">
                      <a:latin typeface="Tahoma" panose="020B0604030504040204" pitchFamily="34" charset="0"/>
                    </a:rPr>
                    <a:t>Persistence</a:t>
                  </a:r>
                  <a:endParaRPr lang="zh-CN" altLang="en-US" sz="2000">
                    <a:latin typeface="Tahoma" panose="020B0604030504040204" pitchFamily="34" charset="0"/>
                  </a:endParaRPr>
                </a:p>
              </p:txBody>
            </p:sp>
            <p:cxnSp>
              <p:nvCxnSpPr>
                <p:cNvPr id="54" name="Straight Connector 46"/>
                <p:cNvCxnSpPr>
                  <a:cxnSpLocks noChangeShapeType="1"/>
                </p:cNvCxnSpPr>
                <p:nvPr/>
              </p:nvCxnSpPr>
              <p:spPr bwMode="auto">
                <a:xfrm>
                  <a:off x="2971800" y="1131697"/>
                  <a:ext cx="0" cy="1389063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prstDash val="dashDot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55" name="TextBox 2"/>
                <p:cNvSpPr txBox="1">
                  <a:spLocks noChangeArrowheads="1"/>
                </p:cNvSpPr>
                <p:nvPr/>
              </p:nvSpPr>
              <p:spPr bwMode="auto">
                <a:xfrm>
                  <a:off x="3098801" y="5252478"/>
                  <a:ext cx="4114800" cy="400050"/>
                </a:xfrm>
                <a:prstGeom prst="rect">
                  <a:avLst/>
                </a:prstGeom>
                <a:noFill/>
                <a:ln w="25400">
                  <a:solidFill>
                    <a:schemeClr val="tx2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2"/>
                    </a:buBlip>
                    <a:defRPr sz="3600" b="1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chemeClr val="hlink"/>
                    </a:buClr>
                    <a:buSzPct val="90000"/>
                    <a:buFont typeface="Wingdings" panose="05000000000000000000" pitchFamily="2" charset="2"/>
                    <a:buBlip>
                      <a:blip r:embed="rId3"/>
                    </a:buBlip>
                    <a:defRPr sz="28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chemeClr val="folHlink"/>
                    </a:buClr>
                    <a:buSzPct val="90000"/>
                    <a:buFont typeface="Wingdings" panose="05000000000000000000" pitchFamily="2" charset="2"/>
                    <a:buBlip>
                      <a:blip r:embed="rId4"/>
                    </a:buBlip>
                    <a:defRPr sz="24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chemeClr val="accent2"/>
                    </a:buClr>
                    <a:buSzPct val="55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anose="05000000000000000000" pitchFamily="2" charset="2"/>
                    <a:buChar char="n"/>
                    <a:defRPr sz="2000">
                      <a:solidFill>
                        <a:schemeClr val="tx1"/>
                      </a:solidFill>
                      <a:latin typeface="Myriad Web" pitchFamily="34" charset="0"/>
                      <a:ea typeface="Arial Unicode MS" pitchFamily="34" charset="-12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en-US" altLang="zh-CN" sz="2000" b="0">
                      <a:latin typeface="Tahoma" panose="020B0604030504040204" pitchFamily="34" charset="0"/>
                    </a:rPr>
                    <a:t>File System                                     </a:t>
                  </a:r>
                  <a:endParaRPr lang="zh-CN" altLang="en-US" sz="2000" b="0"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56" name="TextBox 2">
                  <a:extLst>
                    <a:ext uri="{FF2B5EF4-FFF2-40B4-BE49-F238E27FC236}">
                      <a16:creationId xmlns:a16="http://schemas.microsoft.com/office/drawing/2014/main" id="{A822F933-86CC-4D3B-8F4D-ADF11798493A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391446" y="3028909"/>
                  <a:ext cx="919121" cy="439428"/>
                </a:xfrm>
                <a:prstGeom prst="rect">
                  <a:avLst/>
                </a:prstGeom>
                <a:gradFill>
                  <a:gsLst>
                    <a:gs pos="29230">
                      <a:srgbClr val="CDF4B4"/>
                    </a:gs>
                    <a:gs pos="0">
                      <a:schemeClr val="accent2">
                        <a:lumMod val="40000"/>
                        <a:lumOff val="60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n w="25400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Arial Unicode MS" pitchFamily="34" charset="-122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Arial Unicode MS" pitchFamily="34" charset="-122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Arial Unicode MS" pitchFamily="34" charset="-122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Arial Unicode MS" pitchFamily="34" charset="-122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Arial Unicode MS" pitchFamily="34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Arial Unicode MS" pitchFamily="34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Arial Unicode MS" pitchFamily="34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Arial Unicode MS" pitchFamily="34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Arial Unicode MS" pitchFamily="34" charset="-122"/>
                    </a:defRPr>
                  </a:lvl9pPr>
                </a:lstStyle>
                <a:p>
                  <a:pPr eaLnBrk="1" hangingPunct="1">
                    <a:defRPr/>
                  </a:pPr>
                  <a:r>
                    <a:rPr lang="en-HK" altLang="zh-CN" sz="2000" dirty="0"/>
                    <a:t>HW#4</a:t>
                  </a:r>
                </a:p>
              </p:txBody>
            </p:sp>
            <p:cxnSp>
              <p:nvCxnSpPr>
                <p:cNvPr id="57" name="Straight Connector 49"/>
                <p:cNvCxnSpPr>
                  <a:cxnSpLocks noChangeShapeType="1"/>
                </p:cNvCxnSpPr>
                <p:nvPr/>
              </p:nvCxnSpPr>
              <p:spPr bwMode="auto">
                <a:xfrm>
                  <a:off x="7335838" y="4419600"/>
                  <a:ext cx="0" cy="1389063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prstDash val="dashDot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58" name="Straight Connector 50"/>
                <p:cNvCxnSpPr>
                  <a:cxnSpLocks noChangeShapeType="1"/>
                </p:cNvCxnSpPr>
                <p:nvPr/>
              </p:nvCxnSpPr>
              <p:spPr bwMode="auto">
                <a:xfrm>
                  <a:off x="7332663" y="2743200"/>
                  <a:ext cx="0" cy="1389063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prstDash val="dashDot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59" name="Straight Connector 51"/>
                <p:cNvCxnSpPr>
                  <a:cxnSpLocks noChangeShapeType="1"/>
                </p:cNvCxnSpPr>
                <p:nvPr/>
              </p:nvCxnSpPr>
              <p:spPr bwMode="auto">
                <a:xfrm>
                  <a:off x="7332663" y="1131698"/>
                  <a:ext cx="0" cy="1389063"/>
                </a:xfrm>
                <a:prstGeom prst="line">
                  <a:avLst/>
                </a:prstGeom>
                <a:noFill/>
                <a:ln w="9525" algn="ctr">
                  <a:solidFill>
                    <a:schemeClr val="tx1"/>
                  </a:solidFill>
                  <a:prstDash val="dashDot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sp>
              <p:nvSpPr>
                <p:cNvPr id="60" name="TextBox 2">
                  <a:extLst>
                    <a:ext uri="{FF2B5EF4-FFF2-40B4-BE49-F238E27FC236}">
                      <a16:creationId xmlns:a16="http://schemas.microsoft.com/office/drawing/2014/main" id="{4A985E7A-07D9-428B-AAEC-3991306AE10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7380335" y="4570394"/>
                  <a:ext cx="968331" cy="1116007"/>
                </a:xfrm>
                <a:prstGeom prst="rect">
                  <a:avLst/>
                </a:prstGeom>
                <a:gradFill>
                  <a:gsLst>
                    <a:gs pos="29230">
                      <a:srgbClr val="CDF4B4"/>
                    </a:gs>
                    <a:gs pos="0">
                      <a:schemeClr val="accent2">
                        <a:lumMod val="40000"/>
                        <a:lumOff val="60000"/>
                      </a:schemeClr>
                    </a:gs>
                    <a:gs pos="74000">
                      <a:schemeClr val="accent1">
                        <a:lumMod val="45000"/>
                        <a:lumOff val="55000"/>
                      </a:schemeClr>
                    </a:gs>
                    <a:gs pos="83000">
                      <a:schemeClr val="accent1">
                        <a:lumMod val="45000"/>
                        <a:lumOff val="55000"/>
                      </a:schemeClr>
                    </a:gs>
                    <a:gs pos="100000">
                      <a:schemeClr val="accent1">
                        <a:lumMod val="30000"/>
                        <a:lumOff val="70000"/>
                      </a:schemeClr>
                    </a:gs>
                  </a:gsLst>
                  <a:lin ang="5400000" scaled="1"/>
                </a:gradFill>
                <a:ln w="25400">
                  <a:solidFill>
                    <a:schemeClr val="tx2"/>
                  </a:solidFill>
                  <a:miter lim="800000"/>
                  <a:headEnd/>
                  <a:tailEnd/>
                </a:ln>
              </p:spPr>
              <p:txBody>
                <a:bodyPr>
                  <a:spAutoFit/>
                </a:bodyPr>
                <a:lstStyle>
                  <a:lvl1pPr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Arial Unicode MS" pitchFamily="34" charset="-122"/>
                    </a:defRPr>
                  </a:lvl1pPr>
                  <a:lvl2pPr marL="742950" indent="-28575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Arial Unicode MS" pitchFamily="34" charset="-122"/>
                    </a:defRPr>
                  </a:lvl2pPr>
                  <a:lvl3pPr marL="1143000" indent="-22860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Arial Unicode MS" pitchFamily="34" charset="-122"/>
                    </a:defRPr>
                  </a:lvl3pPr>
                  <a:lvl4pPr marL="1600200" indent="-22860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Arial Unicode MS" pitchFamily="34" charset="-122"/>
                    </a:defRPr>
                  </a:lvl4pPr>
                  <a:lvl5pPr marL="2057400" indent="-228600"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Arial Unicode MS" pitchFamily="34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Arial Unicode MS" pitchFamily="34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Arial Unicode MS" pitchFamily="34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Arial Unicode MS" pitchFamily="34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Tahoma" panose="020B0604030504040204" pitchFamily="34" charset="0"/>
                      <a:ea typeface="Arial Unicode MS" pitchFamily="34" charset="-122"/>
                    </a:defRPr>
                  </a:lvl9pPr>
                </a:lstStyle>
                <a:p>
                  <a:pPr eaLnBrk="1" hangingPunct="1">
                    <a:defRPr/>
                  </a:pPr>
                  <a:r>
                    <a:rPr lang="en-HK" altLang="zh-CN" sz="2000" dirty="0"/>
                    <a:t>HW#2</a:t>
                  </a:r>
                  <a:r>
                    <a:rPr lang="en-US" altLang="zh-CN" sz="2000" dirty="0"/>
                    <a:t> </a:t>
                  </a:r>
                </a:p>
                <a:p>
                  <a:pPr eaLnBrk="1" hangingPunct="1">
                    <a:defRPr/>
                  </a:pPr>
                  <a:r>
                    <a:rPr lang="en-HK" altLang="zh-CN" sz="2000" dirty="0"/>
                    <a:t>    &amp;</a:t>
                  </a:r>
                  <a:endParaRPr lang="en-US" altLang="zh-CN" sz="2000" dirty="0"/>
                </a:p>
                <a:p>
                  <a:pPr eaLnBrk="1" hangingPunct="1">
                    <a:defRPr/>
                  </a:pPr>
                  <a:r>
                    <a:rPr lang="en-HK" altLang="zh-CN" sz="2000" dirty="0"/>
                    <a:t>Project</a:t>
                  </a:r>
                </a:p>
              </p:txBody>
            </p:sp>
          </p:grpSp>
          <p:pic>
            <p:nvPicPr>
              <p:cNvPr id="41" name="Picture 3"/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38200" y="6059488"/>
                <a:ext cx="7566025" cy="64611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DC261D44-1D84-49AF-ACE7-3AF17D5BB2EA}"/>
                  </a:ext>
                </a:extLst>
              </p:cNvPr>
              <p:cNvCxnSpPr/>
              <p:nvPr/>
            </p:nvCxnSpPr>
            <p:spPr bwMode="auto">
              <a:xfrm>
                <a:off x="838545" y="5494171"/>
                <a:ext cx="7543456" cy="0"/>
              </a:xfrm>
              <a:prstGeom prst="line">
                <a:avLst/>
              </a:prstGeom>
              <a:solidFill>
                <a:schemeClr val="accent1"/>
              </a:solidFill>
              <a:ln w="31750" cap="flat" cmpd="sng" algn="ctr">
                <a:solidFill>
                  <a:schemeClr val="tx2">
                    <a:lumMod val="75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</p:grpSp>
        <p:sp>
          <p:nvSpPr>
            <p:cNvPr id="36" name="TextBox 2">
              <a:extLst>
                <a:ext uri="{FF2B5EF4-FFF2-40B4-BE49-F238E27FC236}">
                  <a16:creationId xmlns:a16="http://schemas.microsoft.com/office/drawing/2014/main" id="{01E911D7-4D14-4F0F-8E95-249201E04B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92975" y="3379788"/>
              <a:ext cx="917575" cy="400050"/>
            </a:xfrm>
            <a:prstGeom prst="rect">
              <a:avLst/>
            </a:prstGeom>
            <a:gradFill>
              <a:gsLst>
                <a:gs pos="29230">
                  <a:srgbClr val="CDF4B4"/>
                </a:gs>
                <a:gs pos="0">
                  <a:schemeClr val="accent2">
                    <a:lumMod val="40000"/>
                    <a:lumOff val="60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 w="25400">
              <a:solidFill>
                <a:schemeClr val="tx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itchFamily="34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itchFamily="34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itchFamily="34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itchFamily="34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itchFamily="34" charset="-122"/>
                </a:defRPr>
              </a:lvl9pPr>
            </a:lstStyle>
            <a:p>
              <a:pPr eaLnBrk="1" hangingPunct="1">
                <a:defRPr/>
              </a:pPr>
              <a:r>
                <a:rPr lang="en-HK" altLang="zh-CN" sz="2000" dirty="0"/>
                <a:t>HW#3</a:t>
              </a:r>
            </a:p>
          </p:txBody>
        </p:sp>
        <p:sp>
          <p:nvSpPr>
            <p:cNvPr id="38" name="TextBox 2">
              <a:extLst>
                <a:ext uri="{FF2B5EF4-FFF2-40B4-BE49-F238E27FC236}">
                  <a16:creationId xmlns:a16="http://schemas.microsoft.com/office/drawing/2014/main" id="{01E911D7-4D14-4F0F-8E95-249201E04B6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42188" y="5581650"/>
              <a:ext cx="917575" cy="400050"/>
            </a:xfrm>
            <a:prstGeom prst="rect">
              <a:avLst/>
            </a:prstGeom>
            <a:gradFill>
              <a:gsLst>
                <a:gs pos="29230">
                  <a:srgbClr val="CDF4B4"/>
                </a:gs>
                <a:gs pos="0">
                  <a:schemeClr val="accent2">
                    <a:lumMod val="40000"/>
                    <a:lumOff val="60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ln w="25400">
              <a:solidFill>
                <a:schemeClr val="tx2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itchFamily="34" charset="-122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itchFamily="34" charset="-122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itchFamily="34" charset="-122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itchFamily="34" charset="-122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itchFamily="34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itchFamily="34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itchFamily="34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itchFamily="34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Arial Unicode MS" pitchFamily="34" charset="-122"/>
                </a:defRPr>
              </a:lvl9pPr>
            </a:lstStyle>
            <a:p>
              <a:pPr eaLnBrk="1" hangingPunct="1">
                <a:defRPr/>
              </a:pPr>
              <a:r>
                <a:rPr lang="en-HK" altLang="zh-CN" sz="2000" dirty="0"/>
                <a:t>HW#1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72544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>
          <a:xfrm>
            <a:off x="0" y="116632"/>
            <a:ext cx="8791575" cy="457200"/>
          </a:xfrm>
        </p:spPr>
        <p:txBody>
          <a:bodyPr/>
          <a:lstStyle/>
          <a:p>
            <a:r>
              <a:rPr lang="en-US" altLang="zh-CN" sz="2800" dirty="0">
                <a:ea typeface="宋体" panose="02010600030101010101" pitchFamily="2" charset="-122"/>
              </a:rPr>
              <a:t>Communication between parent/child processes via pipe</a:t>
            </a:r>
          </a:p>
        </p:txBody>
      </p:sp>
      <p:sp>
        <p:nvSpPr>
          <p:cNvPr id="46083" name="Content Placeholder 2"/>
          <p:cNvSpPr>
            <a:spLocks noGrp="1"/>
          </p:cNvSpPr>
          <p:nvPr>
            <p:ph idx="1"/>
          </p:nvPr>
        </p:nvSpPr>
        <p:spPr>
          <a:xfrm>
            <a:off x="179512" y="776064"/>
            <a:ext cx="8991600" cy="5029200"/>
          </a:xfrm>
        </p:spPr>
        <p:txBody>
          <a:bodyPr/>
          <a:lstStyle/>
          <a:p>
            <a:r>
              <a:rPr lang="en-US" altLang="zh-CN" dirty="0">
                <a:ea typeface="宋体" panose="02010600030101010101" pitchFamily="2" charset="-122"/>
              </a:rPr>
              <a:t>System call pipe() returns two file descriptors by which we can access the input/output of a pipe (an I/O mechanism)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dirty="0">
                <a:ea typeface="宋体" panose="02010600030101010101" pitchFamily="2" charset="-122"/>
              </a:rPr>
              <a:t>				</a:t>
            </a:r>
          </a:p>
          <a:p>
            <a:pPr lvl="1">
              <a:buFont typeface="Wingdings" panose="05000000000000000000" pitchFamily="2" charset="2"/>
              <a:buNone/>
            </a:pPr>
            <a:endParaRPr lang="en-US" altLang="zh-CN" dirty="0">
              <a:ea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endParaRPr lang="en-US" altLang="zh-CN" dirty="0">
              <a:ea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endParaRPr lang="en-US" altLang="zh-CN" dirty="0">
              <a:ea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endParaRPr lang="en-US" altLang="zh-CN" dirty="0">
              <a:ea typeface="宋体" panose="02010600030101010101" pitchFamily="2" charset="-122"/>
            </a:endParaRPr>
          </a:p>
          <a:p>
            <a:pPr lvl="1">
              <a:buFont typeface="Wingdings" panose="05000000000000000000" pitchFamily="2" charset="2"/>
              <a:buNone/>
            </a:pPr>
            <a:endParaRPr lang="en-US" altLang="zh-CN" dirty="0">
              <a:ea typeface="宋体" panose="02010600030101010101" pitchFamily="2" charset="-122"/>
            </a:endParaRPr>
          </a:p>
        </p:txBody>
      </p:sp>
      <p:sp>
        <p:nvSpPr>
          <p:cNvPr id="46084" name="Rectangle 6"/>
          <p:cNvSpPr>
            <a:spLocks noChangeArrowheads="1"/>
          </p:cNvSpPr>
          <p:nvPr/>
        </p:nvSpPr>
        <p:spPr bwMode="auto">
          <a:xfrm>
            <a:off x="2631410" y="4652709"/>
            <a:ext cx="3984848" cy="533400"/>
          </a:xfrm>
          <a:prstGeom prst="rect">
            <a:avLst/>
          </a:prstGeom>
          <a:solidFill>
            <a:schemeClr val="accent1">
              <a:alpha val="67842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HK" altLang="zh-CN" sz="2400" dirty="0">
                <a:ea typeface="宋体" panose="02010600030101010101" pitchFamily="2" charset="-122"/>
              </a:rPr>
              <a:t>                  pipe</a:t>
            </a:r>
            <a:endParaRPr lang="zh-CN" altLang="zh-CN" sz="2400" dirty="0">
              <a:ea typeface="宋体" panose="02010600030101010101" pitchFamily="2" charset="-122"/>
            </a:endParaRPr>
          </a:p>
        </p:txBody>
      </p:sp>
      <p:cxnSp>
        <p:nvCxnSpPr>
          <p:cNvPr id="46085" name="Straight Arrow Connector 8"/>
          <p:cNvCxnSpPr>
            <a:cxnSpLocks noChangeShapeType="1"/>
          </p:cNvCxnSpPr>
          <p:nvPr/>
        </p:nvCxnSpPr>
        <p:spPr bwMode="auto">
          <a:xfrm>
            <a:off x="1884217" y="4898077"/>
            <a:ext cx="762000" cy="158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6086" name="Straight Arrow Connector 10"/>
          <p:cNvCxnSpPr>
            <a:cxnSpLocks noChangeShapeType="1"/>
          </p:cNvCxnSpPr>
          <p:nvPr/>
        </p:nvCxnSpPr>
        <p:spPr bwMode="auto">
          <a:xfrm>
            <a:off x="6673458" y="4899664"/>
            <a:ext cx="689993" cy="1696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6087" name="TextBox 11"/>
          <p:cNvSpPr txBox="1">
            <a:spLocks noChangeArrowheads="1"/>
          </p:cNvSpPr>
          <p:nvPr/>
        </p:nvSpPr>
        <p:spPr bwMode="auto">
          <a:xfrm>
            <a:off x="395536" y="4509120"/>
            <a:ext cx="186140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fd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[1] for writing</a:t>
            </a:r>
          </a:p>
        </p:txBody>
      </p:sp>
      <p:sp>
        <p:nvSpPr>
          <p:cNvPr id="46088" name="TextBox 12"/>
          <p:cNvSpPr txBox="1">
            <a:spLocks noChangeArrowheads="1"/>
          </p:cNvSpPr>
          <p:nvPr/>
        </p:nvSpPr>
        <p:spPr bwMode="auto">
          <a:xfrm>
            <a:off x="6786195" y="4509120"/>
            <a:ext cx="189026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fd</a:t>
            </a:r>
            <a:r>
              <a:rPr lang="en-US" altLang="zh-CN" sz="2000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[0] for reading</a:t>
            </a:r>
          </a:p>
        </p:txBody>
      </p:sp>
      <p:sp>
        <p:nvSpPr>
          <p:cNvPr id="10" name="직사각형 5"/>
          <p:cNvSpPr/>
          <p:nvPr/>
        </p:nvSpPr>
        <p:spPr>
          <a:xfrm>
            <a:off x="611560" y="2209175"/>
            <a:ext cx="7992888" cy="129671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r>
              <a:rPr lang="en-US" altLang="ko-KR" sz="16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 </a:t>
            </a:r>
            <a:r>
              <a:rPr lang="en-US" altLang="ko-KR" sz="1600" dirty="0" err="1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fd</a:t>
            </a:r>
            <a:r>
              <a:rPr lang="en-US" altLang="ko-KR" sz="16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[2];</a:t>
            </a:r>
          </a:p>
          <a:p>
            <a:endParaRPr lang="en-US" altLang="ko-KR" sz="1600" dirty="0">
              <a:solidFill>
                <a:schemeClr val="tx1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  <a:p>
            <a:r>
              <a:rPr lang="en-US" altLang="ko-KR" sz="16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 pipe(int </a:t>
            </a:r>
            <a:r>
              <a:rPr lang="en-US" altLang="ko-KR" sz="1600" dirty="0" err="1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fd</a:t>
            </a:r>
            <a:r>
              <a:rPr lang="en-US" altLang="ko-KR" sz="16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[2]);</a:t>
            </a:r>
          </a:p>
          <a:p>
            <a:r>
              <a:rPr lang="en-US" altLang="ko-KR" sz="16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  return: 0 success; -1 error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07274" y="5662989"/>
            <a:ext cx="54296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	Question: How to implement  “</a:t>
            </a:r>
            <a:r>
              <a:rPr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ls –l | </a:t>
            </a:r>
            <a:r>
              <a:rPr lang="en-US" altLang="zh-CN" b="1" i="1" dirty="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wc</a:t>
            </a:r>
            <a:r>
              <a:rPr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-l</a:t>
            </a:r>
            <a:r>
              <a:rPr lang="en-US" altLang="zh-CN" dirty="0">
                <a:solidFill>
                  <a:srgbClr val="FF0000"/>
                </a:solidFill>
                <a:ea typeface="宋体" panose="02010600030101010101" pitchFamily="2" charset="-122"/>
              </a:rPr>
              <a:t>”?</a:t>
            </a:r>
          </a:p>
          <a:p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37482819"/>
      </p:ext>
    </p:extLst>
  </p:cSld>
  <p:clrMapOvr>
    <a:masterClrMapping/>
  </p:clrMapOvr>
  <p:transition>
    <p:zo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Implement   “ls –l | </a:t>
            </a:r>
            <a:r>
              <a:rPr lang="en-HK" dirty="0" err="1"/>
              <a:t>wc</a:t>
            </a:r>
            <a:r>
              <a:rPr lang="en-HK" dirty="0"/>
              <a:t> –l”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0" y="627067"/>
            <a:ext cx="4788024" cy="61863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&lt;sys/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types.h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&lt;sys/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wait.h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unistd.h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stdio.h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stdlib.h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&lt;sys/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stat.h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fcntl.h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main()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fd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[2];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ret;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char *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cmd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char *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argv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[3];</a:t>
            </a: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pipe(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fd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if ( (ret=fork()) &gt; 0 ){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/* Parent process*/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close(1);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dup(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fd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[1]);   close(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fd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[0]);  close(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fd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[1]);</a:t>
            </a: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cmd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"ls"; 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argv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[0] = "ls"; 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argv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= "-l"; 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argv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= NULL;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execvp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cmd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argv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}else if (ret == 0 ){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/* Child process*/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close(0);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dup(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fd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[0]);  close(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fd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[0]);  close (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fd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[1]);</a:t>
            </a: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cmd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"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wc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";  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argv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[0] = "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wc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"; 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argv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= "-l";  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argv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= NULL;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execvp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cmd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argv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} else{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/* Error in fork()*/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("Error occurs when executing fork().\n");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exit(-1);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6300192" y="1715435"/>
            <a:ext cx="0" cy="1641557"/>
          </a:xfrm>
          <a:prstGeom prst="line">
            <a:avLst/>
          </a:prstGeom>
          <a:ln w="41275">
            <a:solidFill>
              <a:schemeClr val="tx1"/>
            </a:solidFill>
            <a:prstDash val="lg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387121" y="805397"/>
            <a:ext cx="18261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HK" dirty="0"/>
              <a:t>Parent Process </a:t>
            </a:r>
          </a:p>
          <a:p>
            <a:pPr algn="ctr"/>
            <a:r>
              <a:rPr lang="en-HK" dirty="0"/>
              <a:t>for </a:t>
            </a:r>
            <a:r>
              <a:rPr lang="en-HK" dirty="0" err="1"/>
              <a:t>a.out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880725" y="3362466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/>
              <a:t>  fork()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6300192" y="3731798"/>
            <a:ext cx="0" cy="1641557"/>
          </a:xfrm>
          <a:prstGeom prst="line">
            <a:avLst/>
          </a:prstGeom>
          <a:ln w="41275">
            <a:solidFill>
              <a:schemeClr val="tx1"/>
            </a:solidFill>
            <a:prstDash val="lg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5868144" y="5373216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 err="1"/>
              <a:t>execvp</a:t>
            </a:r>
            <a:r>
              <a:rPr lang="en-HK" dirty="0"/>
              <a:t>(“ls”)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565647"/>
      </p:ext>
    </p:extLst>
  </p:cSld>
  <p:clrMapOvr>
    <a:masterClrMapping/>
  </p:clrMapOvr>
  <p:transition>
    <p:zo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Implement   “ls –l | </a:t>
            </a:r>
            <a:r>
              <a:rPr lang="en-HK" dirty="0" err="1"/>
              <a:t>wc</a:t>
            </a:r>
            <a:r>
              <a:rPr lang="en-HK" dirty="0"/>
              <a:t> –l”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6300192" y="1715435"/>
            <a:ext cx="0" cy="1641557"/>
          </a:xfrm>
          <a:prstGeom prst="line">
            <a:avLst/>
          </a:prstGeom>
          <a:ln w="41275">
            <a:solidFill>
              <a:srgbClr val="C00000"/>
            </a:solidFill>
            <a:prstDash val="lg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387121" y="805397"/>
            <a:ext cx="18261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HK" dirty="0"/>
              <a:t>Parent Process </a:t>
            </a:r>
          </a:p>
          <a:p>
            <a:pPr algn="ctr"/>
            <a:r>
              <a:rPr lang="en-HK" dirty="0"/>
              <a:t>for </a:t>
            </a:r>
            <a:r>
              <a:rPr lang="en-HK" dirty="0" err="1"/>
              <a:t>a.out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880725" y="3362466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/>
              <a:t>  fork()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6300192" y="3731798"/>
            <a:ext cx="0" cy="1641557"/>
          </a:xfrm>
          <a:prstGeom prst="line">
            <a:avLst/>
          </a:prstGeom>
          <a:ln w="41275">
            <a:solidFill>
              <a:schemeClr val="tx1"/>
            </a:solidFill>
            <a:prstDash val="lg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5868144" y="5373216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 err="1"/>
              <a:t>execvp</a:t>
            </a:r>
            <a:r>
              <a:rPr lang="en-HK" dirty="0"/>
              <a:t>(“ls”)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5220072" y="3573016"/>
            <a:ext cx="76905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0" y="627067"/>
            <a:ext cx="4788024" cy="61863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&lt;sys/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types.h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&lt;sys/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wait.h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unistd.h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stdio.h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stdlib.h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&lt;sys/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stat.h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fcntl.h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main()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fd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[2];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ret;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char *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cmd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char *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argv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[3];</a:t>
            </a: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pipe(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fd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if ( (ret=fork()) &gt; 0 ){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/* Parent process*/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close(1);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dup(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fd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[1]);   close(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fd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[0]);  close(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fd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[1]);</a:t>
            </a: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cmd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"ls"; 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argv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[0] = "ls"; 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argv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= "-l"; 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argv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= NULL;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execvp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cmd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argv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}else if (ret == 0 ){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/* Child process*/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close(0);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dup(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fd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[0]);  close(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fd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[0]);  close (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fd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[1]);</a:t>
            </a: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cmd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"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wc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";  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argv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[0] = "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wc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"; 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argv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= "-l";  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argv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= NULL;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execvp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cmd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argv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} else{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/* Error in fork()*/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("Error occurs when executing fork().\n");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exit(-1);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06337457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Implement   “ls –l | </a:t>
            </a:r>
            <a:r>
              <a:rPr lang="en-HK" dirty="0" err="1"/>
              <a:t>wc</a:t>
            </a:r>
            <a:r>
              <a:rPr lang="en-HK" dirty="0"/>
              <a:t> –l”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6300192" y="1715435"/>
            <a:ext cx="0" cy="1641557"/>
          </a:xfrm>
          <a:prstGeom prst="line">
            <a:avLst/>
          </a:prstGeom>
          <a:ln w="41275">
            <a:solidFill>
              <a:srgbClr val="C00000"/>
            </a:solidFill>
            <a:prstDash val="lg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387121" y="805397"/>
            <a:ext cx="18261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HK" dirty="0"/>
              <a:t>Parent Process </a:t>
            </a:r>
          </a:p>
          <a:p>
            <a:pPr algn="ctr"/>
            <a:r>
              <a:rPr lang="en-HK" dirty="0"/>
              <a:t>for </a:t>
            </a:r>
            <a:r>
              <a:rPr lang="en-HK" dirty="0" err="1"/>
              <a:t>a.out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880725" y="3362466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/>
              <a:t>  fork()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6300192" y="3731798"/>
            <a:ext cx="0" cy="1641557"/>
          </a:xfrm>
          <a:prstGeom prst="line">
            <a:avLst/>
          </a:prstGeom>
          <a:ln w="41275">
            <a:solidFill>
              <a:schemeClr val="tx1"/>
            </a:solidFill>
            <a:prstDash val="lg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276739" y="805396"/>
            <a:ext cx="16722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HK" dirty="0"/>
              <a:t>Child Process </a:t>
            </a:r>
          </a:p>
          <a:p>
            <a:pPr algn="ctr"/>
            <a:r>
              <a:rPr lang="en-HK" dirty="0"/>
              <a:t>for </a:t>
            </a:r>
            <a:r>
              <a:rPr lang="en-HK" dirty="0" err="1"/>
              <a:t>a.out</a:t>
            </a:r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7884368" y="1700808"/>
            <a:ext cx="0" cy="1641557"/>
          </a:xfrm>
          <a:prstGeom prst="line">
            <a:avLst/>
          </a:prstGeom>
          <a:ln w="41275">
            <a:solidFill>
              <a:srgbClr val="C00000"/>
            </a:solidFill>
            <a:prstDash val="lg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452320" y="3356992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/>
              <a:t>  fork()</a:t>
            </a:r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7884368" y="3717032"/>
            <a:ext cx="0" cy="1641557"/>
          </a:xfrm>
          <a:prstGeom prst="line">
            <a:avLst/>
          </a:prstGeom>
          <a:ln w="41275">
            <a:solidFill>
              <a:schemeClr val="tx1"/>
            </a:solidFill>
            <a:prstDash val="lg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5292080" y="5373216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 err="1"/>
              <a:t>execvp</a:t>
            </a:r>
            <a:r>
              <a:rPr lang="en-HK" dirty="0"/>
              <a:t>(“ls”)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7308304" y="5373216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 err="1"/>
              <a:t>execvp</a:t>
            </a:r>
            <a:r>
              <a:rPr lang="en-HK" dirty="0"/>
              <a:t>(“</a:t>
            </a:r>
            <a:r>
              <a:rPr lang="en-HK" dirty="0" err="1"/>
              <a:t>wc</a:t>
            </a:r>
            <a:r>
              <a:rPr lang="en-HK" dirty="0"/>
              <a:t>”)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5387121" y="3717032"/>
            <a:ext cx="76905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8235102" y="3715763"/>
            <a:ext cx="567680" cy="838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0" y="627067"/>
            <a:ext cx="4788024" cy="61863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&lt;sys/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types.h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&lt;sys/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wait.h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unistd.h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stdio.h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stdlib.h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&lt;sys/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stat.h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fcntl.h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main()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fd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[2];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ret;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char *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cmd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char *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argv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[3];</a:t>
            </a: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pipe(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fd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if </a:t>
            </a:r>
            <a:r>
              <a:rPr lang="en-US" sz="11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 (ret=fork()) &gt; 0 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){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/* Parent process*/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close(1);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dup(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fd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[1]);   close(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fd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[0]);  close(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fd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[1]);</a:t>
            </a: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cmd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"ls"; 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argv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[0] = "ls"; 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argv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= "-l"; 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argv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= NULL;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execvp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cmd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argv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}else if (ret == 0 ){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/* Child process*/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close(0);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dup(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fd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[0]);  close(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fd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[0]);  close (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fd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[1]);</a:t>
            </a: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cmd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"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wc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";  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argv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[0] = "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wc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"; 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argv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= "-l";  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argv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= NULL;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execvp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cmd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argv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} else{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/* Error in fork()*/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("Error occurs when executing fork().\n");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exit(-1);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40272485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Implement   “ls –l | </a:t>
            </a:r>
            <a:r>
              <a:rPr lang="en-HK" dirty="0" err="1"/>
              <a:t>wc</a:t>
            </a:r>
            <a:r>
              <a:rPr lang="en-HK" dirty="0"/>
              <a:t> –l”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6300192" y="1715435"/>
            <a:ext cx="0" cy="1641557"/>
          </a:xfrm>
          <a:prstGeom prst="line">
            <a:avLst/>
          </a:prstGeom>
          <a:ln w="41275">
            <a:solidFill>
              <a:srgbClr val="C00000"/>
            </a:solidFill>
            <a:prstDash val="lg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387121" y="805397"/>
            <a:ext cx="18261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HK" dirty="0"/>
              <a:t>Parent Process </a:t>
            </a:r>
          </a:p>
          <a:p>
            <a:pPr algn="ctr"/>
            <a:r>
              <a:rPr lang="en-HK" dirty="0"/>
              <a:t>for </a:t>
            </a:r>
            <a:r>
              <a:rPr lang="en-HK" dirty="0" err="1"/>
              <a:t>a.out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880725" y="3362466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/>
              <a:t>  fork()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6300192" y="3731798"/>
            <a:ext cx="0" cy="1641557"/>
          </a:xfrm>
          <a:prstGeom prst="line">
            <a:avLst/>
          </a:prstGeom>
          <a:ln w="41275">
            <a:solidFill>
              <a:srgbClr val="C00000"/>
            </a:solidFill>
            <a:prstDash val="lg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276739" y="805396"/>
            <a:ext cx="16722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HK" dirty="0"/>
              <a:t>Child Process </a:t>
            </a:r>
          </a:p>
          <a:p>
            <a:pPr algn="ctr"/>
            <a:r>
              <a:rPr lang="en-HK" dirty="0"/>
              <a:t>for </a:t>
            </a:r>
            <a:r>
              <a:rPr lang="en-HK" dirty="0" err="1"/>
              <a:t>a.out</a:t>
            </a:r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7884368" y="1700808"/>
            <a:ext cx="0" cy="1641557"/>
          </a:xfrm>
          <a:prstGeom prst="line">
            <a:avLst/>
          </a:prstGeom>
          <a:ln w="41275">
            <a:solidFill>
              <a:srgbClr val="C00000"/>
            </a:solidFill>
            <a:prstDash val="lg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7452320" y="3356992"/>
            <a:ext cx="851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/>
              <a:t>  fork()</a:t>
            </a:r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7884368" y="3717032"/>
            <a:ext cx="0" cy="1641557"/>
          </a:xfrm>
          <a:prstGeom prst="line">
            <a:avLst/>
          </a:prstGeom>
          <a:ln w="41275">
            <a:solidFill>
              <a:srgbClr val="C00000"/>
            </a:solidFill>
            <a:prstDash val="lg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5580112" y="5373216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execvp</a:t>
            </a:r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(“ls”)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7308304" y="5373216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execvp</a:t>
            </a:r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en-HK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wc</a:t>
            </a:r>
            <a:r>
              <a:rPr lang="en-HK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”)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860032" y="5589240"/>
            <a:ext cx="76905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8540824" y="5578082"/>
            <a:ext cx="567680" cy="1115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0" y="627067"/>
            <a:ext cx="4788024" cy="61863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&lt;sys/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types.h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&lt;sys/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wait.h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unistd.h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stdio.h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stdlib.h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&lt;sys/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stat.h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fcntl.h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main()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fd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[2];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ret;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char *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cmd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char *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argv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[3];</a:t>
            </a: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pipe(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fd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if ( (ret=fork()) &gt; 0 ){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/* Parent process*/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close(1);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dup(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fd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[1]);   close(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fd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[0]);  close(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fd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[1]);</a:t>
            </a: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cmd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"ls"; 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argv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[0] = "ls"; 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argv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= "-l"; 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argv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= NULL;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1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execvp</a:t>
            </a:r>
            <a:r>
              <a:rPr lang="en-US" sz="11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1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cmd</a:t>
            </a:r>
            <a:r>
              <a:rPr lang="en-US" sz="11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1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argv</a:t>
            </a:r>
            <a:r>
              <a:rPr lang="en-US" sz="11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}else if (ret == 0 ){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/* Child process*/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close(0);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dup(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fd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[0]);  close(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fd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[0]);  close (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fd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[1]);</a:t>
            </a: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cmd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"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wc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";  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argv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[0] = "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wc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"; 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argv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= "-l";  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argv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= NULL;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1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execvp</a:t>
            </a:r>
            <a:r>
              <a:rPr lang="en-US" sz="11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1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cmd</a:t>
            </a:r>
            <a:r>
              <a:rPr lang="en-US" sz="11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1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argv</a:t>
            </a:r>
            <a:r>
              <a:rPr lang="en-US" sz="11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} else{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/* Error in fork()*/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("Error occurs when executing fork().\n");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exit(-1);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53113704"/>
      </p:ext>
    </p:extLst>
  </p:cSld>
  <p:clrMapOvr>
    <a:masterClrMapping/>
  </p:clrMapOvr>
  <p:transition>
    <p:zoom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Implement   “ls –l | </a:t>
            </a:r>
            <a:r>
              <a:rPr lang="en-HK" dirty="0" err="1"/>
              <a:t>wc</a:t>
            </a:r>
            <a:r>
              <a:rPr lang="en-HK" dirty="0"/>
              <a:t> –l”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6300192" y="1715435"/>
            <a:ext cx="0" cy="4017821"/>
          </a:xfrm>
          <a:prstGeom prst="line">
            <a:avLst/>
          </a:prstGeom>
          <a:ln w="41275">
            <a:solidFill>
              <a:schemeClr val="tx1"/>
            </a:solidFill>
            <a:prstDash val="lg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387121" y="805397"/>
            <a:ext cx="18261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HK" dirty="0"/>
              <a:t>Parent Process </a:t>
            </a:r>
          </a:p>
          <a:p>
            <a:pPr algn="ctr"/>
            <a:r>
              <a:rPr lang="en-HK" dirty="0"/>
              <a:t>for ls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7276739" y="805396"/>
            <a:ext cx="16722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HK" dirty="0"/>
              <a:t>Child Process </a:t>
            </a:r>
          </a:p>
          <a:p>
            <a:pPr algn="ctr"/>
            <a:r>
              <a:rPr lang="en-HK" dirty="0"/>
              <a:t>for </a:t>
            </a:r>
            <a:r>
              <a:rPr lang="en-HK" dirty="0" err="1"/>
              <a:t>wc</a:t>
            </a:r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7884368" y="1700808"/>
            <a:ext cx="0" cy="4032448"/>
          </a:xfrm>
          <a:prstGeom prst="line">
            <a:avLst/>
          </a:prstGeom>
          <a:ln w="41275">
            <a:solidFill>
              <a:schemeClr val="tx1"/>
            </a:solidFill>
            <a:prstDash val="lg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5297560" y="1739720"/>
            <a:ext cx="769055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H="1">
            <a:off x="8028384" y="1689650"/>
            <a:ext cx="567680" cy="1115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0" y="627067"/>
            <a:ext cx="4788024" cy="61863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&lt;sys/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types.h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&lt;sys/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wait.h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unistd.h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stdio.h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stdlib.h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&lt;sys/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stat.h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fcntl.h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main()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fd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[2];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ret;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char *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cmd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char *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argv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[3];</a:t>
            </a: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pipe(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fd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if ( (ret=fork()) &gt; 0 ){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/* Parent process*/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close(1);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dup(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fd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[1]);   close(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fd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[0]);  close(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fd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[1]);</a:t>
            </a: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cmd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"ls"; 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argv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[0] = "ls"; 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argv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= "-l"; 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argv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= NULL;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execvp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cmd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argv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}else if (ret == 0 ){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/* Child process*/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close(0);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dup(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fd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[0]);  close(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fd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[0]);  close (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fd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[1]);</a:t>
            </a: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cmd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"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wc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";  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argv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[0] = "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wc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"; 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argv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= "-l";  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argv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= NULL;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execvp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cmd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argv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} else{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/* Error in fork()*/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("Error occurs when executing fork().\n");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exit(-1);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27609437"/>
      </p:ext>
    </p:extLst>
  </p:cSld>
  <p:clrMapOvr>
    <a:masterClrMapping/>
  </p:clrMapOvr>
  <p:transition>
    <p:zoom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/>
          <p:cNvSpPr txBox="1"/>
          <p:nvPr/>
        </p:nvSpPr>
        <p:spPr>
          <a:xfrm>
            <a:off x="0" y="627067"/>
            <a:ext cx="4788024" cy="61863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&lt;sys/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types.h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&lt;sys/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wait.h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unistd.h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stdio.h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stdlib.h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&lt;sys/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stat.h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fcntl.h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main()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fd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[2];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ret;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char *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cmd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char *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argv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[3];</a:t>
            </a: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pipe(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fd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if ( (ret=fork()) &gt; 0 ){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/* Parent process*/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close(1);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dup(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fd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[1]);   close(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fd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[0]);  close(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fd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[1]);</a:t>
            </a: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cmd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"ls"; 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argv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[0] = "ls"; 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argv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= "-l"; 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argv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= NULL;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execvp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cmd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argv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}else if (ret == 0 ){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/* Child process*/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close(0);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dup(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fd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[0]);  close(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fd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[0]);  close (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fd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[1]);</a:t>
            </a: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cmd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"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wc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";  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argv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[0] = "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wc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"; 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argv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= "-l";  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argv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= NULL;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execvp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cmd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argv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} else{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/* Error in fork()*/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("Error occurs when executing fork().\n");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exit(-1);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Implement   “ls –l | </a:t>
            </a:r>
            <a:r>
              <a:rPr lang="en-HK" dirty="0" err="1"/>
              <a:t>wc</a:t>
            </a:r>
            <a:r>
              <a:rPr lang="en-HK" dirty="0"/>
              <a:t> –l”</a:t>
            </a:r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5315114" y="1715435"/>
            <a:ext cx="0" cy="4017821"/>
          </a:xfrm>
          <a:prstGeom prst="line">
            <a:avLst/>
          </a:prstGeom>
          <a:ln w="41275">
            <a:solidFill>
              <a:schemeClr val="tx1"/>
            </a:solidFill>
            <a:prstDash val="lg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629923" y="805397"/>
            <a:ext cx="10823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HK" dirty="0"/>
              <a:t>Parent </a:t>
            </a:r>
          </a:p>
          <a:p>
            <a:pPr algn="ctr"/>
            <a:r>
              <a:rPr lang="en-HK" dirty="0"/>
              <a:t>Process </a:t>
            </a:r>
          </a:p>
          <a:p>
            <a:pPr algn="ctr"/>
            <a:r>
              <a:rPr lang="en-HK" dirty="0"/>
              <a:t>for ls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084168" y="805396"/>
            <a:ext cx="10823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HK" dirty="0"/>
              <a:t>Child </a:t>
            </a:r>
          </a:p>
          <a:p>
            <a:pPr algn="ctr"/>
            <a:r>
              <a:rPr lang="en-HK" dirty="0"/>
              <a:t>Process </a:t>
            </a:r>
          </a:p>
          <a:p>
            <a:pPr algn="ctr"/>
            <a:r>
              <a:rPr lang="en-HK" dirty="0"/>
              <a:t>for </a:t>
            </a:r>
            <a:r>
              <a:rPr lang="en-HK" dirty="0" err="1"/>
              <a:t>wc</a:t>
            </a:r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6675727" y="1700808"/>
            <a:ext cx="0" cy="4032448"/>
          </a:xfrm>
          <a:prstGeom prst="line">
            <a:avLst/>
          </a:prstGeom>
          <a:ln w="41275">
            <a:solidFill>
              <a:schemeClr val="tx1"/>
            </a:solidFill>
            <a:prstDash val="lg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6"/>
          <p:cNvSpPr>
            <a:spLocks noChangeArrowheads="1"/>
          </p:cNvSpPr>
          <p:nvPr/>
        </p:nvSpPr>
        <p:spPr bwMode="auto">
          <a:xfrm>
            <a:off x="5802481" y="3404552"/>
            <a:ext cx="641727" cy="384488"/>
          </a:xfrm>
          <a:prstGeom prst="rect">
            <a:avLst/>
          </a:prstGeom>
          <a:solidFill>
            <a:schemeClr val="accent1">
              <a:alpha val="67842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HK" altLang="zh-CN" sz="1600" dirty="0">
                <a:ea typeface="宋体" panose="02010600030101010101" pitchFamily="2" charset="-122"/>
              </a:rPr>
              <a:t>  pipe</a:t>
            </a:r>
            <a:endParaRPr lang="zh-CN" altLang="zh-CN" sz="1600" dirty="0">
              <a:ea typeface="宋体" panose="02010600030101010101" pitchFamily="2" charset="-122"/>
            </a:endParaRPr>
          </a:p>
        </p:txBody>
      </p:sp>
      <p:cxnSp>
        <p:nvCxnSpPr>
          <p:cNvPr id="13" name="Straight Arrow Connector 8"/>
          <p:cNvCxnSpPr>
            <a:cxnSpLocks noChangeShapeType="1"/>
          </p:cNvCxnSpPr>
          <p:nvPr/>
        </p:nvCxnSpPr>
        <p:spPr bwMode="auto">
          <a:xfrm flipV="1">
            <a:off x="5006074" y="3573016"/>
            <a:ext cx="796407" cy="2514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Straight Arrow Connector 10"/>
          <p:cNvCxnSpPr>
            <a:cxnSpLocks noChangeShapeType="1"/>
          </p:cNvCxnSpPr>
          <p:nvPr/>
        </p:nvCxnSpPr>
        <p:spPr bwMode="auto">
          <a:xfrm>
            <a:off x="6459703" y="3611928"/>
            <a:ext cx="783704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" name="TextBox 11"/>
          <p:cNvSpPr txBox="1">
            <a:spLocks noChangeArrowheads="1"/>
          </p:cNvSpPr>
          <p:nvPr/>
        </p:nvSpPr>
        <p:spPr bwMode="auto">
          <a:xfrm>
            <a:off x="4499992" y="3284984"/>
            <a:ext cx="87671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fd</a:t>
            </a:r>
            <a:r>
              <a:rPr lang="en-US" altLang="zh-CN" sz="1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[1] 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writing</a:t>
            </a:r>
          </a:p>
        </p:txBody>
      </p:sp>
      <p:sp>
        <p:nvSpPr>
          <p:cNvPr id="22" name="TextBox 11"/>
          <p:cNvSpPr txBox="1">
            <a:spLocks noChangeArrowheads="1"/>
          </p:cNvSpPr>
          <p:nvPr/>
        </p:nvSpPr>
        <p:spPr bwMode="auto">
          <a:xfrm>
            <a:off x="6663104" y="3323896"/>
            <a:ext cx="87671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fd</a:t>
            </a:r>
            <a:r>
              <a:rPr lang="en-US" altLang="zh-CN" sz="1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[0] 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reading</a:t>
            </a:r>
          </a:p>
        </p:txBody>
      </p:sp>
    </p:spTree>
    <p:extLst>
      <p:ext uri="{BB962C8B-B14F-4D97-AF65-F5344CB8AC3E}">
        <p14:creationId xmlns:p14="http://schemas.microsoft.com/office/powerpoint/2010/main" val="2646921284"/>
      </p:ext>
    </p:extLst>
  </p:cSld>
  <p:clrMapOvr>
    <a:masterClrMapping/>
  </p:clrMapOvr>
  <p:transition>
    <p:zoom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/>
          <p:cNvSpPr txBox="1"/>
          <p:nvPr/>
        </p:nvSpPr>
        <p:spPr>
          <a:xfrm>
            <a:off x="0" y="627067"/>
            <a:ext cx="4788024" cy="61863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&lt;sys/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types.h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&lt;sys/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wait.h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unistd.h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stdio.h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stdlib.h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&lt;sys/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stat.h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fcntl.h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main()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fd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[2];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ret;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char *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cmd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char *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argv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[3];</a:t>
            </a: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pipe(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fd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if ( (ret=fork()) &gt; 0 ){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/* Parent process*/</a:t>
            </a:r>
          </a:p>
          <a:p>
            <a:r>
              <a:rPr lang="en-US" sz="11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close(1);</a:t>
            </a:r>
          </a:p>
          <a:p>
            <a:r>
              <a:rPr lang="en-US" sz="11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dup(</a:t>
            </a:r>
            <a:r>
              <a:rPr lang="en-US" sz="11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fd</a:t>
            </a:r>
            <a:r>
              <a:rPr lang="en-US" sz="11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[1]);   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close(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fd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[0]);  close(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fd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[1]);</a:t>
            </a: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cmd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"ls"; 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argv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[0] = "ls"; 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argv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= "-l"; 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argv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= NULL;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execvp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cmd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argv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}else if (ret == 0 ){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/* Child process*/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close(0);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dup(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fd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[0]);  close(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fd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[0]);  close (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fd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[1]);</a:t>
            </a: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cmd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"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wc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";  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argv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[0] = "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wc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"; 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argv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= "-l";  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argv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= NULL;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execvp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cmd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argv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} else{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/* Error in fork()*/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("Error occurs when executing fork().\n");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exit(-1);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Implement   “ls –l | </a:t>
            </a:r>
            <a:r>
              <a:rPr lang="en-HK" dirty="0" err="1"/>
              <a:t>wc</a:t>
            </a:r>
            <a:r>
              <a:rPr lang="en-HK" dirty="0"/>
              <a:t> –l”</a:t>
            </a:r>
            <a:endParaRPr lang="en-US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4865" y="825802"/>
            <a:ext cx="1821111" cy="3476625"/>
          </a:xfrm>
          <a:prstGeom prst="rect">
            <a:avLst/>
          </a:prstGeom>
          <a:solidFill>
            <a:schemeClr val="accent1">
              <a:alpha val="73000"/>
            </a:schemeClr>
          </a:solidFill>
          <a:ln>
            <a:solidFill>
              <a:schemeClr val="tx1"/>
            </a:solidFill>
          </a:ln>
        </p:spPr>
      </p:pic>
      <p:cxnSp>
        <p:nvCxnSpPr>
          <p:cNvPr id="16" name="Straight Connector 15"/>
          <p:cNvCxnSpPr/>
          <p:nvPr/>
        </p:nvCxnSpPr>
        <p:spPr>
          <a:xfrm>
            <a:off x="5099090" y="1787443"/>
            <a:ext cx="0" cy="4017821"/>
          </a:xfrm>
          <a:prstGeom prst="line">
            <a:avLst/>
          </a:prstGeom>
          <a:ln w="41275">
            <a:solidFill>
              <a:schemeClr val="tx1"/>
            </a:solidFill>
            <a:prstDash val="lg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413899" y="877405"/>
            <a:ext cx="10823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HK" dirty="0"/>
              <a:t>Parent </a:t>
            </a:r>
          </a:p>
          <a:p>
            <a:pPr algn="ctr"/>
            <a:r>
              <a:rPr lang="en-HK" dirty="0"/>
              <a:t>Process </a:t>
            </a:r>
          </a:p>
          <a:p>
            <a:pPr algn="ctr"/>
            <a:r>
              <a:rPr lang="en-HK" dirty="0"/>
              <a:t>for ls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945812" y="877404"/>
            <a:ext cx="11464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HK" dirty="0"/>
              <a:t>Child</a:t>
            </a:r>
          </a:p>
          <a:p>
            <a:pPr algn="ctr"/>
            <a:r>
              <a:rPr lang="en-HK" dirty="0"/>
              <a:t> Process </a:t>
            </a:r>
          </a:p>
          <a:p>
            <a:pPr algn="ctr"/>
            <a:r>
              <a:rPr lang="en-HK" dirty="0"/>
              <a:t>for </a:t>
            </a:r>
            <a:r>
              <a:rPr lang="en-HK" dirty="0" err="1"/>
              <a:t>wc</a:t>
            </a:r>
            <a:endParaRPr lang="en-US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6459703" y="1772816"/>
            <a:ext cx="0" cy="4032448"/>
          </a:xfrm>
          <a:prstGeom prst="line">
            <a:avLst/>
          </a:prstGeom>
          <a:ln w="41275">
            <a:solidFill>
              <a:schemeClr val="tx1"/>
            </a:solidFill>
            <a:prstDash val="lg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6"/>
          <p:cNvSpPr>
            <a:spLocks noChangeArrowheads="1"/>
          </p:cNvSpPr>
          <p:nvPr/>
        </p:nvSpPr>
        <p:spPr bwMode="auto">
          <a:xfrm>
            <a:off x="5586457" y="3476560"/>
            <a:ext cx="641727" cy="384488"/>
          </a:xfrm>
          <a:prstGeom prst="rect">
            <a:avLst/>
          </a:prstGeom>
          <a:solidFill>
            <a:schemeClr val="accent1">
              <a:alpha val="67842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HK" altLang="zh-CN" sz="1600" dirty="0">
                <a:ea typeface="宋体" panose="02010600030101010101" pitchFamily="2" charset="-122"/>
              </a:rPr>
              <a:t>  pipe</a:t>
            </a:r>
            <a:endParaRPr lang="zh-CN" altLang="zh-CN" sz="1600" dirty="0">
              <a:ea typeface="宋体" panose="02010600030101010101" pitchFamily="2" charset="-122"/>
            </a:endParaRPr>
          </a:p>
        </p:txBody>
      </p:sp>
      <p:cxnSp>
        <p:nvCxnSpPr>
          <p:cNvPr id="21" name="Straight Arrow Connector 8"/>
          <p:cNvCxnSpPr>
            <a:cxnSpLocks noChangeShapeType="1"/>
          </p:cNvCxnSpPr>
          <p:nvPr/>
        </p:nvCxnSpPr>
        <p:spPr bwMode="auto">
          <a:xfrm flipV="1">
            <a:off x="4790050" y="3645024"/>
            <a:ext cx="796407" cy="2514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Arrow Connector 10"/>
          <p:cNvCxnSpPr>
            <a:cxnSpLocks noChangeShapeType="1"/>
          </p:cNvCxnSpPr>
          <p:nvPr/>
        </p:nvCxnSpPr>
        <p:spPr bwMode="auto">
          <a:xfrm>
            <a:off x="6243679" y="3683936"/>
            <a:ext cx="783704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" name="TextBox 11"/>
          <p:cNvSpPr txBox="1">
            <a:spLocks noChangeArrowheads="1"/>
          </p:cNvSpPr>
          <p:nvPr/>
        </p:nvSpPr>
        <p:spPr bwMode="auto">
          <a:xfrm>
            <a:off x="4283968" y="3356992"/>
            <a:ext cx="87671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1" dirty="0" err="1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fd</a:t>
            </a:r>
            <a:r>
              <a:rPr lang="en-US" altLang="zh-CN" sz="14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[1] 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writing</a:t>
            </a:r>
          </a:p>
        </p:txBody>
      </p:sp>
      <p:sp>
        <p:nvSpPr>
          <p:cNvPr id="26" name="TextBox 11"/>
          <p:cNvSpPr txBox="1">
            <a:spLocks noChangeArrowheads="1"/>
          </p:cNvSpPr>
          <p:nvPr/>
        </p:nvSpPr>
        <p:spPr bwMode="auto">
          <a:xfrm>
            <a:off x="6447080" y="3395904"/>
            <a:ext cx="87671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1" dirty="0" err="1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fd</a:t>
            </a:r>
            <a:r>
              <a:rPr lang="en-US" altLang="zh-CN" sz="1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[0] 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reading</a:t>
            </a:r>
          </a:p>
        </p:txBody>
      </p:sp>
      <p:sp>
        <p:nvSpPr>
          <p:cNvPr id="27" name="Arc 26"/>
          <p:cNvSpPr/>
          <p:nvPr/>
        </p:nvSpPr>
        <p:spPr>
          <a:xfrm>
            <a:off x="3318680" y="2041392"/>
            <a:ext cx="1440160" cy="2880320"/>
          </a:xfrm>
          <a:prstGeom prst="arc">
            <a:avLst/>
          </a:prstGeom>
          <a:ln w="3175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127176"/>
      </p:ext>
    </p:extLst>
  </p:cSld>
  <p:clrMapOvr>
    <a:masterClrMapping/>
  </p:clrMapOvr>
  <p:transition>
    <p:zoom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0" y="627067"/>
            <a:ext cx="4788024" cy="618630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&lt;sys/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types.h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&lt;sys/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wait.h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unistd.h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stdio.h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stdlib.h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&lt;sys/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stat.h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fcntl.h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main()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fd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[2];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ret;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char *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cmd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char *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argv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[3];</a:t>
            </a: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pipe(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fd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if ( (ret=fork()) &gt; 0 ){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/* Parent process*/</a:t>
            </a:r>
          </a:p>
          <a:p>
            <a:r>
              <a:rPr lang="en-US" sz="11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close(1);</a:t>
            </a:r>
          </a:p>
          <a:p>
            <a:r>
              <a:rPr lang="en-US" sz="11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dup(</a:t>
            </a:r>
            <a:r>
              <a:rPr lang="en-US" sz="11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fd</a:t>
            </a:r>
            <a:r>
              <a:rPr lang="en-US" sz="11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[1]);   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close(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fd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[0]);  close(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fd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[1]);</a:t>
            </a: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cmd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"ls"; 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argv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[0] = "ls"; 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argv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= "-l"; 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argv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= NULL;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execvp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cmd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argv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}else if (ret == 0 ){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/* Child process*/</a:t>
            </a:r>
          </a:p>
          <a:p>
            <a:r>
              <a:rPr lang="en-US" sz="11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close(0);</a:t>
            </a:r>
          </a:p>
          <a:p>
            <a:r>
              <a:rPr lang="en-US" sz="11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dup( </a:t>
            </a:r>
            <a:r>
              <a:rPr lang="en-US" sz="11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fd</a:t>
            </a:r>
            <a:r>
              <a:rPr lang="en-US" sz="11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[0]);  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close(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fd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[0]);  close (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fd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[1]);</a:t>
            </a: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cmd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"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wc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";  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argv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[0] = "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wc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"; 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argv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= "-l";  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argv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= NULL;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execvp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cmd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argv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} else{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/* Error in fork()*/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</a:t>
            </a:r>
            <a:r>
              <a:rPr lang="en-US" sz="1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("Error occurs when executing fork().\n");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exit(-1);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}</a:t>
            </a:r>
          </a:p>
          <a:p>
            <a:r>
              <a:rPr lang="en-US" sz="1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HK" dirty="0"/>
              <a:t>Implement   “ls –l | </a:t>
            </a:r>
            <a:r>
              <a:rPr lang="en-HK" dirty="0" err="1"/>
              <a:t>wc</a:t>
            </a:r>
            <a:r>
              <a:rPr lang="en-HK" dirty="0"/>
              <a:t> –l”</a:t>
            </a:r>
            <a:endParaRPr lang="en-US" dirty="0"/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4865" y="825802"/>
            <a:ext cx="1821111" cy="3476625"/>
          </a:xfrm>
          <a:prstGeom prst="rect">
            <a:avLst/>
          </a:prstGeom>
          <a:solidFill>
            <a:schemeClr val="accent1">
              <a:alpha val="73000"/>
            </a:schemeClr>
          </a:solidFill>
          <a:ln>
            <a:solidFill>
              <a:schemeClr val="tx1"/>
            </a:solidFill>
          </a:ln>
        </p:spPr>
      </p:pic>
      <p:cxnSp>
        <p:nvCxnSpPr>
          <p:cNvPr id="16" name="Straight Connector 15"/>
          <p:cNvCxnSpPr/>
          <p:nvPr/>
        </p:nvCxnSpPr>
        <p:spPr>
          <a:xfrm>
            <a:off x="5099090" y="1787443"/>
            <a:ext cx="0" cy="4017821"/>
          </a:xfrm>
          <a:prstGeom prst="line">
            <a:avLst/>
          </a:prstGeom>
          <a:ln w="41275">
            <a:solidFill>
              <a:schemeClr val="tx1"/>
            </a:solidFill>
            <a:prstDash val="lg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413899" y="877405"/>
            <a:ext cx="10823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HK" dirty="0"/>
              <a:t>Parent </a:t>
            </a:r>
          </a:p>
          <a:p>
            <a:pPr algn="ctr"/>
            <a:r>
              <a:rPr lang="en-HK" dirty="0"/>
              <a:t>Process </a:t>
            </a:r>
          </a:p>
          <a:p>
            <a:pPr algn="ctr"/>
            <a:r>
              <a:rPr lang="en-HK" dirty="0"/>
              <a:t>for ls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945812" y="877404"/>
            <a:ext cx="11464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HK" dirty="0"/>
              <a:t>Child</a:t>
            </a:r>
          </a:p>
          <a:p>
            <a:pPr algn="ctr"/>
            <a:r>
              <a:rPr lang="en-HK" dirty="0"/>
              <a:t> Process </a:t>
            </a:r>
          </a:p>
          <a:p>
            <a:pPr algn="ctr"/>
            <a:r>
              <a:rPr lang="en-HK" dirty="0"/>
              <a:t>for </a:t>
            </a:r>
            <a:r>
              <a:rPr lang="en-HK" dirty="0" err="1"/>
              <a:t>wc</a:t>
            </a:r>
            <a:endParaRPr lang="en-US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6459703" y="1772816"/>
            <a:ext cx="0" cy="4032448"/>
          </a:xfrm>
          <a:prstGeom prst="line">
            <a:avLst/>
          </a:prstGeom>
          <a:ln w="41275">
            <a:solidFill>
              <a:schemeClr val="tx1"/>
            </a:solidFill>
            <a:prstDash val="lgDash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6"/>
          <p:cNvSpPr>
            <a:spLocks noChangeArrowheads="1"/>
          </p:cNvSpPr>
          <p:nvPr/>
        </p:nvSpPr>
        <p:spPr bwMode="auto">
          <a:xfrm>
            <a:off x="5586457" y="3476560"/>
            <a:ext cx="641727" cy="384488"/>
          </a:xfrm>
          <a:prstGeom prst="rect">
            <a:avLst/>
          </a:prstGeom>
          <a:solidFill>
            <a:schemeClr val="accent1">
              <a:alpha val="67842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HK" altLang="zh-CN" sz="1600" dirty="0">
                <a:ea typeface="宋体" panose="02010600030101010101" pitchFamily="2" charset="-122"/>
              </a:rPr>
              <a:t>  pipe</a:t>
            </a:r>
            <a:endParaRPr lang="zh-CN" altLang="zh-CN" sz="1600" dirty="0">
              <a:ea typeface="宋体" panose="02010600030101010101" pitchFamily="2" charset="-122"/>
            </a:endParaRPr>
          </a:p>
        </p:txBody>
      </p:sp>
      <p:cxnSp>
        <p:nvCxnSpPr>
          <p:cNvPr id="21" name="Straight Arrow Connector 8"/>
          <p:cNvCxnSpPr>
            <a:cxnSpLocks noChangeShapeType="1"/>
          </p:cNvCxnSpPr>
          <p:nvPr/>
        </p:nvCxnSpPr>
        <p:spPr bwMode="auto">
          <a:xfrm flipV="1">
            <a:off x="4790050" y="3645024"/>
            <a:ext cx="796407" cy="2514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Arrow Connector 10"/>
          <p:cNvCxnSpPr>
            <a:cxnSpLocks noChangeShapeType="1"/>
          </p:cNvCxnSpPr>
          <p:nvPr/>
        </p:nvCxnSpPr>
        <p:spPr bwMode="auto">
          <a:xfrm>
            <a:off x="6243679" y="3683936"/>
            <a:ext cx="783704" cy="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5" name="TextBox 11"/>
          <p:cNvSpPr txBox="1">
            <a:spLocks noChangeArrowheads="1"/>
          </p:cNvSpPr>
          <p:nvPr/>
        </p:nvSpPr>
        <p:spPr bwMode="auto">
          <a:xfrm>
            <a:off x="4283968" y="3356992"/>
            <a:ext cx="87671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1" dirty="0" err="1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fd</a:t>
            </a:r>
            <a:r>
              <a:rPr lang="en-US" altLang="zh-CN" sz="14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[1] 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writing</a:t>
            </a:r>
          </a:p>
        </p:txBody>
      </p:sp>
      <p:sp>
        <p:nvSpPr>
          <p:cNvPr id="26" name="TextBox 11"/>
          <p:cNvSpPr txBox="1">
            <a:spLocks noChangeArrowheads="1"/>
          </p:cNvSpPr>
          <p:nvPr/>
        </p:nvSpPr>
        <p:spPr bwMode="auto">
          <a:xfrm>
            <a:off x="6447080" y="3395904"/>
            <a:ext cx="876719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1" dirty="0" err="1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fd</a:t>
            </a:r>
            <a:r>
              <a:rPr lang="en-US" altLang="zh-CN" sz="1400" b="1" dirty="0">
                <a:solidFill>
                  <a:srgbClr val="C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[0]</a:t>
            </a:r>
            <a:r>
              <a:rPr lang="en-US" altLang="zh-CN" sz="1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reading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6296" y="825802"/>
            <a:ext cx="1847248" cy="3505504"/>
          </a:xfrm>
          <a:prstGeom prst="rect">
            <a:avLst/>
          </a:prstGeom>
        </p:spPr>
      </p:pic>
      <p:sp>
        <p:nvSpPr>
          <p:cNvPr id="27" name="Arc 26"/>
          <p:cNvSpPr/>
          <p:nvPr/>
        </p:nvSpPr>
        <p:spPr>
          <a:xfrm>
            <a:off x="3318680" y="2041392"/>
            <a:ext cx="1440160" cy="2880320"/>
          </a:xfrm>
          <a:prstGeom prst="arc">
            <a:avLst/>
          </a:prstGeom>
          <a:ln w="3175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c 28"/>
          <p:cNvSpPr/>
          <p:nvPr/>
        </p:nvSpPr>
        <p:spPr>
          <a:xfrm>
            <a:off x="6904951" y="1772816"/>
            <a:ext cx="2707609" cy="3240360"/>
          </a:xfrm>
          <a:prstGeom prst="arc">
            <a:avLst>
              <a:gd name="adj1" fmla="val 10743860"/>
              <a:gd name="adj2" fmla="val 16502595"/>
            </a:avLst>
          </a:prstGeom>
          <a:ln w="34925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1442043"/>
      </p:ext>
    </p:extLst>
  </p:cSld>
  <p:clrMapOvr>
    <a:masterClrMapping/>
  </p:clrMapOvr>
  <p:transition>
    <p:zoom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C48DB-1FC0-49FD-B50D-12CB474549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4312" y="55563"/>
            <a:ext cx="8929687" cy="585787"/>
          </a:xfrm>
        </p:spPr>
        <p:txBody>
          <a:bodyPr/>
          <a:lstStyle/>
          <a:p>
            <a:r>
              <a:rPr lang="en-HK" dirty="0"/>
              <a:t>More about Pipe (https://man7.org/linux/man-pages/man7/pipe.7.html)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A570C-1ED5-44F3-912B-07CEDCC9E2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313" y="880070"/>
            <a:ext cx="8822183" cy="5501258"/>
          </a:xfrm>
        </p:spPr>
        <p:txBody>
          <a:bodyPr/>
          <a:lstStyle/>
          <a:p>
            <a:r>
              <a:rPr lang="en-US" dirty="0"/>
              <a:t>Pipes provide a unidirectional </a:t>
            </a:r>
            <a:r>
              <a:rPr lang="en-US" dirty="0" err="1"/>
              <a:t>interprocess</a:t>
            </a:r>
            <a:r>
              <a:rPr lang="en-US" dirty="0"/>
              <a:t> communication channel.  A pipe has a read end and a write end.  Data written to the write end of a pipe can be read from the read end of the pipe.</a:t>
            </a:r>
          </a:p>
          <a:p>
            <a:r>
              <a:rPr lang="en-US" dirty="0"/>
              <a:t> If a process attempts to read from an empty pipe, then read() will block until data is available.  </a:t>
            </a:r>
          </a:p>
          <a:p>
            <a:r>
              <a:rPr lang="en-US" dirty="0"/>
              <a:t>The communication channel provided by a pipe is a byte stream: there is no concept of message boundaries.</a:t>
            </a:r>
          </a:p>
          <a:p>
            <a:r>
              <a:rPr lang="en-US" dirty="0"/>
              <a:t>If all file descriptors referring to the write end of a pipe have been closed, then an attempt to read() from the pipe will see end-of-file (read() will return 0).  If all file descriptors referring to the read end of a pipe have been closed, then a        write() will cause a SIGPIPE signal to be generated for the calling process.  If the calling process is ignoring this signal, then write() fails with the error EPIPE.  </a:t>
            </a:r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2862497835"/>
      </p:ext>
    </p:extLst>
  </p:cSld>
  <p:clrMapOvr>
    <a:masterClrMapping/>
  </p:clrMapOvr>
  <p:transition>
    <p:zo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System call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42305" y="2204864"/>
            <a:ext cx="2413471" cy="5501258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OS provides services via </a:t>
            </a:r>
            <a:r>
              <a:rPr lang="en-US" altLang="ko-KR" b="1" dirty="0"/>
              <a:t>System Call</a:t>
            </a:r>
            <a:r>
              <a:rPr lang="en-US" altLang="ko-KR" dirty="0"/>
              <a:t> (typically a few hundred) to run </a:t>
            </a:r>
            <a:r>
              <a:rPr lang="en-US" altLang="ko-KR" b="1" dirty="0"/>
              <a:t>process</a:t>
            </a:r>
            <a:r>
              <a:rPr lang="en-US" altLang="ko-KR" dirty="0"/>
              <a:t>, access memory</a:t>
            </a:r>
            <a:r>
              <a:rPr lang="en-US" altLang="ko-KR" dirty="0">
                <a:solidFill>
                  <a:srgbClr val="FF0000"/>
                </a:solidFill>
              </a:rPr>
              <a:t>/devices/files</a:t>
            </a:r>
            <a:r>
              <a:rPr lang="en-US" altLang="ko-KR" dirty="0"/>
              <a:t>, etc. </a:t>
            </a:r>
          </a:p>
          <a:p>
            <a:pPr marL="457200" lvl="1" indent="0">
              <a:buNone/>
            </a:pPr>
            <a:endParaRPr lang="en-US" altLang="ko-KR" dirty="0"/>
          </a:p>
          <a:p>
            <a:pPr marL="457200" lvl="1" indent="0">
              <a:buNone/>
            </a:pPr>
            <a:endParaRPr lang="ko-KR" alt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07504" y="2132856"/>
            <a:ext cx="2341463" cy="3384376"/>
          </a:xfrm>
          <a:prstGeom prst="roundRect">
            <a:avLst/>
          </a:prstGeom>
          <a:solidFill>
            <a:schemeClr val="accent5">
              <a:lumMod val="40000"/>
              <a:lumOff val="60000"/>
              <a:alpha val="26000"/>
            </a:schemeClr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2843808" y="830462"/>
            <a:ext cx="6120680" cy="5919617"/>
            <a:chOff x="2843808" y="830462"/>
            <a:chExt cx="6120680" cy="5919617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43808" y="830462"/>
              <a:ext cx="6120680" cy="5370161"/>
            </a:xfrm>
            <a:prstGeom prst="rect">
              <a:avLst/>
            </a:prstGeom>
          </p:spPr>
        </p:pic>
        <p:sp>
          <p:nvSpPr>
            <p:cNvPr id="9" name="TextBox 8"/>
            <p:cNvSpPr txBox="1"/>
            <p:nvPr/>
          </p:nvSpPr>
          <p:spPr>
            <a:xfrm>
              <a:off x="3006445" y="6165304"/>
              <a:ext cx="5886035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b="1" u="sng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The Design Of The Unix Operating System (Maurice Bach, 1986)</a:t>
              </a:r>
              <a:endPara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endParaRPr lang="en-HK" sz="16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7023082"/>
      </p:ext>
    </p:extLst>
  </p:cSld>
  <p:clrMapOvr>
    <a:masterClrMapping/>
  </p:clrMapOvr>
  <p:transition>
    <p:zoom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Writing Immediately with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fsync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()</a:t>
            </a:r>
            <a:endParaRPr lang="ko-KR" altLang="en-US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file system will </a:t>
            </a:r>
            <a:r>
              <a:rPr lang="en-US" altLang="ko-KR" b="1" dirty="0"/>
              <a:t>buffer</a:t>
            </a:r>
            <a:r>
              <a:rPr lang="en-US" altLang="ko-KR" dirty="0"/>
              <a:t> writes in memory for some time (for performance reasons), e.g. 5 or 30 seconds.</a:t>
            </a:r>
          </a:p>
          <a:p>
            <a:r>
              <a:rPr lang="en-US" altLang="ko-KR" dirty="0"/>
              <a:t>At that later point in time, the write(s) will </a:t>
            </a:r>
            <a:r>
              <a:rPr lang="en-US" altLang="ko-KR" b="1" dirty="0"/>
              <a:t>actually be issued and written </a:t>
            </a:r>
            <a:r>
              <a:rPr lang="en-US" altLang="ko-KR" dirty="0"/>
              <a:t>to the storage device.</a:t>
            </a:r>
          </a:p>
          <a:p>
            <a:pPr lvl="1"/>
            <a:r>
              <a:rPr lang="en-US" altLang="ko-KR" dirty="0"/>
              <a:t>Writes seem to </a:t>
            </a:r>
            <a:r>
              <a:rPr lang="en-US" altLang="ko-KR" u="sng" dirty="0"/>
              <a:t>complete quickly</a:t>
            </a:r>
            <a:r>
              <a:rPr lang="en-US" altLang="ko-KR" dirty="0"/>
              <a:t>; but data can be </a:t>
            </a:r>
            <a:r>
              <a:rPr lang="en-US" altLang="ko-KR" u="sng" dirty="0"/>
              <a:t>lost</a:t>
            </a:r>
            <a:r>
              <a:rPr lang="en-US" altLang="ko-KR" dirty="0"/>
              <a:t> (e.g., machine crashes).</a:t>
            </a:r>
          </a:p>
          <a:p>
            <a:pPr lvl="1"/>
            <a:r>
              <a:rPr lang="en-US" altLang="ko-KR" dirty="0"/>
              <a:t>However, some applications require persistence guarantee, e.g. DBMS requires force writes to disk from time to time (your bank transactions).</a:t>
            </a:r>
          </a:p>
          <a:p>
            <a:pPr lvl="1"/>
            <a:endParaRPr lang="en-US" altLang="ko-KR" dirty="0"/>
          </a:p>
        </p:txBody>
      </p:sp>
      <p:sp>
        <p:nvSpPr>
          <p:cNvPr id="7" name="직사각형 5"/>
          <p:cNvSpPr/>
          <p:nvPr/>
        </p:nvSpPr>
        <p:spPr>
          <a:xfrm>
            <a:off x="755576" y="4653136"/>
            <a:ext cx="7776864" cy="1512168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r>
              <a:rPr lang="en-US" altLang="ko-KR" sz="16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6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fsync</a:t>
            </a:r>
            <a:r>
              <a:rPr lang="en-US" altLang="ko-KR" sz="16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 </a:t>
            </a:r>
            <a:r>
              <a:rPr lang="en-US" altLang="ko-KR" sz="16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fd</a:t>
            </a:r>
            <a:r>
              <a:rPr lang="en-US" altLang="ko-KR" sz="16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</a:t>
            </a:r>
          </a:p>
          <a:p>
            <a:pPr algn="ctr"/>
            <a:endParaRPr lang="en-US" altLang="ko-KR" sz="1600" dirty="0">
              <a:solidFill>
                <a:schemeClr val="tx1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tx1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force all dirty (i.e., not yet written) data written to disk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 err="1">
                <a:solidFill>
                  <a:schemeClr val="tx1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fsync</a:t>
            </a:r>
            <a:r>
              <a:rPr lang="en-US" altLang="ko-KR" dirty="0">
                <a:solidFill>
                  <a:schemeClr val="tx1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() returns once all of theses writes are complete.</a:t>
            </a:r>
            <a:endParaRPr lang="en-US" altLang="ko-KR" sz="1600" dirty="0">
              <a:solidFill>
                <a:schemeClr val="tx1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9318144"/>
      </p:ext>
    </p:extLst>
  </p:cSld>
  <p:clrMapOvr>
    <a:masterClrMapping/>
  </p:clrMapOvr>
  <p:transition>
    <p:zoom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Writing Immediately with </a:t>
            </a:r>
            <a:r>
              <a:rPr lang="en-US" altLang="ko-KR" dirty="0" err="1"/>
              <a:t>fsync</a:t>
            </a:r>
            <a:r>
              <a:rPr lang="en-US" altLang="ko-KR" dirty="0"/>
              <a:t>()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An Example of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fsync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/>
              <a:t>In some cases, this code needs to </a:t>
            </a:r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fsync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() </a:t>
            </a:r>
            <a:r>
              <a:rPr lang="en-US" altLang="ko-KR" dirty="0"/>
              <a:t>the directory that contains the file 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11" name="TextBox 10"/>
          <p:cNvSpPr txBox="1"/>
          <p:nvPr/>
        </p:nvSpPr>
        <p:spPr>
          <a:xfrm>
            <a:off x="1043608" y="3556173"/>
            <a:ext cx="6696744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252000" rtlCol="0">
            <a:spAutoFit/>
          </a:bodyPr>
          <a:lstStyle/>
          <a:p>
            <a:r>
              <a:rPr lang="en-US" altLang="ko-KR" sz="1400" dirty="0">
                <a:solidFill>
                  <a:srgbClr val="00B050"/>
                </a:solidFill>
                <a:latin typeface="Courier" pitchFamily="49" charset="0"/>
                <a:ea typeface="맑은 고딕" pitchFamily="50" charset="-127"/>
              </a:rPr>
              <a:t>int </a:t>
            </a:r>
            <a:r>
              <a:rPr lang="en-US" altLang="ko-KR" sz="1400" dirty="0" err="1">
                <a:latin typeface="Courier" pitchFamily="49" charset="0"/>
                <a:ea typeface="맑은 고딕" pitchFamily="50" charset="-127"/>
              </a:rPr>
              <a:t>fd</a:t>
            </a:r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 = open("foo", O_CREAT | O_WRONLY | O_TRUNC);</a:t>
            </a:r>
          </a:p>
          <a:p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assert (</a:t>
            </a:r>
            <a:r>
              <a:rPr lang="en-US" altLang="ko-KR" sz="1400" dirty="0" err="1">
                <a:latin typeface="Courier" pitchFamily="49" charset="0"/>
                <a:ea typeface="맑은 고딕" pitchFamily="50" charset="-127"/>
              </a:rPr>
              <a:t>fd</a:t>
            </a:r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 &gt; -1)</a:t>
            </a:r>
          </a:p>
          <a:p>
            <a:r>
              <a:rPr lang="en-US" altLang="ko-KR" sz="1400" dirty="0">
                <a:solidFill>
                  <a:srgbClr val="00B050"/>
                </a:solidFill>
                <a:latin typeface="Courier" pitchFamily="49" charset="0"/>
                <a:ea typeface="맑은 고딕" pitchFamily="50" charset="-127"/>
              </a:rPr>
              <a:t>int</a:t>
            </a:r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 </a:t>
            </a:r>
            <a:r>
              <a:rPr lang="en-US" altLang="ko-KR" sz="1400" dirty="0" err="1">
                <a:latin typeface="Courier" pitchFamily="49" charset="0"/>
                <a:ea typeface="맑은 고딕" pitchFamily="50" charset="-127"/>
              </a:rPr>
              <a:t>rc</a:t>
            </a:r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 = write(</a:t>
            </a:r>
            <a:r>
              <a:rPr lang="en-US" altLang="ko-KR" sz="1400" dirty="0" err="1">
                <a:latin typeface="Courier" pitchFamily="49" charset="0"/>
                <a:ea typeface="맑은 고딕" pitchFamily="50" charset="-127"/>
              </a:rPr>
              <a:t>fd</a:t>
            </a:r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, buffer, size);</a:t>
            </a:r>
          </a:p>
          <a:p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assert (</a:t>
            </a:r>
            <a:r>
              <a:rPr lang="en-US" altLang="ko-KR" sz="1400" dirty="0" err="1">
                <a:latin typeface="Courier" pitchFamily="49" charset="0"/>
                <a:ea typeface="맑은 고딕" pitchFamily="50" charset="-127"/>
              </a:rPr>
              <a:t>rc</a:t>
            </a:r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 == size);</a:t>
            </a:r>
          </a:p>
          <a:p>
            <a:r>
              <a:rPr lang="en-US" altLang="ko-KR" sz="1400" dirty="0" err="1">
                <a:latin typeface="Courier" pitchFamily="49" charset="0"/>
                <a:ea typeface="맑은 고딕" pitchFamily="50" charset="-127"/>
              </a:rPr>
              <a:t>rc</a:t>
            </a:r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 = </a:t>
            </a:r>
            <a:r>
              <a:rPr lang="en-US" altLang="ko-KR" sz="1400" dirty="0" err="1">
                <a:latin typeface="Courier" pitchFamily="49" charset="0"/>
                <a:ea typeface="맑은 고딕" pitchFamily="50" charset="-127"/>
              </a:rPr>
              <a:t>fsync</a:t>
            </a:r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(</a:t>
            </a:r>
            <a:r>
              <a:rPr lang="en-US" altLang="ko-KR" sz="1400" dirty="0" err="1">
                <a:latin typeface="Courier" pitchFamily="49" charset="0"/>
                <a:ea typeface="맑은 고딕" pitchFamily="50" charset="-127"/>
              </a:rPr>
              <a:t>fd</a:t>
            </a:r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);</a:t>
            </a:r>
          </a:p>
          <a:p>
            <a:r>
              <a:rPr lang="en-US" altLang="ko-KR" sz="1400" dirty="0">
                <a:latin typeface="Courier" pitchFamily="49" charset="0"/>
                <a:ea typeface="맑은 고딕" pitchFamily="50" charset="-127"/>
                <a:sym typeface="Wingdings" pitchFamily="2" charset="2"/>
              </a:rPr>
              <a:t>assert (</a:t>
            </a:r>
            <a:r>
              <a:rPr lang="en-US" altLang="ko-KR" sz="1400" dirty="0" err="1">
                <a:latin typeface="Courier" pitchFamily="49" charset="0"/>
                <a:ea typeface="맑은 고딕" pitchFamily="50" charset="-127"/>
                <a:sym typeface="Wingdings" pitchFamily="2" charset="2"/>
              </a:rPr>
              <a:t>rc</a:t>
            </a:r>
            <a:r>
              <a:rPr lang="en-US" altLang="ko-KR" sz="1400" dirty="0">
                <a:latin typeface="Courier" pitchFamily="49" charset="0"/>
                <a:ea typeface="맑은 고딕" pitchFamily="50" charset="-127"/>
                <a:sym typeface="Wingdings" pitchFamily="2" charset="2"/>
              </a:rPr>
              <a:t> == 0);</a:t>
            </a:r>
          </a:p>
        </p:txBody>
      </p:sp>
      <p:sp>
        <p:nvSpPr>
          <p:cNvPr id="8" name="직사각형 5"/>
          <p:cNvSpPr/>
          <p:nvPr/>
        </p:nvSpPr>
        <p:spPr>
          <a:xfrm>
            <a:off x="1043608" y="880070"/>
            <a:ext cx="6768752" cy="1972866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#include &lt;</a:t>
            </a:r>
            <a:r>
              <a:rPr lang="en-US" altLang="ko-KR" sz="16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unistd.h</a:t>
            </a:r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&gt;</a:t>
            </a:r>
          </a:p>
          <a:p>
            <a:endParaRPr lang="en-US" altLang="ko-KR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  <a:p>
            <a:r>
              <a:rPr lang="en-US" altLang="ko-KR" sz="1600" dirty="0" err="1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6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600" dirty="0" err="1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fsync</a:t>
            </a:r>
            <a:r>
              <a:rPr lang="en-US" altLang="ko-KR" sz="16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6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 </a:t>
            </a:r>
            <a:r>
              <a:rPr lang="en-US" altLang="ko-KR" sz="16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fd</a:t>
            </a:r>
            <a:r>
              <a:rPr lang="en-US" altLang="ko-KR" sz="16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)</a:t>
            </a:r>
          </a:p>
          <a:p>
            <a:endParaRPr lang="en-US" altLang="ko-KR" sz="1600" dirty="0">
              <a:solidFill>
                <a:schemeClr val="tx1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  <a:p>
            <a:r>
              <a:rPr lang="en-US" altLang="ko-KR" dirty="0">
                <a:solidFill>
                  <a:schemeClr val="tx1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 On success, these system calls return zero.  On error, -1 is returned, and </a:t>
            </a:r>
            <a:r>
              <a:rPr lang="en-US" altLang="ko-KR" dirty="0" err="1">
                <a:solidFill>
                  <a:schemeClr val="tx1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errno</a:t>
            </a:r>
            <a:r>
              <a:rPr lang="en-US" altLang="ko-KR" dirty="0">
                <a:solidFill>
                  <a:schemeClr val="tx1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rPr>
              <a:t> is set appropriately.</a:t>
            </a:r>
          </a:p>
          <a:p>
            <a:pPr algn="ctr"/>
            <a:endParaRPr lang="en-US" altLang="ko-KR" sz="1600" dirty="0">
              <a:solidFill>
                <a:schemeClr val="tx1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1696416"/>
      </p:ext>
    </p:extLst>
  </p:cSld>
  <p:clrMapOvr>
    <a:masterClrMapping/>
  </p:clrMapOvr>
  <p:transition>
    <p:zoom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Renaming Files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rename(char* old, char *new)</a:t>
            </a:r>
          </a:p>
          <a:p>
            <a:pPr lvl="1"/>
            <a:r>
              <a:rPr lang="en-US" altLang="ko-KR" dirty="0"/>
              <a:t>Rename a file to different name.</a:t>
            </a:r>
          </a:p>
          <a:p>
            <a:pPr lvl="1"/>
            <a:r>
              <a:rPr lang="en-US" altLang="ko-KR" dirty="0"/>
              <a:t>It implemented as an </a:t>
            </a:r>
            <a:r>
              <a:rPr lang="en-US" altLang="ko-KR" b="1" dirty="0"/>
              <a:t>atomic call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e.g. Change from 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foo</a:t>
            </a:r>
            <a:r>
              <a:rPr lang="en-US" altLang="ko-KR" dirty="0"/>
              <a:t> to 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bar:</a:t>
            </a:r>
          </a:p>
          <a:p>
            <a:endParaRPr lang="en-US" altLang="ko-KR" dirty="0"/>
          </a:p>
          <a:p>
            <a:endParaRPr lang="en-US" altLang="ko-KR" dirty="0"/>
          </a:p>
          <a:p>
            <a:pPr lvl="2"/>
            <a:r>
              <a:rPr lang="en-US" altLang="ko-KR" dirty="0"/>
              <a:t>How to update a file atomically:</a:t>
            </a:r>
          </a:p>
          <a:p>
            <a:endParaRPr lang="en-US" altLang="ko-KR" dirty="0"/>
          </a:p>
        </p:txBody>
      </p:sp>
      <p:sp>
        <p:nvSpPr>
          <p:cNvPr id="10" name="TextBox 9"/>
          <p:cNvSpPr txBox="1"/>
          <p:nvPr/>
        </p:nvSpPr>
        <p:spPr>
          <a:xfrm>
            <a:off x="1115616" y="2852936"/>
            <a:ext cx="6984776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252000" rtlCol="0" anchor="ctr" anchorCtr="0">
            <a:noAutofit/>
          </a:bodyPr>
          <a:lstStyle/>
          <a:p>
            <a:r>
              <a:rPr lang="en-US" altLang="ko-KR" sz="1400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prompt&gt; mv foo bar	</a:t>
            </a:r>
            <a:r>
              <a:rPr lang="en-US" altLang="ko-KR" sz="1400" dirty="0">
                <a:solidFill>
                  <a:srgbClr val="00B0F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// mv uses the system call rename()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87624" y="4365104"/>
            <a:ext cx="6912768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252000" rtlCol="0" anchor="ctr">
            <a:spAutoFit/>
          </a:bodyPr>
          <a:lstStyle/>
          <a:p>
            <a:r>
              <a:rPr lang="en-US" altLang="ko-KR" sz="1200" dirty="0">
                <a:latin typeface="Courier" pitchFamily="49" charset="0"/>
                <a:ea typeface="맑은 고딕" pitchFamily="50" charset="-127"/>
                <a:sym typeface="Wingdings" pitchFamily="2" charset="2"/>
              </a:rPr>
              <a:t>int </a:t>
            </a:r>
            <a:r>
              <a:rPr lang="en-US" altLang="ko-KR" sz="1200" dirty="0" err="1">
                <a:latin typeface="Courier" pitchFamily="49" charset="0"/>
                <a:ea typeface="맑은 고딕" pitchFamily="50" charset="-127"/>
                <a:sym typeface="Wingdings" pitchFamily="2" charset="2"/>
              </a:rPr>
              <a:t>fd</a:t>
            </a:r>
            <a:r>
              <a:rPr lang="en-US" altLang="ko-KR" sz="1200" dirty="0">
                <a:latin typeface="Courier" pitchFamily="49" charset="0"/>
                <a:ea typeface="맑은 고딕" pitchFamily="50" charset="-127"/>
                <a:sym typeface="Wingdings" pitchFamily="2" charset="2"/>
              </a:rPr>
              <a:t> = open("</a:t>
            </a:r>
            <a:r>
              <a:rPr lang="en-US" altLang="ko-KR" sz="1200" dirty="0" err="1">
                <a:latin typeface="Courier" pitchFamily="49" charset="0"/>
                <a:ea typeface="맑은 고딕" pitchFamily="50" charset="-127"/>
                <a:sym typeface="Wingdings" pitchFamily="2" charset="2"/>
              </a:rPr>
              <a:t>foo.txt.tmp</a:t>
            </a:r>
            <a:r>
              <a:rPr lang="en-US" altLang="ko-KR" sz="1200" dirty="0">
                <a:latin typeface="Courier" pitchFamily="49" charset="0"/>
                <a:ea typeface="맑은 고딕" pitchFamily="50" charset="-127"/>
                <a:sym typeface="Wingdings" pitchFamily="2" charset="2"/>
              </a:rPr>
              <a:t>", O_WRONLY|O_CREAT|O_TRUNC, S_IRWXU);</a:t>
            </a:r>
          </a:p>
          <a:p>
            <a:r>
              <a:rPr lang="en-US" altLang="ko-KR" sz="1200" dirty="0">
                <a:latin typeface="Courier" pitchFamily="49" charset="0"/>
                <a:ea typeface="맑은 고딕" pitchFamily="50" charset="-127"/>
                <a:sym typeface="Wingdings" pitchFamily="2" charset="2"/>
              </a:rPr>
              <a:t>char buffer[20]= "hello";</a:t>
            </a:r>
          </a:p>
          <a:p>
            <a:r>
              <a:rPr lang="en-US" altLang="ko-KR" sz="1200" dirty="0">
                <a:latin typeface="Courier" pitchFamily="49" charset="0"/>
                <a:ea typeface="맑은 고딕" pitchFamily="50" charset="-127"/>
                <a:sym typeface="Wingdings" pitchFamily="2" charset="2"/>
              </a:rPr>
              <a:t>write(</a:t>
            </a:r>
            <a:r>
              <a:rPr lang="en-US" altLang="ko-KR" sz="1200" dirty="0" err="1">
                <a:latin typeface="Courier" pitchFamily="49" charset="0"/>
                <a:ea typeface="맑은 고딕" pitchFamily="50" charset="-127"/>
                <a:sym typeface="Wingdings" pitchFamily="2" charset="2"/>
              </a:rPr>
              <a:t>fd</a:t>
            </a:r>
            <a:r>
              <a:rPr lang="en-US" altLang="ko-KR" sz="1200" dirty="0">
                <a:latin typeface="Courier" pitchFamily="49" charset="0"/>
                <a:ea typeface="맑은 고딕" pitchFamily="50" charset="-127"/>
                <a:sym typeface="Wingdings" pitchFamily="2" charset="2"/>
              </a:rPr>
              <a:t>, buffer, </a:t>
            </a:r>
            <a:r>
              <a:rPr lang="en-US" altLang="ko-KR" sz="1200" dirty="0" err="1">
                <a:latin typeface="Courier" pitchFamily="49" charset="0"/>
                <a:ea typeface="맑은 고딕" pitchFamily="50" charset="-127"/>
                <a:sym typeface="Wingdings" pitchFamily="2" charset="2"/>
              </a:rPr>
              <a:t>sizeof</a:t>
            </a:r>
            <a:r>
              <a:rPr lang="en-US" altLang="ko-KR" sz="1200" dirty="0">
                <a:latin typeface="Courier" pitchFamily="49" charset="0"/>
                <a:ea typeface="맑은 고딕" pitchFamily="50" charset="-127"/>
                <a:sym typeface="Wingdings" pitchFamily="2" charset="2"/>
              </a:rPr>
              <a:t>(buffer)); // write out new version of file</a:t>
            </a:r>
          </a:p>
          <a:p>
            <a:r>
              <a:rPr lang="en-US" altLang="ko-KR" sz="1200" dirty="0" err="1">
                <a:latin typeface="Courier" pitchFamily="49" charset="0"/>
                <a:ea typeface="맑은 고딕" pitchFamily="50" charset="-127"/>
                <a:sym typeface="Wingdings" pitchFamily="2" charset="2"/>
              </a:rPr>
              <a:t>fsync</a:t>
            </a:r>
            <a:r>
              <a:rPr lang="en-US" altLang="ko-KR" sz="1200" dirty="0">
                <a:latin typeface="Courier" pitchFamily="49" charset="0"/>
                <a:ea typeface="맑은 고딕" pitchFamily="50" charset="-127"/>
                <a:sym typeface="Wingdings" pitchFamily="2" charset="2"/>
              </a:rPr>
              <a:t>(</a:t>
            </a:r>
            <a:r>
              <a:rPr lang="en-US" altLang="ko-KR" sz="1200" dirty="0" err="1">
                <a:latin typeface="Courier" pitchFamily="49" charset="0"/>
                <a:ea typeface="맑은 고딕" pitchFamily="50" charset="-127"/>
                <a:sym typeface="Wingdings" pitchFamily="2" charset="2"/>
              </a:rPr>
              <a:t>fd</a:t>
            </a:r>
            <a:r>
              <a:rPr lang="en-US" altLang="ko-KR" sz="1200" dirty="0">
                <a:latin typeface="Courier" pitchFamily="49" charset="0"/>
                <a:ea typeface="맑은 고딕" pitchFamily="50" charset="-127"/>
                <a:sym typeface="Wingdings" pitchFamily="2" charset="2"/>
              </a:rPr>
              <a:t>);</a:t>
            </a:r>
          </a:p>
          <a:p>
            <a:r>
              <a:rPr lang="en-US" altLang="ko-KR" sz="1200" dirty="0">
                <a:latin typeface="Courier" pitchFamily="49" charset="0"/>
                <a:ea typeface="맑은 고딕" pitchFamily="50" charset="-127"/>
                <a:sym typeface="Wingdings" pitchFamily="2" charset="2"/>
              </a:rPr>
              <a:t>close(</a:t>
            </a:r>
            <a:r>
              <a:rPr lang="en-US" altLang="ko-KR" sz="1200" dirty="0" err="1">
                <a:latin typeface="Courier" pitchFamily="49" charset="0"/>
                <a:ea typeface="맑은 고딕" pitchFamily="50" charset="-127"/>
                <a:sym typeface="Wingdings" pitchFamily="2" charset="2"/>
              </a:rPr>
              <a:t>fd</a:t>
            </a:r>
            <a:r>
              <a:rPr lang="en-US" altLang="ko-KR" sz="1200" dirty="0">
                <a:latin typeface="Courier" pitchFamily="49" charset="0"/>
                <a:ea typeface="맑은 고딕" pitchFamily="50" charset="-127"/>
                <a:sym typeface="Wingdings" pitchFamily="2" charset="2"/>
              </a:rPr>
              <a:t>);</a:t>
            </a:r>
          </a:p>
          <a:p>
            <a:r>
              <a:rPr lang="en-US" altLang="ko-KR" sz="1200" dirty="0">
                <a:latin typeface="Courier" pitchFamily="49" charset="0"/>
                <a:ea typeface="맑은 고딕" pitchFamily="50" charset="-127"/>
                <a:sym typeface="Wingdings" pitchFamily="2" charset="2"/>
              </a:rPr>
              <a:t>rename("</a:t>
            </a:r>
            <a:r>
              <a:rPr lang="en-US" altLang="ko-KR" sz="1200" dirty="0" err="1">
                <a:latin typeface="Courier" pitchFamily="49" charset="0"/>
                <a:ea typeface="맑은 고딕" pitchFamily="50" charset="-127"/>
                <a:sym typeface="Wingdings" pitchFamily="2" charset="2"/>
              </a:rPr>
              <a:t>foo.txt.tmp</a:t>
            </a:r>
            <a:r>
              <a:rPr lang="en-US" altLang="ko-KR" sz="1200" dirty="0">
                <a:latin typeface="Courier" pitchFamily="49" charset="0"/>
                <a:ea typeface="맑은 고딕" pitchFamily="50" charset="-127"/>
                <a:sym typeface="Wingdings" pitchFamily="2" charset="2"/>
              </a:rPr>
              <a:t>", "foo.txt");</a:t>
            </a:r>
          </a:p>
        </p:txBody>
      </p:sp>
    </p:spTree>
    <p:extLst>
      <p:ext uri="{BB962C8B-B14F-4D97-AF65-F5344CB8AC3E}">
        <p14:creationId xmlns:p14="http://schemas.microsoft.com/office/powerpoint/2010/main" val="2222535679"/>
      </p:ext>
    </p:extLst>
  </p:cSld>
  <p:clrMapOvr>
    <a:masterClrMapping/>
  </p:clrMapOvr>
  <p:transition>
    <p:zoom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Getting Information About Files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stat(),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fstat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(): </a:t>
            </a:r>
            <a:r>
              <a:rPr lang="en-US" altLang="ko-KR" dirty="0"/>
              <a:t>Show the file metadata</a:t>
            </a:r>
          </a:p>
          <a:p>
            <a:pPr lvl="1"/>
            <a:r>
              <a:rPr lang="en-US" altLang="ko-KR" dirty="0"/>
              <a:t>Each file has its </a:t>
            </a:r>
            <a:r>
              <a:rPr lang="en-US" altLang="ko-KR" b="1" dirty="0"/>
              <a:t>metadata</a:t>
            </a:r>
            <a:r>
              <a:rPr lang="en-US" altLang="ko-KR" dirty="0"/>
              <a:t> information.</a:t>
            </a:r>
          </a:p>
          <a:p>
            <a:pPr lvl="2"/>
            <a:r>
              <a:rPr lang="en-US" altLang="ko-KR" dirty="0"/>
              <a:t>Size, </a:t>
            </a:r>
            <a:r>
              <a:rPr lang="en-US" altLang="ko-KR" dirty="0" err="1"/>
              <a:t>inode</a:t>
            </a:r>
            <a:r>
              <a:rPr lang="en-US" altLang="ko-KR" dirty="0"/>
              <a:t>, permission, …</a:t>
            </a:r>
          </a:p>
          <a:p>
            <a:pPr lvl="1"/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stat</a:t>
            </a:r>
            <a:r>
              <a:rPr lang="en-US" altLang="ko-KR" dirty="0"/>
              <a:t> structure is below: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259632" y="2913325"/>
            <a:ext cx="7128792" cy="332398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252000" rtlCol="0">
            <a:spAutoFit/>
          </a:bodyPr>
          <a:lstStyle/>
          <a:p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  </a:t>
            </a:r>
            <a:r>
              <a:rPr lang="en-US" altLang="ko-KR" sz="1400" dirty="0">
                <a:solidFill>
                  <a:srgbClr val="00B050"/>
                </a:solidFill>
                <a:latin typeface="Courier" pitchFamily="49" charset="0"/>
                <a:ea typeface="맑은 고딕" pitchFamily="50" charset="-127"/>
              </a:rPr>
              <a:t>struct </a:t>
            </a:r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stat {</a:t>
            </a:r>
          </a:p>
          <a:p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     </a:t>
            </a:r>
            <a:r>
              <a:rPr lang="en-US" altLang="ko-KR" sz="1400" dirty="0" err="1">
                <a:latin typeface="Courier" pitchFamily="49" charset="0"/>
                <a:ea typeface="맑은 고딕" pitchFamily="50" charset="-127"/>
              </a:rPr>
              <a:t>dev_t</a:t>
            </a:r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 </a:t>
            </a:r>
            <a:r>
              <a:rPr lang="en-US" altLang="ko-KR" sz="1400" dirty="0" err="1">
                <a:latin typeface="Courier" pitchFamily="49" charset="0"/>
                <a:ea typeface="맑은 고딕" pitchFamily="50" charset="-127"/>
              </a:rPr>
              <a:t>st_dev</a:t>
            </a:r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; 	</a:t>
            </a:r>
            <a:r>
              <a:rPr lang="en-US" altLang="ko-KR" sz="1400" dirty="0">
                <a:solidFill>
                  <a:srgbClr val="00B0F0"/>
                </a:solidFill>
                <a:latin typeface="Courier" pitchFamily="49" charset="0"/>
                <a:ea typeface="맑은 고딕" pitchFamily="50" charset="-127"/>
              </a:rPr>
              <a:t>/* ID of device containing file */</a:t>
            </a:r>
          </a:p>
          <a:p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     </a:t>
            </a:r>
            <a:r>
              <a:rPr lang="en-US" altLang="ko-KR" sz="1400" dirty="0" err="1">
                <a:latin typeface="Courier" pitchFamily="49" charset="0"/>
                <a:ea typeface="맑은 고딕" pitchFamily="50" charset="-127"/>
              </a:rPr>
              <a:t>ino_t</a:t>
            </a:r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 </a:t>
            </a:r>
            <a:r>
              <a:rPr lang="en-US" altLang="ko-KR" sz="1400" dirty="0" err="1">
                <a:latin typeface="Courier" pitchFamily="49" charset="0"/>
                <a:ea typeface="맑은 고딕" pitchFamily="50" charset="-127"/>
              </a:rPr>
              <a:t>st_ino</a:t>
            </a:r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; 	</a:t>
            </a:r>
            <a:r>
              <a:rPr lang="en-US" altLang="ko-KR" sz="1400" dirty="0">
                <a:solidFill>
                  <a:srgbClr val="00B0F0"/>
                </a:solidFill>
                <a:latin typeface="Courier" pitchFamily="49" charset="0"/>
                <a:ea typeface="맑은 고딕" pitchFamily="50" charset="-127"/>
              </a:rPr>
              <a:t>/* </a:t>
            </a:r>
            <a:r>
              <a:rPr lang="en-US" altLang="ko-KR" sz="1400" dirty="0" err="1">
                <a:solidFill>
                  <a:srgbClr val="00B0F0"/>
                </a:solidFill>
                <a:latin typeface="Courier" pitchFamily="49" charset="0"/>
                <a:ea typeface="맑은 고딕" pitchFamily="50" charset="-127"/>
              </a:rPr>
              <a:t>inode</a:t>
            </a:r>
            <a:r>
              <a:rPr lang="en-US" altLang="ko-KR" sz="1400" dirty="0">
                <a:solidFill>
                  <a:srgbClr val="00B0F0"/>
                </a:solidFill>
                <a:latin typeface="Courier" pitchFamily="49" charset="0"/>
                <a:ea typeface="맑은 고딕" pitchFamily="50" charset="-127"/>
              </a:rPr>
              <a:t> number */</a:t>
            </a:r>
          </a:p>
          <a:p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     </a:t>
            </a:r>
            <a:r>
              <a:rPr lang="en-US" altLang="ko-KR" sz="1400" dirty="0" err="1">
                <a:latin typeface="Courier" pitchFamily="49" charset="0"/>
                <a:ea typeface="맑은 고딕" pitchFamily="50" charset="-127"/>
              </a:rPr>
              <a:t>mode_t</a:t>
            </a:r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 </a:t>
            </a:r>
            <a:r>
              <a:rPr lang="en-US" altLang="ko-KR" sz="1400" dirty="0" err="1">
                <a:latin typeface="Courier" pitchFamily="49" charset="0"/>
                <a:ea typeface="맑은 고딕" pitchFamily="50" charset="-127"/>
              </a:rPr>
              <a:t>st_mode</a:t>
            </a:r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; 	</a:t>
            </a:r>
            <a:r>
              <a:rPr lang="en-US" altLang="ko-KR" sz="1400" dirty="0">
                <a:solidFill>
                  <a:srgbClr val="00B0F0"/>
                </a:solidFill>
                <a:latin typeface="Courier" pitchFamily="49" charset="0"/>
                <a:ea typeface="맑은 고딕" pitchFamily="50" charset="-127"/>
              </a:rPr>
              <a:t>/* protection */</a:t>
            </a:r>
          </a:p>
          <a:p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     </a:t>
            </a:r>
            <a:r>
              <a:rPr lang="en-US" altLang="ko-KR" sz="1400" dirty="0" err="1">
                <a:latin typeface="Courier" pitchFamily="49" charset="0"/>
                <a:ea typeface="맑은 고딕" pitchFamily="50" charset="-127"/>
              </a:rPr>
              <a:t>nlink_t</a:t>
            </a:r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 </a:t>
            </a:r>
            <a:r>
              <a:rPr lang="en-US" altLang="ko-KR" sz="1400" dirty="0" err="1">
                <a:latin typeface="Courier" pitchFamily="49" charset="0"/>
                <a:ea typeface="맑은 고딕" pitchFamily="50" charset="-127"/>
              </a:rPr>
              <a:t>st_nlink</a:t>
            </a:r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; 	</a:t>
            </a:r>
            <a:r>
              <a:rPr lang="en-US" altLang="ko-KR" sz="1400" dirty="0">
                <a:solidFill>
                  <a:srgbClr val="00B0F0"/>
                </a:solidFill>
                <a:latin typeface="Courier" pitchFamily="49" charset="0"/>
                <a:ea typeface="맑은 고딕" pitchFamily="50" charset="-127"/>
              </a:rPr>
              <a:t>/* number of hard links */</a:t>
            </a:r>
          </a:p>
          <a:p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     </a:t>
            </a:r>
            <a:r>
              <a:rPr lang="en-US" altLang="ko-KR" sz="1400" dirty="0" err="1">
                <a:latin typeface="Courier" pitchFamily="49" charset="0"/>
                <a:ea typeface="맑은 고딕" pitchFamily="50" charset="-127"/>
              </a:rPr>
              <a:t>uid_t</a:t>
            </a:r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 </a:t>
            </a:r>
            <a:r>
              <a:rPr lang="en-US" altLang="ko-KR" sz="1400" dirty="0" err="1">
                <a:latin typeface="Courier" pitchFamily="49" charset="0"/>
                <a:ea typeface="맑은 고딕" pitchFamily="50" charset="-127"/>
              </a:rPr>
              <a:t>st_uid</a:t>
            </a:r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; 	</a:t>
            </a:r>
            <a:r>
              <a:rPr lang="en-US" altLang="ko-KR" sz="1400" dirty="0">
                <a:solidFill>
                  <a:srgbClr val="00B0F0"/>
                </a:solidFill>
                <a:latin typeface="Courier" pitchFamily="49" charset="0"/>
                <a:ea typeface="맑은 고딕" pitchFamily="50" charset="-127"/>
              </a:rPr>
              <a:t>/* user ID of owner */</a:t>
            </a:r>
          </a:p>
          <a:p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     </a:t>
            </a:r>
            <a:r>
              <a:rPr lang="en-US" altLang="ko-KR" sz="1400" dirty="0" err="1">
                <a:latin typeface="Courier" pitchFamily="49" charset="0"/>
                <a:ea typeface="맑은 고딕" pitchFamily="50" charset="-127"/>
              </a:rPr>
              <a:t>gid_t</a:t>
            </a:r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 </a:t>
            </a:r>
            <a:r>
              <a:rPr lang="en-US" altLang="ko-KR" sz="1400" dirty="0" err="1">
                <a:latin typeface="Courier" pitchFamily="49" charset="0"/>
                <a:ea typeface="맑은 고딕" pitchFamily="50" charset="-127"/>
              </a:rPr>
              <a:t>st_gid</a:t>
            </a:r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; 	</a:t>
            </a:r>
            <a:r>
              <a:rPr lang="en-US" altLang="ko-KR" sz="1400" dirty="0">
                <a:solidFill>
                  <a:srgbClr val="00B0F0"/>
                </a:solidFill>
                <a:latin typeface="Courier" pitchFamily="49" charset="0"/>
                <a:ea typeface="맑은 고딕" pitchFamily="50" charset="-127"/>
              </a:rPr>
              <a:t>/* group ID of owner */</a:t>
            </a:r>
          </a:p>
          <a:p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     </a:t>
            </a:r>
            <a:r>
              <a:rPr lang="en-US" altLang="ko-KR" sz="1400" dirty="0" err="1">
                <a:latin typeface="Courier" pitchFamily="49" charset="0"/>
                <a:ea typeface="맑은 고딕" pitchFamily="50" charset="-127"/>
              </a:rPr>
              <a:t>dev_t</a:t>
            </a:r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 </a:t>
            </a:r>
            <a:r>
              <a:rPr lang="en-US" altLang="ko-KR" sz="1400" dirty="0" err="1">
                <a:latin typeface="Courier" pitchFamily="49" charset="0"/>
                <a:ea typeface="맑은 고딕" pitchFamily="50" charset="-127"/>
              </a:rPr>
              <a:t>st_rdev</a:t>
            </a:r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; 	</a:t>
            </a:r>
            <a:r>
              <a:rPr lang="en-US" altLang="ko-KR" sz="1400" dirty="0">
                <a:solidFill>
                  <a:srgbClr val="00B0F0"/>
                </a:solidFill>
                <a:latin typeface="Courier" pitchFamily="49" charset="0"/>
                <a:ea typeface="맑은 고딕" pitchFamily="50" charset="-127"/>
              </a:rPr>
              <a:t>/* device ID (if special file) */</a:t>
            </a:r>
          </a:p>
          <a:p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     </a:t>
            </a:r>
            <a:r>
              <a:rPr lang="en-US" altLang="ko-KR" sz="1400" dirty="0" err="1">
                <a:latin typeface="Courier" pitchFamily="49" charset="0"/>
                <a:ea typeface="맑은 고딕" pitchFamily="50" charset="-127"/>
              </a:rPr>
              <a:t>off_t</a:t>
            </a:r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 </a:t>
            </a:r>
            <a:r>
              <a:rPr lang="en-US" altLang="ko-KR" sz="1400" dirty="0" err="1">
                <a:latin typeface="Courier" pitchFamily="49" charset="0"/>
                <a:ea typeface="맑은 고딕" pitchFamily="50" charset="-127"/>
              </a:rPr>
              <a:t>st_size</a:t>
            </a:r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; 	</a:t>
            </a:r>
            <a:r>
              <a:rPr lang="en-US" altLang="ko-KR" sz="1400" dirty="0">
                <a:solidFill>
                  <a:srgbClr val="00B0F0"/>
                </a:solidFill>
                <a:latin typeface="Courier" pitchFamily="49" charset="0"/>
                <a:ea typeface="맑은 고딕" pitchFamily="50" charset="-127"/>
              </a:rPr>
              <a:t>/* total size, in bytes */</a:t>
            </a:r>
          </a:p>
          <a:p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     </a:t>
            </a:r>
            <a:r>
              <a:rPr lang="en-US" altLang="ko-KR" sz="1400" dirty="0" err="1">
                <a:latin typeface="Courier" pitchFamily="49" charset="0"/>
                <a:ea typeface="맑은 고딕" pitchFamily="50" charset="-127"/>
              </a:rPr>
              <a:t>blksize_t</a:t>
            </a:r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 </a:t>
            </a:r>
            <a:r>
              <a:rPr lang="en-US" altLang="ko-KR" sz="1400" dirty="0" err="1">
                <a:latin typeface="Courier" pitchFamily="49" charset="0"/>
                <a:ea typeface="맑은 고딕" pitchFamily="50" charset="-127"/>
              </a:rPr>
              <a:t>st_blksize</a:t>
            </a:r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; </a:t>
            </a:r>
            <a:r>
              <a:rPr lang="en-US" altLang="ko-KR" sz="1400" dirty="0">
                <a:solidFill>
                  <a:srgbClr val="00B0F0"/>
                </a:solidFill>
                <a:latin typeface="Courier" pitchFamily="49" charset="0"/>
                <a:ea typeface="맑은 고딕" pitchFamily="50" charset="-127"/>
              </a:rPr>
              <a:t>/* </a:t>
            </a:r>
            <a:r>
              <a:rPr lang="en-US" altLang="ko-KR" sz="1400" dirty="0" err="1">
                <a:solidFill>
                  <a:srgbClr val="00B0F0"/>
                </a:solidFill>
                <a:latin typeface="Courier" pitchFamily="49" charset="0"/>
                <a:ea typeface="맑은 고딕" pitchFamily="50" charset="-127"/>
              </a:rPr>
              <a:t>blocksize</a:t>
            </a:r>
            <a:r>
              <a:rPr lang="en-US" altLang="ko-KR" sz="1400" dirty="0">
                <a:solidFill>
                  <a:srgbClr val="00B0F0"/>
                </a:solidFill>
                <a:latin typeface="Courier" pitchFamily="49" charset="0"/>
                <a:ea typeface="맑은 고딕" pitchFamily="50" charset="-127"/>
              </a:rPr>
              <a:t> for </a:t>
            </a:r>
            <a:r>
              <a:rPr lang="en-US" altLang="ko-KR" sz="1400" dirty="0" err="1">
                <a:solidFill>
                  <a:srgbClr val="00B0F0"/>
                </a:solidFill>
                <a:latin typeface="Courier" pitchFamily="49" charset="0"/>
                <a:ea typeface="맑은 고딕" pitchFamily="50" charset="-127"/>
              </a:rPr>
              <a:t>filesystem</a:t>
            </a:r>
            <a:r>
              <a:rPr lang="en-US" altLang="ko-KR" sz="1400" dirty="0">
                <a:solidFill>
                  <a:srgbClr val="00B0F0"/>
                </a:solidFill>
                <a:latin typeface="Courier" pitchFamily="49" charset="0"/>
                <a:ea typeface="맑은 고딕" pitchFamily="50" charset="-127"/>
              </a:rPr>
              <a:t> I/O */</a:t>
            </a:r>
          </a:p>
          <a:p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     </a:t>
            </a:r>
            <a:r>
              <a:rPr lang="en-US" altLang="ko-KR" sz="1400" dirty="0" err="1">
                <a:latin typeface="Courier" pitchFamily="49" charset="0"/>
                <a:ea typeface="맑은 고딕" pitchFamily="50" charset="-127"/>
              </a:rPr>
              <a:t>blkcnt_t</a:t>
            </a:r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 </a:t>
            </a:r>
            <a:r>
              <a:rPr lang="en-US" altLang="ko-KR" sz="1400" dirty="0" err="1">
                <a:latin typeface="Courier" pitchFamily="49" charset="0"/>
                <a:ea typeface="맑은 고딕" pitchFamily="50" charset="-127"/>
              </a:rPr>
              <a:t>st_blocks</a:t>
            </a:r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; 	</a:t>
            </a:r>
            <a:r>
              <a:rPr lang="en-US" altLang="ko-KR" sz="1400" dirty="0">
                <a:solidFill>
                  <a:srgbClr val="00B0F0"/>
                </a:solidFill>
                <a:latin typeface="Courier" pitchFamily="49" charset="0"/>
                <a:ea typeface="맑은 고딕" pitchFamily="50" charset="-127"/>
              </a:rPr>
              <a:t>/* number of blocks allocated */</a:t>
            </a:r>
          </a:p>
          <a:p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     </a:t>
            </a:r>
            <a:r>
              <a:rPr lang="en-US" altLang="ko-KR" sz="1400" dirty="0" err="1">
                <a:latin typeface="Courier" pitchFamily="49" charset="0"/>
                <a:ea typeface="맑은 고딕" pitchFamily="50" charset="-127"/>
              </a:rPr>
              <a:t>time_t</a:t>
            </a:r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 </a:t>
            </a:r>
            <a:r>
              <a:rPr lang="en-US" altLang="ko-KR" sz="1400" dirty="0" err="1">
                <a:latin typeface="Courier" pitchFamily="49" charset="0"/>
                <a:ea typeface="맑은 고딕" pitchFamily="50" charset="-127"/>
              </a:rPr>
              <a:t>st_atime</a:t>
            </a:r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; 	</a:t>
            </a:r>
            <a:r>
              <a:rPr lang="en-US" altLang="ko-KR" sz="1400" dirty="0">
                <a:solidFill>
                  <a:srgbClr val="00B0F0"/>
                </a:solidFill>
                <a:latin typeface="Courier" pitchFamily="49" charset="0"/>
                <a:ea typeface="맑은 고딕" pitchFamily="50" charset="-127"/>
              </a:rPr>
              <a:t>/* time of last access */</a:t>
            </a:r>
          </a:p>
          <a:p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     </a:t>
            </a:r>
            <a:r>
              <a:rPr lang="en-US" altLang="ko-KR" sz="1400" dirty="0" err="1">
                <a:latin typeface="Courier" pitchFamily="49" charset="0"/>
                <a:ea typeface="맑은 고딕" pitchFamily="50" charset="-127"/>
              </a:rPr>
              <a:t>time_t</a:t>
            </a:r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 </a:t>
            </a:r>
            <a:r>
              <a:rPr lang="en-US" altLang="ko-KR" sz="1400" dirty="0" err="1">
                <a:latin typeface="Courier" pitchFamily="49" charset="0"/>
                <a:ea typeface="맑은 고딕" pitchFamily="50" charset="-127"/>
              </a:rPr>
              <a:t>st_mtime</a:t>
            </a:r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; 	</a:t>
            </a:r>
            <a:r>
              <a:rPr lang="en-US" altLang="ko-KR" sz="1400" dirty="0">
                <a:solidFill>
                  <a:srgbClr val="00B0F0"/>
                </a:solidFill>
                <a:latin typeface="Courier" pitchFamily="49" charset="0"/>
                <a:ea typeface="맑은 고딕" pitchFamily="50" charset="-127"/>
              </a:rPr>
              <a:t>/* time of last modification */</a:t>
            </a:r>
          </a:p>
          <a:p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     </a:t>
            </a:r>
            <a:r>
              <a:rPr lang="en-US" altLang="ko-KR" sz="1400" dirty="0" err="1">
                <a:latin typeface="Courier" pitchFamily="49" charset="0"/>
                <a:ea typeface="맑은 고딕" pitchFamily="50" charset="-127"/>
              </a:rPr>
              <a:t>time_t</a:t>
            </a:r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 </a:t>
            </a:r>
            <a:r>
              <a:rPr lang="en-US" altLang="ko-KR" sz="1400" dirty="0" err="1">
                <a:latin typeface="Courier" pitchFamily="49" charset="0"/>
                <a:ea typeface="맑은 고딕" pitchFamily="50" charset="-127"/>
              </a:rPr>
              <a:t>st_ctime</a:t>
            </a:r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; 	</a:t>
            </a:r>
            <a:r>
              <a:rPr lang="en-US" altLang="ko-KR" sz="1400" dirty="0">
                <a:solidFill>
                  <a:srgbClr val="00B0F0"/>
                </a:solidFill>
                <a:latin typeface="Courier" pitchFamily="49" charset="0"/>
                <a:ea typeface="맑은 고딕" pitchFamily="50" charset="-127"/>
              </a:rPr>
              <a:t>/* time of last status change */</a:t>
            </a:r>
          </a:p>
          <a:p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};</a:t>
            </a:r>
            <a:endParaRPr lang="en-US" altLang="ko-KR" sz="1400" dirty="0">
              <a:latin typeface="Courier" pitchFamily="49" charset="0"/>
              <a:ea typeface="맑은 고딕" pitchFamily="50" charset="-127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76716301"/>
      </p:ext>
    </p:extLst>
  </p:cSld>
  <p:clrMapOvr>
    <a:masterClrMapping/>
  </p:clrMapOvr>
  <p:transition>
    <p:zoom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Getting Information About Files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To see stat information, you can use the command line tool 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stat.</a:t>
            </a:r>
          </a:p>
          <a:p>
            <a:pPr lvl="1"/>
            <a:endParaRPr lang="en-US" altLang="ko-KR" dirty="0">
              <a:cs typeface="+mn-cs"/>
            </a:endParaRPr>
          </a:p>
          <a:p>
            <a:pPr lvl="1"/>
            <a:endParaRPr lang="en-US" altLang="ko-KR" dirty="0">
              <a:cs typeface="+mn-cs"/>
            </a:endParaRPr>
          </a:p>
          <a:p>
            <a:pPr lvl="1"/>
            <a:endParaRPr lang="en-US" altLang="ko-KR" dirty="0">
              <a:cs typeface="+mn-cs"/>
            </a:endParaRPr>
          </a:p>
          <a:p>
            <a:pPr lvl="1"/>
            <a:endParaRPr lang="en-US" altLang="ko-KR" dirty="0">
              <a:cs typeface="+mn-cs"/>
            </a:endParaRPr>
          </a:p>
          <a:p>
            <a:pPr lvl="1"/>
            <a:endParaRPr lang="en-US" altLang="ko-KR" dirty="0">
              <a:cs typeface="+mn-cs"/>
            </a:endParaRPr>
          </a:p>
          <a:p>
            <a:pPr lvl="1"/>
            <a:r>
              <a:rPr lang="en-US" altLang="ko-KR" dirty="0">
                <a:cs typeface="+mn-cs"/>
              </a:rPr>
              <a:t>File system keeps this type of information in an </a:t>
            </a:r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inode</a:t>
            </a:r>
            <a:r>
              <a:rPr lang="en-US" altLang="ko-KR" dirty="0">
                <a:cs typeface="+mn-cs"/>
              </a:rPr>
              <a:t> structure.</a:t>
            </a:r>
          </a:p>
          <a:p>
            <a:pPr lvl="1"/>
            <a:endParaRPr lang="en-US" altLang="ko-KR" dirty="0">
              <a:cs typeface="+mn-cs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83568" y="1470263"/>
            <a:ext cx="7776864" cy="224676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252000" rtlCol="0">
            <a:spAutoFit/>
          </a:bodyPr>
          <a:lstStyle/>
          <a:p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prompt&gt; echo hello &gt; file</a:t>
            </a:r>
          </a:p>
          <a:p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prompt&gt; stat file</a:t>
            </a:r>
          </a:p>
          <a:p>
            <a:endParaRPr lang="en-US" altLang="ko-KR" sz="1400" dirty="0">
              <a:latin typeface="Courier" pitchFamily="49" charset="0"/>
              <a:ea typeface="맑은 고딕" pitchFamily="50" charset="-127"/>
            </a:endParaRPr>
          </a:p>
          <a:p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File: ‘file’</a:t>
            </a:r>
          </a:p>
          <a:p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Size: 6 Blocks: 8 IO Block: 4096 regular file</a:t>
            </a:r>
          </a:p>
          <a:p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Device: </a:t>
            </a:r>
            <a:r>
              <a:rPr lang="en-US" altLang="ko-KR" sz="1400" dirty="0" err="1">
                <a:latin typeface="Courier" pitchFamily="49" charset="0"/>
                <a:ea typeface="맑은 고딕" pitchFamily="50" charset="-127"/>
              </a:rPr>
              <a:t>811h</a:t>
            </a:r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/</a:t>
            </a:r>
            <a:r>
              <a:rPr lang="en-US" altLang="ko-KR" sz="1400" dirty="0" err="1">
                <a:latin typeface="Courier" pitchFamily="49" charset="0"/>
                <a:ea typeface="맑은 고딕" pitchFamily="50" charset="-127"/>
              </a:rPr>
              <a:t>2065d</a:t>
            </a:r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 </a:t>
            </a:r>
            <a:r>
              <a:rPr lang="en-US" altLang="ko-KR" sz="1400" dirty="0" err="1">
                <a:latin typeface="Courier" pitchFamily="49" charset="0"/>
                <a:ea typeface="맑은 고딕" pitchFamily="50" charset="-127"/>
              </a:rPr>
              <a:t>Inode</a:t>
            </a:r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: 67158084 Links: 1</a:t>
            </a:r>
          </a:p>
          <a:p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Access: (0640/-</a:t>
            </a:r>
            <a:r>
              <a:rPr lang="en-US" altLang="ko-KR" sz="1400" dirty="0" err="1">
                <a:latin typeface="Courier" pitchFamily="49" charset="0"/>
                <a:ea typeface="맑은 고딕" pitchFamily="50" charset="-127"/>
              </a:rPr>
              <a:t>rw</a:t>
            </a:r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-r-----) </a:t>
            </a:r>
            <a:r>
              <a:rPr lang="en-US" altLang="ko-KR" sz="1400" dirty="0" err="1">
                <a:latin typeface="Courier" pitchFamily="49" charset="0"/>
                <a:ea typeface="맑은 고딕" pitchFamily="50" charset="-127"/>
              </a:rPr>
              <a:t>Uid</a:t>
            </a:r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: (30686/ root) </a:t>
            </a:r>
            <a:r>
              <a:rPr lang="en-US" altLang="ko-KR" sz="1400" dirty="0" err="1">
                <a:latin typeface="Courier" pitchFamily="49" charset="0"/>
                <a:ea typeface="맑은 고딕" pitchFamily="50" charset="-127"/>
              </a:rPr>
              <a:t>Gid</a:t>
            </a:r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: (30686/ </a:t>
            </a:r>
            <a:r>
              <a:rPr lang="en-US" altLang="ko-KR" sz="1400" dirty="0" err="1">
                <a:latin typeface="Courier" pitchFamily="49" charset="0"/>
                <a:ea typeface="맑은 고딕" pitchFamily="50" charset="-127"/>
              </a:rPr>
              <a:t>remzi</a:t>
            </a:r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)</a:t>
            </a:r>
          </a:p>
          <a:p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Access: 2011-05-03 15:50:20.157594748 -0500</a:t>
            </a:r>
          </a:p>
          <a:p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Modify: 2011-05-03 15:50:20.157594748 -0500</a:t>
            </a:r>
          </a:p>
          <a:p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Change: 2011-05-03 15:50:20.157594748 -0500</a:t>
            </a:r>
          </a:p>
        </p:txBody>
      </p:sp>
    </p:spTree>
    <p:extLst>
      <p:ext uri="{BB962C8B-B14F-4D97-AF65-F5344CB8AC3E}">
        <p14:creationId xmlns:p14="http://schemas.microsoft.com/office/powerpoint/2010/main" val="1048669459"/>
      </p:ext>
    </p:extLst>
  </p:cSld>
  <p:clrMapOvr>
    <a:masterClrMapping/>
  </p:clrMapOvr>
  <p:transition>
    <p:zoom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Removing Files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en-US" altLang="ko-KR" dirty="0"/>
              <a:t> is a Linux command to remove a file</a:t>
            </a:r>
          </a:p>
          <a:p>
            <a:pPr lvl="1"/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en-US" altLang="ko-KR" dirty="0"/>
              <a:t> call </a:t>
            </a:r>
            <a:r>
              <a:rPr lang="en-US" altLang="ko-KR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unlink()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dirty="0"/>
              <a:t>to remove a file.</a:t>
            </a:r>
            <a:endParaRPr lang="en-US" altLang="ko-KR" dirty="0">
              <a:solidFill>
                <a:schemeClr val="accent6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59632" y="1988840"/>
            <a:ext cx="6696744" cy="1169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252000" rtlCol="0">
            <a:spAutoFit/>
          </a:bodyPr>
          <a:lstStyle/>
          <a:p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prompt&gt; </a:t>
            </a:r>
            <a:r>
              <a:rPr lang="en-US" altLang="ko-KR" sz="1400" dirty="0" err="1">
                <a:latin typeface="Courier" pitchFamily="49" charset="0"/>
                <a:ea typeface="맑은 고딕" pitchFamily="50" charset="-127"/>
              </a:rPr>
              <a:t>strace</a:t>
            </a:r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 </a:t>
            </a:r>
            <a:r>
              <a:rPr lang="en-US" altLang="ko-KR" sz="1400" dirty="0" err="1">
                <a:latin typeface="Courier" pitchFamily="49" charset="0"/>
                <a:ea typeface="맑은 고딕" pitchFamily="50" charset="-127"/>
              </a:rPr>
              <a:t>rm</a:t>
            </a:r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 foo</a:t>
            </a:r>
          </a:p>
          <a:p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…</a:t>
            </a:r>
          </a:p>
          <a:p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unlink(“foo”)		= 0	</a:t>
            </a:r>
            <a:r>
              <a:rPr lang="en-US" altLang="ko-KR" sz="1400" dirty="0">
                <a:solidFill>
                  <a:srgbClr val="00B0F0"/>
                </a:solidFill>
                <a:latin typeface="Courier" pitchFamily="49" charset="0"/>
                <a:ea typeface="맑은 고딕" pitchFamily="50" charset="-127"/>
              </a:rPr>
              <a:t>// return 0 upon success</a:t>
            </a:r>
          </a:p>
          <a:p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…</a:t>
            </a:r>
          </a:p>
          <a:p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prompt&gt;</a:t>
            </a:r>
            <a:endParaRPr lang="en-US" altLang="ko-KR" sz="1400" dirty="0">
              <a:latin typeface="Courier" pitchFamily="49" charset="0"/>
              <a:ea typeface="맑은 고딕" pitchFamily="50" charset="-127"/>
              <a:sym typeface="Wingdings" pitchFamily="2" charset="2"/>
            </a:endParaRPr>
          </a:p>
        </p:txBody>
      </p:sp>
      <p:sp>
        <p:nvSpPr>
          <p:cNvPr id="9" name="모서리가 둥근 직사각형 8"/>
          <p:cNvSpPr/>
          <p:nvPr/>
        </p:nvSpPr>
        <p:spPr>
          <a:xfrm>
            <a:off x="1475656" y="3645024"/>
            <a:ext cx="6264696" cy="894460"/>
          </a:xfrm>
          <a:prstGeom prst="roundRect">
            <a:avLst/>
          </a:prstGeom>
          <a:solidFill>
            <a:srgbClr val="FFC000"/>
          </a:solidFill>
          <a:ln w="15875">
            <a:solidFill>
              <a:schemeClr val="accent6">
                <a:lumMod val="50000"/>
              </a:schemeClr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lIns="108000" rIns="108000" rtlCol="0" anchor="ctr">
            <a:noAutofit/>
          </a:bodyPr>
          <a:lstStyle/>
          <a:p>
            <a:pPr algn="ctr"/>
            <a:r>
              <a:rPr lang="en-US" altLang="ko-KR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 Why it calls </a:t>
            </a:r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unlink()</a:t>
            </a:r>
            <a:r>
              <a:rPr lang="en-US" altLang="ko-KR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 not “</a:t>
            </a:r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remove</a:t>
            </a:r>
            <a:r>
              <a:rPr lang="en-US" altLang="ko-KR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 or </a:t>
            </a:r>
            <a:r>
              <a:rPr lang="en-US" altLang="ko-KR" b="1" dirty="0">
                <a:solidFill>
                  <a:schemeClr val="tx1"/>
                </a:solidFill>
                <a:latin typeface="Courier New" panose="02070309020205020404" pitchFamily="49" charset="0"/>
                <a:ea typeface="맑은 고딕" panose="020B0503020000020004" pitchFamily="50" charset="-127"/>
                <a:cs typeface="Courier New" panose="02070309020205020404" pitchFamily="49" charset="0"/>
              </a:rPr>
              <a:t>delete</a:t>
            </a:r>
            <a:r>
              <a:rPr lang="en-US" altLang="ko-KR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”?</a:t>
            </a:r>
          </a:p>
          <a:p>
            <a:pPr algn="ctr"/>
            <a:r>
              <a:rPr lang="en-US" altLang="ko-KR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Courier New" panose="02070309020205020404" pitchFamily="49" charset="0"/>
              </a:rPr>
              <a:t>We can get the answer later. </a:t>
            </a:r>
          </a:p>
        </p:txBody>
      </p:sp>
    </p:spTree>
    <p:extLst>
      <p:ext uri="{BB962C8B-B14F-4D97-AF65-F5344CB8AC3E}">
        <p14:creationId xmlns:p14="http://schemas.microsoft.com/office/powerpoint/2010/main" val="4240930039"/>
      </p:ext>
    </p:extLst>
  </p:cSld>
  <p:clrMapOvr>
    <a:masterClrMapping/>
  </p:clrMapOvr>
  <p:transition>
    <p:zoom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Making Directories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US" altLang="ko-KR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ko-KR" dirty="0"/>
              <a:t>: Make a directory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When a directory is created, it is </a:t>
            </a:r>
            <a:r>
              <a:rPr lang="en-US" altLang="ko-KR" dirty="0">
                <a:solidFill>
                  <a:schemeClr val="accent1"/>
                </a:solidFill>
              </a:rPr>
              <a:t>empty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Empty directory have two entries: .</a:t>
            </a:r>
            <a:r>
              <a:rPr lang="en-US" altLang="ko-KR" dirty="0">
                <a:solidFill>
                  <a:schemeClr val="accent6"/>
                </a:solidFill>
              </a:rPr>
              <a:t> </a:t>
            </a:r>
            <a:r>
              <a:rPr lang="en-US" altLang="ko-KR" dirty="0"/>
              <a:t>(itself), ..</a:t>
            </a:r>
            <a:r>
              <a:rPr lang="en-US" altLang="ko-KR" dirty="0">
                <a:solidFill>
                  <a:schemeClr val="accent6"/>
                </a:solidFill>
              </a:rPr>
              <a:t> </a:t>
            </a:r>
            <a:r>
              <a:rPr lang="en-US" altLang="ko-KR" dirty="0"/>
              <a:t>(parent)</a:t>
            </a:r>
            <a:br>
              <a:rPr lang="en-US" altLang="ko-KR" dirty="0"/>
            </a:br>
            <a:endParaRPr lang="en-US" altLang="ko-KR" dirty="0"/>
          </a:p>
        </p:txBody>
      </p:sp>
      <p:sp>
        <p:nvSpPr>
          <p:cNvPr id="7" name="TextBox 6"/>
          <p:cNvSpPr txBox="1"/>
          <p:nvPr/>
        </p:nvSpPr>
        <p:spPr>
          <a:xfrm>
            <a:off x="1115616" y="3916213"/>
            <a:ext cx="6624736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252000" rtlCol="0">
            <a:spAutoFit/>
          </a:bodyPr>
          <a:lstStyle/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prompt&gt;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–a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./	../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prompt&gt;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-al</a:t>
            </a:r>
          </a:p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total 8</a:t>
            </a:r>
          </a:p>
          <a:p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drwxr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-x---  2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remzi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remzi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6 Apr 30 16:17 ./</a:t>
            </a:r>
          </a:p>
          <a:p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drwxr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-x--- 26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remzi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remzi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4096 Apr 30 16:17 ../</a:t>
            </a:r>
            <a:endParaRPr lang="en-US" altLang="ko-KR" sz="1400" dirty="0">
              <a:latin typeface="Courier New" panose="02070309020205020404" pitchFamily="49" charset="0"/>
              <a:ea typeface="맑은 고딕" pitchFamily="50" charset="-127"/>
              <a:cs typeface="Courier New" panose="02070309020205020404" pitchFamily="49" charset="0"/>
              <a:sym typeface="Wingdings" pitchFamily="2" charset="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835696" y="1556792"/>
            <a:ext cx="5184576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252000" rtlCol="0">
            <a:spAutoFit/>
          </a:bodyPr>
          <a:lstStyle/>
          <a:p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prompt&gt;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strace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mkdir</a:t>
            </a:r>
            <a:r>
              <a:rPr lang="en-US" altLang="ko-KR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foo</a:t>
            </a:r>
          </a:p>
          <a:p>
            <a:r>
              <a:rPr lang="en-US" altLang="ko-KR" sz="1400" dirty="0"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  <a:sym typeface="Wingdings" pitchFamily="2" charset="2"/>
              </a:rPr>
              <a:t>…</a:t>
            </a:r>
          </a:p>
          <a:p>
            <a:r>
              <a:rPr lang="en-US" altLang="ko-KR" sz="1400" dirty="0" err="1"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  <a:sym typeface="Wingdings" pitchFamily="2" charset="2"/>
              </a:rPr>
              <a:t>mkdir</a:t>
            </a:r>
            <a:r>
              <a:rPr lang="en-US" altLang="ko-KR" sz="1400" dirty="0"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  <a:sym typeface="Wingdings" pitchFamily="2" charset="2"/>
              </a:rPr>
              <a:t>(</a:t>
            </a:r>
            <a:r>
              <a:rPr lang="en-US" altLang="ko-KR" sz="1400" dirty="0">
                <a:latin typeface="Courier" pitchFamily="49" charset="0"/>
                <a:ea typeface="맑은 고딕" pitchFamily="50" charset="-127"/>
                <a:sym typeface="Wingdings" pitchFamily="2" charset="2"/>
              </a:rPr>
              <a:t>"</a:t>
            </a:r>
            <a:r>
              <a:rPr lang="en-US" altLang="ko-KR" sz="1400" dirty="0"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  <a:sym typeface="Wingdings" pitchFamily="2" charset="2"/>
              </a:rPr>
              <a:t>foo</a:t>
            </a:r>
            <a:r>
              <a:rPr lang="en-US" altLang="ko-KR" sz="1400" dirty="0">
                <a:latin typeface="Courier" pitchFamily="49" charset="0"/>
                <a:ea typeface="맑은 고딕" pitchFamily="50" charset="-127"/>
                <a:sym typeface="Wingdings" pitchFamily="2" charset="2"/>
              </a:rPr>
              <a:t>"</a:t>
            </a:r>
            <a:r>
              <a:rPr lang="en-US" altLang="ko-KR" sz="1400" dirty="0"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  <a:sym typeface="Wingdings" pitchFamily="2" charset="2"/>
              </a:rPr>
              <a:t>, 0777)		= 0</a:t>
            </a:r>
          </a:p>
          <a:p>
            <a:r>
              <a:rPr lang="en-US" altLang="ko-KR" sz="1400" dirty="0">
                <a:latin typeface="Courier New" panose="02070309020205020404" pitchFamily="49" charset="0"/>
                <a:ea typeface="맑은 고딕" pitchFamily="50" charset="-127"/>
                <a:cs typeface="Courier New" panose="02070309020205020404" pitchFamily="49" charset="0"/>
                <a:sym typeface="Wingdings" pitchFamily="2" charset="2"/>
              </a:rPr>
              <a:t>prompt&gt;</a:t>
            </a:r>
          </a:p>
        </p:txBody>
      </p:sp>
    </p:spTree>
    <p:extLst>
      <p:ext uri="{BB962C8B-B14F-4D97-AF65-F5344CB8AC3E}">
        <p14:creationId xmlns:p14="http://schemas.microsoft.com/office/powerpoint/2010/main" val="1610755441"/>
      </p:ext>
    </p:extLst>
  </p:cSld>
  <p:clrMapOvr>
    <a:masterClrMapping/>
  </p:clrMapOvr>
  <p:transition>
    <p:zoom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Reading Directories 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4313" y="620688"/>
            <a:ext cx="8786812" cy="5501258"/>
          </a:xfrm>
        </p:spPr>
        <p:txBody>
          <a:bodyPr bIns="0"/>
          <a:lstStyle/>
          <a:p>
            <a:r>
              <a:rPr lang="en-US" altLang="ko-KR" dirty="0"/>
              <a:t>A sample code to read directory entries (like 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ls</a:t>
            </a:r>
            <a:r>
              <a:rPr lang="en-US" altLang="ko-KR" dirty="0"/>
              <a:t>).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endParaRPr lang="en-US" altLang="ko-KR" dirty="0"/>
          </a:p>
        </p:txBody>
      </p:sp>
      <p:sp>
        <p:nvSpPr>
          <p:cNvPr id="7" name="TextBox 6"/>
          <p:cNvSpPr txBox="1"/>
          <p:nvPr/>
        </p:nvSpPr>
        <p:spPr>
          <a:xfrm>
            <a:off x="1043608" y="1164808"/>
            <a:ext cx="7128792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252000" rtlCol="0">
            <a:spAutoFit/>
          </a:bodyPr>
          <a:lstStyle/>
          <a:p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&lt;sys/</a:t>
            </a:r>
            <a:r>
              <a:rPr lang="en-US" altLang="ko-K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stat.h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altLang="ko-K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assert.h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altLang="ko-K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altLang="ko-K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dirent.h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altLang="ko-K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int main(int </a:t>
            </a:r>
            <a:r>
              <a:rPr lang="en-US" altLang="ko-K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char *</a:t>
            </a:r>
            <a:r>
              <a:rPr lang="en-US" altLang="ko-K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[]) {</a:t>
            </a:r>
          </a:p>
          <a:p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DIR *</a:t>
            </a:r>
            <a:r>
              <a:rPr lang="en-US" altLang="ko-K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ko-K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opendir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(".");             // open current directory</a:t>
            </a:r>
          </a:p>
          <a:p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assert(</a:t>
            </a:r>
            <a:r>
              <a:rPr lang="en-US" altLang="ko-K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!= NULL);</a:t>
            </a:r>
          </a:p>
          <a:p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dirent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*d;</a:t>
            </a:r>
          </a:p>
          <a:p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while ((d = </a:t>
            </a:r>
            <a:r>
              <a:rPr lang="en-US" altLang="ko-K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readdir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)) != NULL)   // read one directory entry </a:t>
            </a:r>
          </a:p>
          <a:p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{</a:t>
            </a:r>
          </a:p>
          <a:p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// print </a:t>
            </a:r>
            <a:r>
              <a:rPr lang="en-US" altLang="ko-K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outthe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name and </a:t>
            </a:r>
            <a:r>
              <a:rPr lang="en-US" altLang="ko-K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inode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number of each file</a:t>
            </a:r>
          </a:p>
          <a:p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ko-K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("%d %s\n", (int) d-&gt;</a:t>
            </a:r>
            <a:r>
              <a:rPr lang="en-US" altLang="ko-K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d_ino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, d-&gt;</a:t>
            </a:r>
            <a:r>
              <a:rPr lang="en-US" altLang="ko-K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d_name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closedir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ko-K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dp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);                       // close current directory</a:t>
            </a:r>
          </a:p>
          <a:p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0;</a:t>
            </a:r>
          </a:p>
          <a:p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altLang="ko-KR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43608" y="5013176"/>
            <a:ext cx="7128792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252000" rtlCol="0">
            <a:spAutoFit/>
          </a:bodyPr>
          <a:lstStyle/>
          <a:p>
            <a:r>
              <a:rPr lang="en-US" altLang="ko-KR" sz="1200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ko-K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dirent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		</a:t>
            </a:r>
            <a:r>
              <a:rPr lang="en-US" altLang="ko-K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d_name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ko-KR" sz="12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256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]; 	</a:t>
            </a:r>
            <a:r>
              <a:rPr lang="en-US" altLang="ko-KR" sz="1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filename */</a:t>
            </a:r>
          </a:p>
          <a:p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ino_t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  	</a:t>
            </a:r>
            <a:r>
              <a:rPr lang="en-US" altLang="ko-K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d_ino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		</a:t>
            </a:r>
            <a:r>
              <a:rPr lang="en-US" altLang="ko-KR" sz="1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</a:t>
            </a:r>
            <a:r>
              <a:rPr lang="en-US" altLang="ko-KR" sz="12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inode</a:t>
            </a:r>
            <a:r>
              <a:rPr lang="en-US" altLang="ko-KR" sz="1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number */</a:t>
            </a:r>
          </a:p>
          <a:p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off_t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	  	</a:t>
            </a:r>
            <a:r>
              <a:rPr lang="en-US" altLang="ko-K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d_off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		</a:t>
            </a:r>
            <a:r>
              <a:rPr lang="en-US" altLang="ko-KR" sz="1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offset to the next direct */</a:t>
            </a:r>
          </a:p>
          <a:p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unsigned short	</a:t>
            </a:r>
            <a:r>
              <a:rPr lang="en-US" altLang="ko-K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d_reclen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		</a:t>
            </a:r>
            <a:r>
              <a:rPr lang="en-US" altLang="ko-KR" sz="1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length of this record */</a:t>
            </a:r>
          </a:p>
          <a:p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ko-KR" sz="1200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unsigned char	</a:t>
            </a:r>
            <a:r>
              <a:rPr lang="en-US" altLang="ko-KR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d_type</a:t>
            </a:r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;		</a:t>
            </a:r>
            <a:r>
              <a:rPr lang="en-US" altLang="ko-KR" sz="12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/* type of file */</a:t>
            </a:r>
          </a:p>
          <a:p>
            <a:r>
              <a:rPr lang="en-US" altLang="ko-KR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9" name="내용 개체 틀 2"/>
          <p:cNvSpPr txBox="1">
            <a:spLocks/>
          </p:cNvSpPr>
          <p:nvPr/>
        </p:nvSpPr>
        <p:spPr bwMode="auto">
          <a:xfrm>
            <a:off x="366713" y="404664"/>
            <a:ext cx="8786812" cy="55012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"/>
              <a:defRPr kumimoji="1" sz="2000" b="0">
                <a:solidFill>
                  <a:schemeClr val="tx1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defRPr>
            </a:lvl1pPr>
            <a:lvl2pPr marL="742950" indent="-285750" algn="l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100000"/>
              <a:buFont typeface="Wingdings" pitchFamily="2" charset="2"/>
              <a:buChar char=""/>
              <a:defRPr kumimoji="1" sz="1800">
                <a:solidFill>
                  <a:schemeClr val="tx1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defRPr>
            </a:lvl2pPr>
            <a:lvl3pPr marL="1143000" indent="-228600" algn="l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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defRPr>
            </a:lvl3pPr>
            <a:lvl4pPr marL="1600200" indent="-228600" algn="l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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defRPr>
            </a:lvl4pPr>
            <a:lvl5pPr marL="2057400" indent="-228600" algn="l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Wingdings" pitchFamily="2" charset="2"/>
              <a:buChar char="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>
              <a:buNone/>
            </a:pPr>
            <a:endParaRPr lang="en-US" altLang="ko-KR" kern="0" dirty="0"/>
          </a:p>
          <a:p>
            <a:endParaRPr lang="en-US" altLang="ko-KR" kern="0" dirty="0"/>
          </a:p>
          <a:p>
            <a:endParaRPr lang="en-US" altLang="ko-KR" kern="0" dirty="0"/>
          </a:p>
          <a:p>
            <a:endParaRPr lang="en-US" altLang="ko-KR" kern="0" dirty="0"/>
          </a:p>
          <a:p>
            <a:endParaRPr lang="en-US" altLang="ko-KR" kern="0" dirty="0"/>
          </a:p>
          <a:p>
            <a:endParaRPr lang="en-US" altLang="ko-KR" kern="0" dirty="0"/>
          </a:p>
          <a:p>
            <a:endParaRPr lang="en-US" altLang="ko-KR" kern="0" dirty="0"/>
          </a:p>
          <a:p>
            <a:endParaRPr lang="en-US" altLang="ko-KR" kern="0" dirty="0"/>
          </a:p>
          <a:p>
            <a:pPr lvl="1"/>
            <a:r>
              <a:rPr lang="en-US" altLang="ko-KR" kern="0" dirty="0"/>
              <a:t>The information available within </a:t>
            </a:r>
            <a:r>
              <a:rPr lang="en-US" altLang="ko-KR" kern="0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en-US" altLang="ko-KR" kern="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kern="0" dirty="0" err="1">
                <a:latin typeface="Courier New" pitchFamily="49" charset="0"/>
                <a:cs typeface="Courier New" pitchFamily="49" charset="0"/>
              </a:rPr>
              <a:t>dirent</a:t>
            </a:r>
            <a:endParaRPr lang="en-US" altLang="ko-KR" kern="0" dirty="0">
              <a:latin typeface="Courier New" pitchFamily="49" charset="0"/>
              <a:cs typeface="Courier New" pitchFamily="49" charset="0"/>
            </a:endParaRPr>
          </a:p>
          <a:p>
            <a:endParaRPr lang="en-US" altLang="ko-KR" kern="0" dirty="0"/>
          </a:p>
          <a:p>
            <a:endParaRPr lang="en-US" altLang="ko-KR" kern="0" dirty="0"/>
          </a:p>
        </p:txBody>
      </p:sp>
    </p:spTree>
    <p:extLst>
      <p:ext uri="{BB962C8B-B14F-4D97-AF65-F5344CB8AC3E}">
        <p14:creationId xmlns:p14="http://schemas.microsoft.com/office/powerpoint/2010/main" val="3707664278"/>
      </p:ext>
    </p:extLst>
  </p:cSld>
  <p:clrMapOvr>
    <a:masterClrMapping/>
  </p:clrMapOvr>
  <p:transition>
    <p:zoom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Deleting Directories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rmdir</a:t>
            </a:r>
            <a:r>
              <a:rPr lang="en-US" altLang="ko-KR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ko-KR" dirty="0"/>
              <a:t>: Delete a directory. </a:t>
            </a:r>
          </a:p>
          <a:p>
            <a:pPr lvl="1"/>
            <a:r>
              <a:rPr lang="en-US" altLang="ko-KR" dirty="0"/>
              <a:t>Require that the target directory should be </a:t>
            </a:r>
            <a:r>
              <a:rPr lang="en-US" altLang="ko-KR" b="1" dirty="0"/>
              <a:t>empty </a:t>
            </a:r>
          </a:p>
          <a:p>
            <a:pPr lvl="2"/>
            <a:r>
              <a:rPr lang="en-US" altLang="ko-KR" dirty="0"/>
              <a:t>i.e. Only has “.” and “..” entries.</a:t>
            </a:r>
          </a:p>
          <a:p>
            <a:pPr lvl="1"/>
            <a:r>
              <a:rPr lang="en-US" altLang="ko-KR" dirty="0"/>
              <a:t>If you call </a:t>
            </a:r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rmdir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ko-KR" dirty="0"/>
              <a:t>to a non-empty directory, it will fail.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27040748"/>
      </p:ext>
    </p:extLst>
  </p:cSld>
  <p:clrMapOvr>
    <a:masterClrMapping/>
  </p:clrMapOvr>
  <p:transition>
    <p:zoom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Hard Links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link(old pathname, new one)</a:t>
            </a:r>
            <a:endParaRPr lang="en-US" altLang="ko-KR" dirty="0"/>
          </a:p>
          <a:p>
            <a:pPr lvl="1"/>
            <a:r>
              <a:rPr lang="en-US" altLang="ko-KR" b="1" dirty="0"/>
              <a:t>Link</a:t>
            </a:r>
            <a:r>
              <a:rPr lang="en-US" altLang="ko-KR" dirty="0"/>
              <a:t> a new file </a:t>
            </a:r>
            <a:r>
              <a:rPr lang="en-US" altLang="ko-KR"/>
              <a:t>name to </a:t>
            </a:r>
            <a:r>
              <a:rPr lang="en-US" altLang="ko-KR" dirty="0"/>
              <a:t>an old one</a:t>
            </a:r>
          </a:p>
          <a:p>
            <a:pPr lvl="1"/>
            <a:r>
              <a:rPr lang="en-US" altLang="ko-KR" dirty="0"/>
              <a:t>Create another way to refer to </a:t>
            </a:r>
            <a:r>
              <a:rPr lang="en-US" altLang="ko-KR" i="1" dirty="0"/>
              <a:t>the same file</a:t>
            </a:r>
          </a:p>
          <a:p>
            <a:pPr lvl="1"/>
            <a:r>
              <a:rPr lang="en-US" altLang="ko-KR" dirty="0"/>
              <a:t>The command-line link program : </a:t>
            </a:r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ln</a:t>
            </a:r>
            <a:endParaRPr lang="en-US" altLang="ko-KR" dirty="0">
              <a:latin typeface="Courier New" pitchFamily="49" charset="0"/>
              <a:cs typeface="Courier New" pitchFamily="49" charset="0"/>
            </a:endParaRP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7" name="TextBox 6"/>
          <p:cNvSpPr txBox="1"/>
          <p:nvPr/>
        </p:nvSpPr>
        <p:spPr>
          <a:xfrm>
            <a:off x="683568" y="3068960"/>
            <a:ext cx="7488832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252000" rtlCol="0">
            <a:spAutoFit/>
          </a:bodyPr>
          <a:lstStyle/>
          <a:p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prompt&gt; echo hello &gt; file</a:t>
            </a:r>
          </a:p>
          <a:p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prompt&gt; cat file</a:t>
            </a:r>
          </a:p>
          <a:p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hello</a:t>
            </a:r>
          </a:p>
          <a:p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prompt&gt; ln file file2  </a:t>
            </a:r>
            <a:r>
              <a:rPr lang="en-US" altLang="ko-KR" sz="1400" dirty="0">
                <a:solidFill>
                  <a:srgbClr val="00B0F0"/>
                </a:solidFill>
                <a:latin typeface="Courier" pitchFamily="49" charset="0"/>
                <a:ea typeface="맑은 고딕" pitchFamily="50" charset="-127"/>
              </a:rPr>
              <a:t>// create a hard link, link file to file2</a:t>
            </a:r>
          </a:p>
          <a:p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prompt&gt; cat </a:t>
            </a:r>
            <a:r>
              <a:rPr lang="en-US" altLang="ko-KR" sz="1400" dirty="0" err="1">
                <a:latin typeface="Courier" pitchFamily="49" charset="0"/>
                <a:ea typeface="맑은 고딕" pitchFamily="50" charset="-127"/>
              </a:rPr>
              <a:t>file2</a:t>
            </a:r>
            <a:endParaRPr lang="en-US" altLang="ko-KR" sz="1400" dirty="0">
              <a:latin typeface="Courier" pitchFamily="49" charset="0"/>
              <a:ea typeface="맑은 고딕" pitchFamily="50" charset="-127"/>
            </a:endParaRPr>
          </a:p>
          <a:p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hello</a:t>
            </a:r>
          </a:p>
        </p:txBody>
      </p:sp>
    </p:spTree>
    <p:extLst>
      <p:ext uri="{BB962C8B-B14F-4D97-AF65-F5344CB8AC3E}">
        <p14:creationId xmlns:p14="http://schemas.microsoft.com/office/powerpoint/2010/main" val="3210942674"/>
      </p:ext>
    </p:extLst>
  </p:cSld>
  <p:clrMapOvr>
    <a:masterClrMapping/>
  </p:clrMapOvr>
  <p:transition>
    <p:zo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Persistent Storage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Keep a data </a:t>
            </a:r>
            <a:r>
              <a:rPr lang="en-US" altLang="ko-KR" b="1" dirty="0"/>
              <a:t>intact</a:t>
            </a:r>
            <a:r>
              <a:rPr lang="en-US" altLang="ko-KR" dirty="0"/>
              <a:t> even if there is </a:t>
            </a:r>
            <a:r>
              <a:rPr lang="en-US" altLang="ko-KR" u="sng" dirty="0"/>
              <a:t>a power loss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Hard disk drive</a:t>
            </a:r>
          </a:p>
          <a:p>
            <a:pPr lvl="1"/>
            <a:r>
              <a:rPr lang="en-US" altLang="ko-KR" dirty="0"/>
              <a:t>Solid-state storage device</a:t>
            </a:r>
          </a:p>
          <a:p>
            <a:r>
              <a:rPr lang="en-US" altLang="ko-KR" dirty="0"/>
              <a:t>Two key abstractions in the virtualization of storage</a:t>
            </a:r>
          </a:p>
          <a:p>
            <a:pPr lvl="1"/>
            <a:r>
              <a:rPr lang="en-US" altLang="ko-KR" dirty="0"/>
              <a:t>File</a:t>
            </a:r>
          </a:p>
          <a:p>
            <a:pPr lvl="1"/>
            <a:r>
              <a:rPr lang="en-US" altLang="ko-KR" dirty="0"/>
              <a:t>Directory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8389984"/>
      </p:ext>
    </p:extLst>
  </p:cSld>
  <p:clrMapOvr>
    <a:masterClrMapping/>
  </p:clrMapOvr>
  <p:transition>
    <p:zoom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Hard Links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way 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link</a:t>
            </a:r>
            <a:r>
              <a:rPr lang="en-US" altLang="ko-KR" dirty="0"/>
              <a:t> works:</a:t>
            </a:r>
          </a:p>
          <a:p>
            <a:pPr lvl="1"/>
            <a:r>
              <a:rPr lang="en-US" altLang="ko-KR" b="1" dirty="0"/>
              <a:t>Create</a:t>
            </a:r>
            <a:r>
              <a:rPr lang="en-US" altLang="ko-KR" dirty="0"/>
              <a:t> another name in the directory.</a:t>
            </a:r>
          </a:p>
          <a:p>
            <a:pPr lvl="1"/>
            <a:r>
              <a:rPr lang="en-US" altLang="ko-KR" b="1" dirty="0"/>
              <a:t>Refer</a:t>
            </a:r>
            <a:r>
              <a:rPr lang="en-US" altLang="ko-KR" dirty="0"/>
              <a:t> it to the </a:t>
            </a:r>
            <a:r>
              <a:rPr lang="en-US" altLang="ko-KR" u="sng" dirty="0"/>
              <a:t>same </a:t>
            </a:r>
            <a:r>
              <a:rPr lang="en-US" altLang="ko-KR" u="sng" dirty="0" err="1"/>
              <a:t>inode</a:t>
            </a:r>
            <a:r>
              <a:rPr lang="en-US" altLang="ko-KR" u="sng" dirty="0"/>
              <a:t> number</a:t>
            </a:r>
            <a:r>
              <a:rPr lang="en-US" altLang="ko-KR" dirty="0"/>
              <a:t> of the original file.</a:t>
            </a:r>
          </a:p>
          <a:p>
            <a:pPr lvl="2"/>
            <a:r>
              <a:rPr lang="en-US" altLang="ko-KR" dirty="0"/>
              <a:t>The file is not copied.</a:t>
            </a:r>
          </a:p>
          <a:p>
            <a:pPr lvl="1"/>
            <a:r>
              <a:rPr lang="en-US" altLang="ko-KR" dirty="0"/>
              <a:t>Then, we have two human names (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file</a:t>
            </a:r>
            <a:r>
              <a:rPr lang="en-US" altLang="ko-KR" dirty="0"/>
              <a:t> and 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file2</a:t>
            </a:r>
            <a:r>
              <a:rPr lang="en-US" altLang="ko-KR" dirty="0"/>
              <a:t>) that both refer to the same file.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7061613"/>
      </p:ext>
    </p:extLst>
  </p:cSld>
  <p:clrMapOvr>
    <a:masterClrMapping/>
  </p:clrMapOvr>
  <p:transition>
    <p:zoom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Hard Links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result of </a:t>
            </a:r>
            <a:r>
              <a:rPr lang="en-US" altLang="ko-KR" dirty="0">
                <a:solidFill>
                  <a:schemeClr val="accent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link()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Two files have </a:t>
            </a:r>
            <a:r>
              <a:rPr lang="en-US" altLang="ko-KR" b="1" dirty="0"/>
              <a:t>same </a:t>
            </a:r>
            <a:r>
              <a:rPr lang="en-US" altLang="ko-KR" b="1" dirty="0" err="1"/>
              <a:t>inode</a:t>
            </a:r>
            <a:r>
              <a:rPr lang="en-US" altLang="ko-KR" b="1" dirty="0"/>
              <a:t> </a:t>
            </a:r>
            <a:r>
              <a:rPr lang="en-US" altLang="ko-KR" dirty="0"/>
              <a:t>number, but two file name (file, file2).</a:t>
            </a:r>
          </a:p>
          <a:p>
            <a:pPr lvl="1"/>
            <a:r>
              <a:rPr lang="en-US" altLang="ko-KR" dirty="0"/>
              <a:t>There is </a:t>
            </a:r>
            <a:r>
              <a:rPr lang="en-US" altLang="ko-KR" b="1" dirty="0"/>
              <a:t>no difference </a:t>
            </a:r>
            <a:r>
              <a:rPr lang="en-US" altLang="ko-KR" dirty="0"/>
              <a:t>between file and file2.</a:t>
            </a:r>
          </a:p>
          <a:p>
            <a:pPr lvl="2"/>
            <a:r>
              <a:rPr lang="en-US" altLang="ko-KR" dirty="0"/>
              <a:t>Both just link to the underlying metadata about the file.</a:t>
            </a:r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475656" y="1412776"/>
            <a:ext cx="5616624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252000" rtlCol="0" anchor="ctr" anchorCtr="0">
            <a:spAutoFit/>
          </a:bodyPr>
          <a:lstStyle/>
          <a:p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prompt&gt; </a:t>
            </a:r>
            <a:r>
              <a:rPr lang="en-US" altLang="ko-KR" sz="1400" dirty="0" err="1">
                <a:latin typeface="Courier" pitchFamily="49" charset="0"/>
                <a:ea typeface="맑은 고딕" pitchFamily="50" charset="-127"/>
              </a:rPr>
              <a:t>ls</a:t>
            </a:r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 -</a:t>
            </a:r>
            <a:r>
              <a:rPr lang="en-US" altLang="ko-KR" sz="1400" dirty="0" err="1">
                <a:latin typeface="Courier" pitchFamily="49" charset="0"/>
                <a:ea typeface="맑은 고딕" pitchFamily="50" charset="-127"/>
              </a:rPr>
              <a:t>i</a:t>
            </a:r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 file </a:t>
            </a:r>
            <a:r>
              <a:rPr lang="en-US" altLang="ko-KR" sz="1400" dirty="0" err="1">
                <a:latin typeface="Courier" pitchFamily="49" charset="0"/>
                <a:ea typeface="맑은 고딕" pitchFamily="50" charset="-127"/>
              </a:rPr>
              <a:t>file2</a:t>
            </a:r>
            <a:endParaRPr lang="en-US" altLang="ko-KR" sz="1400" dirty="0">
              <a:latin typeface="Courier" pitchFamily="49" charset="0"/>
              <a:ea typeface="맑은 고딕" pitchFamily="50" charset="-127"/>
            </a:endParaRPr>
          </a:p>
          <a:p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67158084 file  </a:t>
            </a:r>
            <a:r>
              <a:rPr lang="en-US" altLang="ko-KR" sz="1400" dirty="0">
                <a:solidFill>
                  <a:srgbClr val="00B0F0"/>
                </a:solidFill>
                <a:latin typeface="Courier" pitchFamily="49" charset="0"/>
                <a:ea typeface="맑은 고딕" pitchFamily="50" charset="-127"/>
              </a:rPr>
              <a:t>/* </a:t>
            </a:r>
            <a:r>
              <a:rPr lang="en-US" altLang="ko-KR" sz="1400" dirty="0" err="1">
                <a:solidFill>
                  <a:srgbClr val="00B0F0"/>
                </a:solidFill>
                <a:latin typeface="Courier" pitchFamily="49" charset="0"/>
                <a:ea typeface="맑은 고딕" pitchFamily="50" charset="-127"/>
              </a:rPr>
              <a:t>inode</a:t>
            </a:r>
            <a:r>
              <a:rPr lang="en-US" altLang="ko-KR" sz="1400" dirty="0">
                <a:solidFill>
                  <a:srgbClr val="00B0F0"/>
                </a:solidFill>
                <a:latin typeface="Courier" pitchFamily="49" charset="0"/>
                <a:ea typeface="맑은 고딕" pitchFamily="50" charset="-127"/>
              </a:rPr>
              <a:t> value is 67158084 */</a:t>
            </a:r>
          </a:p>
          <a:p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67158084 </a:t>
            </a:r>
            <a:r>
              <a:rPr lang="en-US" altLang="ko-KR" sz="1400" dirty="0" err="1">
                <a:latin typeface="Courier" pitchFamily="49" charset="0"/>
                <a:ea typeface="맑은 고딕" pitchFamily="50" charset="-127"/>
              </a:rPr>
              <a:t>file2</a:t>
            </a:r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 </a:t>
            </a:r>
            <a:r>
              <a:rPr lang="en-US" altLang="ko-KR" sz="1400" dirty="0">
                <a:solidFill>
                  <a:srgbClr val="00B0F0"/>
                </a:solidFill>
                <a:latin typeface="Courier" pitchFamily="49" charset="0"/>
                <a:ea typeface="맑은 고딕" pitchFamily="50" charset="-127"/>
              </a:rPr>
              <a:t>/* </a:t>
            </a:r>
            <a:r>
              <a:rPr lang="en-US" altLang="ko-KR" sz="1400" dirty="0" err="1">
                <a:solidFill>
                  <a:srgbClr val="00B0F0"/>
                </a:solidFill>
                <a:latin typeface="Courier" pitchFamily="49" charset="0"/>
                <a:ea typeface="맑은 고딕" pitchFamily="50" charset="-127"/>
              </a:rPr>
              <a:t>inode</a:t>
            </a:r>
            <a:r>
              <a:rPr lang="en-US" altLang="ko-KR" sz="1400" dirty="0">
                <a:solidFill>
                  <a:srgbClr val="00B0F0"/>
                </a:solidFill>
                <a:latin typeface="Courier" pitchFamily="49" charset="0"/>
                <a:ea typeface="맑은 고딕" pitchFamily="50" charset="-127"/>
              </a:rPr>
              <a:t> value is 67158084 */</a:t>
            </a:r>
          </a:p>
          <a:p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prompt&gt;</a:t>
            </a:r>
          </a:p>
        </p:txBody>
      </p:sp>
    </p:spTree>
    <p:extLst>
      <p:ext uri="{BB962C8B-B14F-4D97-AF65-F5344CB8AC3E}">
        <p14:creationId xmlns:p14="http://schemas.microsoft.com/office/powerpoint/2010/main" val="1863137900"/>
      </p:ext>
    </p:extLst>
  </p:cSld>
  <p:clrMapOvr>
    <a:masterClrMapping/>
  </p:clrMapOvr>
  <p:transition>
    <p:zoom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Hard Links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Thus, to remove a file, we call 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unlink()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b="1" i="1" dirty="0"/>
              <a:t>reference count</a:t>
            </a:r>
            <a:endParaRPr lang="en-US" altLang="ko-KR" dirty="0"/>
          </a:p>
          <a:p>
            <a:pPr lvl="2"/>
            <a:r>
              <a:rPr lang="en-US" altLang="ko-KR" dirty="0"/>
              <a:t>Track how many different file names have been linked to this </a:t>
            </a:r>
            <a:r>
              <a:rPr lang="en-US" altLang="ko-KR" dirty="0" err="1"/>
              <a:t>inode</a:t>
            </a:r>
            <a:r>
              <a:rPr lang="en-US" altLang="ko-KR" dirty="0"/>
              <a:t>.</a:t>
            </a:r>
          </a:p>
          <a:p>
            <a:pPr lvl="2"/>
            <a:r>
              <a:rPr lang="en-US" altLang="ko-KR" dirty="0"/>
              <a:t>When 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unlink() </a:t>
            </a:r>
            <a:r>
              <a:rPr lang="en-US" altLang="ko-KR" dirty="0"/>
              <a:t>is called, the reference count decrements.</a:t>
            </a:r>
          </a:p>
          <a:p>
            <a:pPr lvl="2"/>
            <a:r>
              <a:rPr lang="en-US" altLang="ko-KR" dirty="0"/>
              <a:t>If the reference count reaches zero, the files system free the </a:t>
            </a:r>
            <a:r>
              <a:rPr lang="en-US" altLang="ko-KR" dirty="0" err="1"/>
              <a:t>inode</a:t>
            </a:r>
            <a:r>
              <a:rPr lang="en-US" altLang="ko-KR" dirty="0"/>
              <a:t> and related data blocks. </a:t>
            </a:r>
            <a:r>
              <a:rPr lang="en-US" altLang="ko-KR" dirty="0">
                <a:sym typeface="Wingdings" pitchFamily="2" charset="2"/>
              </a:rPr>
              <a:t> truly “delete” the file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331640" y="1466781"/>
            <a:ext cx="6194217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252000" rtlCol="0" anchor="ctr" anchorCtr="0">
            <a:spAutoFit/>
          </a:bodyPr>
          <a:lstStyle/>
          <a:p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prompt&gt; </a:t>
            </a:r>
            <a:r>
              <a:rPr lang="en-US" altLang="ko-KR" sz="1400" dirty="0" err="1">
                <a:latin typeface="Courier" pitchFamily="49" charset="0"/>
                <a:ea typeface="맑은 고딕" pitchFamily="50" charset="-127"/>
              </a:rPr>
              <a:t>rm</a:t>
            </a:r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 file</a:t>
            </a:r>
          </a:p>
          <a:p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removed ‘file’</a:t>
            </a:r>
          </a:p>
          <a:p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prompt&gt; cat file2		</a:t>
            </a:r>
            <a:r>
              <a:rPr lang="en-US" altLang="ko-KR" sz="1400" dirty="0">
                <a:solidFill>
                  <a:srgbClr val="00B0F0"/>
                </a:solidFill>
                <a:latin typeface="Courier" pitchFamily="49" charset="0"/>
                <a:ea typeface="맑은 고딕" pitchFamily="50" charset="-127"/>
              </a:rPr>
              <a:t>// Still access the file </a:t>
            </a:r>
          </a:p>
          <a:p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hello</a:t>
            </a:r>
          </a:p>
        </p:txBody>
      </p:sp>
    </p:spTree>
    <p:extLst>
      <p:ext uri="{BB962C8B-B14F-4D97-AF65-F5344CB8AC3E}">
        <p14:creationId xmlns:p14="http://schemas.microsoft.com/office/powerpoint/2010/main" val="668897616"/>
      </p:ext>
    </p:extLst>
  </p:cSld>
  <p:clrMapOvr>
    <a:masterClrMapping/>
  </p:clrMapOvr>
  <p:transition>
    <p:zoom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Hard Links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The result of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unlink()</a:t>
            </a:r>
          </a:p>
          <a:p>
            <a:pPr lvl="1"/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stat()</a:t>
            </a:r>
            <a:r>
              <a:rPr lang="en-US" altLang="ko-KR" dirty="0">
                <a:cs typeface="Courier New" panose="02070309020205020404" pitchFamily="49" charset="0"/>
              </a:rPr>
              <a:t> shows the reference count of a file.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3568" y="1916832"/>
            <a:ext cx="7776864" cy="3970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252000" rtlCol="0">
            <a:spAutoFit/>
          </a:bodyPr>
          <a:lstStyle/>
          <a:p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prompt&gt; echo hello &gt; file          </a:t>
            </a:r>
            <a:r>
              <a:rPr lang="en-US" altLang="ko-KR" sz="1400" dirty="0">
                <a:solidFill>
                  <a:srgbClr val="00B0F0"/>
                </a:solidFill>
                <a:latin typeface="Courier" pitchFamily="49" charset="0"/>
                <a:ea typeface="맑은 고딕" pitchFamily="50" charset="-127"/>
              </a:rPr>
              <a:t> /* create file*/</a:t>
            </a:r>
          </a:p>
          <a:p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prompt&gt; stat file</a:t>
            </a:r>
          </a:p>
          <a:p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... </a:t>
            </a:r>
            <a:r>
              <a:rPr lang="en-US" altLang="ko-KR" sz="1400" dirty="0" err="1">
                <a:latin typeface="Courier" pitchFamily="49" charset="0"/>
                <a:ea typeface="맑은 고딕" pitchFamily="50" charset="-127"/>
              </a:rPr>
              <a:t>Inode</a:t>
            </a:r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: 67158084 Links: 1 ...    </a:t>
            </a:r>
            <a:r>
              <a:rPr lang="en-US" altLang="ko-KR" sz="1400" dirty="0">
                <a:solidFill>
                  <a:srgbClr val="00B0F0"/>
                </a:solidFill>
                <a:latin typeface="Courier" pitchFamily="49" charset="0"/>
                <a:ea typeface="맑은 고딕" pitchFamily="50" charset="-127"/>
              </a:rPr>
              <a:t>/* Link count is 1 */</a:t>
            </a:r>
          </a:p>
          <a:p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prompt&gt; ln file </a:t>
            </a:r>
            <a:r>
              <a:rPr lang="en-US" altLang="ko-KR" sz="1400" dirty="0" err="1">
                <a:latin typeface="Courier" pitchFamily="49" charset="0"/>
                <a:ea typeface="맑은 고딕" pitchFamily="50" charset="-127"/>
              </a:rPr>
              <a:t>file2</a:t>
            </a:r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               </a:t>
            </a:r>
            <a:r>
              <a:rPr lang="en-US" altLang="ko-KR" sz="1400" dirty="0">
                <a:solidFill>
                  <a:srgbClr val="00B0F0"/>
                </a:solidFill>
                <a:latin typeface="Courier" pitchFamily="49" charset="0"/>
                <a:ea typeface="맑은 고딕" pitchFamily="50" charset="-127"/>
              </a:rPr>
              <a:t>/* hard link </a:t>
            </a:r>
            <a:r>
              <a:rPr lang="en-US" altLang="ko-KR" sz="1400" dirty="0" err="1">
                <a:solidFill>
                  <a:srgbClr val="00B0F0"/>
                </a:solidFill>
                <a:latin typeface="Courier" pitchFamily="49" charset="0"/>
                <a:ea typeface="맑은 고딕" pitchFamily="50" charset="-127"/>
              </a:rPr>
              <a:t>file2</a:t>
            </a:r>
            <a:r>
              <a:rPr lang="en-US" altLang="ko-KR" sz="1400" dirty="0">
                <a:solidFill>
                  <a:srgbClr val="00B0F0"/>
                </a:solidFill>
                <a:latin typeface="Courier" pitchFamily="49" charset="0"/>
                <a:ea typeface="맑은 고딕" pitchFamily="50" charset="-127"/>
              </a:rPr>
              <a:t> */</a:t>
            </a:r>
          </a:p>
          <a:p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prompt&gt; stat file</a:t>
            </a:r>
          </a:p>
          <a:p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... </a:t>
            </a:r>
            <a:r>
              <a:rPr lang="en-US" altLang="ko-KR" sz="1400" dirty="0" err="1">
                <a:latin typeface="Courier" pitchFamily="49" charset="0"/>
                <a:ea typeface="맑은 고딕" pitchFamily="50" charset="-127"/>
              </a:rPr>
              <a:t>Inode</a:t>
            </a:r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: 67158084 Links: 2 ...    </a:t>
            </a:r>
            <a:r>
              <a:rPr lang="en-US" altLang="ko-KR" sz="1400" dirty="0">
                <a:solidFill>
                  <a:srgbClr val="00B0F0"/>
                </a:solidFill>
                <a:latin typeface="Courier" pitchFamily="49" charset="0"/>
                <a:ea typeface="맑은 고딕" pitchFamily="50" charset="-127"/>
              </a:rPr>
              <a:t>/* Link count is 2 */</a:t>
            </a:r>
          </a:p>
          <a:p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prompt&gt; stat </a:t>
            </a:r>
            <a:r>
              <a:rPr lang="en-US" altLang="ko-KR" sz="1400" dirty="0" err="1">
                <a:latin typeface="Courier" pitchFamily="49" charset="0"/>
                <a:ea typeface="맑은 고딕" pitchFamily="50" charset="-127"/>
              </a:rPr>
              <a:t>file2</a:t>
            </a:r>
            <a:endParaRPr lang="en-US" altLang="ko-KR" sz="1400" dirty="0">
              <a:latin typeface="Courier" pitchFamily="49" charset="0"/>
              <a:ea typeface="맑은 고딕" pitchFamily="50" charset="-127"/>
            </a:endParaRPr>
          </a:p>
          <a:p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... </a:t>
            </a:r>
            <a:r>
              <a:rPr lang="en-US" altLang="ko-KR" sz="1400" dirty="0" err="1">
                <a:latin typeface="Courier" pitchFamily="49" charset="0"/>
                <a:ea typeface="맑은 고딕" pitchFamily="50" charset="-127"/>
              </a:rPr>
              <a:t>Inode</a:t>
            </a:r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: 67158084 Links: 2 ...</a:t>
            </a:r>
            <a:r>
              <a:rPr lang="en-US" altLang="ko-KR" sz="1400" dirty="0">
                <a:solidFill>
                  <a:srgbClr val="00B0F0"/>
                </a:solidFill>
                <a:latin typeface="Courier" pitchFamily="49" charset="0"/>
                <a:ea typeface="맑은 고딕" pitchFamily="50" charset="-127"/>
              </a:rPr>
              <a:t>    /* Link count is 2 */</a:t>
            </a:r>
          </a:p>
          <a:p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prompt&gt; ln </a:t>
            </a:r>
            <a:r>
              <a:rPr lang="en-US" altLang="ko-KR" sz="1400" dirty="0" err="1">
                <a:latin typeface="Courier" pitchFamily="49" charset="0"/>
                <a:ea typeface="맑은 고딕" pitchFamily="50" charset="-127"/>
              </a:rPr>
              <a:t>file2</a:t>
            </a:r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 </a:t>
            </a:r>
            <a:r>
              <a:rPr lang="en-US" altLang="ko-KR" sz="1400" dirty="0" err="1">
                <a:latin typeface="Courier" pitchFamily="49" charset="0"/>
                <a:ea typeface="맑은 고딕" pitchFamily="50" charset="-127"/>
              </a:rPr>
              <a:t>file3</a:t>
            </a:r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              </a:t>
            </a:r>
            <a:r>
              <a:rPr lang="en-US" altLang="ko-KR" sz="1400" dirty="0">
                <a:solidFill>
                  <a:srgbClr val="00B0F0"/>
                </a:solidFill>
                <a:latin typeface="Courier" pitchFamily="49" charset="0"/>
                <a:ea typeface="맑은 고딕" pitchFamily="50" charset="-127"/>
              </a:rPr>
              <a:t>/* hard link </a:t>
            </a:r>
            <a:r>
              <a:rPr lang="en-US" altLang="ko-KR" sz="1400" dirty="0" err="1">
                <a:solidFill>
                  <a:srgbClr val="00B0F0"/>
                </a:solidFill>
                <a:latin typeface="Courier" pitchFamily="49" charset="0"/>
                <a:ea typeface="맑은 고딕" pitchFamily="50" charset="-127"/>
              </a:rPr>
              <a:t>file3</a:t>
            </a:r>
            <a:r>
              <a:rPr lang="en-US" altLang="ko-KR" sz="1400" dirty="0">
                <a:solidFill>
                  <a:srgbClr val="00B0F0"/>
                </a:solidFill>
                <a:latin typeface="Courier" pitchFamily="49" charset="0"/>
                <a:ea typeface="맑은 고딕" pitchFamily="50" charset="-127"/>
              </a:rPr>
              <a:t> */</a:t>
            </a:r>
          </a:p>
          <a:p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prompt&gt; stat file</a:t>
            </a:r>
          </a:p>
          <a:p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... </a:t>
            </a:r>
            <a:r>
              <a:rPr lang="en-US" altLang="ko-KR" sz="1400" dirty="0" err="1">
                <a:latin typeface="Courier" pitchFamily="49" charset="0"/>
                <a:ea typeface="맑은 고딕" pitchFamily="50" charset="-127"/>
              </a:rPr>
              <a:t>Inode</a:t>
            </a:r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: 67158084 Links: 3 ...    </a:t>
            </a:r>
            <a:r>
              <a:rPr lang="en-US" altLang="ko-KR" sz="1400" dirty="0">
                <a:solidFill>
                  <a:srgbClr val="00B0F0"/>
                </a:solidFill>
                <a:latin typeface="Courier" pitchFamily="49" charset="0"/>
                <a:ea typeface="맑은 고딕" pitchFamily="50" charset="-127"/>
              </a:rPr>
              <a:t>/* Link count is 3 */</a:t>
            </a:r>
          </a:p>
          <a:p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prompt&gt; </a:t>
            </a:r>
            <a:r>
              <a:rPr lang="en-US" altLang="ko-KR" sz="1400" dirty="0" err="1">
                <a:latin typeface="Courier" pitchFamily="49" charset="0"/>
                <a:ea typeface="맑은 고딕" pitchFamily="50" charset="-127"/>
              </a:rPr>
              <a:t>rm</a:t>
            </a:r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 file                     </a:t>
            </a:r>
            <a:r>
              <a:rPr lang="en-US" altLang="ko-KR" sz="1400" dirty="0">
                <a:solidFill>
                  <a:srgbClr val="00B0F0"/>
                </a:solidFill>
                <a:latin typeface="Courier" pitchFamily="49" charset="0"/>
                <a:ea typeface="맑은 고딕" pitchFamily="50" charset="-127"/>
              </a:rPr>
              <a:t>/* remove file */</a:t>
            </a:r>
          </a:p>
          <a:p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prompt&gt; stat </a:t>
            </a:r>
            <a:r>
              <a:rPr lang="en-US" altLang="ko-KR" sz="1400" dirty="0" err="1">
                <a:latin typeface="Courier" pitchFamily="49" charset="0"/>
                <a:ea typeface="맑은 고딕" pitchFamily="50" charset="-127"/>
              </a:rPr>
              <a:t>file2</a:t>
            </a:r>
            <a:endParaRPr lang="en-US" altLang="ko-KR" sz="1400" dirty="0">
              <a:latin typeface="Courier" pitchFamily="49" charset="0"/>
              <a:ea typeface="맑은 고딕" pitchFamily="50" charset="-127"/>
            </a:endParaRPr>
          </a:p>
          <a:p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... </a:t>
            </a:r>
            <a:r>
              <a:rPr lang="en-US" altLang="ko-KR" sz="1400" dirty="0" err="1">
                <a:latin typeface="Courier" pitchFamily="49" charset="0"/>
                <a:ea typeface="맑은 고딕" pitchFamily="50" charset="-127"/>
              </a:rPr>
              <a:t>Inode</a:t>
            </a:r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: 67158084 Links: 2 ...    </a:t>
            </a:r>
            <a:r>
              <a:rPr lang="en-US" altLang="ko-KR" sz="1400" dirty="0">
                <a:solidFill>
                  <a:srgbClr val="00B0F0"/>
                </a:solidFill>
                <a:latin typeface="Courier" pitchFamily="49" charset="0"/>
                <a:ea typeface="맑은 고딕" pitchFamily="50" charset="-127"/>
              </a:rPr>
              <a:t>/* Link count is 2 */</a:t>
            </a:r>
          </a:p>
          <a:p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prompt&gt; </a:t>
            </a:r>
            <a:r>
              <a:rPr lang="en-US" altLang="ko-KR" sz="1400" dirty="0" err="1">
                <a:latin typeface="Courier" pitchFamily="49" charset="0"/>
                <a:ea typeface="맑은 고딕" pitchFamily="50" charset="-127"/>
              </a:rPr>
              <a:t>rm</a:t>
            </a:r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 </a:t>
            </a:r>
            <a:r>
              <a:rPr lang="en-US" altLang="ko-KR" sz="1400" dirty="0" err="1">
                <a:latin typeface="Courier" pitchFamily="49" charset="0"/>
                <a:ea typeface="맑은 고딕" pitchFamily="50" charset="-127"/>
              </a:rPr>
              <a:t>file2</a:t>
            </a:r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                    </a:t>
            </a:r>
            <a:r>
              <a:rPr lang="en-US" altLang="ko-KR" sz="1400" dirty="0">
                <a:solidFill>
                  <a:srgbClr val="00B0F0"/>
                </a:solidFill>
                <a:latin typeface="Courier" pitchFamily="49" charset="0"/>
                <a:ea typeface="맑은 고딕" pitchFamily="50" charset="-127"/>
              </a:rPr>
              <a:t>/* remove </a:t>
            </a:r>
            <a:r>
              <a:rPr lang="en-US" altLang="ko-KR" sz="1400" dirty="0" err="1">
                <a:solidFill>
                  <a:srgbClr val="00B0F0"/>
                </a:solidFill>
                <a:latin typeface="Courier" pitchFamily="49" charset="0"/>
                <a:ea typeface="맑은 고딕" pitchFamily="50" charset="-127"/>
              </a:rPr>
              <a:t>file2</a:t>
            </a:r>
            <a:r>
              <a:rPr lang="en-US" altLang="ko-KR" sz="1400" dirty="0">
                <a:solidFill>
                  <a:srgbClr val="00B0F0"/>
                </a:solidFill>
                <a:latin typeface="Courier" pitchFamily="49" charset="0"/>
                <a:ea typeface="맑은 고딕" pitchFamily="50" charset="-127"/>
              </a:rPr>
              <a:t> */</a:t>
            </a:r>
          </a:p>
          <a:p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prompt&gt; stat </a:t>
            </a:r>
            <a:r>
              <a:rPr lang="en-US" altLang="ko-KR" sz="1400" dirty="0" err="1">
                <a:latin typeface="Courier" pitchFamily="49" charset="0"/>
                <a:ea typeface="맑은 고딕" pitchFamily="50" charset="-127"/>
              </a:rPr>
              <a:t>file3</a:t>
            </a:r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  </a:t>
            </a:r>
          </a:p>
          <a:p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... </a:t>
            </a:r>
            <a:r>
              <a:rPr lang="en-US" altLang="ko-KR" sz="1400" dirty="0" err="1">
                <a:latin typeface="Courier" pitchFamily="49" charset="0"/>
                <a:ea typeface="맑은 고딕" pitchFamily="50" charset="-127"/>
              </a:rPr>
              <a:t>Inode</a:t>
            </a:r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: 67158084 Links: 1 ...    </a:t>
            </a:r>
            <a:r>
              <a:rPr lang="en-US" altLang="ko-KR" sz="1400" dirty="0">
                <a:solidFill>
                  <a:srgbClr val="00B0F0"/>
                </a:solidFill>
                <a:latin typeface="Courier" pitchFamily="49" charset="0"/>
                <a:ea typeface="맑은 고딕" pitchFamily="50" charset="-127"/>
              </a:rPr>
              <a:t>/* Link count is 1 */</a:t>
            </a:r>
          </a:p>
          <a:p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prompt&gt; </a:t>
            </a:r>
            <a:r>
              <a:rPr lang="en-US" altLang="ko-KR" sz="1400" dirty="0" err="1">
                <a:latin typeface="Courier" pitchFamily="49" charset="0"/>
                <a:ea typeface="맑은 고딕" pitchFamily="50" charset="-127"/>
              </a:rPr>
              <a:t>rm</a:t>
            </a:r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 </a:t>
            </a:r>
            <a:r>
              <a:rPr lang="en-US" altLang="ko-KR" sz="1400" dirty="0" err="1">
                <a:latin typeface="Courier" pitchFamily="49" charset="0"/>
                <a:ea typeface="맑은 고딕" pitchFamily="50" charset="-127"/>
              </a:rPr>
              <a:t>file3</a:t>
            </a:r>
            <a:endParaRPr lang="en-US" altLang="ko-KR" sz="1400" dirty="0">
              <a:latin typeface="Courier" pitchFamily="49" charset="0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29049782"/>
      </p:ext>
    </p:extLst>
  </p:cSld>
  <p:clrMapOvr>
    <a:masterClrMapping/>
  </p:clrMapOvr>
  <p:transition>
    <p:zoom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Symbolic Links (Soft Link)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Symbolic link is more </a:t>
            </a:r>
            <a:r>
              <a:rPr lang="en-US" altLang="ko-KR" b="1" dirty="0">
                <a:solidFill>
                  <a:schemeClr val="accent6"/>
                </a:solidFill>
              </a:rPr>
              <a:t>useful</a:t>
            </a:r>
            <a:r>
              <a:rPr lang="en-US" altLang="ko-KR" dirty="0"/>
              <a:t> than Hard link.</a:t>
            </a:r>
          </a:p>
          <a:p>
            <a:pPr lvl="1"/>
            <a:r>
              <a:rPr lang="en-US" altLang="ko-KR" dirty="0"/>
              <a:t>Hard Link cannot be created for a directory. </a:t>
            </a:r>
          </a:p>
          <a:p>
            <a:pPr lvl="1"/>
            <a:r>
              <a:rPr lang="en-US" altLang="ko-KR" dirty="0"/>
              <a:t>Hard Link cannot be created for a file in other partition.</a:t>
            </a:r>
          </a:p>
          <a:p>
            <a:pPr lvl="2"/>
            <a:r>
              <a:rPr lang="en-US" altLang="ko-KR" dirty="0"/>
              <a:t>Because </a:t>
            </a:r>
            <a:r>
              <a:rPr lang="en-US" altLang="ko-KR" dirty="0" err="1"/>
              <a:t>inode</a:t>
            </a:r>
            <a:r>
              <a:rPr lang="en-US" altLang="ko-KR" dirty="0"/>
              <a:t> numbers are only unique within a file system.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Create a symbolic link: </a:t>
            </a:r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ln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 -s</a:t>
            </a:r>
          </a:p>
          <a:p>
            <a:pPr lvl="1"/>
            <a:endParaRPr lang="en-US" altLang="ko-KR" dirty="0"/>
          </a:p>
        </p:txBody>
      </p:sp>
      <p:sp>
        <p:nvSpPr>
          <p:cNvPr id="7" name="TextBox 6"/>
          <p:cNvSpPr txBox="1"/>
          <p:nvPr/>
        </p:nvSpPr>
        <p:spPr>
          <a:xfrm>
            <a:off x="683568" y="4077072"/>
            <a:ext cx="7776864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252000" rtlCol="0" anchor="ctr" anchorCtr="0">
            <a:spAutoFit/>
          </a:bodyPr>
          <a:lstStyle/>
          <a:p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prompt&gt; echo hello &gt; file</a:t>
            </a:r>
          </a:p>
          <a:p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prompt&gt; ln –s file </a:t>
            </a:r>
            <a:r>
              <a:rPr lang="en-US" altLang="ko-KR" sz="1400" dirty="0" err="1">
                <a:latin typeface="Courier" pitchFamily="49" charset="0"/>
                <a:ea typeface="맑은 고딕" pitchFamily="50" charset="-127"/>
              </a:rPr>
              <a:t>file2</a:t>
            </a:r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  </a:t>
            </a:r>
            <a:r>
              <a:rPr lang="en-US" altLang="ko-KR" sz="1400" dirty="0">
                <a:solidFill>
                  <a:srgbClr val="00B0F0"/>
                </a:solidFill>
                <a:latin typeface="Courier" pitchFamily="49" charset="0"/>
                <a:ea typeface="맑은 고딕" pitchFamily="50" charset="-127"/>
              </a:rPr>
              <a:t>/* option –s : create a symbolic link, */</a:t>
            </a:r>
          </a:p>
          <a:p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prompt&gt; cat </a:t>
            </a:r>
            <a:r>
              <a:rPr lang="en-US" altLang="ko-KR" sz="1400" dirty="0" err="1">
                <a:latin typeface="Courier" pitchFamily="49" charset="0"/>
                <a:ea typeface="맑은 고딕" pitchFamily="50" charset="-127"/>
              </a:rPr>
              <a:t>file2</a:t>
            </a:r>
            <a:endParaRPr lang="en-US" altLang="ko-KR" sz="1400" dirty="0">
              <a:latin typeface="Courier" pitchFamily="49" charset="0"/>
              <a:ea typeface="맑은 고딕" pitchFamily="50" charset="-127"/>
            </a:endParaRPr>
          </a:p>
          <a:p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hello</a:t>
            </a:r>
          </a:p>
        </p:txBody>
      </p:sp>
    </p:spTree>
    <p:extLst>
      <p:ext uri="{BB962C8B-B14F-4D97-AF65-F5344CB8AC3E}">
        <p14:creationId xmlns:p14="http://schemas.microsoft.com/office/powerpoint/2010/main" val="1034789371"/>
      </p:ext>
    </p:extLst>
  </p:cSld>
  <p:clrMapOvr>
    <a:masterClrMapping/>
  </p:clrMapOvr>
  <p:transition>
    <p:zoom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Symbolic Links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What is different between </a:t>
            </a:r>
            <a:r>
              <a:rPr lang="en-US" altLang="ko-KR" i="1" dirty="0"/>
              <a:t>Symbolic link</a:t>
            </a:r>
            <a:r>
              <a:rPr lang="en-US" altLang="ko-KR" dirty="0"/>
              <a:t> and </a:t>
            </a:r>
            <a:r>
              <a:rPr lang="en-US" altLang="ko-KR" i="1" dirty="0"/>
              <a:t>Hard Link</a:t>
            </a:r>
            <a:r>
              <a:rPr lang="en-US" altLang="ko-KR" dirty="0"/>
              <a:t>? 	</a:t>
            </a:r>
          </a:p>
          <a:p>
            <a:pPr lvl="1"/>
            <a:r>
              <a:rPr lang="en-US" altLang="ko-KR" dirty="0"/>
              <a:t>Symbolic links are </a:t>
            </a:r>
            <a:r>
              <a:rPr lang="en-US" altLang="ko-KR" b="1" dirty="0"/>
              <a:t>a third type </a:t>
            </a:r>
            <a:r>
              <a:rPr lang="en-US" altLang="ko-KR" dirty="0"/>
              <a:t>the file system knows about.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The size of symbolic link (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file2</a:t>
            </a:r>
            <a:r>
              <a:rPr lang="en-US" altLang="ko-KR" dirty="0"/>
              <a:t>) is </a:t>
            </a:r>
            <a:r>
              <a:rPr lang="en-US" altLang="ko-KR" b="1" dirty="0"/>
              <a:t>4 bytes</a:t>
            </a:r>
            <a:r>
              <a:rPr lang="en-US" altLang="ko-KR" dirty="0"/>
              <a:t>.</a:t>
            </a:r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r>
              <a:rPr lang="en-US" altLang="ko-KR" dirty="0"/>
              <a:t>A symbolic link holds the </a:t>
            </a:r>
            <a:r>
              <a:rPr lang="en-US" altLang="ko-KR" u="sng" dirty="0"/>
              <a:t>pathname</a:t>
            </a:r>
            <a:r>
              <a:rPr lang="en-US" altLang="ko-KR" dirty="0"/>
              <a:t> of the linked-to file as the data of the link file.</a:t>
            </a:r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8" name="TextBox 7"/>
          <p:cNvSpPr txBox="1"/>
          <p:nvPr/>
        </p:nvSpPr>
        <p:spPr>
          <a:xfrm>
            <a:off x="899592" y="2032392"/>
            <a:ext cx="7488832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252000" rtlCol="0" anchor="ctr" anchorCtr="0">
            <a:spAutoFit/>
          </a:bodyPr>
          <a:lstStyle/>
          <a:p>
            <a:r>
              <a:rPr lang="en-US" altLang="ko-KR" sz="1200" dirty="0">
                <a:latin typeface="Courier" pitchFamily="49" charset="0"/>
                <a:ea typeface="맑은 고딕" pitchFamily="50" charset="-127"/>
              </a:rPr>
              <a:t>prompt&gt; stat file</a:t>
            </a:r>
          </a:p>
          <a:p>
            <a:r>
              <a:rPr lang="en-US" altLang="ko-KR" sz="1200" dirty="0">
                <a:latin typeface="Courier" pitchFamily="49" charset="0"/>
                <a:ea typeface="맑은 고딕" pitchFamily="50" charset="-127"/>
              </a:rPr>
              <a:t> ... regular file ...</a:t>
            </a:r>
          </a:p>
          <a:p>
            <a:r>
              <a:rPr lang="en-US" altLang="ko-KR" sz="1200" dirty="0">
                <a:latin typeface="Courier" pitchFamily="49" charset="0"/>
                <a:ea typeface="맑은 고딕" pitchFamily="50" charset="-127"/>
              </a:rPr>
              <a:t>prompt&gt; stat file2</a:t>
            </a:r>
          </a:p>
          <a:p>
            <a:r>
              <a:rPr lang="en-US" altLang="ko-KR" sz="1200" dirty="0">
                <a:latin typeface="Courier" pitchFamily="49" charset="0"/>
                <a:ea typeface="맑은 고딕" pitchFamily="50" charset="-127"/>
              </a:rPr>
              <a:t> ... symbolic link ... 	</a:t>
            </a:r>
            <a:r>
              <a:rPr lang="en-US" altLang="ko-KR" sz="1200" dirty="0">
                <a:solidFill>
                  <a:srgbClr val="00B0F0"/>
                </a:solidFill>
                <a:latin typeface="Courier" pitchFamily="49" charset="0"/>
                <a:ea typeface="맑은 고딕" pitchFamily="50" charset="-127"/>
              </a:rPr>
              <a:t>// Actually a file itself of a different type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9592" y="3853497"/>
            <a:ext cx="7488832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252000" rtlCol="0">
            <a:spAutoFit/>
          </a:bodyPr>
          <a:lstStyle/>
          <a:p>
            <a:r>
              <a:rPr lang="en-US" altLang="ko-KR" sz="1200" dirty="0">
                <a:latin typeface="Courier" pitchFamily="49" charset="0"/>
                <a:ea typeface="맑은 고딕" pitchFamily="50" charset="-127"/>
              </a:rPr>
              <a:t>prompt&gt; </a:t>
            </a:r>
            <a:r>
              <a:rPr lang="en-US" altLang="ko-KR" sz="1200" dirty="0" err="1">
                <a:latin typeface="Courier" pitchFamily="49" charset="0"/>
                <a:ea typeface="맑은 고딕" pitchFamily="50" charset="-127"/>
              </a:rPr>
              <a:t>ls</a:t>
            </a:r>
            <a:r>
              <a:rPr lang="en-US" altLang="ko-KR" sz="1200" dirty="0">
                <a:latin typeface="Courier" pitchFamily="49" charset="0"/>
                <a:ea typeface="맑은 고딕" pitchFamily="50" charset="-127"/>
              </a:rPr>
              <a:t> -al</a:t>
            </a:r>
          </a:p>
          <a:p>
            <a:r>
              <a:rPr lang="en-US" altLang="ko-KR" sz="1200" dirty="0" err="1">
                <a:latin typeface="Courier" pitchFamily="49" charset="0"/>
                <a:ea typeface="맑은 고딕" pitchFamily="50" charset="-127"/>
              </a:rPr>
              <a:t>drwxr</a:t>
            </a:r>
            <a:r>
              <a:rPr lang="en-US" altLang="ko-KR" sz="1200" dirty="0">
                <a:latin typeface="Courier" pitchFamily="49" charset="0"/>
                <a:ea typeface="맑은 고딕" pitchFamily="50" charset="-127"/>
              </a:rPr>
              <a:t>-x---  2 </a:t>
            </a:r>
            <a:r>
              <a:rPr lang="en-US" altLang="ko-KR" sz="1200" dirty="0" err="1">
                <a:latin typeface="Courier" pitchFamily="49" charset="0"/>
                <a:ea typeface="맑은 고딕" pitchFamily="50" charset="-127"/>
              </a:rPr>
              <a:t>remzi</a:t>
            </a:r>
            <a:r>
              <a:rPr lang="en-US" altLang="ko-KR" sz="1200" dirty="0">
                <a:latin typeface="Courier" pitchFamily="49" charset="0"/>
                <a:ea typeface="맑은 고딕" pitchFamily="50" charset="-127"/>
              </a:rPr>
              <a:t> </a:t>
            </a:r>
            <a:r>
              <a:rPr lang="en-US" altLang="ko-KR" sz="1200" dirty="0" err="1">
                <a:latin typeface="Courier" pitchFamily="49" charset="0"/>
                <a:ea typeface="맑은 고딕" pitchFamily="50" charset="-127"/>
              </a:rPr>
              <a:t>remzi</a:t>
            </a:r>
            <a:r>
              <a:rPr lang="en-US" altLang="ko-KR" sz="1200" dirty="0">
                <a:latin typeface="Courier" pitchFamily="49" charset="0"/>
                <a:ea typeface="맑은 고딕" pitchFamily="50" charset="-127"/>
              </a:rPr>
              <a:t>   29 May 3 19:10 ./</a:t>
            </a:r>
          </a:p>
          <a:p>
            <a:r>
              <a:rPr lang="en-US" altLang="ko-KR" sz="1200" dirty="0" err="1">
                <a:latin typeface="Courier" pitchFamily="49" charset="0"/>
                <a:ea typeface="맑은 고딕" pitchFamily="50" charset="-127"/>
              </a:rPr>
              <a:t>drwxr</a:t>
            </a:r>
            <a:r>
              <a:rPr lang="en-US" altLang="ko-KR" sz="1200" dirty="0">
                <a:latin typeface="Courier" pitchFamily="49" charset="0"/>
                <a:ea typeface="맑은 고딕" pitchFamily="50" charset="-127"/>
              </a:rPr>
              <a:t>-x--- 27 </a:t>
            </a:r>
            <a:r>
              <a:rPr lang="en-US" altLang="ko-KR" sz="1200" dirty="0" err="1">
                <a:latin typeface="Courier" pitchFamily="49" charset="0"/>
                <a:ea typeface="맑은 고딕" pitchFamily="50" charset="-127"/>
              </a:rPr>
              <a:t>remzi</a:t>
            </a:r>
            <a:r>
              <a:rPr lang="en-US" altLang="ko-KR" sz="1200" dirty="0">
                <a:latin typeface="Courier" pitchFamily="49" charset="0"/>
                <a:ea typeface="맑은 고딕" pitchFamily="50" charset="-127"/>
              </a:rPr>
              <a:t> </a:t>
            </a:r>
            <a:r>
              <a:rPr lang="en-US" altLang="ko-KR" sz="1200" dirty="0" err="1">
                <a:latin typeface="Courier" pitchFamily="49" charset="0"/>
                <a:ea typeface="맑은 고딕" pitchFamily="50" charset="-127"/>
              </a:rPr>
              <a:t>remzi</a:t>
            </a:r>
            <a:r>
              <a:rPr lang="en-US" altLang="ko-KR" sz="1200" dirty="0">
                <a:latin typeface="Courier" pitchFamily="49" charset="0"/>
                <a:ea typeface="맑은 고딕" pitchFamily="50" charset="-127"/>
              </a:rPr>
              <a:t> 4096 May 3 15:14 ../	      	</a:t>
            </a:r>
            <a:r>
              <a:rPr lang="en-US" altLang="ko-KR" sz="1200" dirty="0">
                <a:solidFill>
                  <a:srgbClr val="00B0F0"/>
                </a:solidFill>
                <a:latin typeface="Courier" pitchFamily="49" charset="0"/>
                <a:ea typeface="맑은 고딕" pitchFamily="50" charset="-127"/>
              </a:rPr>
              <a:t>// directory</a:t>
            </a:r>
          </a:p>
          <a:p>
            <a:r>
              <a:rPr lang="en-US" altLang="ko-KR" sz="1200" dirty="0">
                <a:latin typeface="Courier" pitchFamily="49" charset="0"/>
                <a:ea typeface="맑은 고딕" pitchFamily="50" charset="-127"/>
              </a:rPr>
              <a:t>-</a:t>
            </a:r>
            <a:r>
              <a:rPr lang="en-US" altLang="ko-KR" sz="1200" dirty="0" err="1">
                <a:latin typeface="Courier" pitchFamily="49" charset="0"/>
                <a:ea typeface="맑은 고딕" pitchFamily="50" charset="-127"/>
              </a:rPr>
              <a:t>rw</a:t>
            </a:r>
            <a:r>
              <a:rPr lang="en-US" altLang="ko-KR" sz="1200" dirty="0">
                <a:latin typeface="Courier" pitchFamily="49" charset="0"/>
                <a:ea typeface="맑은 고딕" pitchFamily="50" charset="-127"/>
              </a:rPr>
              <a:t>-r-----  1 </a:t>
            </a:r>
            <a:r>
              <a:rPr lang="en-US" altLang="ko-KR" sz="1200" dirty="0" err="1">
                <a:latin typeface="Courier" pitchFamily="49" charset="0"/>
                <a:ea typeface="맑은 고딕" pitchFamily="50" charset="-127"/>
              </a:rPr>
              <a:t>remzi</a:t>
            </a:r>
            <a:r>
              <a:rPr lang="en-US" altLang="ko-KR" sz="1200" dirty="0">
                <a:latin typeface="Courier" pitchFamily="49" charset="0"/>
                <a:ea typeface="맑은 고딕" pitchFamily="50" charset="-127"/>
              </a:rPr>
              <a:t> </a:t>
            </a:r>
            <a:r>
              <a:rPr lang="en-US" altLang="ko-KR" sz="1200" dirty="0" err="1">
                <a:latin typeface="Courier" pitchFamily="49" charset="0"/>
                <a:ea typeface="맑은 고딕" pitchFamily="50" charset="-127"/>
              </a:rPr>
              <a:t>remzi</a:t>
            </a:r>
            <a:r>
              <a:rPr lang="en-US" altLang="ko-KR" sz="1200" dirty="0">
                <a:latin typeface="Courier" pitchFamily="49" charset="0"/>
                <a:ea typeface="맑은 고딕" pitchFamily="50" charset="-127"/>
              </a:rPr>
              <a:t>    6 May 3 19:10 file	      	</a:t>
            </a:r>
            <a:r>
              <a:rPr lang="en-US" altLang="ko-KR" sz="1200" dirty="0">
                <a:solidFill>
                  <a:srgbClr val="00B0F0"/>
                </a:solidFill>
                <a:latin typeface="Courier" pitchFamily="49" charset="0"/>
                <a:ea typeface="맑은 고딕" pitchFamily="50" charset="-127"/>
              </a:rPr>
              <a:t>// regular file</a:t>
            </a:r>
          </a:p>
          <a:p>
            <a:r>
              <a:rPr lang="en-US" altLang="ko-KR" sz="1200" dirty="0" err="1">
                <a:solidFill>
                  <a:srgbClr val="FF0000"/>
                </a:solidFill>
                <a:latin typeface="Courier" pitchFamily="49" charset="0"/>
                <a:ea typeface="맑은 고딕" pitchFamily="50" charset="-127"/>
              </a:rPr>
              <a:t>l</a:t>
            </a:r>
            <a:r>
              <a:rPr lang="en-US" altLang="ko-KR" sz="1200" dirty="0" err="1">
                <a:latin typeface="Courier" pitchFamily="49" charset="0"/>
                <a:ea typeface="맑은 고딕" pitchFamily="50" charset="-127"/>
              </a:rPr>
              <a:t>rwxrwxrwx</a:t>
            </a:r>
            <a:r>
              <a:rPr lang="en-US" altLang="ko-KR" sz="1200" dirty="0">
                <a:latin typeface="Courier" pitchFamily="49" charset="0"/>
                <a:ea typeface="맑은 고딕" pitchFamily="50" charset="-127"/>
              </a:rPr>
              <a:t>  1 </a:t>
            </a:r>
            <a:r>
              <a:rPr lang="en-US" altLang="ko-KR" sz="1200" dirty="0" err="1">
                <a:latin typeface="Courier" pitchFamily="49" charset="0"/>
                <a:ea typeface="맑은 고딕" pitchFamily="50" charset="-127"/>
              </a:rPr>
              <a:t>remzi</a:t>
            </a:r>
            <a:r>
              <a:rPr lang="en-US" altLang="ko-KR" sz="1200" dirty="0">
                <a:latin typeface="Courier" pitchFamily="49" charset="0"/>
                <a:ea typeface="맑은 고딕" pitchFamily="50" charset="-127"/>
              </a:rPr>
              <a:t> </a:t>
            </a:r>
            <a:r>
              <a:rPr lang="en-US" altLang="ko-KR" sz="1200" dirty="0" err="1">
                <a:latin typeface="Courier" pitchFamily="49" charset="0"/>
                <a:ea typeface="맑은 고딕" pitchFamily="50" charset="-127"/>
              </a:rPr>
              <a:t>remzi</a:t>
            </a:r>
            <a:r>
              <a:rPr lang="en-US" altLang="ko-KR" sz="1200" dirty="0">
                <a:latin typeface="Courier" pitchFamily="49" charset="0"/>
                <a:ea typeface="맑은 고딕" pitchFamily="50" charset="-127"/>
              </a:rPr>
              <a:t>    </a:t>
            </a:r>
            <a:r>
              <a:rPr lang="en-US" altLang="ko-KR" sz="1200" dirty="0">
                <a:solidFill>
                  <a:srgbClr val="FF0000"/>
                </a:solidFill>
                <a:latin typeface="Courier" pitchFamily="49" charset="0"/>
                <a:ea typeface="맑은 고딕" pitchFamily="50" charset="-127"/>
              </a:rPr>
              <a:t>4</a:t>
            </a:r>
            <a:r>
              <a:rPr lang="en-US" altLang="ko-KR" sz="1200" dirty="0">
                <a:latin typeface="Courier" pitchFamily="49" charset="0"/>
                <a:ea typeface="맑은 고딕" pitchFamily="50" charset="-127"/>
              </a:rPr>
              <a:t> May 3 19:10 file2 -&gt; file  	</a:t>
            </a:r>
            <a:r>
              <a:rPr lang="en-US" altLang="ko-KR" sz="1200" dirty="0">
                <a:solidFill>
                  <a:srgbClr val="00B0F0"/>
                </a:solidFill>
                <a:latin typeface="Courier" pitchFamily="49" charset="0"/>
                <a:ea typeface="맑은 고딕" pitchFamily="50" charset="-127"/>
              </a:rPr>
              <a:t>// symbolic link </a:t>
            </a:r>
          </a:p>
        </p:txBody>
      </p:sp>
    </p:spTree>
    <p:extLst>
      <p:ext uri="{BB962C8B-B14F-4D97-AF65-F5344CB8AC3E}">
        <p14:creationId xmlns:p14="http://schemas.microsoft.com/office/powerpoint/2010/main" val="1741226094"/>
      </p:ext>
    </p:extLst>
  </p:cSld>
  <p:clrMapOvr>
    <a:masterClrMapping/>
  </p:clrMapOvr>
  <p:transition>
    <p:zoom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Symbolic Links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If we link to a longer pathname, our link file will be bigger.</a:t>
            </a:r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99592" y="1556792"/>
            <a:ext cx="7488832" cy="101566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252000" rtlCol="0">
            <a:spAutoFit/>
          </a:bodyPr>
          <a:lstStyle/>
          <a:p>
            <a:r>
              <a:rPr lang="en-US" altLang="ko-KR" sz="1200" dirty="0">
                <a:latin typeface="Courier New" pitchFamily="49" charset="0"/>
                <a:cs typeface="Courier New" pitchFamily="49" charset="0"/>
              </a:rPr>
              <a:t>prompt&gt; echo hello &gt; </a:t>
            </a:r>
            <a:r>
              <a:rPr lang="en-US" altLang="ko-KR" sz="1200" dirty="0" err="1">
                <a:latin typeface="Courier New" pitchFamily="49" charset="0"/>
                <a:cs typeface="Courier New" pitchFamily="49" charset="0"/>
              </a:rPr>
              <a:t>alongerfilename</a:t>
            </a:r>
            <a:endParaRPr lang="en-US" altLang="ko-KR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ko-KR" sz="1200" dirty="0">
                <a:latin typeface="Courier New" pitchFamily="49" charset="0"/>
                <a:cs typeface="Courier New" pitchFamily="49" charset="0"/>
              </a:rPr>
              <a:t>prompt&gt; </a:t>
            </a:r>
            <a:r>
              <a:rPr lang="en-US" altLang="ko-KR" sz="1200" dirty="0" err="1">
                <a:latin typeface="Courier New" pitchFamily="49" charset="0"/>
                <a:cs typeface="Courier New" pitchFamily="49" charset="0"/>
              </a:rPr>
              <a:t>ln</a:t>
            </a:r>
            <a:r>
              <a:rPr lang="en-US" altLang="ko-KR" sz="1200" dirty="0">
                <a:latin typeface="Courier New" pitchFamily="49" charset="0"/>
                <a:cs typeface="Courier New" pitchFamily="49" charset="0"/>
              </a:rPr>
              <a:t> -s </a:t>
            </a:r>
            <a:r>
              <a:rPr lang="en-US" altLang="ko-KR" sz="1200" dirty="0" err="1">
                <a:latin typeface="Courier New" pitchFamily="49" charset="0"/>
                <a:cs typeface="Courier New" pitchFamily="49" charset="0"/>
              </a:rPr>
              <a:t>alongerfilename</a:t>
            </a:r>
            <a:r>
              <a:rPr lang="en-US" altLang="ko-KR" sz="1200" dirty="0">
                <a:latin typeface="Courier New" pitchFamily="49" charset="0"/>
                <a:cs typeface="Courier New" pitchFamily="49" charset="0"/>
              </a:rPr>
              <a:t> file3</a:t>
            </a:r>
          </a:p>
          <a:p>
            <a:r>
              <a:rPr lang="en-US" altLang="ko-KR" sz="1200" dirty="0">
                <a:latin typeface="Courier New" pitchFamily="49" charset="0"/>
                <a:cs typeface="Courier New" pitchFamily="49" charset="0"/>
              </a:rPr>
              <a:t>prompt&gt; </a:t>
            </a:r>
            <a:r>
              <a:rPr lang="en-US" altLang="ko-KR" sz="1200" dirty="0" err="1">
                <a:latin typeface="Courier New" pitchFamily="49" charset="0"/>
                <a:cs typeface="Courier New" pitchFamily="49" charset="0"/>
              </a:rPr>
              <a:t>ls</a:t>
            </a:r>
            <a:r>
              <a:rPr lang="en-US" altLang="ko-KR" sz="1200" dirty="0">
                <a:latin typeface="Courier New" pitchFamily="49" charset="0"/>
                <a:cs typeface="Courier New" pitchFamily="49" charset="0"/>
              </a:rPr>
              <a:t> -al </a:t>
            </a:r>
            <a:r>
              <a:rPr lang="en-US" altLang="ko-KR" sz="1200" dirty="0" err="1">
                <a:latin typeface="Courier New" pitchFamily="49" charset="0"/>
                <a:cs typeface="Courier New" pitchFamily="49" charset="0"/>
              </a:rPr>
              <a:t>alongerfilename</a:t>
            </a:r>
            <a:r>
              <a:rPr lang="en-US" altLang="ko-KR" sz="1200" dirty="0">
                <a:latin typeface="Courier New" pitchFamily="49" charset="0"/>
                <a:cs typeface="Courier New" pitchFamily="49" charset="0"/>
              </a:rPr>
              <a:t> file3</a:t>
            </a:r>
          </a:p>
          <a:p>
            <a:r>
              <a:rPr lang="en-US" altLang="ko-KR" sz="1200" dirty="0">
                <a:latin typeface="Courier New" pitchFamily="49" charset="0"/>
                <a:cs typeface="Courier New" pitchFamily="49" charset="0"/>
              </a:rPr>
              <a:t>-</a:t>
            </a:r>
            <a:r>
              <a:rPr lang="en-US" altLang="ko-KR" sz="1200" dirty="0" err="1">
                <a:latin typeface="Courier New" pitchFamily="49" charset="0"/>
                <a:cs typeface="Courier New" pitchFamily="49" charset="0"/>
              </a:rPr>
              <a:t>rw</a:t>
            </a:r>
            <a:r>
              <a:rPr lang="en-US" altLang="ko-KR" sz="1200" dirty="0">
                <a:latin typeface="Courier New" pitchFamily="49" charset="0"/>
                <a:cs typeface="Courier New" pitchFamily="49" charset="0"/>
              </a:rPr>
              <a:t>-r----- 1 </a:t>
            </a:r>
            <a:r>
              <a:rPr lang="en-US" altLang="ko-KR" sz="1200" dirty="0" err="1">
                <a:latin typeface="Courier New" pitchFamily="49" charset="0"/>
                <a:cs typeface="Courier New" pitchFamily="49" charset="0"/>
              </a:rPr>
              <a:t>remzi</a:t>
            </a:r>
            <a:r>
              <a:rPr lang="en-US" altLang="ko-KR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200" dirty="0" err="1">
                <a:latin typeface="Courier New" pitchFamily="49" charset="0"/>
                <a:cs typeface="Courier New" pitchFamily="49" charset="0"/>
              </a:rPr>
              <a:t>remzi</a:t>
            </a:r>
            <a:r>
              <a:rPr lang="en-US" altLang="ko-KR" sz="1200" dirty="0">
                <a:latin typeface="Courier New" pitchFamily="49" charset="0"/>
                <a:cs typeface="Courier New" pitchFamily="49" charset="0"/>
              </a:rPr>
              <a:t>  6 May 3 19:17 </a:t>
            </a:r>
            <a:r>
              <a:rPr lang="en-US" altLang="ko-KR" sz="1200" dirty="0" err="1">
                <a:latin typeface="Courier New" pitchFamily="49" charset="0"/>
                <a:cs typeface="Courier New" pitchFamily="49" charset="0"/>
              </a:rPr>
              <a:t>alongerfilename</a:t>
            </a:r>
            <a:endParaRPr lang="en-US" altLang="ko-KR" sz="1200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ko-KR" sz="1200" dirty="0" err="1">
                <a:latin typeface="Courier New" pitchFamily="49" charset="0"/>
                <a:cs typeface="Courier New" pitchFamily="49" charset="0"/>
              </a:rPr>
              <a:t>lrwxrwxrwx</a:t>
            </a:r>
            <a:r>
              <a:rPr lang="en-US" altLang="ko-KR" sz="1200" dirty="0"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altLang="ko-KR" sz="1200" dirty="0" err="1">
                <a:latin typeface="Courier New" pitchFamily="49" charset="0"/>
                <a:cs typeface="Courier New" pitchFamily="49" charset="0"/>
              </a:rPr>
              <a:t>remzi</a:t>
            </a:r>
            <a:r>
              <a:rPr lang="en-US" altLang="ko-KR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200" dirty="0" err="1">
                <a:latin typeface="Courier New" pitchFamily="49" charset="0"/>
                <a:cs typeface="Courier New" pitchFamily="49" charset="0"/>
              </a:rPr>
              <a:t>remzi</a:t>
            </a:r>
            <a:r>
              <a:rPr lang="en-US" altLang="ko-KR" sz="12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altLang="ko-KR" sz="12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15</a:t>
            </a:r>
            <a:r>
              <a:rPr lang="en-US" altLang="ko-KR" sz="1200" dirty="0">
                <a:latin typeface="Courier New" pitchFamily="49" charset="0"/>
                <a:cs typeface="Courier New" pitchFamily="49" charset="0"/>
              </a:rPr>
              <a:t> May 3 19:17 file3 -&gt; </a:t>
            </a:r>
            <a:r>
              <a:rPr lang="en-US" altLang="ko-KR" sz="1200" dirty="0" err="1">
                <a:latin typeface="Courier New" pitchFamily="49" charset="0"/>
                <a:cs typeface="Courier New" pitchFamily="49" charset="0"/>
              </a:rPr>
              <a:t>alongerfilename</a:t>
            </a:r>
            <a:endParaRPr lang="en-US" altLang="ko-KR" sz="1200" dirty="0">
              <a:solidFill>
                <a:srgbClr val="00B0F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1012856"/>
      </p:ext>
    </p:extLst>
  </p:cSld>
  <p:clrMapOvr>
    <a:masterClrMapping/>
  </p:clrMapOvr>
  <p:transition>
    <p:zoom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Symbolic Links (Cont.)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/>
              <a:t>Dangling reference</a:t>
            </a:r>
          </a:p>
          <a:p>
            <a:pPr lvl="1"/>
            <a:r>
              <a:rPr lang="en-US" altLang="ko-KR" dirty="0"/>
              <a:t>When remove an original file, symbolic link points nothing.</a:t>
            </a:r>
          </a:p>
          <a:p>
            <a:pPr lvl="1"/>
            <a:endParaRPr lang="en-US" altLang="ko-KR" dirty="0"/>
          </a:p>
        </p:txBody>
      </p:sp>
      <p:sp>
        <p:nvSpPr>
          <p:cNvPr id="7" name="TextBox 6"/>
          <p:cNvSpPr txBox="1"/>
          <p:nvPr/>
        </p:nvSpPr>
        <p:spPr>
          <a:xfrm>
            <a:off x="1187624" y="1988840"/>
            <a:ext cx="6768752" cy="160043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252000" rtlCol="0">
            <a:spAutoFit/>
          </a:bodyPr>
          <a:lstStyle/>
          <a:p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prompt&gt; echo hello &gt; file</a:t>
            </a:r>
          </a:p>
          <a:p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prompt&gt; ln -s file </a:t>
            </a:r>
            <a:r>
              <a:rPr lang="en-US" altLang="ko-KR" sz="1400" dirty="0" err="1">
                <a:latin typeface="Courier" pitchFamily="49" charset="0"/>
                <a:ea typeface="맑은 고딕" pitchFamily="50" charset="-127"/>
              </a:rPr>
              <a:t>file2</a:t>
            </a:r>
            <a:endParaRPr lang="en-US" altLang="ko-KR" sz="1400" dirty="0">
              <a:latin typeface="Courier" pitchFamily="49" charset="0"/>
              <a:ea typeface="맑은 고딕" pitchFamily="50" charset="-127"/>
            </a:endParaRPr>
          </a:p>
          <a:p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prompt&gt; cat </a:t>
            </a:r>
            <a:r>
              <a:rPr lang="en-US" altLang="ko-KR" sz="1400" dirty="0" err="1">
                <a:latin typeface="Courier" pitchFamily="49" charset="0"/>
                <a:ea typeface="맑은 고딕" pitchFamily="50" charset="-127"/>
              </a:rPr>
              <a:t>file2</a:t>
            </a:r>
            <a:endParaRPr lang="en-US" altLang="ko-KR" sz="1400" dirty="0">
              <a:latin typeface="Courier" pitchFamily="49" charset="0"/>
              <a:ea typeface="맑은 고딕" pitchFamily="50" charset="-127"/>
            </a:endParaRPr>
          </a:p>
          <a:p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hello</a:t>
            </a:r>
          </a:p>
          <a:p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prompt&gt; </a:t>
            </a:r>
            <a:r>
              <a:rPr lang="en-US" altLang="ko-KR" sz="1400" dirty="0" err="1">
                <a:latin typeface="Courier" pitchFamily="49" charset="0"/>
                <a:ea typeface="맑은 고딕" pitchFamily="50" charset="-127"/>
              </a:rPr>
              <a:t>rm</a:t>
            </a:r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 file		</a:t>
            </a:r>
            <a:r>
              <a:rPr lang="en-US" altLang="ko-KR" sz="1400" dirty="0">
                <a:solidFill>
                  <a:srgbClr val="00B0F0"/>
                </a:solidFill>
                <a:latin typeface="Courier" pitchFamily="49" charset="0"/>
                <a:ea typeface="맑은 고딕" pitchFamily="50" charset="-127"/>
              </a:rPr>
              <a:t>// remove the original file</a:t>
            </a:r>
          </a:p>
          <a:p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prompt&gt; cat </a:t>
            </a:r>
            <a:r>
              <a:rPr lang="en-US" altLang="ko-KR" sz="1400" dirty="0" err="1">
                <a:latin typeface="Courier" pitchFamily="49" charset="0"/>
                <a:ea typeface="맑은 고딕" pitchFamily="50" charset="-127"/>
              </a:rPr>
              <a:t>file2</a:t>
            </a:r>
            <a:endParaRPr lang="en-US" altLang="ko-KR" sz="1400" dirty="0">
              <a:latin typeface="Courier" pitchFamily="49" charset="0"/>
              <a:ea typeface="맑은 고딕" pitchFamily="50" charset="-127"/>
            </a:endParaRPr>
          </a:p>
          <a:p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cat: </a:t>
            </a:r>
            <a:r>
              <a:rPr lang="en-US" altLang="ko-KR" sz="1400" dirty="0" err="1">
                <a:latin typeface="Courier" pitchFamily="49" charset="0"/>
                <a:ea typeface="맑은 고딕" pitchFamily="50" charset="-127"/>
              </a:rPr>
              <a:t>file2</a:t>
            </a:r>
            <a:r>
              <a:rPr lang="en-US" altLang="ko-KR" sz="1400" dirty="0">
                <a:latin typeface="Courier" pitchFamily="49" charset="0"/>
                <a:ea typeface="맑은 고딕" pitchFamily="50" charset="-127"/>
              </a:rPr>
              <a:t>: No such file or directory</a:t>
            </a:r>
          </a:p>
        </p:txBody>
      </p:sp>
    </p:spTree>
    <p:extLst>
      <p:ext uri="{BB962C8B-B14F-4D97-AF65-F5344CB8AC3E}">
        <p14:creationId xmlns:p14="http://schemas.microsoft.com/office/powerpoint/2010/main" val="2155147643"/>
      </p:ext>
    </p:extLst>
  </p:cSld>
  <p:clrMapOvr>
    <a:masterClrMapping/>
  </p:clrMapOvr>
  <p:transition>
    <p:zoom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en-H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313" y="736054"/>
            <a:ext cx="8786812" cy="5501258"/>
          </a:xfrm>
        </p:spPr>
        <p:txBody>
          <a:bodyPr/>
          <a:lstStyle/>
          <a:p>
            <a:r>
              <a:rPr lang="en-HK" dirty="0"/>
              <a:t>System calls related to file &amp; directory</a:t>
            </a:r>
          </a:p>
          <a:p>
            <a:pPr lvl="1"/>
            <a:r>
              <a:rPr lang="en-HK" dirty="0"/>
              <a:t>open(), read(), write(), </a:t>
            </a:r>
            <a:r>
              <a:rPr lang="en-HK" dirty="0" err="1"/>
              <a:t>lseek</a:t>
            </a:r>
            <a:r>
              <a:rPr lang="en-HK" dirty="0"/>
              <a:t>()</a:t>
            </a:r>
          </a:p>
          <a:p>
            <a:pPr lvl="1"/>
            <a:r>
              <a:rPr lang="en-HK" dirty="0"/>
              <a:t>dup(), pipe(), </a:t>
            </a:r>
            <a:r>
              <a:rPr lang="en-HK" dirty="0" err="1"/>
              <a:t>fsync</a:t>
            </a:r>
            <a:r>
              <a:rPr lang="en-HK" dirty="0"/>
              <a:t>(), rename(), stat()</a:t>
            </a:r>
          </a:p>
          <a:p>
            <a:pPr lvl="1"/>
            <a:r>
              <a:rPr lang="en-HK" dirty="0" err="1"/>
              <a:t>mkdir</a:t>
            </a:r>
            <a:r>
              <a:rPr lang="en-HK" dirty="0"/>
              <a:t>(), </a:t>
            </a:r>
            <a:r>
              <a:rPr lang="en-HK" dirty="0" err="1"/>
              <a:t>rmdir</a:t>
            </a:r>
            <a:r>
              <a:rPr lang="en-HK" dirty="0"/>
              <a:t>(), </a:t>
            </a:r>
            <a:r>
              <a:rPr lang="en-HK" dirty="0" err="1"/>
              <a:t>opendir</a:t>
            </a:r>
            <a:r>
              <a:rPr lang="en-HK" dirty="0"/>
              <a:t>(), </a:t>
            </a:r>
            <a:r>
              <a:rPr lang="en-HK" dirty="0" err="1"/>
              <a:t>readdir</a:t>
            </a:r>
            <a:r>
              <a:rPr lang="en-HK" dirty="0"/>
              <a:t>()   </a:t>
            </a:r>
          </a:p>
          <a:p>
            <a:pPr lvl="1"/>
            <a:r>
              <a:rPr lang="en-HK" dirty="0"/>
              <a:t>unlink(),  hard/symbolic link</a:t>
            </a:r>
          </a:p>
          <a:p>
            <a:r>
              <a:rPr lang="en-US" dirty="0"/>
              <a:t>Next: File System Implementation </a:t>
            </a:r>
          </a:p>
          <a:p>
            <a:pPr lvl="1"/>
            <a:r>
              <a:rPr lang="en-US" dirty="0">
                <a:hlinkClick r:id="rId2"/>
              </a:rPr>
              <a:t>Chapter 40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2257395"/>
      </p:ext>
    </p:extLst>
  </p:cSld>
  <p:clrMapOvr>
    <a:masterClrMapping/>
  </p:clrMapOvr>
  <p:transition>
    <p:zo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File and Directory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214313" y="880070"/>
            <a:ext cx="4091467" cy="5501258"/>
          </a:xfrm>
        </p:spPr>
        <p:txBody>
          <a:bodyPr/>
          <a:lstStyle/>
          <a:p>
            <a:r>
              <a:rPr lang="en-US" altLang="ko-KR" dirty="0"/>
              <a:t>File – A container to contain data of a file (a linear array of bytes)</a:t>
            </a:r>
          </a:p>
          <a:p>
            <a:pPr lvl="1"/>
            <a:r>
              <a:rPr lang="en-US" altLang="ko-KR" dirty="0"/>
              <a:t>Each file has low-level name (</a:t>
            </a:r>
            <a:r>
              <a:rPr lang="en-US" altLang="ko-KR" b="1" dirty="0" err="1">
                <a:solidFill>
                  <a:schemeClr val="accent6">
                    <a:lumMod val="75000"/>
                  </a:schemeClr>
                </a:solidFill>
              </a:rPr>
              <a:t>inode</a:t>
            </a: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</a:rPr>
              <a:t> number</a:t>
            </a:r>
            <a:r>
              <a:rPr lang="en-US" altLang="ko-KR" b="1" dirty="0">
                <a:solidFill>
                  <a:schemeClr val="accent6"/>
                </a:solidFill>
              </a:rPr>
              <a:t>)</a:t>
            </a:r>
          </a:p>
          <a:p>
            <a:r>
              <a:rPr lang="en-US" altLang="ko-KR" dirty="0"/>
              <a:t>Directory – Implement directory tree (directory hierarchy)</a:t>
            </a:r>
          </a:p>
          <a:p>
            <a:pPr lvl="1"/>
            <a:r>
              <a:rPr lang="en-US" altLang="ko-KR" dirty="0"/>
              <a:t>Like a file, it also has a low-level name (</a:t>
            </a:r>
            <a:r>
              <a:rPr lang="en-US" altLang="ko-KR" b="1" dirty="0" err="1">
                <a:solidFill>
                  <a:schemeClr val="accent6">
                    <a:lumMod val="75000"/>
                  </a:schemeClr>
                </a:solidFill>
              </a:rPr>
              <a:t>inode</a:t>
            </a: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</a:rPr>
              <a:t> number</a:t>
            </a:r>
            <a:r>
              <a:rPr lang="en-US" altLang="ko-KR" dirty="0"/>
              <a:t>).</a:t>
            </a:r>
          </a:p>
          <a:p>
            <a:pPr lvl="1"/>
            <a:r>
              <a:rPr lang="en-US" altLang="ko-KR" dirty="0"/>
              <a:t>It contains a list of</a:t>
            </a:r>
            <a:r>
              <a:rPr lang="en-US" altLang="ko-KR" dirty="0">
                <a:solidFill>
                  <a:schemeClr val="accent1"/>
                </a:solidFill>
              </a:rPr>
              <a:t> </a:t>
            </a:r>
            <a:r>
              <a:rPr lang="en-US" altLang="ko-KR" dirty="0">
                <a:solidFill>
                  <a:schemeClr val="accent6"/>
                </a:solidFill>
              </a:rPr>
              <a:t>(</a:t>
            </a: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</a:rPr>
              <a:t>file name, </a:t>
            </a:r>
            <a:r>
              <a:rPr lang="en-US" altLang="ko-KR" b="1" dirty="0" err="1">
                <a:solidFill>
                  <a:schemeClr val="accent6">
                    <a:lumMod val="75000"/>
                  </a:schemeClr>
                </a:solidFill>
              </a:rPr>
              <a:t>inode</a:t>
            </a:r>
            <a:r>
              <a:rPr lang="en-US" altLang="ko-KR" b="1" dirty="0">
                <a:solidFill>
                  <a:schemeClr val="accent6">
                    <a:lumMod val="75000"/>
                  </a:schemeClr>
                </a:solidFill>
              </a:rPr>
              <a:t> number</a:t>
            </a:r>
            <a:r>
              <a:rPr lang="en-US" altLang="ko-KR" dirty="0">
                <a:solidFill>
                  <a:schemeClr val="accent6"/>
                </a:solidFill>
              </a:rPr>
              <a:t>)</a:t>
            </a:r>
            <a:r>
              <a:rPr lang="en-US" altLang="ko-KR" dirty="0"/>
              <a:t> pairs</a:t>
            </a:r>
            <a:r>
              <a:rPr lang="en-US" altLang="ko-KR" dirty="0">
                <a:solidFill>
                  <a:schemeClr val="accent1"/>
                </a:solidFill>
              </a:rPr>
              <a:t>.</a:t>
            </a:r>
          </a:p>
          <a:p>
            <a:pPr lvl="1"/>
            <a:r>
              <a:rPr lang="en-US" altLang="ko-KR" dirty="0"/>
              <a:t>Each entry in a directory refers to either </a:t>
            </a:r>
            <a:r>
              <a:rPr lang="en-US" altLang="ko-KR" i="1" dirty="0"/>
              <a:t>files</a:t>
            </a:r>
            <a:r>
              <a:rPr lang="en-US" altLang="ko-KR" dirty="0"/>
              <a:t> or other </a:t>
            </a:r>
            <a:r>
              <a:rPr lang="en-US" altLang="ko-KR" i="1" dirty="0"/>
              <a:t>directories</a:t>
            </a:r>
            <a:r>
              <a:rPr lang="en-US" altLang="ko-KR" dirty="0"/>
              <a:t>.</a:t>
            </a:r>
          </a:p>
          <a:p>
            <a:endParaRPr lang="en-US" altLang="ko-KR" b="1" dirty="0">
              <a:solidFill>
                <a:schemeClr val="accent6"/>
              </a:solidFill>
            </a:endParaRPr>
          </a:p>
          <a:p>
            <a:endParaRPr lang="ko-KR" altLang="en-US" dirty="0"/>
          </a:p>
        </p:txBody>
      </p:sp>
      <p:grpSp>
        <p:nvGrpSpPr>
          <p:cNvPr id="7" name="Group 33"/>
          <p:cNvGrpSpPr>
            <a:grpSpLocks/>
          </p:cNvGrpSpPr>
          <p:nvPr/>
        </p:nvGrpSpPr>
        <p:grpSpPr bwMode="auto">
          <a:xfrm>
            <a:off x="4716016" y="892556"/>
            <a:ext cx="4428419" cy="2608452"/>
            <a:chOff x="1104" y="1056"/>
            <a:chExt cx="4654" cy="2036"/>
          </a:xfrm>
        </p:grpSpPr>
        <p:sp>
          <p:nvSpPr>
            <p:cNvPr id="8" name="Text Box 4"/>
            <p:cNvSpPr txBox="1">
              <a:spLocks noChangeArrowheads="1"/>
            </p:cNvSpPr>
            <p:nvPr/>
          </p:nvSpPr>
          <p:spPr bwMode="auto">
            <a:xfrm>
              <a:off x="2544" y="1056"/>
              <a:ext cx="691" cy="288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AU" altLang="en-US" sz="1800" b="0">
                  <a:latin typeface="Times New Roman" panose="02020603050405020304" pitchFamily="18" charset="0"/>
                  <a:ea typeface="新细明体"/>
                  <a:cs typeface="新细明体"/>
                </a:rPr>
                <a:t>/</a:t>
              </a:r>
            </a:p>
          </p:txBody>
        </p:sp>
        <p:sp>
          <p:nvSpPr>
            <p:cNvPr id="9" name="Text Box 5"/>
            <p:cNvSpPr txBox="1">
              <a:spLocks noChangeArrowheads="1"/>
            </p:cNvSpPr>
            <p:nvPr/>
          </p:nvSpPr>
          <p:spPr bwMode="auto">
            <a:xfrm>
              <a:off x="1277" y="1580"/>
              <a:ext cx="691" cy="288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AU" altLang="zh-TW" sz="1800" b="0">
                  <a:latin typeface="Times New Roman" panose="02020603050405020304" pitchFamily="18" charset="0"/>
                  <a:ea typeface="新细明体"/>
                  <a:cs typeface="新细明体"/>
                </a:rPr>
                <a:t>dirC</a:t>
              </a:r>
            </a:p>
          </p:txBody>
        </p:sp>
        <p:sp>
          <p:nvSpPr>
            <p:cNvPr id="10" name="Text Box 6"/>
            <p:cNvSpPr txBox="1">
              <a:spLocks noChangeArrowheads="1"/>
            </p:cNvSpPr>
            <p:nvPr/>
          </p:nvSpPr>
          <p:spPr bwMode="auto">
            <a:xfrm>
              <a:off x="3811" y="1523"/>
              <a:ext cx="691" cy="288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AU" altLang="zh-TW" sz="1800" b="0">
                  <a:solidFill>
                    <a:srgbClr val="C00000"/>
                  </a:solidFill>
                  <a:latin typeface="Times New Roman" panose="02020603050405020304" pitchFamily="18" charset="0"/>
                  <a:ea typeface="新细明体"/>
                  <a:cs typeface="新细明体"/>
                </a:rPr>
                <a:t>dirA</a:t>
              </a:r>
            </a:p>
          </p:txBody>
        </p:sp>
        <p:sp>
          <p:nvSpPr>
            <p:cNvPr id="11" name="Text Box 7"/>
            <p:cNvSpPr txBox="1">
              <a:spLocks noChangeArrowheads="1"/>
            </p:cNvSpPr>
            <p:nvPr/>
          </p:nvSpPr>
          <p:spPr bwMode="auto">
            <a:xfrm>
              <a:off x="2717" y="2222"/>
              <a:ext cx="691" cy="288"/>
            </a:xfrm>
            <a:prstGeom prst="rect">
              <a:avLst/>
            </a:prstGeom>
            <a:noFill/>
            <a:ln w="9525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AU" altLang="zh-TW" sz="1800" b="0">
                  <a:latin typeface="Times New Roman" panose="02020603050405020304" pitchFamily="18" charset="0"/>
                  <a:ea typeface="新细明体"/>
                  <a:cs typeface="新细明体"/>
                </a:rPr>
                <a:t>dirB</a:t>
              </a:r>
            </a:p>
          </p:txBody>
        </p:sp>
        <p:sp>
          <p:nvSpPr>
            <p:cNvPr id="12" name="Text Box 8"/>
            <p:cNvSpPr txBox="1">
              <a:spLocks noChangeArrowheads="1"/>
            </p:cNvSpPr>
            <p:nvPr/>
          </p:nvSpPr>
          <p:spPr bwMode="auto">
            <a:xfrm>
              <a:off x="3749" y="2274"/>
              <a:ext cx="109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AU" altLang="zh-TW" sz="1800" b="0" dirty="0">
                  <a:latin typeface="Times New Roman" panose="02020603050405020304" pitchFamily="18" charset="0"/>
                  <a:ea typeface="新细明体"/>
                  <a:cs typeface="新细明体"/>
                </a:rPr>
                <a:t>My1.dat</a:t>
              </a:r>
            </a:p>
          </p:txBody>
        </p:sp>
        <p:sp>
          <p:nvSpPr>
            <p:cNvPr id="13" name="Text Box 9"/>
            <p:cNvSpPr txBox="1">
              <a:spLocks noChangeArrowheads="1"/>
            </p:cNvSpPr>
            <p:nvPr/>
          </p:nvSpPr>
          <p:spPr bwMode="auto">
            <a:xfrm>
              <a:off x="4675" y="2280"/>
              <a:ext cx="108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AU" altLang="zh-TW" sz="1800" b="0" dirty="0">
                  <a:latin typeface="Times New Roman" panose="02020603050405020304" pitchFamily="18" charset="0"/>
                  <a:ea typeface="新细明体"/>
                  <a:cs typeface="新细明体"/>
                </a:rPr>
                <a:t>My2.dat</a:t>
              </a:r>
            </a:p>
          </p:txBody>
        </p:sp>
        <p:sp>
          <p:nvSpPr>
            <p:cNvPr id="14" name="Text Box 10"/>
            <p:cNvSpPr txBox="1">
              <a:spLocks noChangeArrowheads="1"/>
            </p:cNvSpPr>
            <p:nvPr/>
          </p:nvSpPr>
          <p:spPr bwMode="auto">
            <a:xfrm>
              <a:off x="1104" y="2222"/>
              <a:ext cx="69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AU" altLang="zh-TW" sz="1800" b="0">
                  <a:latin typeface="Times New Roman" panose="02020603050405020304" pitchFamily="18" charset="0"/>
                  <a:ea typeface="新细明体"/>
                  <a:cs typeface="新细明体"/>
                </a:rPr>
                <a:t>My3.dat</a:t>
              </a:r>
            </a:p>
          </p:txBody>
        </p:sp>
        <p:sp>
          <p:nvSpPr>
            <p:cNvPr id="15" name="Text Box 11"/>
            <p:cNvSpPr txBox="1">
              <a:spLocks noChangeArrowheads="1"/>
            </p:cNvSpPr>
            <p:nvPr/>
          </p:nvSpPr>
          <p:spPr bwMode="auto">
            <a:xfrm>
              <a:off x="2083" y="2804"/>
              <a:ext cx="106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AU" altLang="zh-TW" sz="1800" b="0" dirty="0">
                  <a:latin typeface="Times New Roman" panose="02020603050405020304" pitchFamily="18" charset="0"/>
                  <a:ea typeface="新细明体"/>
                  <a:cs typeface="新细明体"/>
                </a:rPr>
                <a:t>My1.dat</a:t>
              </a:r>
            </a:p>
          </p:txBody>
        </p:sp>
        <p:sp>
          <p:nvSpPr>
            <p:cNvPr id="16" name="Line 12"/>
            <p:cNvSpPr>
              <a:spLocks noChangeShapeType="1"/>
            </p:cNvSpPr>
            <p:nvPr/>
          </p:nvSpPr>
          <p:spPr bwMode="auto">
            <a:xfrm flipH="1">
              <a:off x="1622" y="1347"/>
              <a:ext cx="1210" cy="231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HK"/>
            </a:p>
          </p:txBody>
        </p:sp>
        <p:sp>
          <p:nvSpPr>
            <p:cNvPr id="17" name="Line 13"/>
            <p:cNvSpPr>
              <a:spLocks noChangeShapeType="1"/>
            </p:cNvSpPr>
            <p:nvPr/>
          </p:nvSpPr>
          <p:spPr bwMode="auto">
            <a:xfrm>
              <a:off x="2832" y="1347"/>
              <a:ext cx="1325" cy="173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HK"/>
            </a:p>
          </p:txBody>
        </p:sp>
        <p:sp>
          <p:nvSpPr>
            <p:cNvPr id="18" name="Line 14"/>
            <p:cNvSpPr>
              <a:spLocks noChangeShapeType="1"/>
            </p:cNvSpPr>
            <p:nvPr/>
          </p:nvSpPr>
          <p:spPr bwMode="auto">
            <a:xfrm flipH="1">
              <a:off x="1450" y="1871"/>
              <a:ext cx="115" cy="346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HK"/>
            </a:p>
          </p:txBody>
        </p:sp>
        <p:sp>
          <p:nvSpPr>
            <p:cNvPr id="19" name="Line 15"/>
            <p:cNvSpPr>
              <a:spLocks noChangeShapeType="1"/>
            </p:cNvSpPr>
            <p:nvPr/>
          </p:nvSpPr>
          <p:spPr bwMode="auto">
            <a:xfrm flipH="1">
              <a:off x="3005" y="1814"/>
              <a:ext cx="1152" cy="403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HK"/>
            </a:p>
          </p:txBody>
        </p:sp>
        <p:sp>
          <p:nvSpPr>
            <p:cNvPr id="20" name="Line 16"/>
            <p:cNvSpPr>
              <a:spLocks noChangeShapeType="1"/>
            </p:cNvSpPr>
            <p:nvPr/>
          </p:nvSpPr>
          <p:spPr bwMode="auto">
            <a:xfrm>
              <a:off x="4157" y="1871"/>
              <a:ext cx="57" cy="403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HK"/>
            </a:p>
          </p:txBody>
        </p:sp>
        <p:sp>
          <p:nvSpPr>
            <p:cNvPr id="21" name="Line 17"/>
            <p:cNvSpPr>
              <a:spLocks noChangeShapeType="1"/>
            </p:cNvSpPr>
            <p:nvPr/>
          </p:nvSpPr>
          <p:spPr bwMode="auto">
            <a:xfrm>
              <a:off x="4157" y="1814"/>
              <a:ext cx="864" cy="46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HK"/>
            </a:p>
          </p:txBody>
        </p:sp>
        <p:sp>
          <p:nvSpPr>
            <p:cNvPr id="22" name="Line 18"/>
            <p:cNvSpPr>
              <a:spLocks noChangeShapeType="1"/>
            </p:cNvSpPr>
            <p:nvPr/>
          </p:nvSpPr>
          <p:spPr bwMode="auto">
            <a:xfrm flipH="1">
              <a:off x="2429" y="2514"/>
              <a:ext cx="576" cy="288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HK"/>
            </a:p>
          </p:txBody>
        </p:sp>
        <p:sp>
          <p:nvSpPr>
            <p:cNvPr id="23" name="Text Box 19"/>
            <p:cNvSpPr txBox="1">
              <a:spLocks noChangeArrowheads="1"/>
            </p:cNvSpPr>
            <p:nvPr/>
          </p:nvSpPr>
          <p:spPr bwMode="auto">
            <a:xfrm>
              <a:off x="4733" y="1056"/>
              <a:ext cx="691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Tahom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anose="05000000000000000000" pitchFamily="2" charset="2"/>
                <a:buChar char="n"/>
                <a:defRPr sz="2800">
                  <a:solidFill>
                    <a:schemeClr val="tx1"/>
                  </a:solidFill>
                  <a:latin typeface="Tahom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Tahom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anose="05000000000000000000" pitchFamily="2" charset="2"/>
                <a:buChar char="n"/>
                <a:defRPr sz="2000">
                  <a:solidFill>
                    <a:schemeClr val="tx1"/>
                  </a:solidFill>
                  <a:latin typeface="Tahoma" panose="020B0604030504040204" pitchFamily="34" charset="0"/>
                </a:defRPr>
              </a:lvl9pPr>
            </a:lstStyle>
            <a:p>
              <a:pPr algn="ctr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AU" altLang="zh-TW" sz="1800" b="0">
                  <a:latin typeface="Times New Roman" panose="02020603050405020304" pitchFamily="18" charset="0"/>
                  <a:ea typeface="新细明体"/>
                  <a:cs typeface="新细明体"/>
                </a:rPr>
                <a:t>root</a:t>
              </a:r>
            </a:p>
          </p:txBody>
        </p:sp>
        <p:sp>
          <p:nvSpPr>
            <p:cNvPr id="24" name="Line 20"/>
            <p:cNvSpPr>
              <a:spLocks noChangeShapeType="1"/>
            </p:cNvSpPr>
            <p:nvPr/>
          </p:nvSpPr>
          <p:spPr bwMode="auto">
            <a:xfrm flipH="1">
              <a:off x="3408" y="1174"/>
              <a:ext cx="1440" cy="0"/>
            </a:xfrm>
            <a:prstGeom prst="line">
              <a:avLst/>
            </a:prstGeom>
            <a:noFill/>
            <a:ln w="9525">
              <a:solidFill>
                <a:schemeClr val="tx2"/>
              </a:solidFill>
              <a:prstDash val="dash"/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HK"/>
            </a:p>
          </p:txBody>
        </p:sp>
      </p:grpSp>
      <p:graphicFrame>
        <p:nvGraphicFramePr>
          <p:cNvPr id="25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0517964"/>
              </p:ext>
            </p:extLst>
          </p:nvPr>
        </p:nvGraphicFramePr>
        <p:xfrm>
          <a:off x="5122540" y="4184104"/>
          <a:ext cx="3124200" cy="1981200"/>
        </p:xfrm>
        <a:graphic>
          <a:graphicData uri="http://schemas.openxmlformats.org/drawingml/2006/table">
            <a:tbl>
              <a:tblPr/>
              <a:tblGrid>
                <a:gridCol w="1447800">
                  <a:extLst>
                    <a:ext uri="{9D8B030D-6E8A-4147-A177-3AD203B41FA5}">
                      <a16:colId xmlns:a16="http://schemas.microsoft.com/office/drawing/2014/main" val="4095248855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3158110978"/>
                    </a:ext>
                  </a:extLst>
                </a:gridCol>
              </a:tblGrid>
              <a:tr h="34662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123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29531471"/>
                  </a:ext>
                </a:extLst>
              </a:tr>
              <a:tr h="34662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247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. 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1479327"/>
                  </a:ext>
                </a:extLst>
              </a:tr>
              <a:tr h="34662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220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dirB</a:t>
                      </a:r>
                      <a:endParaRPr kumimoji="0" lang="en-US" altLang="zh-TW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PMingLiU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3337296"/>
                  </a:ext>
                </a:extLst>
              </a:tr>
              <a:tr h="346623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230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My1.dat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5124116"/>
                  </a:ext>
                </a:extLst>
              </a:tr>
              <a:tr h="338967"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230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8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1pPr>
                      <a:lvl2pPr marL="742950" indent="-285750" eaLnBrk="0" hangingPunct="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2pPr>
                      <a:lvl3pPr marL="1143000" indent="-228600" eaLnBrk="0" hangingPunct="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3pPr>
                      <a:lvl4pPr marL="1600200" indent="-228600" eaLnBrk="0" hangingPunct="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4pPr>
                      <a:lvl5pPr marL="2057400" indent="-228600" eaLnBrk="0" hangingPunct="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ahoma" panose="020B0604030504040204" pitchFamily="34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TW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PMingLiU" panose="02020500000000000000" pitchFamily="18" charset="-120"/>
                          <a:cs typeface="Times New Roman" panose="02020603050405020304" pitchFamily="18" charset="0"/>
                        </a:rPr>
                        <a:t>My2.dat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5860895"/>
                  </a:ext>
                </a:extLst>
              </a:tr>
            </a:tbl>
          </a:graphicData>
        </a:graphic>
      </p:graphicFrame>
      <p:sp>
        <p:nvSpPr>
          <p:cNvPr id="26" name="Text Box 25"/>
          <p:cNvSpPr txBox="1">
            <a:spLocks noChangeArrowheads="1"/>
          </p:cNvSpPr>
          <p:nvPr/>
        </p:nvSpPr>
        <p:spPr bwMode="auto">
          <a:xfrm>
            <a:off x="4932040" y="3726903"/>
            <a:ext cx="307167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TW" sz="2000" b="0" dirty="0">
                <a:latin typeface="Times New Roman" panose="02020603050405020304" pitchFamily="18" charset="0"/>
                <a:ea typeface="新细明体"/>
                <a:cs typeface="Times New Roman" panose="02020603050405020304" pitchFamily="18" charset="0"/>
              </a:rPr>
              <a:t>  </a:t>
            </a:r>
            <a:r>
              <a:rPr lang="en-US" altLang="zh-TW" sz="2000" b="0" dirty="0" err="1">
                <a:latin typeface="Times New Roman" panose="02020603050405020304" pitchFamily="18" charset="0"/>
                <a:ea typeface="新细明体"/>
                <a:cs typeface="Times New Roman" panose="02020603050405020304" pitchFamily="18" charset="0"/>
              </a:rPr>
              <a:t>inode</a:t>
            </a:r>
            <a:r>
              <a:rPr lang="en-US" altLang="zh-TW" sz="2000" b="0" dirty="0">
                <a:latin typeface="Times New Roman" panose="02020603050405020304" pitchFamily="18" charset="0"/>
                <a:ea typeface="新细明体"/>
                <a:cs typeface="Times New Roman" panose="02020603050405020304" pitchFamily="18" charset="0"/>
              </a:rPr>
              <a:t> number      file name</a:t>
            </a:r>
          </a:p>
        </p:txBody>
      </p:sp>
      <p:sp>
        <p:nvSpPr>
          <p:cNvPr id="27" name="Oval 26"/>
          <p:cNvSpPr/>
          <p:nvPr/>
        </p:nvSpPr>
        <p:spPr>
          <a:xfrm>
            <a:off x="4130224" y="3520464"/>
            <a:ext cx="4874732" cy="3151566"/>
          </a:xfrm>
          <a:prstGeom prst="ellipse">
            <a:avLst/>
          </a:prstGeom>
          <a:solidFill>
            <a:schemeClr val="accent3">
              <a:lumMod val="20000"/>
              <a:lumOff val="80000"/>
              <a:alpha val="16000"/>
            </a:schemeClr>
          </a:solidFill>
          <a:ln w="9525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ctr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cxnSp>
        <p:nvCxnSpPr>
          <p:cNvPr id="29" name="Curved Connector 28"/>
          <p:cNvCxnSpPr>
            <a:stCxn id="21" idx="0"/>
          </p:cNvCxnSpPr>
          <p:nvPr/>
        </p:nvCxnSpPr>
        <p:spPr>
          <a:xfrm rot="5400000">
            <a:off x="6360711" y="2272386"/>
            <a:ext cx="1669032" cy="851619"/>
          </a:xfrm>
          <a:prstGeom prst="curvedConnector3">
            <a:avLst/>
          </a:prstGeom>
          <a:ln w="5715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7265721"/>
      </p:ext>
    </p:extLst>
  </p:cSld>
  <p:clrMapOvr>
    <a:masterClrMapping/>
  </p:clrMapOvr>
  <p:transition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Creating Files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Use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open()</a:t>
            </a:r>
            <a:r>
              <a:rPr lang="en-US" altLang="ko-KR" dirty="0"/>
              <a:t> system call with 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O_CREAT</a:t>
            </a:r>
            <a:r>
              <a:rPr lang="en-US" altLang="ko-KR" dirty="0">
                <a:solidFill>
                  <a:schemeClr val="accent1"/>
                </a:solidFill>
              </a:rPr>
              <a:t> </a:t>
            </a:r>
            <a:r>
              <a:rPr lang="en-US" altLang="ko-KR" dirty="0"/>
              <a:t>flag.</a:t>
            </a:r>
          </a:p>
          <a:p>
            <a:endParaRPr lang="en-US" altLang="ko-KR" dirty="0"/>
          </a:p>
          <a:p>
            <a:pPr lvl="2"/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O_CREAT</a:t>
            </a:r>
            <a:r>
              <a:rPr lang="en-US" altLang="ko-KR" dirty="0"/>
              <a:t> </a:t>
            </a:r>
            <a:r>
              <a:rPr lang="en-US" altLang="ko-KR" dirty="0">
                <a:sym typeface="Wingdings" panose="05000000000000000000" pitchFamily="2" charset="2"/>
              </a:rPr>
              <a:t>:</a:t>
            </a:r>
            <a:r>
              <a:rPr lang="en-US" altLang="ko-KR" dirty="0"/>
              <a:t> create file.</a:t>
            </a:r>
          </a:p>
          <a:p>
            <a:pPr lvl="2"/>
            <a:r>
              <a:rPr lang="en-US" altLang="ko-KR" dirty="0" err="1">
                <a:latin typeface="Courier New" panose="02070309020205020404" pitchFamily="49" charset="0"/>
                <a:cs typeface="Courier New" panose="02070309020205020404" pitchFamily="49" charset="0"/>
              </a:rPr>
              <a:t>O_WRONLY</a:t>
            </a:r>
            <a:r>
              <a:rPr lang="en-US" altLang="ko-KR" dirty="0"/>
              <a:t> : only write to that file while opened.</a:t>
            </a:r>
          </a:p>
          <a:p>
            <a:pPr lvl="2"/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O_TRUNC</a:t>
            </a:r>
            <a:r>
              <a:rPr lang="en-US" altLang="ko-KR" dirty="0"/>
              <a:t> : make the file size zero (remove any existing content).</a:t>
            </a:r>
            <a:endParaRPr lang="en-US" altLang="ko-KR" dirty="0">
              <a:latin typeface="Courier New" pitchFamily="49" charset="0"/>
              <a:cs typeface="Courier New" pitchFamily="49" charset="0"/>
            </a:endParaRPr>
          </a:p>
          <a:p>
            <a:r>
              <a:rPr lang="en-US" altLang="ko-KR" dirty="0">
                <a:latin typeface="Courier New" pitchFamily="49" charset="0"/>
                <a:cs typeface="Courier New" pitchFamily="49" charset="0"/>
              </a:rPr>
              <a:t>open()</a:t>
            </a:r>
            <a:r>
              <a:rPr lang="en-US" altLang="ko-KR" dirty="0"/>
              <a:t> system call returns </a:t>
            </a:r>
            <a:r>
              <a:rPr lang="en-US" altLang="ko-KR" b="1" dirty="0">
                <a:solidFill>
                  <a:schemeClr val="accent6"/>
                </a:solidFill>
              </a:rPr>
              <a:t>file descriptor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i="1" dirty="0"/>
              <a:t>File descriptor </a:t>
            </a:r>
            <a:r>
              <a:rPr lang="en-US" altLang="ko-KR" dirty="0"/>
              <a:t>is an </a:t>
            </a:r>
            <a:r>
              <a:rPr lang="en-US" altLang="ko-KR" u="sng" dirty="0"/>
              <a:t>integer</a:t>
            </a:r>
            <a:r>
              <a:rPr lang="en-US" altLang="ko-KR" dirty="0"/>
              <a:t>, and is used to access files.</a:t>
            </a: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read(</a:t>
            </a:r>
            <a:r>
              <a:rPr lang="en-US" altLang="ko-KR" dirty="0">
                <a:cs typeface="Courier New" panose="02070309020205020404" pitchFamily="49" charset="0"/>
              </a:rPr>
              <a:t>file descriptor, buffer pointer, the number of bytes to read from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altLang="ko-KR" dirty="0"/>
          </a:p>
          <a:p>
            <a:pPr lvl="1"/>
            <a:r>
              <a:rPr lang="en-US" altLang="ko-KR" dirty="0"/>
              <a:t>Return the number of bytes it read</a:t>
            </a:r>
          </a:p>
          <a:p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write(</a:t>
            </a:r>
            <a:r>
              <a:rPr lang="en-US" altLang="ko-KR" dirty="0">
                <a:cs typeface="Courier New" panose="02070309020205020404" pitchFamily="49" charset="0"/>
              </a:rPr>
              <a:t>file descriptor, buffer pointer, the number of bytes to write to</a:t>
            </a:r>
            <a:r>
              <a:rPr lang="en-US" altLang="ko-KR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US" altLang="ko-KR" dirty="0"/>
              <a:t>Return the number of bytes it write</a:t>
            </a:r>
          </a:p>
          <a:p>
            <a:pPr lvl="2"/>
            <a:endParaRPr lang="en-US" altLang="ko-KR" dirty="0"/>
          </a:p>
        </p:txBody>
      </p:sp>
      <p:sp>
        <p:nvSpPr>
          <p:cNvPr id="6" name="직사각형 5"/>
          <p:cNvSpPr/>
          <p:nvPr/>
        </p:nvSpPr>
        <p:spPr>
          <a:xfrm>
            <a:off x="720080" y="1340768"/>
            <a:ext cx="8172400" cy="57606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 </a:t>
            </a:r>
            <a:r>
              <a:rPr lang="en-US" altLang="ko-KR" sz="1600" dirty="0" err="1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myfd</a:t>
            </a:r>
            <a:r>
              <a:rPr lang="en-US" altLang="ko-KR" sz="16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open(“</a:t>
            </a:r>
            <a:r>
              <a:rPr lang="en-US" altLang="zh-TW" sz="1600" dirty="0">
                <a:solidFill>
                  <a:schemeClr val="tx1"/>
                </a:solidFill>
                <a:latin typeface="Courier New" panose="02070309020205020404" pitchFamily="49" charset="0"/>
                <a:ea typeface="新细明体"/>
                <a:cs typeface="新细明体"/>
              </a:rPr>
              <a:t>/home/</a:t>
            </a:r>
            <a:r>
              <a:rPr lang="en-US" altLang="zh-TW" sz="1600" dirty="0" err="1">
                <a:solidFill>
                  <a:schemeClr val="tx1"/>
                </a:solidFill>
                <a:latin typeface="Courier New" panose="02070309020205020404" pitchFamily="49" charset="0"/>
                <a:ea typeface="新细明体"/>
                <a:cs typeface="新细明体"/>
              </a:rPr>
              <a:t>ann</a:t>
            </a:r>
            <a:r>
              <a:rPr lang="en-US" altLang="zh-TW" sz="1600" dirty="0">
                <a:solidFill>
                  <a:schemeClr val="tx1"/>
                </a:solidFill>
                <a:latin typeface="Courier New" panose="02070309020205020404" pitchFamily="49" charset="0"/>
                <a:ea typeface="新细明体"/>
                <a:cs typeface="新细明体"/>
              </a:rPr>
              <a:t>/my.dat</a:t>
            </a:r>
            <a:r>
              <a:rPr lang="en-US" altLang="ko-KR" sz="16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”, O_CREAT | O_WRONLY | O_TRUNC); </a:t>
            </a:r>
            <a:endParaRPr lang="ko-KR" altLang="en-US" sz="1600" dirty="0">
              <a:solidFill>
                <a:schemeClr val="tx1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8968063"/>
      </p:ext>
    </p:extLst>
  </p:cSld>
  <p:clrMapOvr>
    <a:masterClrMapping/>
  </p:clrMapOvr>
  <p:transition>
    <p:zo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The Story behind open()  (Unix System V)</a:t>
            </a:r>
            <a:endParaRPr lang="ko-KR" altLang="en-US" dirty="0"/>
          </a:p>
        </p:txBody>
      </p:sp>
      <p:sp>
        <p:nvSpPr>
          <p:cNvPr id="9" name="직사각형 5"/>
          <p:cNvSpPr/>
          <p:nvPr/>
        </p:nvSpPr>
        <p:spPr>
          <a:xfrm>
            <a:off x="360040" y="908720"/>
            <a:ext cx="8172400" cy="36004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0000"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 </a:t>
            </a:r>
            <a:r>
              <a:rPr lang="en-US" altLang="ko-KR" sz="1600" dirty="0" err="1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myfd</a:t>
            </a:r>
            <a:r>
              <a:rPr lang="en-US" altLang="ko-KR" sz="16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= open(“</a:t>
            </a:r>
            <a:r>
              <a:rPr lang="en-US" altLang="zh-TW" sz="1600" dirty="0">
                <a:solidFill>
                  <a:schemeClr val="tx1"/>
                </a:solidFill>
                <a:latin typeface="Courier New" panose="02070309020205020404" pitchFamily="49" charset="0"/>
                <a:ea typeface="新细明体"/>
                <a:cs typeface="新细明体"/>
              </a:rPr>
              <a:t>/home/</a:t>
            </a:r>
            <a:r>
              <a:rPr lang="en-US" altLang="zh-TW" sz="1600" dirty="0" err="1">
                <a:solidFill>
                  <a:schemeClr val="tx1"/>
                </a:solidFill>
                <a:latin typeface="Courier New" panose="02070309020205020404" pitchFamily="49" charset="0"/>
                <a:ea typeface="新细明体"/>
                <a:cs typeface="新细明体"/>
              </a:rPr>
              <a:t>ann</a:t>
            </a:r>
            <a:r>
              <a:rPr lang="en-US" altLang="zh-TW" sz="1600" dirty="0">
                <a:solidFill>
                  <a:schemeClr val="tx1"/>
                </a:solidFill>
                <a:latin typeface="Courier New" panose="02070309020205020404" pitchFamily="49" charset="0"/>
                <a:ea typeface="新细明体"/>
                <a:cs typeface="新细明体"/>
              </a:rPr>
              <a:t>/my.dat</a:t>
            </a:r>
            <a:r>
              <a:rPr lang="en-US" altLang="ko-KR" sz="1600" dirty="0">
                <a:solidFill>
                  <a:schemeClr val="tx1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”, O_CREAT | O_WRONLY | O_TRUNC); </a:t>
            </a:r>
            <a:endParaRPr lang="ko-KR" altLang="en-US" sz="1600" dirty="0">
              <a:solidFill>
                <a:schemeClr val="tx1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  <p:sp>
        <p:nvSpPr>
          <p:cNvPr id="11" name="Rectangle 4"/>
          <p:cNvSpPr txBox="1">
            <a:spLocks noChangeArrowheads="1"/>
          </p:cNvSpPr>
          <p:nvPr/>
        </p:nvSpPr>
        <p:spPr bwMode="auto">
          <a:xfrm>
            <a:off x="4355976" y="1392114"/>
            <a:ext cx="4392488" cy="1839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"/>
              <a:defRPr kumimoji="1" sz="2000" b="0">
                <a:solidFill>
                  <a:schemeClr val="tx1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defRPr>
            </a:lvl1pPr>
            <a:lvl2pPr marL="742950" indent="-285750" algn="l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100000"/>
              <a:buFont typeface="Wingdings" pitchFamily="2" charset="2"/>
              <a:buChar char=""/>
              <a:defRPr kumimoji="1" sz="1800">
                <a:solidFill>
                  <a:schemeClr val="tx1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defRPr>
            </a:lvl2pPr>
            <a:lvl3pPr marL="1143000" indent="-228600" algn="l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"/>
              <a:defRPr kumimoji="1" sz="1600">
                <a:solidFill>
                  <a:schemeClr val="tx1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defRPr>
            </a:lvl3pPr>
            <a:lvl4pPr marL="1600200" indent="-228600" algn="l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SzPct val="65000"/>
              <a:buFont typeface="Wingdings" pitchFamily="2" charset="2"/>
              <a:buChar char="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defRPr>
            </a:lvl4pPr>
            <a:lvl5pPr marL="2057400" indent="-228600" algn="l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>
                <a:srgbClr val="002060"/>
              </a:buClr>
              <a:buFont typeface="Wingdings" pitchFamily="2" charset="2"/>
              <a:buChar char=""/>
              <a:defRPr kumimoji="1" sz="1400">
                <a:solidFill>
                  <a:schemeClr val="tx1"/>
                </a:solidFill>
                <a:latin typeface="Times New Roman" panose="02020603050405020304" pitchFamily="18" charset="0"/>
                <a:ea typeface="맑은 고딕" pitchFamily="50" charset="-127"/>
                <a:cs typeface="Times New Roman" panose="02020603050405020304" pitchFamily="18" charset="0"/>
              </a:defRPr>
            </a:lvl5pPr>
            <a:lvl6pPr marL="25146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latinLnBrk="1" hangingPunct="1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>
              <a:lnSpc>
                <a:spcPct val="95000"/>
              </a:lnSpc>
              <a:spcBef>
                <a:spcPct val="35000"/>
              </a:spcBef>
            </a:pPr>
            <a:r>
              <a:rPr lang="en-US" altLang="zh-TW" kern="0" dirty="0">
                <a:ea typeface="PMingLiU" pitchFamily="18" charset="-120"/>
              </a:rPr>
              <a:t>A file descriptor specifies the index into file descriptor table (FDT) of the process.</a:t>
            </a:r>
          </a:p>
          <a:p>
            <a:pPr eaLnBrk="1" hangingPunct="1">
              <a:lnSpc>
                <a:spcPct val="95000"/>
              </a:lnSpc>
              <a:spcBef>
                <a:spcPct val="35000"/>
              </a:spcBef>
            </a:pPr>
            <a:r>
              <a:rPr lang="en-US" altLang="zh-TW" kern="0" dirty="0">
                <a:ea typeface="PMingLiU" pitchFamily="18" charset="-120"/>
              </a:rPr>
              <a:t>Entries of FDT contain pointers to entries in system file table (SFT).</a:t>
            </a:r>
          </a:p>
          <a:p>
            <a:pPr eaLnBrk="1" hangingPunct="1">
              <a:lnSpc>
                <a:spcPct val="95000"/>
              </a:lnSpc>
              <a:spcBef>
                <a:spcPct val="35000"/>
              </a:spcBef>
            </a:pPr>
            <a:r>
              <a:rPr lang="en-US" altLang="zh-TW" kern="0" dirty="0">
                <a:ea typeface="PMingLiU" pitchFamily="18" charset="-120"/>
              </a:rPr>
              <a:t>When a file is opened, an entry is created in </a:t>
            </a:r>
            <a:r>
              <a:rPr lang="en-US" altLang="zh-TW" kern="0">
                <a:ea typeface="PMingLiU" pitchFamily="18" charset="-120"/>
              </a:rPr>
              <a:t>both FDT </a:t>
            </a:r>
            <a:r>
              <a:rPr lang="en-US" altLang="zh-TW" kern="0" dirty="0">
                <a:ea typeface="PMingLiU" pitchFamily="18" charset="-120"/>
              </a:rPr>
              <a:t>and SFT. </a:t>
            </a:r>
          </a:p>
          <a:p>
            <a:pPr eaLnBrk="1" hangingPunct="1">
              <a:lnSpc>
                <a:spcPct val="95000"/>
              </a:lnSpc>
              <a:spcBef>
                <a:spcPct val="35000"/>
              </a:spcBef>
            </a:pPr>
            <a:r>
              <a:rPr lang="en-US" altLang="zh-TW" kern="0" dirty="0">
                <a:ea typeface="PMingLiU" pitchFamily="18" charset="-120"/>
              </a:rPr>
              <a:t>SFT entry contains information about whether a file is open for read or write, protection, and lock, the file offset, where the next data is read from or written to in the file, etc.</a:t>
            </a:r>
          </a:p>
          <a:p>
            <a:pPr eaLnBrk="1" hangingPunct="1">
              <a:lnSpc>
                <a:spcPct val="95000"/>
              </a:lnSpc>
              <a:spcBef>
                <a:spcPct val="35000"/>
              </a:spcBef>
            </a:pPr>
            <a:r>
              <a:rPr lang="en-US" altLang="zh-TW" kern="0" dirty="0">
                <a:ea typeface="PMingLiU" pitchFamily="18" charset="-120"/>
              </a:rPr>
              <a:t>Several entries in SFT may point to the same physical file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497" y="1556792"/>
            <a:ext cx="4320479" cy="3528392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-756592" y="5085184"/>
            <a:ext cx="51845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2" algn="just"/>
            <a:r>
              <a:rPr lang="en-US" altLang="ko-KR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myfd</a:t>
            </a:r>
            <a:r>
              <a:rPr lang="en-US" altLang="ko-K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(the file descriptor for the newly-created file) is 3  </a:t>
            </a:r>
          </a:p>
          <a:p>
            <a:pPr lvl="2" algn="just"/>
            <a:r>
              <a:rPr lang="en-US" altLang="ko-K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a process is created, file descriptor 0, 1, 2, are opened by default for standard input/ output/ error.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161406" y="5096697"/>
            <a:ext cx="4248472" cy="1311926"/>
          </a:xfrm>
          <a:prstGeom prst="roundRect">
            <a:avLst/>
          </a:prstGeom>
          <a:solidFill>
            <a:schemeClr val="bg1">
              <a:alpha val="0"/>
            </a:schemeClr>
          </a:solidFill>
          <a:ln w="28575">
            <a:solidFill>
              <a:schemeClr val="accent2"/>
            </a:solidFill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252000" rtlCol="0" anchor="ctr"/>
          <a:lstStyle/>
          <a:p>
            <a:pPr algn="just"/>
            <a:endParaRPr lang="en-HK" sz="1600" dirty="0">
              <a:solidFill>
                <a:srgbClr val="00B050"/>
              </a:solidFill>
              <a:latin typeface="Courier New" pitchFamily="49" charset="0"/>
              <a:ea typeface="맑은 고딕" pitchFamily="50" charset="-127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241208"/>
      </p:ext>
    </p:extLst>
  </p:cSld>
  <p:clrMapOvr>
    <a:masterClrMapping/>
  </p:clrMapOvr>
  <p:transition>
    <p:zo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Current Offset of an Open File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An open file has a </a:t>
            </a:r>
            <a:r>
              <a:rPr lang="en-US" altLang="ko-KR" b="1" dirty="0">
                <a:solidFill>
                  <a:schemeClr val="accent6"/>
                </a:solidFill>
              </a:rPr>
              <a:t>current offset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Determine </a:t>
            </a:r>
            <a:r>
              <a:rPr lang="en-US" altLang="ko-KR" b="1" dirty="0"/>
              <a:t>where</a:t>
            </a:r>
            <a:r>
              <a:rPr lang="en-US" altLang="ko-KR" dirty="0"/>
              <a:t> the next read or write will begin reading from or writing to within the file.</a:t>
            </a:r>
          </a:p>
          <a:p>
            <a:r>
              <a:rPr lang="en-US" altLang="ko-KR" dirty="0"/>
              <a:t>Update the current offset</a:t>
            </a:r>
          </a:p>
          <a:p>
            <a:pPr lvl="1"/>
            <a:r>
              <a:rPr lang="en-US" altLang="ko-KR" b="1" dirty="0"/>
              <a:t>Implicitly</a:t>
            </a:r>
            <a:r>
              <a:rPr lang="en-US" altLang="ko-KR" dirty="0"/>
              <a:t>: A read or write of 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altLang="ko-KR" dirty="0"/>
              <a:t> bytes takes place, 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N</a:t>
            </a:r>
            <a:r>
              <a:rPr lang="en-US" altLang="ko-KR" dirty="0"/>
              <a:t> is added to the current offset.</a:t>
            </a:r>
          </a:p>
          <a:p>
            <a:pPr lvl="1"/>
            <a:r>
              <a:rPr lang="en-US" altLang="ko-KR" b="1" dirty="0"/>
              <a:t>Explicitly</a:t>
            </a:r>
            <a:r>
              <a:rPr lang="en-US" altLang="ko-KR" dirty="0"/>
              <a:t>: </a:t>
            </a:r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lseek</a:t>
            </a:r>
            <a:r>
              <a:rPr lang="en-US" altLang="ko-KR" dirty="0">
                <a:latin typeface="Courier New" pitchFamily="49" charset="0"/>
                <a:cs typeface="Courier New" pitchFamily="49" charset="0"/>
              </a:rPr>
              <a:t>()</a:t>
            </a:r>
            <a:endParaRPr lang="ko-KR" altLang="en-US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5211859"/>
      </p:ext>
    </p:extLst>
  </p:cSld>
  <p:clrMapOvr>
    <a:masterClrMapping/>
  </p:clrMapOvr>
  <p:transition>
    <p:zo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lseek</a:t>
            </a:r>
            <a:r>
              <a:rPr lang="en-US" altLang="ko-KR" dirty="0"/>
              <a:t>() for Changing “Current Offset”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endParaRPr lang="en-US" altLang="ko-KR" dirty="0"/>
          </a:p>
          <a:p>
            <a:pPr lvl="1"/>
            <a:r>
              <a:rPr lang="en-US" altLang="ko-KR" dirty="0" err="1">
                <a:latin typeface="Courier New" pitchFamily="49" charset="0"/>
                <a:cs typeface="Courier New" pitchFamily="49" charset="0"/>
              </a:rPr>
              <a:t>fd</a:t>
            </a:r>
            <a:r>
              <a:rPr lang="en-US" altLang="ko-KR" dirty="0"/>
              <a:t> : File descriptor</a:t>
            </a:r>
          </a:p>
          <a:p>
            <a:pPr lvl="1"/>
            <a:r>
              <a:rPr lang="en-US" altLang="ko-KR" dirty="0">
                <a:latin typeface="Courier New" pitchFamily="49" charset="0"/>
                <a:cs typeface="Courier New" pitchFamily="49" charset="0"/>
              </a:rPr>
              <a:t>offset</a:t>
            </a:r>
            <a:r>
              <a:rPr lang="en-US" altLang="ko-KR" dirty="0"/>
              <a:t> : Position the file offset to a particular location within the file</a:t>
            </a:r>
          </a:p>
          <a:p>
            <a:pPr lvl="1"/>
            <a:r>
              <a:rPr lang="en-US" altLang="ko-KR" dirty="0">
                <a:latin typeface="Courier New" pitchFamily="49" charset="0"/>
                <a:cs typeface="Courier New" pitchFamily="49" charset="0"/>
              </a:rPr>
              <a:t>whence</a:t>
            </a:r>
            <a:r>
              <a:rPr lang="en-US" altLang="ko-KR" dirty="0"/>
              <a:t> : Determine how the seek is performed</a:t>
            </a:r>
          </a:p>
          <a:p>
            <a:pPr lvl="2"/>
            <a:endParaRPr lang="ko-KR" alt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971600" y="1196752"/>
            <a:ext cx="7344816" cy="504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252000" rtlCol="0" anchor="ctr" anchorCtr="0">
            <a:noAutofit/>
          </a:bodyPr>
          <a:lstStyle/>
          <a:p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off_t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lseek</a:t>
            </a:r>
            <a:r>
              <a:rPr lang="en-US" altLang="ko-KR" sz="1400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(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</a:t>
            </a:r>
            <a:r>
              <a:rPr lang="en-US" altLang="ko-KR" sz="1400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 err="1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fd</a:t>
            </a:r>
            <a:r>
              <a:rPr lang="en-US" altLang="ko-KR" sz="1400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, </a:t>
            </a:r>
            <a:r>
              <a:rPr lang="en-US" altLang="ko-KR" sz="1400" dirty="0" err="1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off_t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 </a:t>
            </a:r>
            <a:r>
              <a:rPr lang="en-US" altLang="ko-KR" sz="1400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offset, </a:t>
            </a:r>
            <a:r>
              <a:rPr lang="en-US" altLang="ko-KR" sz="1400" dirty="0">
                <a:solidFill>
                  <a:srgbClr val="00B050"/>
                </a:solidFill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int </a:t>
            </a:r>
            <a:r>
              <a:rPr lang="en-US" altLang="ko-KR" sz="1400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whence);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87624" y="4203665"/>
            <a:ext cx="6768752" cy="1169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252000" rtlCol="0" anchor="ctr" anchorCtr="0">
            <a:spAutoFit/>
          </a:bodyPr>
          <a:lstStyle/>
          <a:p>
            <a:r>
              <a:rPr lang="en-US" altLang="ko-KR" sz="1400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If whence is SEEK_SET, the offset is set to offset bytes.</a:t>
            </a:r>
          </a:p>
          <a:p>
            <a:r>
              <a:rPr lang="en-US" altLang="ko-KR" sz="1400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If whence is SEEK_CUR, the offset is set to its current location plus offset bytes.</a:t>
            </a:r>
          </a:p>
          <a:p>
            <a:r>
              <a:rPr lang="en-US" altLang="ko-KR" sz="1400" dirty="0">
                <a:latin typeface="Courier New" pitchFamily="49" charset="0"/>
                <a:ea typeface="맑은 고딕" pitchFamily="50" charset="-127"/>
                <a:cs typeface="Courier New" pitchFamily="49" charset="0"/>
              </a:rPr>
              <a:t>If whence is SEEK_END, the offset is set to the size of the file plus offset bytes.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15616" y="3913311"/>
            <a:ext cx="25202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From the man page:</a:t>
            </a:r>
            <a:endParaRPr lang="ko-KR" altLang="en-US" sz="1400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41187293"/>
      </p:ext>
    </p:extLst>
  </p:cSld>
  <p:clrMapOvr>
    <a:masterClrMapping/>
  </p:clrMapOvr>
  <p:transition>
    <p:zoom/>
  </p:transition>
</p:sld>
</file>

<file path=ppt/theme/theme1.xml><?xml version="1.0" encoding="utf-8"?>
<a:theme xmlns:a="http://schemas.openxmlformats.org/drawingml/2006/main" name="양식_공청회_발표자료-총괄-양식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기본 디자인">
      <a:majorFont>
        <a:latin typeface="HY견고딕"/>
        <a:ea typeface="HY견고딕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9525">
          <a:solidFill>
            <a:schemeClr val="tx1"/>
          </a:solidFill>
        </a:ln>
      </a:spPr>
      <a:bodyPr lIns="252000" rtlCol="0" anchor="ctr"/>
      <a:lstStyle>
        <a:defPPr>
          <a:defRPr sz="1600" dirty="0" smtClean="0">
            <a:solidFill>
              <a:srgbClr val="00B050"/>
            </a:solidFill>
            <a:latin typeface="Courier New" pitchFamily="49" charset="0"/>
            <a:ea typeface="맑은 고딕" pitchFamily="50" charset="-127"/>
            <a:cs typeface="Courier New" pitchFamily="49" charset="0"/>
          </a:defRPr>
        </a:defPPr>
      </a:lstStyle>
      <a:style>
        <a:lnRef idx="3">
          <a:schemeClr val="lt1"/>
        </a:lnRef>
        <a:fillRef idx="1">
          <a:schemeClr val="accent1"/>
        </a:fillRef>
        <a:effectRef idx="1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tx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105060</TotalTime>
  <Words>6380</Words>
  <Application>Microsoft Office PowerPoint</Application>
  <PresentationFormat>On-screen Show (4:3)</PresentationFormat>
  <Paragraphs>902</Paragraphs>
  <Slides>48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9" baseType="lpstr">
      <vt:lpstr>Courier</vt:lpstr>
      <vt:lpstr>HY견고딕</vt:lpstr>
      <vt:lpstr>맑은 고딕</vt:lpstr>
      <vt:lpstr>PMingLiU</vt:lpstr>
      <vt:lpstr>宋体</vt:lpstr>
      <vt:lpstr>Arial</vt:lpstr>
      <vt:lpstr>Courier New</vt:lpstr>
      <vt:lpstr>Tahoma</vt:lpstr>
      <vt:lpstr>Times New Roman</vt:lpstr>
      <vt:lpstr>Wingdings</vt:lpstr>
      <vt:lpstr>양식_공청회_발표자료-총괄-양식</vt:lpstr>
      <vt:lpstr>Lecture 4: User-level Programming     via System Calls (File &amp; Directory)</vt:lpstr>
      <vt:lpstr>PowerPoint Presentation</vt:lpstr>
      <vt:lpstr>System call</vt:lpstr>
      <vt:lpstr>Persistent Storage</vt:lpstr>
      <vt:lpstr>File and Directory</vt:lpstr>
      <vt:lpstr>Creating Files</vt:lpstr>
      <vt:lpstr>The Story behind open()  (Unix System V)</vt:lpstr>
      <vt:lpstr>Current Offset of an Open File</vt:lpstr>
      <vt:lpstr>lseek() for Changing “Current Offset”</vt:lpstr>
      <vt:lpstr>I/O redirection</vt:lpstr>
      <vt:lpstr>Use “dup()” to implement “redirection”</vt:lpstr>
      <vt:lpstr>Use “dup()” to implement “redirection”</vt:lpstr>
      <vt:lpstr>I/O redirection</vt:lpstr>
      <vt:lpstr>I/O redirection (continue)</vt:lpstr>
      <vt:lpstr>I/O redirection (continue)</vt:lpstr>
      <vt:lpstr>I/O redirection (continue)</vt:lpstr>
      <vt:lpstr>I/O redirection (continue; before execvp(…) )</vt:lpstr>
      <vt:lpstr>I/O redirection (continue; executing execvp(…) )</vt:lpstr>
      <vt:lpstr>I/O redirection (continue; after execvp(…) )</vt:lpstr>
      <vt:lpstr>Communication between parent/child processes via pipe</vt:lpstr>
      <vt:lpstr>Implement   “ls –l | wc –l”</vt:lpstr>
      <vt:lpstr>Implement   “ls –l | wc –l”</vt:lpstr>
      <vt:lpstr>Implement   “ls –l | wc –l”</vt:lpstr>
      <vt:lpstr>Implement   “ls –l | wc –l”</vt:lpstr>
      <vt:lpstr>Implement   “ls –l | wc –l”</vt:lpstr>
      <vt:lpstr>Implement   “ls –l | wc –l”</vt:lpstr>
      <vt:lpstr>Implement   “ls –l | wc –l”</vt:lpstr>
      <vt:lpstr>Implement   “ls –l | wc –l”</vt:lpstr>
      <vt:lpstr>More about Pipe (https://man7.org/linux/man-pages/man7/pipe.7.html)</vt:lpstr>
      <vt:lpstr>Writing Immediately with fsync()</vt:lpstr>
      <vt:lpstr>Writing Immediately with fsync() (Cont.)</vt:lpstr>
      <vt:lpstr>Renaming Files</vt:lpstr>
      <vt:lpstr>Getting Information About Files</vt:lpstr>
      <vt:lpstr>Getting Information About Files (Cont.)</vt:lpstr>
      <vt:lpstr>Removing Files</vt:lpstr>
      <vt:lpstr>Making Directories</vt:lpstr>
      <vt:lpstr>Reading Directories </vt:lpstr>
      <vt:lpstr>Deleting Directories</vt:lpstr>
      <vt:lpstr>Hard Links</vt:lpstr>
      <vt:lpstr>Hard Links (Cont.)</vt:lpstr>
      <vt:lpstr>Hard Links (Cont.)</vt:lpstr>
      <vt:lpstr>Hard Links (Cont.)</vt:lpstr>
      <vt:lpstr>Hard Links (Cont.)</vt:lpstr>
      <vt:lpstr>Symbolic Links (Soft Link)</vt:lpstr>
      <vt:lpstr>Symbolic Links (Cont.)</vt:lpstr>
      <vt:lpstr>Symbolic Links (Cont.)</vt:lpstr>
      <vt:lpstr>Symbolic Links (Cont.)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4: User-level Programming    via System Calls (File &amp; Directory)</dc:title>
  <dc:creator>Zili Shao</dc:creator>
  <cp:lastModifiedBy>Zili Shao (CSD)</cp:lastModifiedBy>
  <cp:revision>58</cp:revision>
  <cp:lastPrinted>2015-03-03T01:48:46Z</cp:lastPrinted>
  <dcterms:created xsi:type="dcterms:W3CDTF">2011-05-01T06:09:10Z</dcterms:created>
  <dcterms:modified xsi:type="dcterms:W3CDTF">2025-09-09T01:55:21Z</dcterms:modified>
</cp:coreProperties>
</file>