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28"/>
  </p:notesMasterIdLst>
  <p:sldIdLst>
    <p:sldId id="284" r:id="rId2"/>
    <p:sldId id="316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292" r:id="rId27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69" autoAdjust="0"/>
    <p:restoredTop sz="91860" autoAdjust="0"/>
  </p:normalViewPr>
  <p:slideViewPr>
    <p:cSldViewPr>
      <p:cViewPr varScale="1">
        <p:scale>
          <a:sx n="88" d="100"/>
          <a:sy n="88" d="100"/>
        </p:scale>
        <p:origin x="104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333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pages.cs.wisc.edu/~remzi/OSTEP/cpu-mechanisms.pdf" TargetMode="External"/><Relationship Id="rId2" Type="http://schemas.openxmlformats.org/officeDocument/2006/relationships/hyperlink" Target="http://pages.cs.wisc.edu/~remzi/OSTEP/cpu-intro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07504" y="2060848"/>
            <a:ext cx="8856984" cy="1542033"/>
          </a:xfrm>
        </p:spPr>
        <p:txBody>
          <a:bodyPr/>
          <a:lstStyle/>
          <a:p>
            <a:pPr latinLnBrk="0"/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HK" dirty="0"/>
              <a:t>6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HK">
                <a:latin typeface="Times New Roman" panose="02020603050405020304" pitchFamily="18" charset="0"/>
                <a:cs typeface="Times New Roman" panose="02020603050405020304" pitchFamily="18" charset="0"/>
              </a:rPr>
              <a:t>IO Devices 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Interrupt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b="1" dirty="0"/>
              <a:t>Put the I/O request process to sleep </a:t>
            </a:r>
            <a:r>
              <a:rPr lang="en-US" altLang="ko-KR" dirty="0"/>
              <a:t>and context switch to another.</a:t>
            </a:r>
          </a:p>
          <a:p>
            <a:r>
              <a:rPr lang="en-US" altLang="ko-KR" dirty="0"/>
              <a:t>When the device is finished, wake the process waiting for the I/O by </a:t>
            </a:r>
            <a:r>
              <a:rPr lang="en-US" altLang="ko-KR" b="1" dirty="0"/>
              <a:t>interrupt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Positive aspect is to allow </a:t>
            </a:r>
            <a:r>
              <a:rPr lang="en-US" altLang="ko-KR" b="1" dirty="0"/>
              <a:t>CPU and the disk are properly utilized.</a:t>
            </a:r>
          </a:p>
          <a:p>
            <a:endParaRPr lang="en-US" altLang="ko-KR" sz="1800" b="1" dirty="0"/>
          </a:p>
          <a:p>
            <a:endParaRPr lang="en-US" altLang="ko-KR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619672" y="412933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5870" y="4129335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5870" y="4908882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67744" y="5517232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interrupt 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3660576" y="4858360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467544" y="3140968"/>
            <a:ext cx="8208912" cy="237626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588224" y="3339082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6159475" y="3305175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7884368" y="3339082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7455619" y="3305175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82899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Polling vs interrupts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i="1" dirty="0"/>
              <a:t>However,</a:t>
            </a:r>
            <a:r>
              <a:rPr lang="en-US" altLang="ko-KR" b="1" dirty="0"/>
              <a:t> “interrupts is not always the best solution”</a:t>
            </a:r>
          </a:p>
          <a:p>
            <a:pPr lvl="1"/>
            <a:r>
              <a:rPr lang="en-US" altLang="ko-KR" dirty="0"/>
              <a:t>If a device performs very quickly, interrupt will “slow down” the system. </a:t>
            </a:r>
          </a:p>
          <a:p>
            <a:pPr lvl="1"/>
            <a:r>
              <a:rPr lang="en-US" altLang="ko-KR" dirty="0"/>
              <a:t>Because </a:t>
            </a:r>
            <a:r>
              <a:rPr lang="en-US" altLang="ko-KR" b="1" dirty="0"/>
              <a:t>context switch is expensive (switching to another process)</a:t>
            </a:r>
          </a:p>
          <a:p>
            <a:pPr lvl="1"/>
            <a:endParaRPr lang="en-US" altLang="ko-KR" b="1" dirty="0"/>
          </a:p>
          <a:p>
            <a:endParaRPr lang="en-US" altLang="ko-KR" sz="2400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2123728" y="2852936"/>
            <a:ext cx="4752528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a device is fast 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poll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 is best.</a:t>
            </a:r>
          </a:p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If it is slow 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interrupt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 is better.</a:t>
            </a:r>
          </a:p>
        </p:txBody>
      </p:sp>
    </p:spTree>
    <p:extLst>
      <p:ext uri="{BB962C8B-B14F-4D97-AF65-F5344CB8AC3E}">
        <p14:creationId xmlns:p14="http://schemas.microsoft.com/office/powerpoint/2010/main" val="149680291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CPU is once again over-burdened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CPU </a:t>
            </a:r>
            <a:r>
              <a:rPr lang="en-US" altLang="ko-KR" b="1" dirty="0"/>
              <a:t>wastes a lot of time </a:t>
            </a:r>
            <a:r>
              <a:rPr lang="en-US" altLang="ko-KR" dirty="0"/>
              <a:t>to copy </a:t>
            </a:r>
            <a:r>
              <a:rPr lang="en-US" altLang="ko-KR" i="1" dirty="0"/>
              <a:t>a large chunk of data </a:t>
            </a:r>
            <a:r>
              <a:rPr lang="en-US" altLang="ko-KR" dirty="0"/>
              <a:t>from memory to the device.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19672" y="3553271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5870" y="3553271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870" y="4345359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051720" y="4962654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484216" y="4273351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직선 연결선 12"/>
          <p:cNvCxnSpPr/>
          <p:nvPr/>
        </p:nvCxnSpPr>
        <p:spPr>
          <a:xfrm>
            <a:off x="3247281" y="2908047"/>
            <a:ext cx="0" cy="612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4461892" y="2925058"/>
            <a:ext cx="0" cy="612000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3232423" y="2852936"/>
            <a:ext cx="1238994" cy="0"/>
          </a:xfrm>
          <a:prstGeom prst="line">
            <a:avLst/>
          </a:prstGeom>
          <a:ln w="190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45110" y="2489150"/>
            <a:ext cx="1642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“over-burdened”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16216" y="245479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6087467" y="2420888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7812360" y="2454795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/>
        </p:nvGraphicFramePr>
        <p:xfrm>
          <a:off x="7383611" y="2420888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/>
        </p:nvGraphicFramePr>
        <p:xfrm>
          <a:off x="6084168" y="2917353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6535612" y="2960657"/>
            <a:ext cx="242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copy data from memory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67544" y="2204864"/>
            <a:ext cx="8352928" cy="273630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692859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DMA (Direct Memory Access)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b="1" dirty="0"/>
              <a:t>Copy data </a:t>
            </a:r>
            <a:r>
              <a:rPr lang="en-US" altLang="ko-KR" dirty="0"/>
              <a:t>in memory</a:t>
            </a:r>
            <a:r>
              <a:rPr lang="en-US" altLang="ko-KR" b="1" dirty="0"/>
              <a:t> </a:t>
            </a:r>
            <a:r>
              <a:rPr lang="en-US" altLang="ko-KR" dirty="0"/>
              <a:t>by knowing “where the data lives in memory, how much data to copy”</a:t>
            </a:r>
          </a:p>
          <a:p>
            <a:r>
              <a:rPr lang="en-US" altLang="ko-KR" dirty="0"/>
              <a:t>When completed, DMA raises an interrupt, and then I/O begins on Disk.</a:t>
            </a:r>
            <a:endParaRPr lang="en-US" altLang="ko-KR" b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19672" y="4160112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5870" y="4160112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870" y="4797152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DMA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23728" y="6021288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DMA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4484216" y="5434424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2996952"/>
            <a:ext cx="8352928" cy="2973814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3260080" y="4806097"/>
          <a:ext cx="1219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827584" y="5425479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216" y="3171666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/>
        </p:nvGraphicFramePr>
        <p:xfrm>
          <a:off x="6087467" y="3137759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7812360" y="3171666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2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7383611" y="3137759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6084168" y="3634224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535612" y="3677528"/>
            <a:ext cx="24288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copy data from memory</a:t>
            </a:r>
          </a:p>
        </p:txBody>
      </p:sp>
    </p:spTree>
    <p:extLst>
      <p:ext uri="{BB962C8B-B14F-4D97-AF65-F5344CB8AC3E}">
        <p14:creationId xmlns:p14="http://schemas.microsoft.com/office/powerpoint/2010/main" val="413607334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interaction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How does the OS communicate with the </a:t>
            </a:r>
            <a:r>
              <a:rPr lang="en-US" altLang="ko-KR" b="1" dirty="0"/>
              <a:t>device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Solutions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cs typeface="+mn-cs"/>
              </a:rPr>
              <a:t>I/O instructions</a:t>
            </a:r>
            <a:r>
              <a:rPr lang="en-US" altLang="ko-KR" dirty="0">
                <a:cs typeface="+mn-cs"/>
              </a:rPr>
              <a:t>:</a:t>
            </a:r>
            <a:r>
              <a:rPr lang="en-US" altLang="ko-KR" dirty="0"/>
              <a:t> a way for the OS to send data to specific device registers.</a:t>
            </a:r>
          </a:p>
          <a:p>
            <a:pPr lvl="2"/>
            <a:r>
              <a:rPr lang="en-US" altLang="ko-KR" dirty="0"/>
              <a:t>Example: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ko-KR" dirty="0"/>
              <a:t> instructions on x86</a:t>
            </a:r>
          </a:p>
          <a:p>
            <a:pPr lvl="1"/>
            <a:r>
              <a:rPr lang="en-US" altLang="ko-KR" dirty="0">
                <a:solidFill>
                  <a:srgbClr val="0070C0"/>
                </a:solidFill>
                <a:cs typeface="+mn-cs"/>
              </a:rPr>
              <a:t>Memory-mapped I/O </a:t>
            </a:r>
          </a:p>
          <a:p>
            <a:pPr lvl="2"/>
            <a:r>
              <a:rPr lang="en-US" altLang="ko-KR" dirty="0"/>
              <a:t>Device registers available as if they were memory locations.</a:t>
            </a:r>
          </a:p>
          <a:p>
            <a:pPr lvl="2"/>
            <a:r>
              <a:rPr lang="en-US" altLang="ko-KR" dirty="0"/>
              <a:t>The OS utilizes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load</a:t>
            </a:r>
            <a:r>
              <a:rPr lang="en-US" altLang="ko-KR" dirty="0"/>
              <a:t> (to read) or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store</a:t>
            </a:r>
            <a:r>
              <a:rPr lang="en-US" altLang="ko-KR" dirty="0"/>
              <a:t> (to write) to the device instead of main memory.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3181794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Device interaction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How does the OS interact with </a:t>
            </a:r>
            <a:r>
              <a:rPr lang="en-US" altLang="ko-KR" b="1" dirty="0"/>
              <a:t>different specific interfaces</a:t>
            </a:r>
            <a:r>
              <a:rPr lang="en-US" altLang="ko-KR" dirty="0"/>
              <a:t>?  </a:t>
            </a:r>
          </a:p>
          <a:p>
            <a:pPr lvl="1"/>
            <a:r>
              <a:rPr lang="en-US" altLang="ko-KR" dirty="0"/>
              <a:t>Example: We would like to build a file system that worked on top of SCSI disks, IDE disks, USB keychain drivers, and so on. </a:t>
            </a:r>
          </a:p>
          <a:p>
            <a:r>
              <a:rPr lang="en-US" altLang="ko-KR" dirty="0"/>
              <a:t>Solutions: </a:t>
            </a:r>
            <a:r>
              <a:rPr lang="en-US" altLang="ko-KR" dirty="0">
                <a:solidFill>
                  <a:schemeClr val="accent1"/>
                </a:solidFill>
              </a:rPr>
              <a:t>Abstraction</a:t>
            </a:r>
          </a:p>
          <a:p>
            <a:pPr lvl="1"/>
            <a:r>
              <a:rPr lang="en-US" altLang="ko-KR" dirty="0"/>
              <a:t>Abstraction encapsulates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any specifics of device interaction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369477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system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File system </a:t>
            </a:r>
            <a:r>
              <a:rPr lang="en-US" altLang="ko-KR" dirty="0">
                <a:solidFill>
                  <a:srgbClr val="0070C0"/>
                </a:solidFill>
              </a:rPr>
              <a:t>specifics</a:t>
            </a:r>
            <a:r>
              <a:rPr lang="en-US" altLang="ko-KR" dirty="0"/>
              <a:t> of which disk class it is using.</a:t>
            </a:r>
          </a:p>
          <a:p>
            <a:pPr lvl="1"/>
            <a:r>
              <a:rPr lang="en-US" altLang="ko-KR" dirty="0"/>
              <a:t>Example: It issues </a:t>
            </a:r>
            <a:r>
              <a:rPr lang="en-US" altLang="ko-KR" b="1" dirty="0"/>
              <a:t>block read </a:t>
            </a:r>
            <a:r>
              <a:rPr lang="en-US" altLang="ko-KR" dirty="0"/>
              <a:t>and </a:t>
            </a:r>
            <a:r>
              <a:rPr lang="en-US" altLang="ko-KR" b="1" dirty="0"/>
              <a:t>write</a:t>
            </a:r>
            <a:r>
              <a:rPr lang="en-US" altLang="ko-KR" dirty="0"/>
              <a:t> requests to the generic block layer.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2051720" y="5589240"/>
            <a:ext cx="4968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File System Stack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41066" y="3185876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kernel</a:t>
            </a:r>
          </a:p>
        </p:txBody>
      </p:sp>
      <p:sp>
        <p:nvSpPr>
          <p:cNvPr id="7" name="모서리가 둥근 직사각형 6"/>
          <p:cNvSpPr/>
          <p:nvPr/>
        </p:nvSpPr>
        <p:spPr>
          <a:xfrm>
            <a:off x="971600" y="2312936"/>
            <a:ext cx="6624736" cy="540000"/>
          </a:xfrm>
          <a:prstGeom prst="roundRect">
            <a:avLst>
              <a:gd name="adj" fmla="val 5556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Application</a:t>
            </a:r>
            <a:endParaRPr lang="ko-KR" altLang="en-US" sz="16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971600" y="319793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File System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71600" y="400196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Generic Block Layer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971600" y="4818057"/>
            <a:ext cx="6624736" cy="540000"/>
          </a:xfrm>
          <a:prstGeom prst="roundRect">
            <a:avLst>
              <a:gd name="adj" fmla="val 10966"/>
            </a:avLst>
          </a:prstGeom>
          <a:solidFill>
            <a:schemeClr val="accent3">
              <a:lumMod val="7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 anchorCtr="0"/>
          <a:lstStyle/>
          <a:p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Device Driver [SCSI, ATA, </a:t>
            </a:r>
            <a:r>
              <a:rPr lang="en-US" altLang="ko-KR" sz="16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6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endParaRPr lang="en-US" altLang="ko-KR" sz="12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2965722" y="4416154"/>
            <a:ext cx="4386886" cy="458576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Specific Block Interface [protocol-specific read/write]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2932587" y="3598088"/>
            <a:ext cx="3724160" cy="472472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Generic Block Interface [block read/write]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596336" y="2441793"/>
            <a:ext cx="891374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user</a:t>
            </a:r>
          </a:p>
        </p:txBody>
      </p:sp>
      <p:cxnSp>
        <p:nvCxnSpPr>
          <p:cNvPr id="31" name="Straight Arrow Connector 20"/>
          <p:cNvCxnSpPr/>
          <p:nvPr/>
        </p:nvCxnSpPr>
        <p:spPr>
          <a:xfrm>
            <a:off x="808534" y="3041346"/>
            <a:ext cx="7651898" cy="0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dash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2931694" y="2777445"/>
            <a:ext cx="3706332" cy="472472"/>
          </a:xfrm>
          <a:prstGeom prst="roundRect">
            <a:avLst>
              <a:gd name="adj" fmla="val 10966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POSIX API [open, read, write, close, </a:t>
            </a:r>
            <a:r>
              <a:rPr lang="en-US" altLang="ko-KR" sz="14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etc</a:t>
            </a:r>
            <a:r>
              <a:rPr lang="en-US" altLang="ko-KR" sz="14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endParaRPr lang="en-US" altLang="ko-KR" sz="11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8109761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of File system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there is a device having many special capabilities, these capabilities </a:t>
            </a:r>
            <a:r>
              <a:rPr lang="en-US" altLang="ko-KR" dirty="0">
                <a:solidFill>
                  <a:schemeClr val="accent1"/>
                </a:solidFill>
              </a:rPr>
              <a:t>will go unused </a:t>
            </a:r>
            <a:r>
              <a:rPr lang="en-US" altLang="ko-KR" dirty="0"/>
              <a:t>in the generic interface layer.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6">
                    <a:lumMod val="75000"/>
                  </a:schemeClr>
                </a:solidFill>
              </a:rPr>
              <a:t>Over 70% of OS </a:t>
            </a:r>
            <a:r>
              <a:rPr lang="en-US" altLang="ko-KR" dirty="0"/>
              <a:t>code is found in device drivers.</a:t>
            </a:r>
          </a:p>
          <a:p>
            <a:pPr lvl="1"/>
            <a:r>
              <a:rPr lang="en-US" altLang="ko-KR" dirty="0"/>
              <a:t>Any device drivers are needed because you might plug it to your system.</a:t>
            </a:r>
          </a:p>
          <a:p>
            <a:pPr lvl="1"/>
            <a:r>
              <a:rPr lang="en-US" altLang="ko-KR" dirty="0"/>
              <a:t>They are the primary contributor to </a:t>
            </a:r>
            <a:r>
              <a:rPr lang="en-US" altLang="ko-KR" b="1" dirty="0"/>
              <a:t>kernel crashes</a:t>
            </a:r>
            <a:r>
              <a:rPr lang="en-US" altLang="ko-KR" dirty="0"/>
              <a:t>, making </a:t>
            </a:r>
            <a:r>
              <a:rPr lang="en-US" altLang="ko-KR" b="1" dirty="0"/>
              <a:t>more bugs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2982313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types of register</a:t>
            </a:r>
          </a:p>
          <a:p>
            <a:pPr lvl="1"/>
            <a:r>
              <a:rPr lang="en-US" dirty="0"/>
              <a:t>Control, command block, status and error</a:t>
            </a:r>
          </a:p>
          <a:p>
            <a:pPr lvl="1"/>
            <a:r>
              <a:rPr lang="en-US">
                <a:latin typeface="Courier"/>
                <a:cs typeface="Courier"/>
              </a:rPr>
              <a:t>in </a:t>
            </a:r>
            <a:r>
              <a:rPr lang="en-US" dirty="0"/>
              <a:t>and </a:t>
            </a:r>
            <a:r>
              <a:rPr lang="en-US" dirty="0">
                <a:latin typeface="Courier"/>
                <a:cs typeface="Courier"/>
              </a:rPr>
              <a:t>out</a:t>
            </a:r>
            <a:r>
              <a:rPr lang="en-US" dirty="0"/>
              <a:t> I/O instruction</a:t>
            </a:r>
          </a:p>
        </p:txBody>
      </p:sp>
    </p:spTree>
    <p:extLst>
      <p:ext uri="{BB962C8B-B14F-4D97-AF65-F5344CB8AC3E}">
        <p14:creationId xmlns:p14="http://schemas.microsoft.com/office/powerpoint/2010/main" val="262685144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A Simple IDE Disk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Control Register:</a:t>
            </a:r>
          </a:p>
          <a:p>
            <a:pPr marL="0" indent="0" algn="ctr">
              <a:buNone/>
            </a:pPr>
            <a:r>
              <a:rPr lang="en-US" sz="1600" dirty="0"/>
              <a:t>Address 0x3F6 = 0x08 (0000 1RE0): R=reset, E=0 means "enable interrupt”</a:t>
            </a:r>
          </a:p>
          <a:p>
            <a:pPr marL="0" indent="0" algn="ctr">
              <a:buNone/>
            </a:pPr>
            <a:endParaRPr lang="en-US" sz="1600" dirty="0"/>
          </a:p>
          <a:p>
            <a:r>
              <a:rPr lang="en-US" sz="1600" dirty="0"/>
              <a:t>Command Block Registers:</a:t>
            </a:r>
          </a:p>
          <a:p>
            <a:pPr marL="800100" lvl="2" indent="0">
              <a:buNone/>
            </a:pPr>
            <a:r>
              <a:rPr lang="en-US" dirty="0"/>
              <a:t>Address 0x1F0 = Data Port</a:t>
            </a:r>
          </a:p>
          <a:p>
            <a:pPr marL="800100" lvl="2" indent="0">
              <a:buNone/>
            </a:pPr>
            <a:r>
              <a:rPr lang="en-US" dirty="0"/>
              <a:t>Address 0x1F1 = Error</a:t>
            </a:r>
          </a:p>
          <a:p>
            <a:pPr marL="800100" lvl="2" indent="0">
              <a:buNone/>
            </a:pPr>
            <a:r>
              <a:rPr lang="en-US" dirty="0"/>
              <a:t>Address 0x1F2 = Sector Count</a:t>
            </a:r>
          </a:p>
          <a:p>
            <a:pPr marL="800100" lvl="2" indent="0">
              <a:buNone/>
            </a:pPr>
            <a:r>
              <a:rPr lang="en-US" dirty="0"/>
              <a:t>Address 0x1F3 = LBA low byte</a:t>
            </a:r>
          </a:p>
          <a:p>
            <a:pPr marL="800100" lvl="2" indent="0">
              <a:buNone/>
            </a:pPr>
            <a:r>
              <a:rPr lang="en-US" dirty="0"/>
              <a:t>Address 0x1F4 = LBA mid byte</a:t>
            </a:r>
          </a:p>
          <a:p>
            <a:pPr marL="800100" lvl="2" indent="0">
              <a:buNone/>
            </a:pPr>
            <a:r>
              <a:rPr lang="en-US" dirty="0"/>
              <a:t>Address 0x1F5 = LBA hi byte</a:t>
            </a:r>
          </a:p>
          <a:p>
            <a:pPr marL="800100" lvl="2" indent="0">
              <a:buNone/>
            </a:pPr>
            <a:r>
              <a:rPr lang="en-US" dirty="0"/>
              <a:t>Address 0x1F6 = 1B1D TOP4LBA: B=LBA, D=drive</a:t>
            </a:r>
          </a:p>
          <a:p>
            <a:pPr marL="800100" lvl="2" indent="0">
              <a:buNone/>
            </a:pPr>
            <a:r>
              <a:rPr lang="en-US" dirty="0"/>
              <a:t>Address 0x1F7 = Command/status</a:t>
            </a:r>
          </a:p>
        </p:txBody>
      </p:sp>
    </p:spTree>
    <p:extLst>
      <p:ext uri="{BB962C8B-B14F-4D97-AF65-F5344CB8AC3E}">
        <p14:creationId xmlns:p14="http://schemas.microsoft.com/office/powerpoint/2010/main" val="2820662708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11560" y="4072396"/>
            <a:ext cx="7848872" cy="1378873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5" name="Group 64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66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6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93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4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9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7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7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7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7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9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7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79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80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89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90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81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82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84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85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8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7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6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534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Status Register (Address 0x1F7):</a:t>
            </a:r>
          </a:p>
          <a:p>
            <a:pPr marL="400050" lvl="1" indent="0">
              <a:buNone/>
            </a:pPr>
            <a:r>
              <a:rPr lang="is-IS" sz="1600" dirty="0"/>
              <a:t>7 	6 	5 	4 	3 	2 	1 	0</a:t>
            </a:r>
          </a:p>
          <a:p>
            <a:pPr marL="400050" lvl="1" indent="0">
              <a:buNone/>
            </a:pPr>
            <a:r>
              <a:rPr lang="de-DE" sz="1600" dirty="0"/>
              <a:t>BUSY READY 	FAULT 	SEEK 	DRQ 	CORR 	IDDEX 	ERROR</a:t>
            </a:r>
          </a:p>
          <a:p>
            <a:r>
              <a:rPr lang="en-US" sz="1400" dirty="0"/>
              <a:t>Error Register (Address 0x1F1): (check when Status ERROR==1)</a:t>
            </a:r>
          </a:p>
          <a:p>
            <a:pPr marL="400050" lvl="1" indent="0">
              <a:buNone/>
            </a:pPr>
            <a:r>
              <a:rPr lang="is-IS" sz="1600" dirty="0"/>
              <a:t>7 	6 	5 	4 	3 	2 	1 	0</a:t>
            </a:r>
          </a:p>
          <a:p>
            <a:pPr marL="400050" lvl="1" indent="0">
              <a:buNone/>
            </a:pPr>
            <a:r>
              <a:rPr lang="en-US" sz="1600" dirty="0"/>
              <a:t>BBK 	UNC 	MC 	IDNF 	MCR 	ABRT 	T0NF 	AMNF</a:t>
            </a:r>
            <a:endParaRPr lang="en-US" sz="1200" dirty="0"/>
          </a:p>
          <a:p>
            <a:pPr lvl="1"/>
            <a:r>
              <a:rPr lang="is-IS" sz="1400" dirty="0"/>
              <a:t>BBK = Bad Block</a:t>
            </a:r>
          </a:p>
          <a:p>
            <a:pPr lvl="1"/>
            <a:r>
              <a:rPr lang="es-ES_tradnl" sz="1400" dirty="0"/>
              <a:t>UNC = </a:t>
            </a:r>
            <a:r>
              <a:rPr lang="es-ES_tradnl" sz="1400" dirty="0" err="1"/>
              <a:t>Uncorrectable</a:t>
            </a:r>
            <a:r>
              <a:rPr lang="es-ES_tradnl" sz="1400" dirty="0"/>
              <a:t> data error</a:t>
            </a:r>
          </a:p>
          <a:p>
            <a:pPr lvl="1"/>
            <a:r>
              <a:rPr lang="nl-NL" sz="1400" dirty="0"/>
              <a:t>MC = Media </a:t>
            </a:r>
            <a:r>
              <a:rPr lang="nl-NL" sz="1400" dirty="0" err="1"/>
              <a:t>Changed</a:t>
            </a:r>
            <a:endParaRPr lang="nl-NL" sz="1400" dirty="0"/>
          </a:p>
          <a:p>
            <a:pPr lvl="1"/>
            <a:r>
              <a:rPr lang="en-US" sz="1400" dirty="0"/>
              <a:t>IDNF = ID mark Not Found</a:t>
            </a:r>
          </a:p>
          <a:p>
            <a:pPr lvl="1"/>
            <a:r>
              <a:rPr lang="it-IT" sz="1400" dirty="0"/>
              <a:t>MCR = Media </a:t>
            </a:r>
            <a:r>
              <a:rPr lang="it-IT" sz="1400" dirty="0" err="1"/>
              <a:t>Change</a:t>
            </a:r>
            <a:r>
              <a:rPr lang="it-IT" sz="1400" dirty="0"/>
              <a:t> </a:t>
            </a:r>
            <a:r>
              <a:rPr lang="it-IT" sz="1400" dirty="0" err="1"/>
              <a:t>Requested</a:t>
            </a:r>
            <a:endParaRPr lang="it-IT" sz="1400" dirty="0"/>
          </a:p>
          <a:p>
            <a:pPr lvl="1"/>
            <a:r>
              <a:rPr lang="en-US" sz="1400" dirty="0"/>
              <a:t>ABRT = Command aborted</a:t>
            </a:r>
          </a:p>
          <a:p>
            <a:pPr lvl="1"/>
            <a:r>
              <a:rPr lang="en-US" sz="1400" dirty="0"/>
              <a:t>T0NF = Track 0 Not Found</a:t>
            </a:r>
          </a:p>
          <a:p>
            <a:pPr lvl="1"/>
            <a:r>
              <a:rPr lang="en-US" sz="1400" dirty="0"/>
              <a:t>AMNF = Address Mark Not Found</a:t>
            </a:r>
          </a:p>
        </p:txBody>
      </p:sp>
    </p:spTree>
    <p:extLst>
      <p:ext uri="{BB962C8B-B14F-4D97-AF65-F5344CB8AC3E}">
        <p14:creationId xmlns:p14="http://schemas.microsoft.com/office/powerpoint/2010/main" val="608323322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1" dirty="0"/>
              <a:t>Wait for the drive to be ready</a:t>
            </a:r>
            <a:r>
              <a:rPr lang="en-US" sz="1600" dirty="0"/>
              <a:t>. Read Status Register (0x1F7) until the drive is not busy and READY.</a:t>
            </a:r>
          </a:p>
          <a:p>
            <a:r>
              <a:rPr lang="en-US" sz="1600" b="1" dirty="0"/>
              <a:t>Write parameters to command registers</a:t>
            </a:r>
            <a:r>
              <a:rPr lang="en-US" sz="1600" dirty="0"/>
              <a:t>. Write the sector count, the logical block address (LBA) of the sectors to be accessed, and the drive number (master=0x00 or slave=0x10, as IDE permits just two drives) to command registers (0x1F2-0x1F6).</a:t>
            </a:r>
          </a:p>
          <a:p>
            <a:r>
              <a:rPr lang="en-US" sz="1600" b="1" dirty="0"/>
              <a:t>Start the I/O</a:t>
            </a:r>
            <a:r>
              <a:rPr lang="en-US" sz="1600" dirty="0"/>
              <a:t> by issuing read/write to command register. Write READ—WRITE command to command register (0x1F7).</a:t>
            </a:r>
          </a:p>
          <a:p>
            <a:r>
              <a:rPr lang="en-US" sz="1600" b="1" dirty="0"/>
              <a:t>Data transfer (for writes)</a:t>
            </a:r>
            <a:r>
              <a:rPr lang="en-US" sz="1600" dirty="0"/>
              <a:t>: Wait until the drive status is READY and DRQ (drive request for data); write data to data port.</a:t>
            </a:r>
          </a:p>
          <a:p>
            <a:r>
              <a:rPr lang="en-US" sz="1600" b="1" dirty="0"/>
              <a:t>Handle interrupts</a:t>
            </a:r>
            <a:r>
              <a:rPr lang="en-US" sz="1600" dirty="0"/>
              <a:t>. In the simplest case, handle an interrupt for each sector transferred; more complex approaches allow batching and thus one final interrupt when the entire transfer is complete.</a:t>
            </a:r>
          </a:p>
          <a:p>
            <a:r>
              <a:rPr lang="en-US" sz="1600" dirty="0"/>
              <a:t>Error handling. After each operation, read the status register. If the ERROR bit is on, read the error register for details.</a:t>
            </a:r>
          </a:p>
        </p:txBody>
      </p:sp>
    </p:spTree>
    <p:extLst>
      <p:ext uri="{BB962C8B-B14F-4D97-AF65-F5344CB8AC3E}">
        <p14:creationId xmlns:p14="http://schemas.microsoft.com/office/powerpoint/2010/main" val="3731929759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static 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ide_wait_ready</a:t>
            </a:r>
            <a:r>
              <a:rPr lang="en-US" sz="1600" dirty="0">
                <a:latin typeface="Courier"/>
                <a:cs typeface="Courier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while (((</a:t>
            </a:r>
            <a:r>
              <a:rPr lang="en-US" sz="1600" dirty="0" err="1">
                <a:latin typeface="Courier"/>
                <a:cs typeface="Courier"/>
              </a:rPr>
              <a:t>int</a:t>
            </a:r>
            <a:r>
              <a:rPr lang="en-US" sz="1600" dirty="0">
                <a:latin typeface="Courier"/>
                <a:cs typeface="Courier"/>
              </a:rPr>
              <a:t> r = </a:t>
            </a:r>
            <a:r>
              <a:rPr lang="en-US" sz="1600" dirty="0" err="1">
                <a:latin typeface="Courier"/>
                <a:cs typeface="Courier"/>
              </a:rPr>
              <a:t>inb</a:t>
            </a:r>
            <a:r>
              <a:rPr lang="en-US" sz="1600" dirty="0">
                <a:latin typeface="Courier"/>
                <a:cs typeface="Courier"/>
              </a:rPr>
              <a:t>(0x1f7)) &amp; IDE_BSY) || 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      	!(r &amp; IDE_DRDY))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; // loop until drive isn’t busy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7044781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6812" cy="550125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static void </a:t>
            </a:r>
            <a:r>
              <a:rPr lang="en-US" sz="1400" dirty="0" err="1"/>
              <a:t>ide_start_request</a:t>
            </a:r>
            <a:r>
              <a:rPr lang="en-US" sz="1400" dirty="0"/>
              <a:t>(</a:t>
            </a:r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buf</a:t>
            </a:r>
            <a:r>
              <a:rPr lang="en-US" sz="1400" dirty="0"/>
              <a:t> *b) {</a:t>
            </a:r>
          </a:p>
          <a:p>
            <a:pPr marL="400050" lvl="1" indent="0">
              <a:buNone/>
            </a:pPr>
            <a:r>
              <a:rPr lang="en-US" sz="1400" dirty="0" err="1"/>
              <a:t>ide_wait_ready</a:t>
            </a:r>
            <a:r>
              <a:rPr lang="en-US" sz="1400" dirty="0"/>
              <a:t>();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(0x3f6, 0); // generate interrupt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(0x1f2, 1); // how many sectors?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(0x1f3, b-&gt;sector &amp; 0xff); // LBA goes here ...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(0x1f4, (b-&gt;sector &gt;&gt; 8) &amp; 0xff); // ... and here</a:t>
            </a:r>
          </a:p>
          <a:p>
            <a:pPr marL="400050" lvl="1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(0x1f5, (b-&gt;sector &gt;&gt; 16) &amp; 0xff); // ... and here!</a:t>
            </a:r>
          </a:p>
          <a:p>
            <a:pPr marL="400050" lvl="1" indent="0">
              <a:buNone/>
            </a:pPr>
            <a:r>
              <a:rPr lang="hr-HR" sz="1400" dirty="0"/>
              <a:t>outb(0x1f6, 0xe0 | ((b-&gt;dev&amp;1)&lt;&lt;4) | ((b-&gt;sector&gt;&gt;24)&amp;0x0f));</a:t>
            </a:r>
          </a:p>
          <a:p>
            <a:pPr marL="400050" lvl="1" indent="0">
              <a:buNone/>
            </a:pPr>
            <a:r>
              <a:rPr lang="en-US" sz="1400" dirty="0"/>
              <a:t>if(b-&gt;flags &amp; B_DIRTY){</a:t>
            </a:r>
          </a:p>
          <a:p>
            <a:pPr marL="800100" lvl="2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(0x1f7, IDE_CMD_WRITE); // this is a WRITE</a:t>
            </a:r>
          </a:p>
          <a:p>
            <a:pPr marL="800100" lvl="2" indent="0">
              <a:buNone/>
            </a:pPr>
            <a:r>
              <a:rPr lang="en-US" sz="1400" dirty="0" err="1"/>
              <a:t>outsl</a:t>
            </a:r>
            <a:r>
              <a:rPr lang="en-US" sz="1400" dirty="0"/>
              <a:t>(0x1f0, b-&gt;data, 512/4); // transfer data too!</a:t>
            </a:r>
          </a:p>
          <a:p>
            <a:pPr marL="400050" lvl="1" indent="0">
              <a:buNone/>
            </a:pPr>
            <a:r>
              <a:rPr lang="en-US" sz="1400" dirty="0"/>
              <a:t>} else {</a:t>
            </a:r>
          </a:p>
          <a:p>
            <a:pPr marL="800100" lvl="2" indent="0">
              <a:buNone/>
            </a:pPr>
            <a:r>
              <a:rPr lang="en-US" sz="1400" dirty="0" err="1"/>
              <a:t>outb</a:t>
            </a:r>
            <a:r>
              <a:rPr lang="en-US" sz="1400" dirty="0"/>
              <a:t>(0x1f7, IDE_CMD_READ); // this is a READ (no data)</a:t>
            </a:r>
          </a:p>
          <a:p>
            <a:pPr marL="400050" lvl="1" indent="0">
              <a:buNone/>
            </a:pPr>
            <a:r>
              <a:rPr lang="en-US" sz="1400" dirty="0"/>
              <a:t>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812165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64704"/>
            <a:ext cx="8786812" cy="550125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ide_rw</a:t>
            </a:r>
            <a:r>
              <a:rPr lang="en-US" sz="1800" dirty="0"/>
              <a:t>(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buf</a:t>
            </a:r>
            <a:r>
              <a:rPr lang="en-US" sz="1800" dirty="0"/>
              <a:t> *b) {</a:t>
            </a:r>
          </a:p>
          <a:p>
            <a:pPr marL="0" indent="0">
              <a:buNone/>
            </a:pPr>
            <a:r>
              <a:rPr lang="en-US" sz="1800" dirty="0"/>
              <a:t>   acquire(&amp;</a:t>
            </a:r>
            <a:r>
              <a:rPr lang="en-US" sz="1800" dirty="0" err="1"/>
              <a:t>ide_lock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for (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buf</a:t>
            </a:r>
            <a:r>
              <a:rPr lang="en-US" sz="1800" dirty="0"/>
              <a:t> **</a:t>
            </a:r>
            <a:r>
              <a:rPr lang="en-US" sz="1800" dirty="0" err="1"/>
              <a:t>pp</a:t>
            </a:r>
            <a:r>
              <a:rPr lang="en-US" sz="1800" dirty="0"/>
              <a:t> = &amp;</a:t>
            </a:r>
            <a:r>
              <a:rPr lang="en-US" sz="1800" dirty="0" err="1"/>
              <a:t>ide_queue</a:t>
            </a:r>
            <a:r>
              <a:rPr lang="en-US" sz="1800" dirty="0"/>
              <a:t>; *</a:t>
            </a:r>
            <a:r>
              <a:rPr lang="en-US" sz="1800" dirty="0" err="1"/>
              <a:t>pp</a:t>
            </a:r>
            <a:r>
              <a:rPr lang="en-US" sz="1800" dirty="0"/>
              <a:t>; </a:t>
            </a:r>
            <a:r>
              <a:rPr lang="en-US" sz="1800" dirty="0" err="1"/>
              <a:t>pp</a:t>
            </a:r>
            <a:r>
              <a:rPr lang="en-US" sz="1800" dirty="0"/>
              <a:t>=&amp;(*</a:t>
            </a:r>
            <a:r>
              <a:rPr lang="en-US" sz="1800" dirty="0" err="1"/>
              <a:t>pp</a:t>
            </a:r>
            <a:r>
              <a:rPr lang="en-US" sz="1800" dirty="0"/>
              <a:t>)-&gt;</a:t>
            </a:r>
            <a:r>
              <a:rPr lang="en-US" sz="1800" dirty="0" err="1"/>
              <a:t>qnext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; // walk queue</a:t>
            </a:r>
          </a:p>
          <a:p>
            <a:pPr marL="0" indent="0">
              <a:buNone/>
            </a:pPr>
            <a:r>
              <a:rPr lang="en-US" sz="1800" dirty="0"/>
              <a:t>   *</a:t>
            </a:r>
            <a:r>
              <a:rPr lang="en-US" sz="1800" dirty="0" err="1"/>
              <a:t>pp</a:t>
            </a:r>
            <a:r>
              <a:rPr lang="en-US" sz="1800" dirty="0"/>
              <a:t> = b; // add request to end</a:t>
            </a:r>
          </a:p>
          <a:p>
            <a:pPr marL="0" indent="0">
              <a:buNone/>
            </a:pPr>
            <a:r>
              <a:rPr lang="en-US" sz="1800" dirty="0"/>
              <a:t>   if (</a:t>
            </a:r>
            <a:r>
              <a:rPr lang="en-US" sz="1800" dirty="0" err="1"/>
              <a:t>ide_queue</a:t>
            </a:r>
            <a:r>
              <a:rPr lang="en-US" sz="1800" dirty="0"/>
              <a:t> == b) // if q is empty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ide_start_request</a:t>
            </a:r>
            <a:r>
              <a:rPr lang="en-US" sz="1800" dirty="0"/>
              <a:t>(b); // send </a:t>
            </a:r>
            <a:r>
              <a:rPr lang="en-US" sz="1800" dirty="0" err="1"/>
              <a:t>req</a:t>
            </a:r>
            <a:r>
              <a:rPr lang="en-US" sz="1800" dirty="0"/>
              <a:t> to disk</a:t>
            </a:r>
          </a:p>
          <a:p>
            <a:pPr marL="0" indent="0">
              <a:buNone/>
            </a:pPr>
            <a:r>
              <a:rPr lang="en-US" sz="1800" dirty="0"/>
              <a:t>   while ((b-&gt;flags &amp; (B_VALID|B_DIRTY)) != B_VALID)</a:t>
            </a:r>
          </a:p>
          <a:p>
            <a:pPr marL="0" indent="0">
              <a:buNone/>
            </a:pPr>
            <a:r>
              <a:rPr lang="en-US" sz="1800" dirty="0"/>
              <a:t>      sleep(b, &amp;</a:t>
            </a:r>
            <a:r>
              <a:rPr lang="en-US" sz="1800" dirty="0" err="1"/>
              <a:t>ide_lock</a:t>
            </a:r>
            <a:r>
              <a:rPr lang="en-US" sz="1800" dirty="0"/>
              <a:t>); // wait for completion</a:t>
            </a:r>
          </a:p>
          <a:p>
            <a:pPr marL="0" indent="0">
              <a:buNone/>
            </a:pPr>
            <a:r>
              <a:rPr lang="en-US" sz="1800" dirty="0"/>
              <a:t>   release(&amp;</a:t>
            </a:r>
            <a:r>
              <a:rPr lang="en-US" sz="1800" dirty="0" err="1"/>
              <a:t>ide_lock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8984741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IDE Disk Driver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void </a:t>
            </a:r>
            <a:r>
              <a:rPr lang="en-US" sz="1800" dirty="0" err="1"/>
              <a:t>ide_intr</a:t>
            </a:r>
            <a:r>
              <a:rPr lang="en-US" sz="1800" dirty="0"/>
              <a:t>() {</a:t>
            </a:r>
          </a:p>
          <a:p>
            <a:pPr marL="0" indent="0">
              <a:buNone/>
            </a:pPr>
            <a:r>
              <a:rPr lang="en-US" sz="1800" dirty="0"/>
              <a:t>   </a:t>
            </a:r>
            <a:r>
              <a:rPr lang="en-US" sz="1800" dirty="0" err="1"/>
              <a:t>struct</a:t>
            </a:r>
            <a:r>
              <a:rPr lang="en-US" sz="1800" dirty="0"/>
              <a:t> </a:t>
            </a:r>
            <a:r>
              <a:rPr lang="en-US" sz="1800" dirty="0" err="1"/>
              <a:t>buf</a:t>
            </a:r>
            <a:r>
              <a:rPr lang="en-US" sz="1800" dirty="0"/>
              <a:t> *b;</a:t>
            </a:r>
          </a:p>
          <a:p>
            <a:pPr marL="0" indent="0">
              <a:buNone/>
            </a:pPr>
            <a:r>
              <a:rPr lang="en-US" sz="1800" dirty="0"/>
              <a:t>   acquire(&amp;</a:t>
            </a:r>
            <a:r>
              <a:rPr lang="en-US" sz="1800" dirty="0" err="1"/>
              <a:t>ide_lock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   if (!(b-&gt;flags &amp; B_DIRTY) &amp;&amp; </a:t>
            </a:r>
            <a:r>
              <a:rPr lang="en-US" sz="1800" dirty="0" err="1"/>
              <a:t>ide_wait_ready</a:t>
            </a:r>
            <a:r>
              <a:rPr lang="en-US" sz="1800" dirty="0"/>
              <a:t>(1) &gt;= 0)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insl</a:t>
            </a:r>
            <a:r>
              <a:rPr lang="en-US" sz="1800" dirty="0"/>
              <a:t>(0x1f0, b-&gt;data, 512/4);	 // if READ: get data</a:t>
            </a:r>
          </a:p>
          <a:p>
            <a:pPr marL="0" indent="0">
              <a:buNone/>
            </a:pPr>
            <a:r>
              <a:rPr lang="es-ES_tradnl" sz="1800" dirty="0"/>
              <a:t>   b-&gt;</a:t>
            </a:r>
            <a:r>
              <a:rPr lang="es-ES_tradnl" sz="1800" dirty="0" err="1"/>
              <a:t>flags</a:t>
            </a:r>
            <a:r>
              <a:rPr lang="es-ES_tradnl" sz="1800" dirty="0"/>
              <a:t> |= B_VALID;</a:t>
            </a:r>
          </a:p>
          <a:p>
            <a:pPr marL="0" indent="0">
              <a:buNone/>
            </a:pPr>
            <a:r>
              <a:rPr lang="en-US" sz="1800" dirty="0"/>
              <a:t>   b-&gt;flags &amp;= ˜B_DIRTY;</a:t>
            </a:r>
          </a:p>
          <a:p>
            <a:pPr marL="0" indent="0">
              <a:buNone/>
            </a:pPr>
            <a:r>
              <a:rPr lang="en-US" sz="1800" dirty="0"/>
              <a:t>   wakeup(b</a:t>
            </a:r>
            <a:r>
              <a:rPr lang="en-US" sz="1800"/>
              <a:t>); 			// </a:t>
            </a:r>
            <a:r>
              <a:rPr lang="en-US" sz="1800" dirty="0"/>
              <a:t>wake waiting process</a:t>
            </a:r>
          </a:p>
          <a:p>
            <a:pPr marL="0" indent="0">
              <a:buNone/>
            </a:pPr>
            <a:r>
              <a:rPr lang="en-US" sz="1800" dirty="0"/>
              <a:t>   if ((</a:t>
            </a:r>
            <a:r>
              <a:rPr lang="en-US" sz="1800" dirty="0" err="1"/>
              <a:t>ide_queue</a:t>
            </a:r>
            <a:r>
              <a:rPr lang="en-US" sz="1800" dirty="0"/>
              <a:t> = b-&gt;</a:t>
            </a:r>
            <a:r>
              <a:rPr lang="en-US" sz="1800" dirty="0" err="1"/>
              <a:t>qnext</a:t>
            </a:r>
            <a:r>
              <a:rPr lang="en-US" sz="1800" dirty="0"/>
              <a:t>) != 0)	 // start next request</a:t>
            </a:r>
          </a:p>
          <a:p>
            <a:pPr marL="0" indent="0">
              <a:buNone/>
            </a:pPr>
            <a:r>
              <a:rPr lang="en-US" sz="1800" dirty="0"/>
              <a:t>      </a:t>
            </a:r>
            <a:r>
              <a:rPr lang="en-US" sz="1800" dirty="0" err="1"/>
              <a:t>ide_start_request</a:t>
            </a:r>
            <a:r>
              <a:rPr lang="en-US" sz="1800" dirty="0"/>
              <a:t>(</a:t>
            </a:r>
            <a:r>
              <a:rPr lang="en-US" sz="1800" dirty="0" err="1"/>
              <a:t>ide_queue</a:t>
            </a:r>
            <a:r>
              <a:rPr lang="en-US" sz="1800" dirty="0"/>
              <a:t>); // (if one exists)</a:t>
            </a:r>
          </a:p>
          <a:p>
            <a:pPr marL="0" indent="0">
              <a:buNone/>
            </a:pPr>
            <a:r>
              <a:rPr lang="en-US" sz="1800" dirty="0"/>
              <a:t>   release(&amp;</a:t>
            </a:r>
            <a:r>
              <a:rPr lang="en-US" sz="1800" dirty="0" err="1"/>
              <a:t>ide_lock</a:t>
            </a:r>
            <a:r>
              <a:rPr lang="en-US" sz="1800" dirty="0"/>
              <a:t>);</a:t>
            </a:r>
          </a:p>
          <a:p>
            <a:pPr marL="0" indent="0">
              <a:buNone/>
            </a:pPr>
            <a:r>
              <a:rPr lang="en-US" sz="1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887370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IO Devices</a:t>
            </a:r>
          </a:p>
          <a:p>
            <a:pPr lvl="1"/>
            <a:r>
              <a:rPr lang="en-HK" dirty="0"/>
              <a:t>IO system architecture</a:t>
            </a:r>
          </a:p>
          <a:p>
            <a:pPr lvl="1"/>
            <a:r>
              <a:rPr lang="en-HK" dirty="0"/>
              <a:t>General mechanisms</a:t>
            </a:r>
          </a:p>
          <a:p>
            <a:pPr lvl="1"/>
            <a:r>
              <a:rPr lang="en-HK" dirty="0"/>
              <a:t>Device interactions and software development</a:t>
            </a:r>
            <a:endParaRPr lang="en-US" dirty="0"/>
          </a:p>
          <a:p>
            <a:r>
              <a:rPr lang="en-HK" dirty="0"/>
              <a:t> Next: Virtualizing CPU – Process</a:t>
            </a:r>
          </a:p>
          <a:p>
            <a:pPr lvl="1"/>
            <a:r>
              <a:rPr lang="en-US" dirty="0">
                <a:hlinkClick r:id="rId2"/>
              </a:rPr>
              <a:t>Chapter 4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Chapter 6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Devices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I/O is </a:t>
            </a:r>
            <a:r>
              <a:rPr lang="en-US" altLang="ko-KR" b="1" dirty="0"/>
              <a:t>critical</a:t>
            </a:r>
            <a:r>
              <a:rPr lang="en-US" altLang="ko-KR" dirty="0"/>
              <a:t> for computer systems to </a:t>
            </a:r>
            <a:r>
              <a:rPr lang="en-US" altLang="ko-KR" b="1" dirty="0"/>
              <a:t>interact with IO systems.</a:t>
            </a:r>
          </a:p>
          <a:p>
            <a:r>
              <a:rPr lang="en-US" altLang="ko-KR" dirty="0"/>
              <a:t>Issues : </a:t>
            </a:r>
          </a:p>
          <a:p>
            <a:pPr lvl="1"/>
            <a:r>
              <a:rPr lang="en-US" altLang="ko-KR" dirty="0"/>
              <a:t>How should I/O be integrated into systems? </a:t>
            </a:r>
          </a:p>
          <a:p>
            <a:pPr lvl="1"/>
            <a:r>
              <a:rPr lang="en-US" altLang="ko-KR" dirty="0"/>
              <a:t>What are the general mechanisms? </a:t>
            </a:r>
          </a:p>
          <a:p>
            <a:pPr lvl="1"/>
            <a:r>
              <a:rPr lang="en-US" altLang="ko-KR" dirty="0"/>
              <a:t>How can we make them work efficiently?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510065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Structure of </a:t>
            </a:r>
            <a:r>
              <a:rPr lang="en-US" altLang="ko-KR" dirty="0" err="1"/>
              <a:t>Input/Output</a:t>
            </a:r>
            <a:r>
              <a:rPr lang="en-US" altLang="ko-KR" dirty="0"/>
              <a:t> (I/O) Devices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1176" y="1062354"/>
            <a:ext cx="847328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 anchorCtr="0"/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81024" y="1052736"/>
            <a:ext cx="1063352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Memory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9" name="원통 8"/>
          <p:cNvSpPr/>
          <p:nvPr/>
        </p:nvSpPr>
        <p:spPr>
          <a:xfrm>
            <a:off x="1746920" y="3976582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0" name="원통 9"/>
          <p:cNvSpPr/>
          <p:nvPr/>
        </p:nvSpPr>
        <p:spPr>
          <a:xfrm>
            <a:off x="4536818" y="3976582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원통 10"/>
          <p:cNvSpPr/>
          <p:nvPr/>
        </p:nvSpPr>
        <p:spPr>
          <a:xfrm>
            <a:off x="3141869" y="3976582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2" name="원통 11"/>
          <p:cNvSpPr/>
          <p:nvPr/>
        </p:nvSpPr>
        <p:spPr>
          <a:xfrm>
            <a:off x="5931768" y="3976582"/>
            <a:ext cx="656456" cy="460530"/>
          </a:xfrm>
          <a:prstGeom prst="ca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16" name="Straight Arrow Connector 20"/>
          <p:cNvCxnSpPr/>
          <p:nvPr/>
        </p:nvCxnSpPr>
        <p:spPr>
          <a:xfrm>
            <a:off x="1403648" y="1869300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20"/>
          <p:cNvCxnSpPr/>
          <p:nvPr/>
        </p:nvCxnSpPr>
        <p:spPr>
          <a:xfrm>
            <a:off x="1403648" y="3472526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20"/>
          <p:cNvCxnSpPr/>
          <p:nvPr/>
        </p:nvCxnSpPr>
        <p:spPr>
          <a:xfrm>
            <a:off x="1403648" y="2464414"/>
            <a:ext cx="5400000" cy="0"/>
          </a:xfrm>
          <a:prstGeom prst="straightConnector1">
            <a:avLst/>
          </a:prstGeom>
          <a:ln w="19050">
            <a:solidFill>
              <a:schemeClr val="tx1"/>
            </a:solidFill>
            <a:headEnd type="stealt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0"/>
          <p:cNvCxnSpPr/>
          <p:nvPr/>
        </p:nvCxnSpPr>
        <p:spPr>
          <a:xfrm>
            <a:off x="3923928" y="1888350"/>
            <a:ext cx="0" cy="576064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0"/>
          <p:cNvCxnSpPr/>
          <p:nvPr/>
        </p:nvCxnSpPr>
        <p:spPr>
          <a:xfrm>
            <a:off x="3923928" y="2464414"/>
            <a:ext cx="0" cy="1008112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0"/>
          <p:cNvCxnSpPr/>
          <p:nvPr/>
        </p:nvCxnSpPr>
        <p:spPr>
          <a:xfrm>
            <a:off x="5059928" y="2464414"/>
            <a:ext cx="0" cy="504056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4581024" y="2788450"/>
            <a:ext cx="1063352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Graphics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28" name="Straight Arrow Connector 20"/>
          <p:cNvCxnSpPr/>
          <p:nvPr/>
        </p:nvCxnSpPr>
        <p:spPr>
          <a:xfrm>
            <a:off x="5148704" y="1456302"/>
            <a:ext cx="0" cy="3960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0"/>
          <p:cNvCxnSpPr/>
          <p:nvPr/>
        </p:nvCxnSpPr>
        <p:spPr>
          <a:xfrm>
            <a:off x="2916456" y="1456302"/>
            <a:ext cx="0" cy="396000"/>
          </a:xfrm>
          <a:prstGeom prst="straightConnector1">
            <a:avLst/>
          </a:prstGeom>
          <a:ln w="635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20"/>
          <p:cNvCxnSpPr/>
          <p:nvPr/>
        </p:nvCxnSpPr>
        <p:spPr>
          <a:xfrm>
            <a:off x="6308576" y="347252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0"/>
          <p:cNvCxnSpPr/>
          <p:nvPr/>
        </p:nvCxnSpPr>
        <p:spPr>
          <a:xfrm>
            <a:off x="4892418" y="347252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20"/>
          <p:cNvCxnSpPr/>
          <p:nvPr/>
        </p:nvCxnSpPr>
        <p:spPr>
          <a:xfrm>
            <a:off x="3476261" y="347252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20"/>
          <p:cNvCxnSpPr/>
          <p:nvPr/>
        </p:nvCxnSpPr>
        <p:spPr>
          <a:xfrm>
            <a:off x="2060104" y="3472526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27784" y="4602614"/>
            <a:ext cx="35518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Prototypical System Architecture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876256" y="1724589"/>
            <a:ext cx="1463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(proprietary)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99684" y="237324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General I/O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(e.g., PCI)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99684" y="3309346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Peripheral I/O Bus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(e.g., SCSI</a:t>
            </a:r>
            <a:r>
              <a:rPr lang="en-US" altLang="ko-KR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SATA, 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USB)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23528" y="5320458"/>
            <a:ext cx="8592380" cy="844846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 and the main memory are attached and communicated via memory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IO devices are connected to the system via a general </a:t>
            </a:r>
            <a:r>
              <a:rPr lang="en-US" altLang="ko-KR" sz="16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I/O bus</a:t>
            </a:r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6743569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I/O </a:t>
            </a:r>
            <a:r>
              <a:rPr lang="en-US" altLang="zh-CN" dirty="0"/>
              <a:t>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zh-CN" dirty="0"/>
              <a:t>Buses</a:t>
            </a:r>
          </a:p>
          <a:p>
            <a:pPr lvl="1"/>
            <a:r>
              <a:rPr lang="en-US" altLang="zh-CN" dirty="0"/>
              <a:t>Data paths that provide to communicate information among CPU(s), RAM, and I/O devices.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I/O bus</a:t>
            </a:r>
          </a:p>
          <a:p>
            <a:pPr lvl="1"/>
            <a:r>
              <a:rPr lang="en-US" altLang="zh-CN" dirty="0"/>
              <a:t>Data path that connects CPU to I/O devices.</a:t>
            </a:r>
          </a:p>
          <a:p>
            <a:pPr lvl="1"/>
            <a:r>
              <a:rPr lang="en-US" altLang="zh-CN" dirty="0"/>
              <a:t>I/O device is connected to I/O bus by three hardware components: I/O ports, interfaces and device controllers.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9219042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Canonical Devices has two important components. </a:t>
            </a:r>
          </a:p>
          <a:p>
            <a:pPr lvl="1"/>
            <a:r>
              <a:rPr lang="en-US" altLang="ko-KR" b="1" dirty="0"/>
              <a:t>Hardware</a:t>
            </a:r>
            <a:r>
              <a:rPr lang="en-US" altLang="ko-KR" dirty="0"/>
              <a:t> </a:t>
            </a:r>
            <a:r>
              <a:rPr lang="en-US" altLang="ko-KR" b="1" dirty="0"/>
              <a:t>interface</a:t>
            </a:r>
            <a:r>
              <a:rPr lang="en-US" altLang="ko-KR" dirty="0"/>
              <a:t> allows the system software to control its operation. </a:t>
            </a:r>
          </a:p>
          <a:p>
            <a:pPr lvl="1"/>
            <a:r>
              <a:rPr lang="en-US" altLang="ko-KR" b="1" dirty="0"/>
              <a:t>Internals</a:t>
            </a:r>
            <a:r>
              <a:rPr lang="en-US" altLang="ko-KR" dirty="0"/>
              <a:t> which are implementation specific.</a:t>
            </a:r>
          </a:p>
          <a:p>
            <a:pPr lvl="1"/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7624" y="2874422"/>
            <a:ext cx="5904656" cy="1964148"/>
          </a:xfrm>
          <a:prstGeom prst="rect">
            <a:avLst/>
          </a:prstGeom>
          <a:noFill/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 anchorCtr="0"/>
          <a:lstStyle/>
          <a:p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Canonical Device 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4092347" y="3182385"/>
            <a:ext cx="1137464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Command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cxnSp>
        <p:nvCxnSpPr>
          <p:cNvPr id="19" name="Straight Arrow Connector 20"/>
          <p:cNvCxnSpPr/>
          <p:nvPr/>
        </p:nvCxnSpPr>
        <p:spPr>
          <a:xfrm>
            <a:off x="1331640" y="3758449"/>
            <a:ext cx="5616624" cy="0"/>
          </a:xfrm>
          <a:prstGeom prst="straightConnector1">
            <a:avLst/>
          </a:prstGeom>
          <a:ln w="12700">
            <a:solidFill>
              <a:schemeClr val="tx1"/>
            </a:solidFill>
            <a:prstDash val="lgDash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5683623" y="3182385"/>
            <a:ext cx="832593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Data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15816" y="4890646"/>
            <a:ext cx="2399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Canonical Device 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452228" y="3182385"/>
            <a:ext cx="1463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Registers: 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331640" y="3935958"/>
            <a:ext cx="38884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Micro-controller(CPU</a:t>
            </a:r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Memory (DRAM or SRAM or both)</a:t>
            </a:r>
          </a:p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Other Hardware-specific Chips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843808" y="3182385"/>
            <a:ext cx="936000" cy="3960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rtlCol="0" anchor="ctr" anchorCtr="0"/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itchFamily="49" charset="0"/>
              </a:rPr>
              <a:t>  Status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36296" y="3110377"/>
            <a:ext cx="146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interface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84876" y="4098744"/>
            <a:ext cx="1463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internals</a:t>
            </a:r>
            <a:endParaRPr lang="ko-KR" altLang="en-US" sz="16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041874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Interface</a:t>
            </a:r>
            <a:r>
              <a:rPr lang="en-US" altLang="ko-KR" sz="2000" dirty="0"/>
              <a:t> of </a:t>
            </a:r>
            <a:r>
              <a:rPr lang="en-US" altLang="ko-KR" dirty="0"/>
              <a:t>Canonical Device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b="1" dirty="0"/>
              <a:t>Status register </a:t>
            </a:r>
            <a:endParaRPr lang="en-US" altLang="ko-KR" dirty="0"/>
          </a:p>
          <a:p>
            <a:pPr lvl="1"/>
            <a:r>
              <a:rPr lang="en-US" altLang="ko-KR" dirty="0"/>
              <a:t>See the current status of the device</a:t>
            </a:r>
          </a:p>
          <a:p>
            <a:r>
              <a:rPr lang="en-US" altLang="ko-KR" b="1" dirty="0"/>
              <a:t>Command register</a:t>
            </a:r>
            <a:endParaRPr lang="en-US" altLang="ko-KR" dirty="0"/>
          </a:p>
          <a:p>
            <a:pPr lvl="1"/>
            <a:r>
              <a:rPr lang="en-US" altLang="ko-KR" dirty="0"/>
              <a:t>Tell the device to perform a certain task</a:t>
            </a:r>
          </a:p>
          <a:p>
            <a:r>
              <a:rPr lang="en-US" altLang="ko-KR" b="1" dirty="0"/>
              <a:t>Data register</a:t>
            </a:r>
            <a:endParaRPr lang="en-US" altLang="ko-KR" dirty="0"/>
          </a:p>
          <a:p>
            <a:pPr lvl="1"/>
            <a:r>
              <a:rPr lang="en-US" altLang="ko-KR" dirty="0"/>
              <a:t>Pass data to the device, or get data from the device</a:t>
            </a:r>
          </a:p>
          <a:p>
            <a:pPr lvl="1"/>
            <a:endParaRPr lang="en-US" altLang="ko-KR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971600" y="4365104"/>
            <a:ext cx="7200800" cy="936104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By reading and writing above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three registers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algn="ctr"/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the operating system can </a:t>
            </a:r>
            <a:r>
              <a:rPr kumimoji="1" lang="en-US" altLang="ko-KR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control device behavior</a:t>
            </a:r>
            <a:r>
              <a:rPr kumimoji="1" lang="en-US" altLang="ko-KR" b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6548084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interface</a:t>
            </a:r>
            <a:r>
              <a:rPr lang="en-US" altLang="ko-KR" sz="2000" dirty="0"/>
              <a:t> of </a:t>
            </a:r>
            <a:r>
              <a:rPr lang="en-US" altLang="ko-KR" dirty="0"/>
              <a:t>Canonical Device (Cont.)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Typical interaction example</a:t>
            </a:r>
            <a:endParaRPr lang="en-US" altLang="ko-KR" sz="1600" dirty="0"/>
          </a:p>
        </p:txBody>
      </p:sp>
      <p:sp>
        <p:nvSpPr>
          <p:cNvPr id="16" name="직사각형 15"/>
          <p:cNvSpPr/>
          <p:nvPr/>
        </p:nvSpPr>
        <p:spPr>
          <a:xfrm>
            <a:off x="611560" y="1578565"/>
            <a:ext cx="7992888" cy="235449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 STATUS == BUSY)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//wait until device is not busy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 data to 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data register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write command to </a:t>
            </a:r>
            <a:r>
              <a:rPr lang="en-US" altLang="ko-KR" sz="1400" i="1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command register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Doing so starts the device and executes the command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while</a:t>
            </a: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( STATUS == BUSY)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prstClr val="black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; 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//wait until device is done with your request </a:t>
            </a:r>
          </a:p>
        </p:txBody>
      </p:sp>
    </p:spTree>
    <p:extLst>
      <p:ext uri="{BB962C8B-B14F-4D97-AF65-F5344CB8AC3E}">
        <p14:creationId xmlns:p14="http://schemas.microsoft.com/office/powerpoint/2010/main" val="221801549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Polling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8786812" cy="4205114"/>
          </a:xfrm>
        </p:spPr>
        <p:txBody>
          <a:bodyPr/>
          <a:lstStyle/>
          <a:p>
            <a:r>
              <a:rPr lang="en-US" altLang="ko-KR" dirty="0"/>
              <a:t>Operating system waits until the device is ready by </a:t>
            </a:r>
            <a:r>
              <a:rPr lang="en-US" altLang="ko-KR" b="1" dirty="0"/>
              <a:t>repeatedly</a:t>
            </a:r>
            <a:r>
              <a:rPr lang="en-US" altLang="ko-KR" dirty="0"/>
              <a:t> reading the status register.</a:t>
            </a:r>
          </a:p>
          <a:p>
            <a:pPr lvl="1"/>
            <a:r>
              <a:rPr lang="en-US" altLang="ko-KR" dirty="0"/>
              <a:t>Positive aspect: It is simple and it works. </a:t>
            </a:r>
          </a:p>
          <a:p>
            <a:pPr lvl="1"/>
            <a:r>
              <a:rPr lang="en-US" altLang="ko-KR" b="1" dirty="0"/>
              <a:t>However,</a:t>
            </a:r>
            <a:r>
              <a:rPr lang="en-US" altLang="ko-KR" dirty="0"/>
              <a:t> </a:t>
            </a:r>
            <a:r>
              <a:rPr lang="en-US" altLang="ko-KR" b="1" dirty="0"/>
              <a:t>it wastes CPU time by just waiting for the device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Switching to another ready process may better utilize the CPU.</a:t>
            </a:r>
          </a:p>
          <a:p>
            <a:endParaRPr lang="en-US" altLang="ko-KR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619672" y="4378126"/>
          <a:ext cx="6096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.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5870" y="4378126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CPU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5870" y="5213647"/>
            <a:ext cx="731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Disk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195736" y="5805264"/>
            <a:ext cx="4896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Diagram of CPU utilization by polling</a:t>
            </a:r>
            <a:endParaRPr lang="ko-KR" altLang="en-US" sz="1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3660576" y="5141639"/>
          <a:ext cx="203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67544" y="3481263"/>
            <a:ext cx="8208912" cy="232400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1523" y="3678931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task 1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6162774" y="3645024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812360" y="3678931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polling</a:t>
            </a:r>
            <a:endParaRPr lang="ko-KR" altLang="en-US" sz="14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7383611" y="3645024"/>
          <a:ext cx="406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직선 연결선 16"/>
          <p:cNvCxnSpPr/>
          <p:nvPr/>
        </p:nvCxnSpPr>
        <p:spPr>
          <a:xfrm>
            <a:off x="3666059" y="3920596"/>
            <a:ext cx="0" cy="416529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5686028" y="3922693"/>
            <a:ext cx="0" cy="416529"/>
          </a:xfrm>
          <a:prstGeom prst="line">
            <a:avLst/>
          </a:prstGeom>
          <a:ln w="1905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3675759" y="3878957"/>
            <a:ext cx="1995411" cy="0"/>
          </a:xfrm>
          <a:prstGeom prst="line">
            <a:avLst/>
          </a:prstGeom>
          <a:ln w="19050">
            <a:solidFill>
              <a:srgbClr val="FF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98730" y="3557463"/>
            <a:ext cx="1122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“waiting IO” </a:t>
            </a:r>
          </a:p>
        </p:txBody>
      </p:sp>
    </p:spTree>
    <p:extLst>
      <p:ext uri="{BB962C8B-B14F-4D97-AF65-F5344CB8AC3E}">
        <p14:creationId xmlns:p14="http://schemas.microsoft.com/office/powerpoint/2010/main" val="174009009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106610</TotalTime>
  <Words>2030</Words>
  <Application>Microsoft Office PowerPoint</Application>
  <PresentationFormat>On-screen Show (4:3)</PresentationFormat>
  <Paragraphs>343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Courier</vt:lpstr>
      <vt:lpstr>HY견고딕</vt:lpstr>
      <vt:lpstr>맑은 고딕</vt:lpstr>
      <vt:lpstr>Courier New</vt:lpstr>
      <vt:lpstr>Tahoma</vt:lpstr>
      <vt:lpstr>Times New Roman</vt:lpstr>
      <vt:lpstr>Wingdings</vt:lpstr>
      <vt:lpstr>양식_공청회_발표자료-총괄-양식</vt:lpstr>
      <vt:lpstr>Lecture 6: IO Devices </vt:lpstr>
      <vt:lpstr>PowerPoint Presentation</vt:lpstr>
      <vt:lpstr>I/O Devices </vt:lpstr>
      <vt:lpstr>Structure of Input/Output (I/O) Devices</vt:lpstr>
      <vt:lpstr>I/O Architecture</vt:lpstr>
      <vt:lpstr>Canonical Device </vt:lpstr>
      <vt:lpstr>Hardware Interface of Canonical Device </vt:lpstr>
      <vt:lpstr>Hardware interface of Canonical Device (Cont.) </vt:lpstr>
      <vt:lpstr>Polling</vt:lpstr>
      <vt:lpstr>Interrupt </vt:lpstr>
      <vt:lpstr>Polling vs interrupts </vt:lpstr>
      <vt:lpstr>CPU is once again over-burdened</vt:lpstr>
      <vt:lpstr>DMA (Direct Memory Access)</vt:lpstr>
      <vt:lpstr>Device interaction</vt:lpstr>
      <vt:lpstr>Device interaction (Cont.)</vt:lpstr>
      <vt:lpstr>File system Abstraction</vt:lpstr>
      <vt:lpstr>Problem of File system Abstraction</vt:lpstr>
      <vt:lpstr>A Simple IDE Disk Driver</vt:lpstr>
      <vt:lpstr>A Simple IDE Disk Driver</vt:lpstr>
      <vt:lpstr>A Simple IDE Disk Driver</vt:lpstr>
      <vt:lpstr>A Simple IDE Disk Driver</vt:lpstr>
      <vt:lpstr>A Simple IDE Disk Driver</vt:lpstr>
      <vt:lpstr>A Simple IDE Disk Driver</vt:lpstr>
      <vt:lpstr>A Simple IDE Disk Driver</vt:lpstr>
      <vt:lpstr>A Simple IDE Disk Driver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dc:creator>Shao Zi Li</dc:creator>
  <cp:lastModifiedBy>Zili Shao (CSD)</cp:lastModifiedBy>
  <cp:revision>167</cp:revision>
  <cp:lastPrinted>2015-03-03T01:48:46Z</cp:lastPrinted>
  <dcterms:created xsi:type="dcterms:W3CDTF">2011-05-01T06:09:10Z</dcterms:created>
  <dcterms:modified xsi:type="dcterms:W3CDTF">2025-09-23T07:36:07Z</dcterms:modified>
</cp:coreProperties>
</file>