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66"/>
  </p:notesMasterIdLst>
  <p:sldIdLst>
    <p:sldId id="284" r:id="rId2"/>
    <p:sldId id="35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292" r:id="rId6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61" autoAdjust="0"/>
    <p:restoredTop sz="91860" autoAdjust="0"/>
  </p:normalViewPr>
  <p:slideViewPr>
    <p:cSldViewPr>
      <p:cViewPr varScale="1">
        <p:scale>
          <a:sx n="98" d="100"/>
          <a:sy n="98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5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 3150: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4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pages.cs.wisc.edu/~remzi/OSTEP/vm-smalltables.pdf" TargetMode="External"/><Relationship Id="rId3" Type="http://schemas.openxmlformats.org/officeDocument/2006/relationships/hyperlink" Target="http://pages.cs.wisc.edu/~remzi/OSTEP/vm-mechanism.pdf" TargetMode="External"/><Relationship Id="rId7" Type="http://schemas.openxmlformats.org/officeDocument/2006/relationships/hyperlink" Target="http://pages.cs.wisc.edu/~remzi/OSTEP/vm-tlbs.pdf" TargetMode="External"/><Relationship Id="rId2" Type="http://schemas.openxmlformats.org/officeDocument/2006/relationships/hyperlink" Target="http://pages.cs.wisc.edu/~remzi/OSTEP/vm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ges.cs.wisc.edu/~remzi/OSTEP/vm-paging.pdf" TargetMode="External"/><Relationship Id="rId11" Type="http://schemas.openxmlformats.org/officeDocument/2006/relationships/hyperlink" Target="http://pages.cs.wisc.edu/~remzi/OSTEP/vm-complete.pdf" TargetMode="External"/><Relationship Id="rId5" Type="http://schemas.openxmlformats.org/officeDocument/2006/relationships/hyperlink" Target="http://pages.cs.wisc.edu/~remzi/OSTEP/vm-freespace.pdf" TargetMode="External"/><Relationship Id="rId10" Type="http://schemas.openxmlformats.org/officeDocument/2006/relationships/hyperlink" Target="http://pages.cs.wisc.edu/~remzi/OSTEP/vm-beyondphys-policy.pdf" TargetMode="External"/><Relationship Id="rId4" Type="http://schemas.openxmlformats.org/officeDocument/2006/relationships/hyperlink" Target="http://pages.cs.wisc.edu/~remzi/OSTEP/vm-segmentation.pdf" TargetMode="External"/><Relationship Id="rId9" Type="http://schemas.openxmlformats.org/officeDocument/2006/relationships/hyperlink" Target="http://pages.cs.wisc.edu/~remzi/OSTEP/vm-beyondphys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8: Virtualizing CPU - Scheduling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Preemptive Shortest Job First (PSJF)</a:t>
            </a:r>
          </a:p>
          <a:p>
            <a:r>
              <a:rPr lang="en-US" altLang="ko-KR" dirty="0"/>
              <a:t>A new job enters the system:</a:t>
            </a:r>
          </a:p>
          <a:p>
            <a:pPr lvl="1"/>
            <a:r>
              <a:rPr lang="en-US" altLang="ko-KR" dirty="0"/>
              <a:t>Determine of the remaining jobs and new job</a:t>
            </a:r>
          </a:p>
          <a:p>
            <a:pPr lvl="1"/>
            <a:r>
              <a:rPr lang="en-US" altLang="ko-KR" dirty="0"/>
              <a:t>Schedule the job which has the least time left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83734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needs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57192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264540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64540"/>
                <a:ext cx="7252113" cy="570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708920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24793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86" y="1673339"/>
                <a:ext cx="3739998" cy="429220"/>
              </a:xfrm>
              <a:prstGeom prst="rect">
                <a:avLst/>
              </a:prstGeom>
              <a:blipFill rotWithShape="1">
                <a:blip r:embed="rId2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556792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053692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slicing Scheduling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the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repeatedly does so until the jobs are finished.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</p:spTree>
    <p:extLst>
      <p:ext uri="{BB962C8B-B14F-4D97-AF65-F5344CB8AC3E}">
        <p14:creationId xmlns:p14="http://schemas.microsoft.com/office/powerpoint/2010/main" val="269319778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 to run for 5 seconds.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71877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length of the time slice is critical.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The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797152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</p:spTree>
    <p:extLst>
      <p:ext uri="{BB962C8B-B14F-4D97-AF65-F5344CB8AC3E}">
        <p14:creationId xmlns:p14="http://schemas.microsoft.com/office/powerpoint/2010/main" val="181484379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Each I/O takes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 scheduler runs A first, then B after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02947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1907704" y="908720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96398216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request.</a:t>
            </a:r>
          </a:p>
          <a:p>
            <a:pPr lvl="1"/>
            <a:r>
              <a:rPr lang="en-US" altLang="ko-KR" dirty="0"/>
              <a:t>The job is blocked waiting for I/O  completion.</a:t>
            </a:r>
          </a:p>
          <a:p>
            <a:pPr lvl="1"/>
            <a:r>
              <a:rPr lang="en-US" altLang="ko-KR" dirty="0"/>
              <a:t>The scheduler should schedule another job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blocked back to the ready state.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906013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539552" y="2906713"/>
            <a:ext cx="8424936" cy="1500187"/>
          </a:xfrm>
        </p:spPr>
        <p:txBody>
          <a:bodyPr/>
          <a:lstStyle/>
          <a:p>
            <a:pPr algn="l"/>
            <a:r>
              <a:rPr lang="en-US" altLang="ko-KR" sz="2800" dirty="0"/>
              <a:t>Part II: Scheduling: The Multi-Level Feedback Queue</a:t>
            </a:r>
          </a:p>
        </p:txBody>
      </p:sp>
    </p:spTree>
    <p:extLst>
      <p:ext uri="{BB962C8B-B14F-4D97-AF65-F5344CB8AC3E}">
        <p14:creationId xmlns:p14="http://schemas.microsoft.com/office/powerpoint/2010/main" val="298632849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560" y="3355795"/>
            <a:ext cx="7848872" cy="591096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66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6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93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7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7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7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7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9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7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80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8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0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1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8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85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7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2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82257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437112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582869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69966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371521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3460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</p:spTree>
    <p:extLst>
      <p:ext uri="{BB962C8B-B14F-4D97-AF65-F5344CB8AC3E}">
        <p14:creationId xmlns:p14="http://schemas.microsoft.com/office/powerpoint/2010/main" val="144538624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06337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6414" y="6021288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264112" y="3485496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36457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1646527715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“too many” interactive jobs in the system.</a:t>
            </a:r>
          </a:p>
          <a:p>
            <a:pPr lvl="1"/>
            <a:r>
              <a:rPr lang="en-US" altLang="ko-KR" dirty="0"/>
              <a:t>Long-running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gains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itchFamily="2" charset="2"/>
              </a:rPr>
              <a:t> I/O bound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19559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-36512" y="3212976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572000" y="3267051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769355" y="5898758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12280" y="5886749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42341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I. Scheduling: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78100098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-36512" y="3565167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516041" y="3565167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187624" y="6145559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43258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908720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Quantum</a:t>
            </a:r>
          </a:p>
        </p:txBody>
      </p:sp>
    </p:spTree>
    <p:extLst>
      <p:ext uri="{BB962C8B-B14F-4D97-AF65-F5344CB8AC3E}">
        <p14:creationId xmlns:p14="http://schemas.microsoft.com/office/powerpoint/2010/main" val="322558386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26161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90369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III: Scheduling: Proportional Share</a:t>
            </a:r>
          </a:p>
        </p:txBody>
      </p:sp>
    </p:spTree>
    <p:extLst>
      <p:ext uri="{BB962C8B-B14F-4D97-AF65-F5344CB8AC3E}">
        <p14:creationId xmlns:p14="http://schemas.microsoft.com/office/powerpoint/2010/main" val="3466897611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5470165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722425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3103229491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8318" y="465313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1650392420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it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4569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</p:spTree>
    <p:extLst>
      <p:ext uri="{BB962C8B-B14F-4D97-AF65-F5344CB8AC3E}">
        <p14:creationId xmlns:p14="http://schemas.microsoft.com/office/powerpoint/2010/main" val="1327735354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three processes, A, B, and C.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2411525047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012014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458332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519029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602128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745991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1414517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141451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2211829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5301208"/>
            <a:ext cx="5112568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295126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IV. Multiprocessor Scheduling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74623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3807781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CPU with cache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82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223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4" y="17728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364676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2267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2267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65234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848454"/>
                  </p:ext>
                </p:extLst>
              </p:nvPr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351" r="-19864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217863"/>
                  </p:ext>
                </p:extLst>
              </p:nvPr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r="-2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6159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66456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(Cont.)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/>
              <p:cNvGraphicFramePr>
                <a:graphicFrameLocks noGrp="1"/>
              </p:cNvGraphicFramePr>
              <p:nvPr/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6304477"/>
                  </p:ext>
                </p:extLst>
              </p:nvPr>
            </p:nvGraphicFramePr>
            <p:xfrm>
              <a:off x="1197886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351" r="-19864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and CPU1 is scheduled.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/>
              <p:cNvGraphicFramePr>
                <a:graphicFrameLocks noGrp="1"/>
              </p:cNvGraphicFramePr>
              <p:nvPr/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7587100"/>
                  </p:ext>
                </p:extLst>
              </p:nvPr>
            </p:nvGraphicFramePr>
            <p:xfrm>
              <a:off x="6022422" y="4468625"/>
              <a:ext cx="1800200" cy="365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/>
                    <a:gridCol w="450050"/>
                    <a:gridCol w="450050"/>
                    <a:gridCol w="450050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r="-2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7088873" y="3713742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20359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blipFill rotWithShape="1"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59985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</p:txBody>
      </p:sp>
    </p:spTree>
    <p:extLst>
      <p:ext uri="{BB962C8B-B14F-4D97-AF65-F5344CB8AC3E}">
        <p14:creationId xmlns:p14="http://schemas.microsoft.com/office/powerpoint/2010/main" val="1391689282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441180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7330161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484784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pthread_mtuex_t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338394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946962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</p:spTree>
    <p:extLst>
      <p:ext uri="{BB962C8B-B14F-4D97-AF65-F5344CB8AC3E}">
        <p14:creationId xmlns:p14="http://schemas.microsoft.com/office/powerpoint/2010/main" val="2501608189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</a:p>
          <a:p>
            <a:pPr lvl="2"/>
            <a:r>
              <a:rPr lang="en-US" altLang="ko-KR" dirty="0"/>
              <a:t>Example: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835696" y="3629394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40758" y="4512599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101119" y="4501305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40758" y="494464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101119" y="4933353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39752" y="537669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100113" y="536540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40758" y="58057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3101119" y="5794464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27887" y="450912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725" y="4941168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8355" y="537321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8355" y="5826750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878867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35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8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309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48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309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47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308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48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309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36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6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557331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969728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79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6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992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12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975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46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695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907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907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242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6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355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05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6873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6871" y="168053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92935" y="1485169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412715" y="167559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75418" y="148478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46073" y="167549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95498" y="148488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205065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2477266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920" y="150041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907708" y="203936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07704" y="248209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198884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244237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2874422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9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6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12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975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346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695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5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8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907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36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6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</p:spTree>
    <p:extLst>
      <p:ext uri="{BB962C8B-B14F-4D97-AF65-F5344CB8AC3E}">
        <p14:creationId xmlns:p14="http://schemas.microsoft.com/office/powerpoint/2010/main" val="409244416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12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17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580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1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3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0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5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00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4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5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941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0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02076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425190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552572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5266185" cy="554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67928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9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07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907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6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242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4941168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454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415" y="4937053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610932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picked.</a:t>
            </a:r>
          </a:p>
          <a:p>
            <a:pPr lvl="2"/>
            <a:r>
              <a:rPr lang="en-US" altLang="ko-KR" dirty="0"/>
              <a:t>The source queue occasionally peeks at another target queue.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“</a:t>
            </a:r>
            <a:r>
              <a:rPr lang="en-US" altLang="ko-KR" b="1" dirty="0"/>
              <a:t>steal</a:t>
            </a:r>
            <a:r>
              <a:rPr lang="en-US" altLang="ko-KR" dirty="0"/>
              <a:t>” one or more jobs from the target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154879"/>
      </p:ext>
    </p:extLst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</p:spTree>
    <p:extLst>
      <p:ext uri="{BB962C8B-B14F-4D97-AF65-F5344CB8AC3E}">
        <p14:creationId xmlns:p14="http://schemas.microsoft.com/office/powerpoint/2010/main" val="12398864"/>
      </p:ext>
    </p:extLst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First(EEVDF)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948899"/>
      </p:ext>
    </p:extLst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CPU Scheduling</a:t>
            </a:r>
          </a:p>
          <a:p>
            <a:pPr lvl="1"/>
            <a:r>
              <a:rPr lang="en-HK" dirty="0"/>
              <a:t>Scheduling metrics: Turnaround time, Response time;  Fairness </a:t>
            </a:r>
          </a:p>
          <a:p>
            <a:pPr lvl="1"/>
            <a:r>
              <a:rPr lang="en-HK" dirty="0"/>
              <a:t>Scheduling Strategy: FIFO, SJF, PSJF, RR, MLFQ</a:t>
            </a:r>
          </a:p>
          <a:p>
            <a:pPr lvl="2"/>
            <a:r>
              <a:rPr lang="en-HK" dirty="0"/>
              <a:t>Simple: FIFO, SJF, PSJF, RR</a:t>
            </a:r>
          </a:p>
          <a:p>
            <a:pPr lvl="2"/>
            <a:r>
              <a:rPr lang="en-HK" dirty="0"/>
              <a:t>MLFQ</a:t>
            </a:r>
          </a:p>
          <a:p>
            <a:pPr lvl="2"/>
            <a:r>
              <a:rPr lang="en-HK" dirty="0"/>
              <a:t>Proportional Share</a:t>
            </a:r>
          </a:p>
          <a:p>
            <a:pPr lvl="1"/>
            <a:r>
              <a:rPr lang="en-HK" dirty="0"/>
              <a:t>Multiprocessor scheduling</a:t>
            </a:r>
          </a:p>
          <a:p>
            <a:pPr lvl="2"/>
            <a:r>
              <a:rPr lang="en-HK" dirty="0"/>
              <a:t>Cache coherence</a:t>
            </a:r>
          </a:p>
          <a:p>
            <a:pPr lvl="2"/>
            <a:r>
              <a:rPr lang="en-HK" dirty="0"/>
              <a:t>Cache affinity</a:t>
            </a:r>
          </a:p>
          <a:p>
            <a:pPr lvl="2"/>
            <a:r>
              <a:rPr lang="en-HK" dirty="0"/>
              <a:t>SQMS, MQMS, Load balance</a:t>
            </a:r>
          </a:p>
          <a:p>
            <a:r>
              <a:rPr lang="en-US" dirty="0"/>
              <a:t>Next: Memory (</a:t>
            </a:r>
            <a:r>
              <a:rPr lang="en-US" dirty="0">
                <a:hlinkClick r:id="rId2"/>
              </a:rPr>
              <a:t>Chapters 13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15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16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17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18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19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20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21</a:t>
            </a:r>
            <a:r>
              <a:rPr lang="en-US" dirty="0"/>
              <a:t>, </a:t>
            </a:r>
            <a:r>
              <a:rPr lang="en-US" dirty="0">
                <a:hlinkClick r:id="rId10"/>
              </a:rPr>
              <a:t>22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23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444240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5759910" cy="554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25316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445224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496995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743941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743391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743391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44424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450783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552572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552572"/>
                <a:ext cx="5389617" cy="5549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2680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44522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552572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552572"/>
                <a:ext cx="7406708" cy="570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314096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16807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105702</TotalTime>
  <Words>4222</Words>
  <Application>Microsoft Office PowerPoint</Application>
  <PresentationFormat>On-screen Show (4:3)</PresentationFormat>
  <Paragraphs>1001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굴림</vt:lpstr>
      <vt:lpstr>HY견고딕</vt:lpstr>
      <vt:lpstr>맑은 고딕</vt:lpstr>
      <vt:lpstr>Arial</vt:lpstr>
      <vt:lpstr>Cambria Math</vt:lpstr>
      <vt:lpstr>Courier New</vt:lpstr>
      <vt:lpstr>Tahoma</vt:lpstr>
      <vt:lpstr>Times New Roman</vt:lpstr>
      <vt:lpstr>Wingdings</vt:lpstr>
      <vt:lpstr>양식_공청회_발표자료-총괄-양식</vt:lpstr>
      <vt:lpstr>Lecture 8: Virtualizing CPU - Scheduling</vt:lpstr>
      <vt:lpstr>PowerPoint Presentation</vt:lpstr>
      <vt:lpstr>PowerPoint Presentation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The length of the time slice is critical.</vt:lpstr>
      <vt:lpstr>Incorporating I/O</vt:lpstr>
      <vt:lpstr>Incorporating I/O (Cont.)</vt:lpstr>
      <vt:lpstr>Incorporating I/O (Cont.)</vt:lpstr>
      <vt:lpstr>PowerPoint Presentation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Stride Scheduling</vt:lpstr>
      <vt:lpstr>Stride Scheduling Example</vt:lpstr>
      <vt:lpstr>PowerPoint Presentation</vt:lpstr>
      <vt:lpstr>Multiprocessor Scheduling</vt:lpstr>
      <vt:lpstr>Single CPU with cache</vt:lpstr>
      <vt:lpstr>Cache coherence</vt:lpstr>
      <vt:lpstr>Cache coherence (Cont.)</vt:lpstr>
      <vt:lpstr>Cache coherence solution</vt:lpstr>
      <vt:lpstr>Don’t forget synchronization</vt:lpstr>
      <vt:lpstr>Don’t forget synchronization (Cont.)</vt:lpstr>
      <vt:lpstr>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Shao Zi Li</dc:creator>
  <cp:lastModifiedBy>Zili Shao</cp:lastModifiedBy>
  <cp:revision>60</cp:revision>
  <cp:lastPrinted>2015-03-03T01:48:46Z</cp:lastPrinted>
  <dcterms:created xsi:type="dcterms:W3CDTF">2011-05-01T06:09:10Z</dcterms:created>
  <dcterms:modified xsi:type="dcterms:W3CDTF">2025-10-14T03:03:05Z</dcterms:modified>
</cp:coreProperties>
</file>