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84" r:id="rId2"/>
    <p:sldId id="532" r:id="rId3"/>
    <p:sldId id="533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超" initials="郑超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F8A"/>
    <a:srgbClr val="64B6C2"/>
    <a:srgbClr val="3F97A3"/>
    <a:srgbClr val="337A84"/>
    <a:srgbClr val="085078"/>
    <a:srgbClr val="109CEA"/>
    <a:srgbClr val="063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85" autoAdjust="0"/>
    <p:restoredTop sz="81605" autoAdjust="0"/>
  </p:normalViewPr>
  <p:slideViewPr>
    <p:cSldViewPr snapToGrid="0">
      <p:cViewPr varScale="1">
        <p:scale>
          <a:sx n="105" d="100"/>
          <a:sy n="105" d="100"/>
        </p:scale>
        <p:origin x="16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73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例如，考虑一个简单的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Petri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网，其中包含两个活动（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和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B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）和一个变迁（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）。通过实例化这个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Petri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网，我们可以将活动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A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和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B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分别实例化为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提交订单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和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支付订单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，变迁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实例化为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订单确认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这样，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Petri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网的实例就代表了具体的系统行为，描述了活动之间的顺序和条件，并展示了在给定条件下的状态转换。实例化后的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Petri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网可以用于流程一致性检测，与给定的执行日志进行比较，验证系统行为的一致性。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87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157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9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Cost of a matching instance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6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Distance between matching instances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132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Partial</a:t>
            </a:r>
            <a:r>
              <a:rPr lang="zh-CN" altLang="en-US" dirty="0"/>
              <a:t> </a:t>
            </a:r>
            <a:r>
              <a:rPr lang="en-US" altLang="zh-CN" dirty="0"/>
              <a:t>order between instances</a:t>
            </a:r>
            <a:r>
              <a:rPr lang="zh-CN" altLang="en-US" dirty="0"/>
              <a:t>，偏序关系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5069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959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02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1E3E6"/>
                </a:solidFill>
                <a:effectLst/>
                <a:latin typeface="PingFang SC"/>
              </a:rPr>
              <a:t>陈旧的，过时的，理想化的或与现实脱节的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03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66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zh-CN" altLang="en-US" dirty="0"/>
              <a:t>就是一个预估函数</a:t>
            </a:r>
          </a:p>
        </p:txBody>
      </p:sp>
    </p:spTree>
    <p:extLst>
      <p:ext uri="{BB962C8B-B14F-4D97-AF65-F5344CB8AC3E}">
        <p14:creationId xmlns:p14="http://schemas.microsoft.com/office/powerpoint/2010/main" val="117247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0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85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如这里的</a:t>
            </a:r>
            <a:r>
              <a:rPr lang="en-US" altLang="zh-CN" dirty="0"/>
              <a:t>E3</a:t>
            </a:r>
            <a:r>
              <a:rPr lang="zh-CN" altLang="en-US" dirty="0"/>
              <a:t>，我们可以认为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Inserted</a:t>
            </a:r>
            <a:r>
              <a:rPr lang="zh-CN" altLang="en-US" dirty="0"/>
              <a:t>活动，也可以认为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Inserted</a:t>
            </a:r>
            <a:r>
              <a:rPr lang="zh-CN" altLang="en-US" dirty="0"/>
              <a:t>的活动，或是认为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Skipped</a:t>
            </a:r>
            <a:r>
              <a:rPr lang="zh-CN" altLang="en-US" dirty="0"/>
              <a:t>的活动</a:t>
            </a:r>
            <a:endParaRPr lang="en-US" altLang="zh-CN" dirty="0"/>
          </a:p>
          <a:p>
            <a:r>
              <a:rPr lang="zh-CN" altLang="en-US" dirty="0"/>
              <a:t>给定已有的</a:t>
            </a:r>
            <a:r>
              <a:rPr lang="en-US" altLang="zh-CN" dirty="0"/>
              <a:t>cost</a:t>
            </a:r>
            <a:r>
              <a:rPr lang="zh-CN" altLang="en-US" dirty="0"/>
              <a:t>，我们观察</a:t>
            </a:r>
            <a:r>
              <a:rPr lang="en-US" altLang="zh-CN" dirty="0"/>
              <a:t>E3</a:t>
            </a:r>
            <a:r>
              <a:rPr lang="zh-CN" altLang="en-US" dirty="0"/>
              <a:t>，发现</a:t>
            </a:r>
            <a:r>
              <a:rPr lang="en-US" altLang="zh-CN" dirty="0"/>
              <a:t>skipped Y</a:t>
            </a:r>
            <a:r>
              <a:rPr lang="zh-CN" altLang="en-US" dirty="0"/>
              <a:t>是</a:t>
            </a:r>
            <a:r>
              <a:rPr lang="en-US" altLang="zh-CN" dirty="0"/>
              <a:t>cost</a:t>
            </a:r>
            <a:r>
              <a:rPr lang="zh-CN" altLang="en-US" dirty="0"/>
              <a:t>最小的活动，因此我们认为这个</a:t>
            </a:r>
            <a:r>
              <a:rPr lang="en-US" altLang="zh-CN" dirty="0"/>
              <a:t>case</a:t>
            </a:r>
            <a:r>
              <a:rPr lang="zh-CN" altLang="en-US" dirty="0"/>
              <a:t>对应的流程模型应该是</a:t>
            </a:r>
            <a:r>
              <a:rPr lang="en-US" altLang="zh-CN" dirty="0"/>
              <a:t>&lt;ABCXY&gt;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59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EE7-6703-4DC1-8C62-11DC48FC3367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FC74-B71D-4579-8E99-B158C47301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6937A0B-9A51-48AD-A5BD-7D1EBB66BA36}"/>
              </a:ext>
            </a:extLst>
          </p:cNvPr>
          <p:cNvGrpSpPr/>
          <p:nvPr userDrawn="1"/>
        </p:nvGrpSpPr>
        <p:grpSpPr>
          <a:xfrm>
            <a:off x="924560" y="394659"/>
            <a:ext cx="6002020" cy="0"/>
            <a:chOff x="2775" y="1919"/>
            <a:chExt cx="13582" cy="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18C5F03-55E8-45E1-9A20-17B3CC215756}"/>
                </a:ext>
              </a:extLst>
            </p:cNvPr>
            <p:cNvCxnSpPr/>
            <p:nvPr/>
          </p:nvCxnSpPr>
          <p:spPr>
            <a:xfrm flipH="1">
              <a:off x="12300" y="1919"/>
              <a:ext cx="4057" cy="0"/>
            </a:xfrm>
            <a:prstGeom prst="line">
              <a:avLst/>
            </a:prstGeom>
            <a:ln w="22225">
              <a:gradFill flip="none" rotWithShape="1">
                <a:gsLst>
                  <a:gs pos="16000">
                    <a:sysClr val="window" lastClr="FFFFFF"/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  <a:tileRect/>
              </a:gra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D7F1254-E0DD-40E9-BB23-F01B5C81D9CB}"/>
                </a:ext>
              </a:extLst>
            </p:cNvPr>
            <p:cNvCxnSpPr/>
            <p:nvPr/>
          </p:nvCxnSpPr>
          <p:spPr>
            <a:xfrm>
              <a:off x="2775" y="1919"/>
              <a:ext cx="4057" cy="0"/>
            </a:xfrm>
            <a:prstGeom prst="line">
              <a:avLst/>
            </a:prstGeom>
            <a:ln w="22225">
              <a:gradFill flip="none" rotWithShape="1">
                <a:gsLst>
                  <a:gs pos="16000">
                    <a:sysClr val="window" lastClr="FFFFFF"/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  <a:tileRect/>
              </a:gra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732D314-740B-45EB-A0AD-D49DFE12F7A6}"/>
              </a:ext>
            </a:extLst>
          </p:cNvPr>
          <p:cNvSpPr txBox="1"/>
          <p:nvPr userDrawn="1"/>
        </p:nvSpPr>
        <p:spPr>
          <a:xfrm>
            <a:off x="5267325" y="4564380"/>
            <a:ext cx="1962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汇报人：夏涛</a:t>
            </a:r>
          </a:p>
          <a:p>
            <a:pPr algn="ctr"/>
            <a:r>
              <a:rPr lang="en-US" altLang="zh-CN" dirty="0"/>
              <a:t>2023/06/25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ADD2BC-B4FB-4D24-8590-1471BC33D005}"/>
              </a:ext>
            </a:extLst>
          </p:cNvPr>
          <p:cNvSpPr txBox="1"/>
          <p:nvPr userDrawn="1"/>
        </p:nvSpPr>
        <p:spPr>
          <a:xfrm>
            <a:off x="1620520" y="1744980"/>
            <a:ext cx="9113520" cy="204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90000"/>
              </a:lnSpc>
            </a:pPr>
            <a:r>
              <a:rPr lang="en-US" altLang="zh-CN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Conformance Checking using Cost-Based Fitness Analysis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30CB63-93BF-48D8-B2DA-AD5C815AC3B1}"/>
              </a:ext>
            </a:extLst>
          </p:cNvPr>
          <p:cNvSpPr/>
          <p:nvPr userDrawn="1"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0098C44-A054-47C9-A98D-01018D66E314}"/>
              </a:ext>
            </a:extLst>
          </p:cNvPr>
          <p:cNvGrpSpPr/>
          <p:nvPr userDrawn="1"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53D991C-304C-417E-BF48-28B0AD0F171B}"/>
                </a:ext>
              </a:extLst>
            </p:cNvPr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CB63284-79B8-4215-895C-F23BCE8C967E}"/>
                </a:ext>
              </a:extLst>
            </p:cNvPr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9C5D-5F23-410A-B45E-22A345CC5714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2EBD-9993-44CA-9096-35B25CFB8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4560" y="394659"/>
            <a:ext cx="6002020" cy="0"/>
            <a:chOff x="2775" y="1919"/>
            <a:chExt cx="13582" cy="0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12300" y="1919"/>
              <a:ext cx="4057" cy="0"/>
            </a:xfrm>
            <a:prstGeom prst="line">
              <a:avLst/>
            </a:prstGeom>
            <a:ln w="22225">
              <a:gradFill flip="none" rotWithShape="1">
                <a:gsLst>
                  <a:gs pos="16000">
                    <a:sysClr val="window" lastClr="FFFFFF"/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  <a:tileRect/>
              </a:gra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75" y="1919"/>
              <a:ext cx="4057" cy="0"/>
            </a:xfrm>
            <a:prstGeom prst="line">
              <a:avLst/>
            </a:prstGeom>
            <a:ln w="22225">
              <a:gradFill flip="none" rotWithShape="1">
                <a:gsLst>
                  <a:gs pos="16000">
                    <a:sysClr val="window" lastClr="FFFFFF"/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10800000" scaled="1"/>
                <a:tileRect/>
              </a:gra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267325" y="4564380"/>
            <a:ext cx="1962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汇报人：夏涛</a:t>
            </a:r>
          </a:p>
          <a:p>
            <a:pPr algn="ctr"/>
            <a:r>
              <a:rPr lang="en-US" altLang="zh-CN" dirty="0"/>
              <a:t>2023/06/25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20520" y="1744980"/>
            <a:ext cx="9113520" cy="2044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90000"/>
              </a:lnSpc>
            </a:pPr>
            <a:r>
              <a:rPr lang="en-US" altLang="zh-CN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Conformance Checking using Cost-Based Fitness Analysis</a:t>
            </a:r>
          </a:p>
        </p:txBody>
      </p:sp>
      <p:sp>
        <p:nvSpPr>
          <p:cNvPr id="8" name="矩形 7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Cost-based fitness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76CB3A9-5203-4927-805E-101590364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54" y="2795139"/>
            <a:ext cx="7042899" cy="1267721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DEAD398E-1D8E-4E90-A4E9-1AE70DAA1C5D}"/>
              </a:ext>
            </a:extLst>
          </p:cNvPr>
          <p:cNvSpPr/>
          <p:nvPr/>
        </p:nvSpPr>
        <p:spPr>
          <a:xfrm>
            <a:off x="2618510" y="4062860"/>
            <a:ext cx="2566554" cy="1267721"/>
          </a:xfrm>
          <a:prstGeom prst="wedgeEllipseCallout">
            <a:avLst>
              <a:gd name="adj1" fmla="val 64478"/>
              <a:gd name="adj2" fmla="val -615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中的所有活动都当作是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FFE43367-E6E0-4F8E-B887-AFB15F6C1FA4}"/>
              </a:ext>
            </a:extLst>
          </p:cNvPr>
          <p:cNvSpPr/>
          <p:nvPr/>
        </p:nvSpPr>
        <p:spPr>
          <a:xfrm>
            <a:off x="166255" y="1137519"/>
            <a:ext cx="3735532" cy="1569012"/>
          </a:xfrm>
          <a:prstGeom prst="wedgeEllipseCallout">
            <a:avLst>
              <a:gd name="adj1" fmla="val 70666"/>
              <a:gd name="adj2" fmla="val 6511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，其存在含义是一个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skipped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活动出现的次数，通过次数与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相乘得到该类活动的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CE52A5F0-EE2B-469E-ABC6-11313F940682}"/>
              </a:ext>
            </a:extLst>
          </p:cNvPr>
          <p:cNvSpPr/>
          <p:nvPr/>
        </p:nvSpPr>
        <p:spPr>
          <a:xfrm>
            <a:off x="6679743" y="1360060"/>
            <a:ext cx="2660073" cy="139482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所有插入活动的损失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5412C-DE4C-4257-9D3B-6D2E36A500ED}"/>
              </a:ext>
            </a:extLst>
          </p:cNvPr>
          <p:cNvSpPr txBox="1"/>
          <p:nvPr/>
        </p:nvSpPr>
        <p:spPr>
          <a:xfrm>
            <a:off x="6961909" y="4301836"/>
            <a:ext cx="4102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Bag:{1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5}</a:t>
            </a:r>
          </a:p>
          <a:p>
            <a:r>
              <a:rPr lang="zh-CN" altLang="en-US" sz="2400" dirty="0"/>
              <a:t>一个允许重复元素的集合，可以用来统计频数</a:t>
            </a:r>
          </a:p>
        </p:txBody>
      </p:sp>
    </p:spTree>
    <p:extLst>
      <p:ext uri="{BB962C8B-B14F-4D97-AF65-F5344CB8AC3E}">
        <p14:creationId xmlns:p14="http://schemas.microsoft.com/office/powerpoint/2010/main" val="7875929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Instance of</a:t>
            </a:r>
            <a:r>
              <a:rPr lang="zh-CN" altLang="en-US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Petri</a:t>
            </a:r>
            <a:r>
              <a:rPr lang="zh-CN" altLang="en-US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net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39F0819-6222-41D0-AE93-FF2FEDDD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07" y="693670"/>
            <a:ext cx="4398338" cy="25171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44011E-8814-414D-98D1-BFE4958F5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98" y="3210791"/>
            <a:ext cx="6542304" cy="33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013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Matching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B4ACA2B-C8D6-4E4E-ABB0-8BC6E93C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917104"/>
            <a:ext cx="4648184" cy="55490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B7280B-213F-44C7-9BE3-6526CE2F55E3}"/>
              </a:ext>
            </a:extLst>
          </p:cNvPr>
          <p:cNvSpPr txBox="1"/>
          <p:nvPr/>
        </p:nvSpPr>
        <p:spPr>
          <a:xfrm>
            <a:off x="5611090" y="909417"/>
            <a:ext cx="56318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通过一个映射函数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所对应的事件与流程模型中的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Transition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进行映射，如果能够完全满足，就是一个没有偏离的流程。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但是对于四五这种流程，可以对应于两种不同的流程模型，因此，我们需要考虑，以确定这个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对应的真实的流程模型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这里的核心思想就是构造一个拥有最小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cost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instance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如，跳过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的代价比插入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的代价小，那么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就是最佳的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fitting instance</a:t>
            </a:r>
          </a:p>
        </p:txBody>
      </p:sp>
    </p:spTree>
    <p:extLst>
      <p:ext uri="{BB962C8B-B14F-4D97-AF65-F5344CB8AC3E}">
        <p14:creationId xmlns:p14="http://schemas.microsoft.com/office/powerpoint/2010/main" val="36954909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Constructing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F07593C-0E3F-40D2-A7E8-96C99929C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59" y="693670"/>
            <a:ext cx="10012382" cy="57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078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Cost  function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F80D388-0EF1-4496-9269-7D7E6B56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89" y="969385"/>
            <a:ext cx="9632811" cy="1439166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21572E3F-768F-4684-9D1D-D15890F19C26}"/>
              </a:ext>
            </a:extLst>
          </p:cNvPr>
          <p:cNvSpPr/>
          <p:nvPr/>
        </p:nvSpPr>
        <p:spPr>
          <a:xfrm>
            <a:off x="1298864" y="3002972"/>
            <a:ext cx="3106131" cy="2119746"/>
          </a:xfrm>
          <a:prstGeom prst="wedgeRectCallout">
            <a:avLst>
              <a:gd name="adj1" fmla="val 67012"/>
              <a:gd name="adj2" fmla="val -812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Petri net instance</a:t>
            </a:r>
            <a:r>
              <a:rPr lang="zh-CN" altLang="en-US" sz="2400" dirty="0"/>
              <a:t>中的</a:t>
            </a:r>
            <a:r>
              <a:rPr lang="en-US" altLang="zh-CN" sz="2400" dirty="0"/>
              <a:t>Transition</a:t>
            </a:r>
            <a:r>
              <a:rPr lang="zh-CN" altLang="en-US" sz="2400" dirty="0"/>
              <a:t>未被映射到</a:t>
            </a:r>
            <a:r>
              <a:rPr lang="en-US" altLang="zh-CN" sz="2400" dirty="0"/>
              <a:t>prefix</a:t>
            </a:r>
            <a:r>
              <a:rPr lang="zh-CN" altLang="en-US" sz="2400" dirty="0"/>
              <a:t>的活动，也就是说这个</a:t>
            </a:r>
            <a:r>
              <a:rPr lang="en-US" altLang="zh-CN" sz="2400" dirty="0"/>
              <a:t>Transition</a:t>
            </a:r>
            <a:r>
              <a:rPr lang="zh-CN" altLang="en-US" sz="2400" dirty="0"/>
              <a:t>是一个</a:t>
            </a:r>
            <a:r>
              <a:rPr lang="en-US" altLang="zh-CN" sz="2400" dirty="0"/>
              <a:t>Skipped</a:t>
            </a:r>
            <a:r>
              <a:rPr lang="zh-CN" altLang="en-US" sz="2400" dirty="0"/>
              <a:t>活动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019CABF1-549A-4A40-9EDF-E822C6DF98AA}"/>
              </a:ext>
            </a:extLst>
          </p:cNvPr>
          <p:cNvSpPr/>
          <p:nvPr/>
        </p:nvSpPr>
        <p:spPr>
          <a:xfrm>
            <a:off x="5389419" y="3002972"/>
            <a:ext cx="3106131" cy="2119746"/>
          </a:xfrm>
          <a:prstGeom prst="wedgeRectCallout">
            <a:avLst>
              <a:gd name="adj1" fmla="val 67012"/>
              <a:gd name="adj2" fmla="val -812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Prefix</a:t>
            </a:r>
            <a:r>
              <a:rPr lang="zh-CN" altLang="en-US" sz="2400" dirty="0"/>
              <a:t>中的活动未被映射到</a:t>
            </a:r>
            <a:r>
              <a:rPr lang="en-US" altLang="zh-CN" sz="2400" dirty="0"/>
              <a:t>Instance</a:t>
            </a:r>
            <a:r>
              <a:rPr lang="zh-CN" altLang="en-US" sz="2400" dirty="0"/>
              <a:t>的中的</a:t>
            </a:r>
            <a:r>
              <a:rPr lang="en-US" altLang="zh-CN" sz="2400" dirty="0"/>
              <a:t>Transition</a:t>
            </a:r>
            <a:r>
              <a:rPr lang="zh-CN" altLang="en-US" sz="2400" dirty="0"/>
              <a:t>，也就是说这个活动是一个</a:t>
            </a:r>
            <a:r>
              <a:rPr lang="en-US" altLang="zh-CN" sz="2400" dirty="0"/>
              <a:t>Inserted</a:t>
            </a:r>
            <a:r>
              <a:rPr lang="zh-CN" altLang="en-US" sz="2400" dirty="0"/>
              <a:t>活动</a:t>
            </a:r>
          </a:p>
        </p:txBody>
      </p:sp>
    </p:spTree>
    <p:extLst>
      <p:ext uri="{BB962C8B-B14F-4D97-AF65-F5344CB8AC3E}">
        <p14:creationId xmlns:p14="http://schemas.microsoft.com/office/powerpoint/2010/main" val="8627434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Distance function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D1044C5-6507-456C-87C5-3B9C8FE7C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1" y="876845"/>
            <a:ext cx="11989997" cy="1123423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266749FC-9093-4DB8-B9D7-1A5E0EE9ED2F}"/>
              </a:ext>
            </a:extLst>
          </p:cNvPr>
          <p:cNvSpPr/>
          <p:nvPr/>
        </p:nvSpPr>
        <p:spPr>
          <a:xfrm>
            <a:off x="7978016" y="2130137"/>
            <a:ext cx="2215466" cy="1620981"/>
          </a:xfrm>
          <a:prstGeom prst="wedgeRoundRectCallout">
            <a:avLst>
              <a:gd name="adj1" fmla="val 83899"/>
              <a:gd name="adj2" fmla="val -548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这里考虑了每一个</a:t>
            </a:r>
            <a:r>
              <a:rPr lang="en-US" altLang="zh-CN" sz="2400" dirty="0"/>
              <a:t>prefix</a:t>
            </a:r>
            <a:r>
              <a:rPr lang="zh-CN" altLang="en-US" sz="2400" dirty="0"/>
              <a:t>中的事件数目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FC0798-457A-4687-8256-705891EAFD26}"/>
              </a:ext>
            </a:extLst>
          </p:cNvPr>
          <p:cNvSpPr txBox="1"/>
          <p:nvPr/>
        </p:nvSpPr>
        <p:spPr>
          <a:xfrm>
            <a:off x="338291" y="4270745"/>
            <a:ext cx="6093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这里主要考虑的是两个</a:t>
            </a:r>
            <a:r>
              <a:rPr lang="en-US" altLang="zh-CN" sz="2400" dirty="0"/>
              <a:t>matching instance</a:t>
            </a:r>
            <a:r>
              <a:rPr lang="zh-CN" altLang="en-US" sz="2400" dirty="0"/>
              <a:t>中仅有一个</a:t>
            </a:r>
            <a:r>
              <a:rPr lang="en-US" altLang="zh-CN" sz="2400" dirty="0"/>
              <a:t>Transition</a:t>
            </a:r>
            <a:r>
              <a:rPr lang="zh-CN" altLang="en-US" sz="2400" dirty="0"/>
              <a:t>或</a:t>
            </a:r>
            <a:r>
              <a:rPr lang="en-US" altLang="zh-CN" sz="2400" dirty="0"/>
              <a:t>prefix</a:t>
            </a:r>
            <a:r>
              <a:rPr lang="zh-CN" altLang="en-US" sz="2400" dirty="0"/>
              <a:t>中的一个活动不同。</a:t>
            </a:r>
            <a:endParaRPr lang="en-US" altLang="zh-CN" sz="2400" dirty="0"/>
          </a:p>
          <a:p>
            <a:r>
              <a:rPr lang="zh-CN" altLang="en-US" sz="2400" b="0" i="0" dirty="0">
                <a:effectLst/>
                <a:latin typeface="Söhne"/>
              </a:rPr>
              <a:t>这意味着我们只关注实例之间在局部变迁或前缀中的差异，而不考虑更大范围的变化。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81793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Partial order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A589235-3E9A-4213-A824-7186F294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22" y="1543369"/>
            <a:ext cx="6790656" cy="37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088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Heuristic function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99B6EE8-8C44-46D7-BCE7-630A57BE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26" y="1028680"/>
            <a:ext cx="10006622" cy="1122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EC56D1-4607-4812-A530-91D5DA808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26" y="3227030"/>
            <a:ext cx="9944889" cy="19995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EBAC47-7325-497A-A54C-F0F576EEAE8D}"/>
              </a:ext>
            </a:extLst>
          </p:cNvPr>
          <p:cNvSpPr txBox="1"/>
          <p:nvPr/>
        </p:nvSpPr>
        <p:spPr>
          <a:xfrm>
            <a:off x="1003309" y="2765365"/>
            <a:ext cx="2908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definition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D5DEA3-97FF-413A-B0F3-DD6DFD8E753D}"/>
                  </a:ext>
                </a:extLst>
              </p:cNvPr>
              <p:cNvSpPr txBox="1"/>
              <p:nvPr/>
            </p:nvSpPr>
            <p:spPr>
              <a:xfrm>
                <a:off x="966762" y="5492340"/>
                <a:ext cx="9606574" cy="86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最终，通过</a:t>
                </a:r>
                <a:r>
                  <a:rPr lang="en-US" altLang="zh-CN" sz="2400" dirty="0"/>
                  <a:t>A*</a:t>
                </a:r>
                <a:r>
                  <a:rPr lang="zh-CN" altLang="en-US" sz="2400" dirty="0"/>
                  <a:t>算法找到的具有最短路径的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𝑡𝑟𝑔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就是最佳的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 instance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D5DEA3-97FF-413A-B0F3-DD6DFD8E7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5492340"/>
                <a:ext cx="9606574" cy="861070"/>
              </a:xfrm>
              <a:prstGeom prst="rect">
                <a:avLst/>
              </a:prstGeom>
              <a:blipFill>
                <a:blip r:embed="rId5"/>
                <a:stretch>
                  <a:fillRect l="-1016" t="-5674" b="-15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064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88CF3FC-D374-4352-A47F-2F1C9EE1A866}"/>
              </a:ext>
            </a:extLst>
          </p:cNvPr>
          <p:cNvSpPr/>
          <p:nvPr/>
        </p:nvSpPr>
        <p:spPr>
          <a:xfrm>
            <a:off x="3066164" y="2767280"/>
            <a:ext cx="60596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</a:t>
            </a:r>
            <a:r>
              <a:rPr lang="zh-CN" altLang="en-US" sz="8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744352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目录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60195" y="820420"/>
            <a:ext cx="8756650" cy="3720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10000"/>
              </a:lnSpc>
              <a:buAutoNum type="arabicPeriod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为什么要进行一致性检测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210000"/>
              </a:lnSpc>
              <a:buAutoNum type="arabicPeriod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需要的基础概念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有向图，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 Log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Petri net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>
              <a:lnSpc>
                <a:spcPct val="21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Fitness with Cost</a:t>
            </a:r>
          </a:p>
          <a:p>
            <a:pPr marL="342900" lvl="0" indent="-342900">
              <a:lnSpc>
                <a:spcPct val="21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Constucting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with A* algorithm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一致性检测必要性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864E067-A91E-43AD-932E-8C00B451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00" y="876845"/>
            <a:ext cx="9646076" cy="10808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BB741A-D7A9-4479-B9F8-241D0E6F2F19}"/>
              </a:ext>
            </a:extLst>
          </p:cNvPr>
          <p:cNvSpPr txBox="1"/>
          <p:nvPr/>
        </p:nvSpPr>
        <p:spPr>
          <a:xfrm>
            <a:off x="1128000" y="2452255"/>
            <a:ext cx="964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通常，我们给定业务流程模型，但是，在执行过程中，真实的操作中总是存在偏离模型的操作，这些操作或许就会造成严重的后果，因此及时发现和及时阻止是很重要的。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C02EC-F94A-4B66-B056-90BCD5E5A98F}"/>
              </a:ext>
            </a:extLst>
          </p:cNvPr>
          <p:cNvSpPr txBox="1"/>
          <p:nvPr/>
        </p:nvSpPr>
        <p:spPr>
          <a:xfrm>
            <a:off x="1128000" y="3766885"/>
            <a:ext cx="964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本文中，提出了对于这些偏离操作，我们可以将其分为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Skipped&amp;Inserted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两种活动，对于不同的业务而言，这两种不同的活动所带来的影响是不一样的。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一致性检测必要性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C5475C1-3684-49F0-9F48-A9BB5A30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43" y="837479"/>
            <a:ext cx="8119310" cy="31713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7E3F7E-0F82-4E42-A551-237A462A0A59}"/>
              </a:ext>
            </a:extLst>
          </p:cNvPr>
          <p:cNvSpPr txBox="1"/>
          <p:nvPr/>
        </p:nvSpPr>
        <p:spPr>
          <a:xfrm>
            <a:off x="1459080" y="4154962"/>
            <a:ext cx="9102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这里以保险公司处理索赔保险为例，在小金额的索赔中，跳过两个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所带来的影响远比跳过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send money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小的多；然而在大金额的索赔中，两个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的跳过所带来的影响或许不比跳过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send money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小。</a:t>
            </a:r>
          </a:p>
        </p:txBody>
      </p:sp>
    </p:spTree>
    <p:extLst>
      <p:ext uri="{BB962C8B-B14F-4D97-AF65-F5344CB8AC3E}">
        <p14:creationId xmlns:p14="http://schemas.microsoft.com/office/powerpoint/2010/main" val="37630318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带权有向图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3547C47-6602-406D-B170-9F0F13A3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301" y="837479"/>
            <a:ext cx="8491409" cy="20650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514381-91B4-4562-9A9B-30121EB3433D}"/>
              </a:ext>
            </a:extLst>
          </p:cNvPr>
          <p:cNvSpPr txBox="1"/>
          <p:nvPr/>
        </p:nvSpPr>
        <p:spPr>
          <a:xfrm>
            <a:off x="1734693" y="3262386"/>
            <a:ext cx="8340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三要素，顶点，边，边的损失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权重</a:t>
            </a:r>
          </a:p>
        </p:txBody>
      </p:sp>
    </p:spTree>
    <p:extLst>
      <p:ext uri="{BB962C8B-B14F-4D97-AF65-F5344CB8AC3E}">
        <p14:creationId xmlns:p14="http://schemas.microsoft.com/office/powerpoint/2010/main" val="7510004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A*</a:t>
            </a:r>
            <a:r>
              <a:rPr lang="zh-CN" altLang="en-US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算法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D1F7892-933D-4036-83DA-E740A03F1E85}"/>
              </a:ext>
            </a:extLst>
          </p:cNvPr>
          <p:cNvSpPr txBox="1"/>
          <p:nvPr/>
        </p:nvSpPr>
        <p:spPr>
          <a:xfrm>
            <a:off x="1735281" y="1401398"/>
            <a:ext cx="771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一种寻路算法，总是能找到最短路径，并且通过启发式函数避免对整个图进行遍历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43E6D7-F48B-44F5-9729-773FC128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63" y="2360457"/>
            <a:ext cx="6880102" cy="619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2A89BF-6EFE-4019-865B-8AF4D9DD0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80" y="3117942"/>
            <a:ext cx="8745199" cy="17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010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Event Log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A3FAFFB-7B9D-4783-A51C-BD58AFD5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755" y="653411"/>
            <a:ext cx="6000653" cy="30518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C9FD0D-1C68-4353-A9AC-53143386683C}"/>
              </a:ext>
            </a:extLst>
          </p:cNvPr>
          <p:cNvSpPr txBox="1"/>
          <p:nvPr/>
        </p:nvSpPr>
        <p:spPr>
          <a:xfrm>
            <a:off x="1128000" y="3823855"/>
            <a:ext cx="993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α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是一个单射函数，将所有的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映射到一个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</a:p>
          <a:p>
            <a:r>
              <a:rPr lang="el-GR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是一个满射函数，将所有属于同一个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都映射到这个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i.e. f(e1)=c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f(e2)=c…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最后一个符号用来标明事件顺序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9FA1F-7478-484C-A13D-73727F05AB28}"/>
              </a:ext>
            </a:extLst>
          </p:cNvPr>
          <p:cNvSpPr txBox="1"/>
          <p:nvPr/>
        </p:nvSpPr>
        <p:spPr>
          <a:xfrm>
            <a:off x="1236518" y="5527964"/>
            <a:ext cx="95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是独立的，也就是说，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的不同执行是互不影响的</a:t>
            </a:r>
          </a:p>
        </p:txBody>
      </p:sp>
    </p:spTree>
    <p:extLst>
      <p:ext uri="{BB962C8B-B14F-4D97-AF65-F5344CB8AC3E}">
        <p14:creationId xmlns:p14="http://schemas.microsoft.com/office/powerpoint/2010/main" val="12173993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6745" y="114304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Petri net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E3E5A72-8BF2-4808-8B63-482D0647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165" y="804108"/>
            <a:ext cx="4796572" cy="24230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9F651E-66F4-4FBD-92DF-412C9E310FBA}"/>
              </a:ext>
            </a:extLst>
          </p:cNvPr>
          <p:cNvSpPr txBox="1"/>
          <p:nvPr/>
        </p:nvSpPr>
        <p:spPr>
          <a:xfrm>
            <a:off x="2306782" y="3314700"/>
            <a:ext cx="7502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三要素：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Place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Transition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F(Place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Transition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的笛卡尔积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Petri 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也是一个有向权重图，这里可以将边的权重都看作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Petri 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是一个流程模型，我们将其中的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Transition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都看作活动，通过函数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进行映射</a:t>
            </a:r>
          </a:p>
        </p:txBody>
      </p:sp>
    </p:spTree>
    <p:extLst>
      <p:ext uri="{BB962C8B-B14F-4D97-AF65-F5344CB8AC3E}">
        <p14:creationId xmlns:p14="http://schemas.microsoft.com/office/powerpoint/2010/main" val="20464058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7175" y="114304"/>
            <a:ext cx="1167765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4995" y="153670"/>
            <a:ext cx="331851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113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Perfect fit</a:t>
            </a:r>
            <a:endParaRPr lang="zh-CN" altLang="en-US" sz="2400" b="1" spc="-113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28000" y="377104"/>
            <a:ext cx="9936000" cy="14400"/>
            <a:chOff x="1128000" y="798708"/>
            <a:chExt cx="9936000" cy="36000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1128000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20816" y="798708"/>
              <a:ext cx="3543184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2E5B04D-1D5F-4B31-9D6D-632A1FBA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43" y="917104"/>
            <a:ext cx="4358762" cy="1471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3E5422-12BB-4C75-8681-02FB7F0C53B8}"/>
              </a:ext>
            </a:extLst>
          </p:cNvPr>
          <p:cNvSpPr txBox="1"/>
          <p:nvPr/>
        </p:nvSpPr>
        <p:spPr>
          <a:xfrm>
            <a:off x="2514600" y="2878282"/>
            <a:ext cx="628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对于该流程模型，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的对应的事件集合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Perfect fit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就不满足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Perfect fit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313776-A453-4F6C-9505-2310C3CC4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837" y="3329089"/>
            <a:ext cx="3177815" cy="320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924F23-7EEE-4F49-8375-A30883075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592" y="4097742"/>
            <a:ext cx="1531753" cy="2895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96206E-739C-45C9-804F-8D9B648D011E}"/>
              </a:ext>
            </a:extLst>
          </p:cNvPr>
          <p:cNvSpPr txBox="1"/>
          <p:nvPr/>
        </p:nvSpPr>
        <p:spPr>
          <a:xfrm>
            <a:off x="1797627" y="494607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不满足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Perfect fit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可以分为两类，也就是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skipped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inserted</a:t>
            </a:r>
          </a:p>
          <a:p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Skipped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是针对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的，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inserted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是针对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B054ACE-B640-4CA2-B4C2-39E26402D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15" y="2297043"/>
            <a:ext cx="11423797" cy="18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毕业答辩"/>
  <p:tag name="COMMONDATA" val="eyJoZGlkIjoiNjU4Nzg0N2Q3MjAzMWVmNjQ3YTQ3NDBkYmY1NWQwOGQifQ=="/>
  <p:tag name="KSO_WPP_MARK_KEY" val="4375b6a4-4c56-4c75-9a2c-ada656b8bca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960</Words>
  <Application>Microsoft Office PowerPoint</Application>
  <PresentationFormat>宽屏</PresentationFormat>
  <Paragraphs>71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PingFang SC</vt:lpstr>
      <vt:lpstr>Söhne</vt:lpstr>
      <vt:lpstr>宋体</vt:lpstr>
      <vt:lpstr>微软雅黑</vt:lpstr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绿色毕业答辩</dc:title>
  <dc:creator>19830653@qq.com</dc:creator>
  <cp:lastModifiedBy>夏 烨轩</cp:lastModifiedBy>
  <cp:revision>164</cp:revision>
  <dcterms:created xsi:type="dcterms:W3CDTF">2018-06-04T03:05:00Z</dcterms:created>
  <dcterms:modified xsi:type="dcterms:W3CDTF">2024-05-14T13:18:51Z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D3843FD734EB44C2BBC5D2B95E425C8F</vt:lpwstr>
  </property>
</Properties>
</file>