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6" r:id="rId3"/>
    <p:sldId id="268" r:id="rId4"/>
    <p:sldId id="269" r:id="rId5"/>
    <p:sldId id="270" r:id="rId6"/>
    <p:sldId id="272" r:id="rId7"/>
    <p:sldId id="271" r:id="rId8"/>
    <p:sldId id="273" r:id="rId9"/>
    <p:sldId id="279" r:id="rId10"/>
    <p:sldId id="274" r:id="rId11"/>
    <p:sldId id="280" r:id="rId12"/>
    <p:sldId id="277" r:id="rId13"/>
    <p:sldId id="278" r:id="rId14"/>
    <p:sldId id="282" r:id="rId15"/>
    <p:sldId id="283" r:id="rId16"/>
    <p:sldId id="281" r:id="rId17"/>
    <p:sldId id="258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A4EC7-B843-4AF0-9EF2-4328683C42BC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E5EBA-31D0-4634-9495-48FC4CAE01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45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E5EBA-31D0-4634-9495-48FC4CAE01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45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EE5EBA-31D0-4634-9495-48FC4CAE01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5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820760" y="2763109"/>
            <a:ext cx="4191000" cy="295189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003366"/>
                </a:solidFill>
                <a:latin typeface="Constantia" panose="02030602050306030303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51944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http://umji.sjtu.edu.cn</a:t>
            </a:r>
          </a:p>
        </p:txBody>
      </p:sp>
      <p:cxnSp>
        <p:nvCxnSpPr>
          <p:cNvPr id="9" name="Straight Connector 7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8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2"/>
          <p:cNvSpPr>
            <a:spLocks noGrp="1"/>
          </p:cNvSpPr>
          <p:nvPr>
            <p:ph type="title"/>
          </p:nvPr>
        </p:nvSpPr>
        <p:spPr>
          <a:xfrm>
            <a:off x="820760" y="762000"/>
            <a:ext cx="7256440" cy="1600200"/>
          </a:xfrm>
          <a:effectLst/>
        </p:spPr>
        <p:txBody>
          <a:bodyPr/>
          <a:lstStyle>
            <a:lvl1pPr algn="l">
              <a:defRPr b="1">
                <a:solidFill>
                  <a:srgbClr val="003366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60" y="5817713"/>
            <a:ext cx="2795855" cy="446464"/>
          </a:xfrm>
          <a:prstGeom prst="rect">
            <a:avLst/>
          </a:prstGeom>
        </p:spPr>
      </p:pic>
      <p:pic>
        <p:nvPicPr>
          <p:cNvPr id="13" name="Picture 2" descr="S:\JI - Promotion Photos\2012.8学院楼\DSC_0462副本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747" y="2924944"/>
            <a:ext cx="2594653" cy="172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907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536" y="341784"/>
            <a:ext cx="7200800" cy="638944"/>
          </a:xfrm>
          <a:prstGeom prst="rect">
            <a:avLst/>
          </a:prstGeom>
        </p:spPr>
        <p:txBody>
          <a:bodyPr/>
          <a:lstStyle>
            <a:lvl1pPr algn="l">
              <a:defRPr lang="zh-CN" altLang="en-US" sz="3200" b="1" kern="1200" dirty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cxnSp>
        <p:nvCxnSpPr>
          <p:cNvPr id="9" name="Straight Connector 12"/>
          <p:cNvCxnSpPr/>
          <p:nvPr userDrawn="1"/>
        </p:nvCxnSpPr>
        <p:spPr>
          <a:xfrm>
            <a:off x="0" y="1066800"/>
            <a:ext cx="73152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3" y="419099"/>
            <a:ext cx="1426467" cy="685801"/>
          </a:xfrm>
          <a:prstGeom prst="rect">
            <a:avLst/>
          </a:prstGeom>
        </p:spPr>
      </p:pic>
      <p:cxnSp>
        <p:nvCxnSpPr>
          <p:cNvPr id="11" name="Straight Connector 14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 userDrawn="1"/>
        </p:nvCxnSpPr>
        <p:spPr>
          <a:xfrm>
            <a:off x="0" y="990600"/>
            <a:ext cx="73152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467544" y="651944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aseline="0" dirty="0">
                <a:solidFill>
                  <a:schemeClr val="tx2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交大密西根学院</a:t>
            </a:r>
            <a:r>
              <a:rPr lang="zh-CN" altLang="en-US" sz="1600" baseline="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ea typeface="微软雅黑" pitchFamily="34" charset="-122"/>
              </a:rPr>
              <a:t>   </a:t>
            </a: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Constantia" panose="02030602050306030303" pitchFamily="18" charset="0"/>
                <a:ea typeface="微软雅黑" pitchFamily="34" charset="-122"/>
              </a:rPr>
              <a:t>UM-SJTU Joint Institute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 userDrawn="1"/>
        </p:nvCxnSpPr>
        <p:spPr>
          <a:xfrm>
            <a:off x="0" y="6400800"/>
            <a:ext cx="91440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11"/>
          <p:cNvCxnSpPr/>
          <p:nvPr userDrawn="1"/>
        </p:nvCxnSpPr>
        <p:spPr>
          <a:xfrm>
            <a:off x="0" y="6477000"/>
            <a:ext cx="9144000" cy="0"/>
          </a:xfrm>
          <a:prstGeom prst="line">
            <a:avLst/>
          </a:prstGeom>
          <a:ln w="57150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04800"/>
            <a:ext cx="4294641" cy="685801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209800" y="2362200"/>
            <a:ext cx="5867400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</a:rPr>
              <a:t>Thank  You</a:t>
            </a:r>
          </a:p>
          <a:p>
            <a:pPr>
              <a:spcBef>
                <a:spcPts val="600"/>
              </a:spcBef>
            </a:pPr>
            <a:endParaRPr lang="en-US" altLang="zh-CN" sz="2000" dirty="0">
              <a:solidFill>
                <a:srgbClr val="003366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706488" y="6519446"/>
            <a:ext cx="82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http://umji.sjtu.edu.cn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198652" y="2681211"/>
            <a:ext cx="1957524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Xua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400" dirty="0" err="1" smtClean="0"/>
              <a:t>jin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Jin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Ying </a:t>
            </a:r>
            <a:r>
              <a:rPr lang="en-US" altLang="zh-CN" sz="2400" dirty="0" err="1" smtClean="0"/>
              <a:t>H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dirty="0" err="1" smtClean="0"/>
              <a:t>ai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Zhihao</a:t>
            </a:r>
            <a:r>
              <a:rPr lang="en-US" altLang="zh-CN" sz="2400" dirty="0" smtClean="0"/>
              <a:t> Song</a:t>
            </a:r>
          </a:p>
          <a:p>
            <a:pPr marL="0" indent="0">
              <a:buNone/>
            </a:pPr>
            <a:r>
              <a:rPr lang="en-US" altLang="zh-CN" sz="2400" dirty="0" err="1" smtClean="0"/>
              <a:t>Ziying</a:t>
            </a:r>
            <a:r>
              <a:rPr lang="en-US" altLang="zh-CN" sz="2400" dirty="0" smtClean="0"/>
              <a:t> An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26544" y="404664"/>
            <a:ext cx="7200800" cy="63894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dirty="0" smtClean="0"/>
              <a:t>-SJTU Joint Institute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627784" y="6525344"/>
            <a:ext cx="38884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899592" y="1916832"/>
            <a:ext cx="936104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 dirty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defRPr>
            </a:lvl1pPr>
          </a:lstStyle>
          <a:p>
            <a:r>
              <a:rPr lang="en-US" sz="3600" dirty="0" smtClean="0"/>
              <a:t>Steg</a:t>
            </a:r>
            <a:r>
              <a:rPr lang="en-US" sz="3600" dirty="0" smtClean="0">
                <a:solidFill>
                  <a:schemeClr val="tx1"/>
                </a:solidFill>
              </a:rPr>
              <a:t>a</a:t>
            </a:r>
            <a:r>
              <a:rPr lang="en-US" sz="3600" dirty="0" smtClean="0"/>
              <a:t>nography and Cryptography</a:t>
            </a:r>
            <a:endParaRPr 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3010520" y="44448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Dat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</a:t>
            </a: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: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8581" y="26812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Members: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98652" y="443880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2021 Ju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</a:t>
            </a: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y 22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1128" y="4903163"/>
            <a:ext cx="39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60000"/>
            </a:pP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Instructor: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98652" y="490316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60000"/>
            </a:pP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Prof. _______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4048" y="646673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Ve475 </a:t>
            </a:r>
            <a:r>
              <a:rPr lang="en-US" altLang="zh-CN" sz="2000" dirty="0">
                <a:solidFill>
                  <a:srgbClr val="003D7F"/>
                </a:solidFill>
                <a:latin typeface="Constantia" panose="02030602050306030303" pitchFamily="18" charset="0"/>
              </a:rPr>
              <a:t>Project 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1 Presentation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224644" y="645789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3D7F"/>
                </a:solidFill>
                <a:latin typeface="Constantia" panose="02030602050306030303" pitchFamily="18" charset="0"/>
              </a:rPr>
              <a:t>p</a:t>
            </a:r>
            <a:r>
              <a:rPr lang="en-US" altLang="zh-CN" sz="20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resentor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: 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Ying </a:t>
            </a:r>
            <a:r>
              <a:rPr lang="en-US" altLang="zh-CN" sz="20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Huai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8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416824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Transform Domain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8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Discrete Cosine Transform (DCT)</a:t>
            </a:r>
            <a:br>
              <a:rPr lang="en-US" altLang="zh-CN" b="1" dirty="0" smtClean="0"/>
            </a:br>
            <a:r>
              <a:rPr lang="en-US" altLang="zh-CN" sz="2800" dirty="0" smtClean="0"/>
              <a:t>convert the image into transform domain by DCT</a:t>
            </a:r>
            <a:br>
              <a:rPr lang="en-US" altLang="zh-CN" sz="2800" dirty="0" smtClean="0"/>
            </a:br>
            <a:r>
              <a:rPr lang="en-US" altLang="zh-CN" sz="2800" dirty="0" smtClean="0"/>
              <a:t>insert secret data and transform it back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15616" y="3356992"/>
            <a:ext cx="2016224" cy="576064"/>
          </a:xfrm>
          <a:prstGeom prst="roundRect">
            <a:avLst>
              <a:gd name="adj" fmla="val 4071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115616" y="5070438"/>
            <a:ext cx="2016224" cy="576064"/>
          </a:xfrm>
          <a:prstGeom prst="roundRect">
            <a:avLst>
              <a:gd name="adj" fmla="val 4071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4597838" y="3348975"/>
            <a:ext cx="2422433" cy="576064"/>
          </a:xfrm>
          <a:prstGeom prst="roundRect">
            <a:avLst>
              <a:gd name="adj" fmla="val 4071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612011" y="5079248"/>
            <a:ext cx="2408260" cy="576064"/>
          </a:xfrm>
          <a:prstGeom prst="roundRect">
            <a:avLst>
              <a:gd name="adj" fmla="val 40717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3131840" y="3645024"/>
            <a:ext cx="144016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10068" y="4975300"/>
            <a:ext cx="9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IDCT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8" name="直接箭头连接符 17"/>
          <p:cNvCxnSpPr>
            <a:stCxn id="13" idx="2"/>
            <a:endCxn id="14" idx="0"/>
          </p:cNvCxnSpPr>
          <p:nvPr/>
        </p:nvCxnSpPr>
        <p:spPr>
          <a:xfrm>
            <a:off x="5809055" y="3925039"/>
            <a:ext cx="7086" cy="1154209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6555790" y="4096298"/>
            <a:ext cx="1512168" cy="72008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26546" y="2871787"/>
            <a:ext cx="244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Spatial Domain</a:t>
            </a:r>
            <a:endParaRPr lang="zh-CN" altLang="en-US" sz="2000" b="1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600178" y="2869484"/>
            <a:ext cx="2793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Transform Domain</a:t>
            </a:r>
            <a:endParaRPr lang="zh-CN" altLang="en-US" sz="2000" b="1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49923" y="4009354"/>
            <a:ext cx="1662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3D7F"/>
                </a:solidFill>
                <a:latin typeface="Constantia" panose="02030602050306030303" pitchFamily="18" charset="0"/>
              </a:rPr>
              <a:t>Spatial Domain Algorithm</a:t>
            </a:r>
            <a:endParaRPr lang="zh-CN" altLang="en-US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8" name="直接箭头连接符 27"/>
          <p:cNvCxnSpPr>
            <a:stCxn id="14" idx="1"/>
            <a:endCxn id="12" idx="3"/>
          </p:cNvCxnSpPr>
          <p:nvPr/>
        </p:nvCxnSpPr>
        <p:spPr>
          <a:xfrm flipH="1" flipV="1">
            <a:off x="3131840" y="5358470"/>
            <a:ext cx="1480171" cy="881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06148" y="3264472"/>
            <a:ext cx="96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3D7F"/>
                </a:solidFill>
                <a:latin typeface="Constantia" panose="02030602050306030303" pitchFamily="18" charset="0"/>
              </a:rPr>
              <a:t>DCT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69414" y="5141222"/>
            <a:ext cx="244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Stego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-object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638285" y="4250059"/>
            <a:ext cx="1534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Secret Data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34" name="直接箭头连接符 33"/>
          <p:cNvCxnSpPr>
            <a:stCxn id="16" idx="2"/>
          </p:cNvCxnSpPr>
          <p:nvPr/>
        </p:nvCxnSpPr>
        <p:spPr>
          <a:xfrm flipH="1">
            <a:off x="5864563" y="4456338"/>
            <a:ext cx="691227" cy="985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403240" y="3446987"/>
            <a:ext cx="158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Raw Image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680012" y="3433290"/>
            <a:ext cx="244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Transformed Image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967948" y="5144983"/>
            <a:ext cx="2448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Stego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-</a:t>
            </a:r>
            <a:r>
              <a:rPr lang="en-US" altLang="zh-CN" sz="2000" dirty="0">
                <a:solidFill>
                  <a:srgbClr val="003D7F"/>
                </a:solidFill>
                <a:latin typeface="Constantia" panose="02030602050306030303" pitchFamily="18" charset="0"/>
              </a:rPr>
              <a:t>i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mage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 animBg="1"/>
      <p:bldP spid="17" grpId="0"/>
      <p:bldP spid="16" grpId="0" animBg="1"/>
      <p:bldP spid="22" grpId="0"/>
      <p:bldP spid="24" grpId="0"/>
      <p:bldP spid="27" grpId="0"/>
      <p:bldP spid="31" grpId="0"/>
      <p:bldP spid="32" grpId="0"/>
      <p:bldP spid="33" grpId="0"/>
      <p:bldP spid="45" grpId="0"/>
      <p:bldP spid="46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Discrete Cosine Transform (DCT)</a:t>
            </a:r>
            <a:br>
              <a:rPr lang="en-US" altLang="zh-CN" b="1" dirty="0" smtClean="0"/>
            </a:br>
            <a:r>
              <a:rPr lang="en-US" altLang="zh-CN" sz="2800" dirty="0" smtClean="0"/>
              <a:t>convert the image into transform domain by DCT</a:t>
            </a:r>
            <a:br>
              <a:rPr lang="en-US" altLang="zh-CN" sz="2800" dirty="0" smtClean="0"/>
            </a:br>
            <a:r>
              <a:rPr lang="en-US" altLang="zh-CN" sz="2800" dirty="0" smtClean="0"/>
              <a:t>insert secret data and transform it back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60648"/>
            <a:ext cx="7416824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Transform Domain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9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Security: </a:t>
            </a:r>
            <a:r>
              <a:rPr lang="en-US" sz="2400" dirty="0" smtClean="0"/>
              <a:t>high</a:t>
            </a:r>
          </a:p>
          <a:p>
            <a:r>
              <a:rPr lang="en-US" sz="2400" b="1" dirty="0" smtClean="0"/>
              <a:t>Capacity: </a:t>
            </a:r>
            <a:r>
              <a:rPr lang="en-US" sz="2400" dirty="0" smtClean="0"/>
              <a:t>medium</a:t>
            </a:r>
          </a:p>
          <a:p>
            <a:r>
              <a:rPr lang="en-US" sz="2400" b="1" dirty="0" smtClean="0"/>
              <a:t>Robustness: </a:t>
            </a:r>
            <a:r>
              <a:rPr lang="en-US" sz="2400" dirty="0" smtClean="0"/>
              <a:t>relatively high</a:t>
            </a:r>
          </a:p>
        </p:txBody>
      </p:sp>
    </p:spTree>
    <p:extLst>
      <p:ext uri="{BB962C8B-B14F-4D97-AF65-F5344CB8AC3E}">
        <p14:creationId xmlns:p14="http://schemas.microsoft.com/office/powerpoint/2010/main" val="16025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Eliminate the </a:t>
            </a:r>
            <a:r>
              <a:rPr lang="en-US" altLang="zh-CN" b="1" dirty="0" err="1" smtClean="0"/>
              <a:t>steganographic</a:t>
            </a:r>
            <a:r>
              <a:rPr lang="en-US" altLang="zh-CN" b="1" dirty="0" smtClean="0"/>
              <a:t> secret data</a:t>
            </a:r>
          </a:p>
          <a:p>
            <a:pPr marL="0" indent="0">
              <a:buNone/>
            </a:pPr>
            <a:r>
              <a:rPr lang="en-US" altLang="zh-CN" sz="2800" dirty="0"/>
              <a:t>w</a:t>
            </a:r>
            <a:r>
              <a:rPr lang="en-US" altLang="zh-CN" sz="2800" dirty="0" smtClean="0"/>
              <a:t>ithout knowing its contents</a:t>
            </a:r>
          </a:p>
          <a:p>
            <a:pPr marL="0" indent="0">
              <a:buNone/>
            </a:pPr>
            <a:r>
              <a:rPr lang="en-US" altLang="zh-CN" sz="2800" dirty="0"/>
              <a:t>o</a:t>
            </a:r>
            <a:r>
              <a:rPr lang="en-US" altLang="zh-CN" sz="2800" dirty="0" smtClean="0"/>
              <a:t>r even without knowing its existence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err="1" smtClean="0"/>
              <a:t>Steganographic</a:t>
            </a:r>
            <a:r>
              <a:rPr lang="en-US" altLang="zh-CN" sz="4000" dirty="0" smtClean="0"/>
              <a:t> Elimination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532440" y="6396335"/>
            <a:ext cx="55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10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Destroy Everything</a:t>
            </a:r>
          </a:p>
          <a:p>
            <a:r>
              <a:rPr lang="en-US" sz="2400" b="1" dirty="0" smtClean="0"/>
              <a:t>Compression</a:t>
            </a:r>
          </a:p>
          <a:p>
            <a:r>
              <a:rPr lang="en-US" sz="2400" b="1" dirty="0" smtClean="0"/>
              <a:t>Reformat</a:t>
            </a:r>
          </a:p>
          <a:p>
            <a:r>
              <a:rPr lang="en-US" sz="2400" b="1" dirty="0" smtClean="0"/>
              <a:t>Random noise</a:t>
            </a:r>
          </a:p>
          <a:p>
            <a:r>
              <a:rPr lang="en-US" sz="2400" b="1" dirty="0" smtClean="0"/>
              <a:t>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937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With Cryptography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25136" y="6396335"/>
            <a:ext cx="4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11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7" name="矩形 6"/>
          <p:cNvSpPr/>
          <p:nvPr/>
        </p:nvSpPr>
        <p:spPr>
          <a:xfrm>
            <a:off x="107504" y="6525344"/>
            <a:ext cx="100331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https</a:t>
            </a:r>
            <a:r>
              <a:rPr lang="zh-CN" altLang="en-US" sz="140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://www.primeinspiration.com/joom/media/files/photos/1341281758890aff_l.</a:t>
            </a:r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jpg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636912"/>
            <a:ext cx="3577580" cy="2009407"/>
          </a:xfrm>
          <a:prstGeom prst="rect">
            <a:avLst/>
          </a:prstGeom>
        </p:spPr>
      </p:pic>
      <p:sp>
        <p:nvSpPr>
          <p:cNvPr id="10" name="内容占位符 1"/>
          <p:cNvSpPr>
            <a:spLocks noGrp="1"/>
          </p:cNvSpPr>
          <p:nvPr>
            <p:ph idx="1"/>
          </p:nvPr>
        </p:nvSpPr>
        <p:spPr>
          <a:xfrm>
            <a:off x="2472358" y="1917931"/>
            <a:ext cx="3744416" cy="586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No protection method</a:t>
            </a:r>
          </a:p>
        </p:txBody>
      </p:sp>
      <p:sp>
        <p:nvSpPr>
          <p:cNvPr id="11" name="内容占位符 1"/>
          <p:cNvSpPr txBox="1">
            <a:spLocks/>
          </p:cNvSpPr>
          <p:nvPr/>
        </p:nvSpPr>
        <p:spPr>
          <a:xfrm>
            <a:off x="2472358" y="4824062"/>
            <a:ext cx="5037710" cy="869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extremely vulnerable</a:t>
            </a:r>
          </a:p>
        </p:txBody>
      </p:sp>
    </p:spTree>
    <p:extLst>
      <p:ext uri="{BB962C8B-B14F-4D97-AF65-F5344CB8AC3E}">
        <p14:creationId xmlns:p14="http://schemas.microsoft.com/office/powerpoint/2010/main" val="94811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1864231"/>
            <a:ext cx="2376264" cy="586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Cryptography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With Cryptography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25136" y="6396335"/>
            <a:ext cx="4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12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465967" y="1864231"/>
            <a:ext cx="2844316" cy="58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/>
              <a:t>Steganography</a:t>
            </a:r>
            <a:endParaRPr 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0" y="6475393"/>
            <a:ext cx="1003319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http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://razorxgamer.com/wp-content/uploads/2019/01/1546779275_maxresdefault-800x445.</a:t>
            </a:r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jpg</a:t>
            </a:r>
            <a:endParaRPr lang="en-US" altLang="zh-CN" sz="1050" dirty="0">
              <a:solidFill>
                <a:schemeClr val="bg1">
                  <a:lumMod val="75000"/>
                </a:schemeClr>
              </a:solidFill>
              <a:latin typeface="Century Schoolbook" panose="02040604050505020304" pitchFamily="18" charset="0"/>
            </a:endParaRPr>
          </a:p>
          <a:p>
            <a:r>
              <a:rPr lang="zh-CN" altLang="en-US" sz="105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https</a:t>
            </a:r>
            <a:r>
              <a:rPr lang="zh-CN" altLang="en-US" sz="105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://www.digminecraft.com/getting_started/images/how_to_make_indestructible_shelter7.png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479" y="2604549"/>
            <a:ext cx="3162736" cy="17592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70" y="2617199"/>
            <a:ext cx="3105020" cy="1733972"/>
          </a:xfrm>
          <a:prstGeom prst="rect">
            <a:avLst/>
          </a:prstGeom>
        </p:spPr>
      </p:pic>
      <p:sp>
        <p:nvSpPr>
          <p:cNvPr id="14" name="内容占位符 1"/>
          <p:cNvSpPr txBox="1">
            <a:spLocks/>
          </p:cNvSpPr>
          <p:nvPr/>
        </p:nvSpPr>
        <p:spPr>
          <a:xfrm>
            <a:off x="950367" y="4505664"/>
            <a:ext cx="3477617" cy="101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invincible</a:t>
            </a:r>
          </a:p>
          <a:p>
            <a:r>
              <a:rPr lang="en-US" sz="2400" b="1" dirty="0" smtClean="0"/>
              <a:t>known to everyone</a:t>
            </a:r>
            <a:endParaRPr lang="en-US" sz="2400" dirty="0" smtClean="0"/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5176642" y="4524002"/>
            <a:ext cx="3477617" cy="1011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undetectable</a:t>
            </a:r>
          </a:p>
          <a:p>
            <a:r>
              <a:rPr lang="en-US" sz="2400" b="1" dirty="0" smtClean="0"/>
              <a:t>lack of protection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0194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03648" y="1864231"/>
            <a:ext cx="2376264" cy="586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Cryptography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With Cryptography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625136" y="6396335"/>
            <a:ext cx="4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13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5465967" y="1864231"/>
            <a:ext cx="2844316" cy="58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/>
              <a:t>Steganography</a:t>
            </a:r>
            <a:endParaRPr lang="en-US" sz="2800" dirty="0"/>
          </a:p>
        </p:txBody>
      </p:sp>
      <p:sp>
        <p:nvSpPr>
          <p:cNvPr id="16" name="内容占位符 1"/>
          <p:cNvSpPr txBox="1">
            <a:spLocks/>
          </p:cNvSpPr>
          <p:nvPr/>
        </p:nvSpPr>
        <p:spPr>
          <a:xfrm>
            <a:off x="2414610" y="5273305"/>
            <a:ext cx="5037710" cy="8695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undetectable</a:t>
            </a:r>
          </a:p>
          <a:p>
            <a:r>
              <a:rPr lang="en-US" sz="2400" b="1" dirty="0" smtClean="0"/>
              <a:t>even detected, hard to intrude</a:t>
            </a:r>
            <a:endParaRPr lang="en-US" sz="2400" dirty="0" smtClean="0"/>
          </a:p>
        </p:txBody>
      </p:sp>
      <p:sp>
        <p:nvSpPr>
          <p:cNvPr id="6" name="十字形 5"/>
          <p:cNvSpPr/>
          <p:nvPr/>
        </p:nvSpPr>
        <p:spPr>
          <a:xfrm>
            <a:off x="4370911" y="1910137"/>
            <a:ext cx="504056" cy="494997"/>
          </a:xfrm>
          <a:prstGeom prst="plus">
            <a:avLst>
              <a:gd name="adj" fmla="val 399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88" y="2713423"/>
            <a:ext cx="4406760" cy="229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68071" y="3302477"/>
            <a:ext cx="2376264" cy="5868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Images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References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625136" y="6396335"/>
            <a:ext cx="461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14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 smtClean="0"/>
          </a:p>
        </p:txBody>
      </p:sp>
      <p:sp>
        <p:nvSpPr>
          <p:cNvPr id="9" name="内容占位符 1"/>
          <p:cNvSpPr txBox="1">
            <a:spLocks/>
          </p:cNvSpPr>
          <p:nvPr/>
        </p:nvSpPr>
        <p:spPr>
          <a:xfrm>
            <a:off x="668071" y="1391308"/>
            <a:ext cx="2844316" cy="586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 smtClean="0"/>
              <a:t>Documents</a:t>
            </a:r>
            <a:endParaRPr 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668071" y="3889799"/>
            <a:ext cx="8475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entury Schoolbook" panose="02040604050505020304" pitchFamily="18" charset="0"/>
              </a:rPr>
              <a:t>https://</a:t>
            </a:r>
            <a:r>
              <a:rPr lang="en-US" altLang="zh-CN" sz="1400" dirty="0" smtClean="0">
                <a:latin typeface="Century Schoolbook" panose="02040604050505020304" pitchFamily="18" charset="0"/>
              </a:rPr>
              <a:t>img3.gelbooru.com/images/96/11/9611236348815eb79b53c7398aa3272e.jpg</a:t>
            </a:r>
          </a:p>
          <a:p>
            <a:r>
              <a:rPr lang="zh-CN" altLang="en-US" sz="1400" dirty="0" smtClean="0">
                <a:latin typeface="Century Schoolbook" panose="02040604050505020304" pitchFamily="18" charset="0"/>
              </a:rPr>
              <a:t>https</a:t>
            </a:r>
            <a:r>
              <a:rPr lang="zh-CN" altLang="en-US" sz="1400" dirty="0">
                <a:latin typeface="Century Schoolbook" panose="02040604050505020304" pitchFamily="18" charset="0"/>
              </a:rPr>
              <a:t>://www.primeinspiration.com/joom/media/files/photos/1341281758890aff_l.jpg</a:t>
            </a:r>
            <a:endParaRPr lang="en-US" altLang="zh-CN" sz="1400" dirty="0">
              <a:latin typeface="Century Schoolbook" panose="02040604050505020304" pitchFamily="18" charset="0"/>
            </a:endParaRPr>
          </a:p>
          <a:p>
            <a:r>
              <a:rPr lang="zh-CN" altLang="en-US" sz="1400" dirty="0">
                <a:latin typeface="Century Schoolbook" panose="02040604050505020304" pitchFamily="18" charset="0"/>
              </a:rPr>
              <a:t>http://razorxgamer.com/wp-content/uploads/2019/01/1546779275_maxresdefault-800x445.jpg</a:t>
            </a:r>
            <a:endParaRPr lang="en-US" altLang="zh-CN" sz="1400" dirty="0">
              <a:latin typeface="Century Schoolbook" panose="02040604050505020304" pitchFamily="18" charset="0"/>
            </a:endParaRPr>
          </a:p>
          <a:p>
            <a:r>
              <a:rPr lang="zh-CN" altLang="en-US" sz="1400" dirty="0">
                <a:latin typeface="Century Schoolbook" panose="02040604050505020304" pitchFamily="18" charset="0"/>
              </a:rPr>
              <a:t>https://www.digminecraft.com/getting_started/images/how_to_make_indestructible_shelter7.png</a:t>
            </a:r>
          </a:p>
          <a:p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8071" y="1800030"/>
            <a:ext cx="8224409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entury Schoolbook" panose="02040604050505020304" pitchFamily="18" charset="0"/>
              </a:rPr>
              <a:t>McKay, B. and McKay K., “Man Knowledge: The History of Invisible Ink”. </a:t>
            </a:r>
            <a:r>
              <a:rPr lang="en-US" altLang="zh-CN" sz="1400" dirty="0" err="1">
                <a:latin typeface="Century Schoolbook" panose="02040604050505020304" pitchFamily="18" charset="0"/>
              </a:rPr>
              <a:t>AoM</a:t>
            </a:r>
            <a:r>
              <a:rPr lang="en-US" altLang="zh-CN" sz="1400" dirty="0">
                <a:latin typeface="Century Schoolbook" panose="02040604050505020304" pitchFamily="18" charset="0"/>
              </a:rPr>
              <a:t> </a:t>
            </a:r>
            <a:r>
              <a:rPr lang="en-US" altLang="zh-CN" sz="1400" dirty="0" smtClean="0">
                <a:latin typeface="Century Schoolbook" panose="02040604050505020304" pitchFamily="18" charset="0"/>
              </a:rPr>
              <a:t>Newsletter</a:t>
            </a:r>
            <a:r>
              <a:rPr lang="en-US" altLang="zh-CN" sz="1400" dirty="0">
                <a:latin typeface="Century Schoolbook" panose="02040604050505020304" pitchFamily="18" charset="0"/>
              </a:rPr>
              <a:t>, 2011. https://www.artofmanliness.com/articles/man-knowledge-the-history-of-invisible-ink</a:t>
            </a:r>
            <a:r>
              <a:rPr lang="en-US" altLang="zh-CN" sz="1400" dirty="0" smtClean="0">
                <a:latin typeface="Century Schoolbook" panose="02040604050505020304" pitchFamily="18" charset="0"/>
              </a:rPr>
              <a:t>.</a:t>
            </a:r>
          </a:p>
          <a:p>
            <a:endParaRPr lang="en-US" altLang="zh-CN" sz="1400" dirty="0" smtClean="0">
              <a:latin typeface="Century Schoolbook" panose="02040604050505020304" pitchFamily="18" charset="0"/>
            </a:endParaRPr>
          </a:p>
          <a:p>
            <a:r>
              <a:rPr lang="en-US" altLang="zh-CN" sz="1400" dirty="0" smtClean="0">
                <a:latin typeface="Century Schoolbook" panose="02040604050505020304" pitchFamily="18" charset="0"/>
              </a:rPr>
              <a:t>Kessler</a:t>
            </a:r>
            <a:r>
              <a:rPr lang="en-US" altLang="zh-CN" sz="1400" dirty="0">
                <a:latin typeface="Century Schoolbook" panose="02040604050505020304" pitchFamily="18" charset="0"/>
              </a:rPr>
              <a:t>, G. C. and Hosmer, C., “Chapter 2 - An Overview of Steganography”, Advances </a:t>
            </a:r>
            <a:r>
              <a:rPr lang="en-US" altLang="zh-CN" sz="1400" dirty="0" smtClean="0">
                <a:latin typeface="Century Schoolbook" panose="02040604050505020304" pitchFamily="18" charset="0"/>
              </a:rPr>
              <a:t>in Computers</a:t>
            </a:r>
            <a:r>
              <a:rPr lang="en-US" altLang="zh-CN" sz="1400" dirty="0">
                <a:latin typeface="Century Schoolbook" panose="02040604050505020304" pitchFamily="18" charset="0"/>
              </a:rPr>
              <a:t>, Elsevier, 83: 51-107ff 2011. https://</a:t>
            </a:r>
            <a:r>
              <a:rPr lang="en-US" altLang="zh-CN" sz="1400" dirty="0" smtClean="0">
                <a:latin typeface="Century Schoolbook" panose="02040604050505020304" pitchFamily="18" charset="0"/>
              </a:rPr>
              <a:t>doi.org/10.1016/B978-0-12-385510-7.00002-3.</a:t>
            </a:r>
          </a:p>
          <a:p>
            <a:endParaRPr lang="en-US" altLang="zh-CN" sz="1400" dirty="0" smtClean="0">
              <a:latin typeface="Century Schoolbook" panose="02040604050505020304" pitchFamily="18" charset="0"/>
            </a:endParaRPr>
          </a:p>
          <a:p>
            <a:endParaRPr lang="zh-CN" altLang="en-US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516216" y="6525344"/>
            <a:ext cx="2448272" cy="300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048164" y="6475380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3D7F"/>
                </a:solidFill>
                <a:latin typeface="Constantia" panose="02030602050306030303" pitchFamily="18" charset="0"/>
              </a:rPr>
              <a:t>https://www.ji.sjtu.edu.cn/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79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26544" y="404664"/>
            <a:ext cx="7200800" cy="638944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U</a:t>
            </a:r>
            <a:r>
              <a:rPr lang="en-US" altLang="zh-CN" sz="2800" dirty="0" smtClean="0">
                <a:solidFill>
                  <a:schemeClr val="tx1"/>
                </a:solidFill>
              </a:rPr>
              <a:t>M</a:t>
            </a:r>
            <a:r>
              <a:rPr lang="en-US" altLang="zh-CN" sz="2800" dirty="0" smtClean="0"/>
              <a:t>-SJTU Joint Institute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2627784" y="6525344"/>
            <a:ext cx="388843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2"/>
          <p:cNvSpPr txBox="1">
            <a:spLocks/>
          </p:cNvSpPr>
          <p:nvPr/>
        </p:nvSpPr>
        <p:spPr>
          <a:xfrm>
            <a:off x="899592" y="1916832"/>
            <a:ext cx="9361040" cy="638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zh-CN" altLang="en-US" sz="3200" b="1" kern="1200" dirty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defRPr>
            </a:lvl1pPr>
          </a:lstStyle>
          <a:p>
            <a:r>
              <a:rPr lang="en-US" sz="3600" dirty="0" smtClean="0"/>
              <a:t>Steg</a:t>
            </a:r>
            <a:r>
              <a:rPr lang="en-US" sz="3600" dirty="0" smtClean="0">
                <a:solidFill>
                  <a:schemeClr val="tx1"/>
                </a:solidFill>
              </a:rPr>
              <a:t>a</a:t>
            </a:r>
            <a:r>
              <a:rPr lang="en-US" sz="3600" dirty="0" smtClean="0"/>
              <a:t>nography and Cryptography</a:t>
            </a:r>
            <a:endParaRPr 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3010520" y="44448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Dat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e</a:t>
            </a: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: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8581" y="2681211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Members: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41128" y="4903163"/>
            <a:ext cx="3915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60000"/>
            </a:pP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Instructor: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04048" y="6466734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Ve475 </a:t>
            </a:r>
            <a:r>
              <a:rPr lang="en-US" altLang="zh-CN" sz="2000" dirty="0">
                <a:solidFill>
                  <a:srgbClr val="003D7F"/>
                </a:solidFill>
                <a:latin typeface="Constantia" panose="02030602050306030303" pitchFamily="18" charset="0"/>
              </a:rPr>
              <a:t>Project 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1 Presentation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224644" y="6457890"/>
            <a:ext cx="5040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3D7F"/>
                </a:solidFill>
                <a:latin typeface="Constantia" panose="02030602050306030303" pitchFamily="18" charset="0"/>
              </a:rPr>
              <a:t>p</a:t>
            </a:r>
            <a:r>
              <a:rPr lang="en-US" altLang="zh-CN" sz="20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resentor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: </a:t>
            </a:r>
            <a:r>
              <a:rPr lang="en-US" altLang="zh-CN" sz="20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Ying </a:t>
            </a:r>
            <a:r>
              <a:rPr lang="en-US" altLang="zh-CN" sz="2000" smtClean="0">
                <a:solidFill>
                  <a:srgbClr val="003D7F"/>
                </a:solidFill>
                <a:latin typeface="Constantia" panose="02030602050306030303" pitchFamily="18" charset="0"/>
              </a:rPr>
              <a:t>Huai</a:t>
            </a:r>
            <a:endParaRPr lang="zh-CN" altLang="en-US" sz="20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496308" y="388280"/>
            <a:ext cx="504056" cy="6480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1835696" y="1979712"/>
            <a:ext cx="405432" cy="5760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755940" y="2749985"/>
            <a:ext cx="248108" cy="395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5177414" y="3167625"/>
            <a:ext cx="248108" cy="395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3531804" y="4486486"/>
            <a:ext cx="248108" cy="395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076883" y="4476301"/>
            <a:ext cx="248108" cy="3953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879994" y="488188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Manuel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27" name="内容占位符 1"/>
          <p:cNvSpPr>
            <a:spLocks noGrp="1"/>
          </p:cNvSpPr>
          <p:nvPr>
            <p:ph idx="1"/>
          </p:nvPr>
        </p:nvSpPr>
        <p:spPr>
          <a:xfrm>
            <a:off x="4198652" y="2681211"/>
            <a:ext cx="1957524" cy="18722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400" dirty="0" err="1" smtClean="0"/>
              <a:t>Xua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altLang="zh-CN" sz="2400" dirty="0" err="1" smtClean="0"/>
              <a:t>jin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Jin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Ying </a:t>
            </a:r>
            <a:r>
              <a:rPr lang="en-US" altLang="zh-CN" sz="2400" dirty="0" err="1" smtClean="0"/>
              <a:t>H</a:t>
            </a:r>
            <a:r>
              <a:rPr lang="en-US" altLang="zh-CN" sz="24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en-US" altLang="zh-CN" sz="2400" dirty="0" err="1" smtClean="0"/>
              <a:t>ai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err="1" smtClean="0"/>
              <a:t>Zhihao</a:t>
            </a:r>
            <a:r>
              <a:rPr lang="en-US" altLang="zh-CN" sz="2400" dirty="0" smtClean="0"/>
              <a:t> Song</a:t>
            </a:r>
          </a:p>
          <a:p>
            <a:pPr marL="0" indent="0">
              <a:buNone/>
            </a:pPr>
            <a:r>
              <a:rPr lang="en-US" altLang="zh-CN" sz="2400" dirty="0" err="1" smtClean="0"/>
              <a:t>Ziying</a:t>
            </a:r>
            <a:r>
              <a:rPr lang="en-US" altLang="zh-CN" sz="2400" dirty="0" smtClean="0"/>
              <a:t> An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4198652" y="4438806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2021 Ju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anose="02030602050306030303" pitchFamily="18" charset="0"/>
              </a:rPr>
              <a:t>l</a:t>
            </a: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y 22 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198652" y="4903162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buSzPct val="60000"/>
            </a:pP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Prof. _______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12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1" presetClass="entr" presetSubtype="0" fill="hold" grpId="1" nodeType="after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53204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Steganography</a:t>
            </a:r>
            <a:r>
              <a:rPr lang="en-US" altLang="zh-CN" dirty="0" smtClean="0"/>
              <a:t> is a technique of</a:t>
            </a:r>
          </a:p>
          <a:p>
            <a:pPr marL="0" indent="0">
              <a:buNone/>
            </a:pPr>
            <a:r>
              <a:rPr lang="en-US" altLang="zh-CN" sz="2800" dirty="0"/>
              <a:t>hiding secret data within an ordinary, non-secret, file or </a:t>
            </a:r>
            <a:r>
              <a:rPr lang="en-US" altLang="zh-CN" sz="2800" dirty="0" smtClean="0"/>
              <a:t>message in order to avoid detection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Introduction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645006" y="4365107"/>
            <a:ext cx="2126793" cy="648072"/>
          </a:xfrm>
          <a:prstGeom prst="roundRect">
            <a:avLst>
              <a:gd name="adj" fmla="val 2664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6755777" y="3717029"/>
            <a:ext cx="1944216" cy="648072"/>
          </a:xfrm>
          <a:prstGeom prst="roundRect">
            <a:avLst>
              <a:gd name="adj" fmla="val 2664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93791" y="3810233"/>
            <a:ext cx="18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003D7F"/>
                </a:solidFill>
                <a:latin typeface="Constantia" panose="02030602050306030303" pitchFamily="18" charset="0"/>
              </a:rPr>
              <a:t>Stego</a:t>
            </a:r>
            <a:r>
              <a:rPr lang="en-US" altLang="zh-CN" sz="2400" dirty="0">
                <a:solidFill>
                  <a:srgbClr val="003D7F"/>
                </a:solidFill>
                <a:latin typeface="Constantia" panose="02030602050306030303" pitchFamily="18" charset="0"/>
              </a:rPr>
              <a:t>-object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63888" y="3574872"/>
            <a:ext cx="2232248" cy="8640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569002" y="3625568"/>
            <a:ext cx="224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>
                <a:solidFill>
                  <a:srgbClr val="003D7F"/>
                </a:solidFill>
                <a:latin typeface="Constantia" panose="02030602050306030303" pitchFamily="18" charset="0"/>
              </a:rPr>
              <a:t>Stegonagraphic</a:t>
            </a:r>
            <a:r>
              <a:rPr lang="en-US" altLang="zh-CN" sz="2400" dirty="0">
                <a:solidFill>
                  <a:srgbClr val="003D7F"/>
                </a:solidFill>
                <a:latin typeface="Constantia" panose="02030602050306030303" pitchFamily="18" charset="0"/>
              </a:rPr>
              <a:t> Algorithm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645005" y="3106016"/>
            <a:ext cx="2126793" cy="648072"/>
          </a:xfrm>
          <a:prstGeom prst="roundRect">
            <a:avLst>
              <a:gd name="adj" fmla="val 26643"/>
            </a:avLst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23332" y="3184287"/>
            <a:ext cx="183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Secret data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316" y="4438969"/>
            <a:ext cx="2119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Stego</a:t>
            </a:r>
            <a:r>
              <a:rPr lang="en-US" altLang="zh-CN" sz="24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-medium</a:t>
            </a:r>
            <a:endParaRPr lang="zh-CN" altLang="en-US" sz="24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15" name="直接箭头连接符 14"/>
          <p:cNvCxnSpPr>
            <a:stCxn id="10" idx="3"/>
          </p:cNvCxnSpPr>
          <p:nvPr/>
        </p:nvCxnSpPr>
        <p:spPr>
          <a:xfrm>
            <a:off x="2771798" y="3430052"/>
            <a:ext cx="792090" cy="286977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2" idx="3"/>
          </p:cNvCxnSpPr>
          <p:nvPr/>
        </p:nvCxnSpPr>
        <p:spPr>
          <a:xfrm flipV="1">
            <a:off x="2798694" y="4271898"/>
            <a:ext cx="765194" cy="39790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3"/>
            <a:endCxn id="6" idx="1"/>
          </p:cNvCxnSpPr>
          <p:nvPr/>
        </p:nvCxnSpPr>
        <p:spPr>
          <a:xfrm flipV="1">
            <a:off x="5816135" y="4041065"/>
            <a:ext cx="939642" cy="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1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755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2396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 smtClean="0"/>
              <a:t>Digital </a:t>
            </a:r>
            <a:r>
              <a:rPr lang="en-US" altLang="zh-CN" sz="2800" b="1" dirty="0" err="1" smtClean="0"/>
              <a:t>Stego</a:t>
            </a:r>
            <a:r>
              <a:rPr lang="en-US" altLang="zh-CN" sz="2800" b="1" dirty="0" smtClean="0"/>
              <a:t>-medium</a:t>
            </a:r>
          </a:p>
          <a:p>
            <a:r>
              <a:rPr lang="en-US" altLang="zh-CN" sz="2400" dirty="0" smtClean="0"/>
              <a:t>Text</a:t>
            </a:r>
          </a:p>
          <a:p>
            <a:r>
              <a:rPr lang="en-US" altLang="zh-CN" sz="2400" b="1" dirty="0" smtClean="0"/>
              <a:t>Image (our focus)</a:t>
            </a:r>
          </a:p>
          <a:p>
            <a:r>
              <a:rPr lang="en-US" altLang="zh-CN" sz="2400" dirty="0" smtClean="0"/>
              <a:t>Audio</a:t>
            </a:r>
          </a:p>
          <a:p>
            <a:r>
              <a:rPr lang="en-US" altLang="zh-CN" sz="2400" dirty="0" smtClean="0"/>
              <a:t>Video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Introduction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2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8" name="内容占位符 1"/>
          <p:cNvSpPr txBox="1">
            <a:spLocks/>
          </p:cNvSpPr>
          <p:nvPr/>
        </p:nvSpPr>
        <p:spPr>
          <a:xfrm>
            <a:off x="395536" y="3717032"/>
            <a:ext cx="8229600" cy="2396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b="1" dirty="0" smtClean="0"/>
              <a:t>Metrics of </a:t>
            </a:r>
            <a:r>
              <a:rPr lang="en-US" sz="2800" b="1" dirty="0" err="1" smtClean="0"/>
              <a:t>Steganographic</a:t>
            </a:r>
            <a:r>
              <a:rPr lang="en-US" sz="2800" b="1" dirty="0" smtClean="0"/>
              <a:t> Algorithm</a:t>
            </a:r>
          </a:p>
          <a:p>
            <a:r>
              <a:rPr lang="en-US" sz="2400" b="1" dirty="0" smtClean="0"/>
              <a:t>Security </a:t>
            </a:r>
            <a:r>
              <a:rPr lang="en-US" sz="2400" dirty="0" smtClean="0"/>
              <a:t>(difficulty of the </a:t>
            </a:r>
            <a:r>
              <a:rPr lang="en-US" sz="2400" dirty="0" err="1" smtClean="0"/>
              <a:t>stego</a:t>
            </a:r>
            <a:r>
              <a:rPr lang="en-US" sz="2400" dirty="0" smtClean="0"/>
              <a:t>-object to be detected)</a:t>
            </a:r>
          </a:p>
          <a:p>
            <a:r>
              <a:rPr lang="en-US" sz="2400" b="1" dirty="0" smtClean="0"/>
              <a:t>Capacity </a:t>
            </a:r>
            <a:r>
              <a:rPr lang="en-US" sz="2400" dirty="0" smtClean="0"/>
              <a:t>(rate of secret data that can be stored)</a:t>
            </a:r>
          </a:p>
          <a:p>
            <a:r>
              <a:rPr lang="en-US" sz="2400" b="1" dirty="0" smtClean="0"/>
              <a:t>Robustness </a:t>
            </a:r>
            <a:r>
              <a:rPr lang="en-US" sz="2400" dirty="0" smtClean="0"/>
              <a:t>(resistance over attack or transmission errors)</a:t>
            </a:r>
          </a:p>
        </p:txBody>
      </p:sp>
    </p:spTree>
    <p:extLst>
      <p:ext uri="{BB962C8B-B14F-4D97-AF65-F5344CB8AC3E}">
        <p14:creationId xmlns:p14="http://schemas.microsoft.com/office/powerpoint/2010/main" val="5734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EOI Injection</a:t>
            </a:r>
          </a:p>
          <a:p>
            <a:pPr marL="0" indent="0">
              <a:buNone/>
            </a:pPr>
            <a:r>
              <a:rPr lang="en-US" altLang="zh-CN" sz="2800" dirty="0" smtClean="0"/>
              <a:t>append secret data after EOI identifier</a:t>
            </a:r>
            <a:br>
              <a:rPr lang="en-US" altLang="zh-CN" sz="2800" dirty="0" smtClean="0"/>
            </a:br>
            <a:r>
              <a:rPr lang="en-US" altLang="zh-CN" sz="2800" dirty="0" smtClean="0"/>
              <a:t>the image decoder ignores everything after EOI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File-Based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3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35288"/>
            <a:ext cx="2592288" cy="259228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009" y="3249402"/>
            <a:ext cx="2594477" cy="2594477"/>
          </a:xfrm>
          <a:prstGeom prst="rect">
            <a:avLst/>
          </a:prstGeom>
        </p:spPr>
      </p:pic>
      <p:cxnSp>
        <p:nvCxnSpPr>
          <p:cNvPr id="22" name="直接箭头连接符 21"/>
          <p:cNvCxnSpPr/>
          <p:nvPr/>
        </p:nvCxnSpPr>
        <p:spPr>
          <a:xfrm>
            <a:off x="3635896" y="4437112"/>
            <a:ext cx="158417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635896" y="3913892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raw data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H="1">
            <a:off x="3635896" y="4437112"/>
            <a:ext cx="1584176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419872" y="387373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append data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31522"/>
            <a:ext cx="2596054" cy="2596054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43" y="3244915"/>
            <a:ext cx="2598243" cy="2598243"/>
          </a:xfrm>
          <a:prstGeom prst="rect">
            <a:avLst/>
          </a:prstGeom>
        </p:spPr>
      </p:pic>
      <p:cxnSp>
        <p:nvCxnSpPr>
          <p:cNvPr id="32" name="直接箭头连接符 31"/>
          <p:cNvCxnSpPr/>
          <p:nvPr/>
        </p:nvCxnSpPr>
        <p:spPr>
          <a:xfrm>
            <a:off x="3642925" y="4436600"/>
            <a:ext cx="1577147" cy="51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427404" y="387373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003D7F"/>
                </a:solidFill>
                <a:latin typeface="Constantia" panose="02030602050306030303" pitchFamily="18" charset="0"/>
              </a:rPr>
              <a:t>s</a:t>
            </a:r>
            <a:r>
              <a:rPr lang="en-US" altLang="zh-CN" sz="2800" dirty="0" err="1" smtClean="0">
                <a:solidFill>
                  <a:srgbClr val="003D7F"/>
                </a:solidFill>
                <a:latin typeface="Constantia" panose="02030602050306030303" pitchFamily="18" charset="0"/>
              </a:rPr>
              <a:t>tego</a:t>
            </a:r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-image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23143" y="584188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the same as the original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024" y="6483903"/>
            <a:ext cx="9145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https</a:t>
            </a:r>
            <a:r>
              <a:rPr lang="en-US" altLang="zh-CN" sz="1400" dirty="0">
                <a:solidFill>
                  <a:schemeClr val="bg1">
                    <a:lumMod val="75000"/>
                  </a:schemeClr>
                </a:solidFill>
                <a:latin typeface="Century Schoolbook" panose="02040604050505020304" pitchFamily="18" charset="0"/>
              </a:rPr>
              <a:t>://img3.gelbooru.com/images/96/11/9611236348815eb79b53c7398aa3272e.jpg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2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9" grpId="0"/>
      <p:bldP spid="29" grpId="1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EOI Injection</a:t>
            </a:r>
          </a:p>
          <a:p>
            <a:pPr marL="0" indent="0">
              <a:buNone/>
            </a:pPr>
            <a:r>
              <a:rPr lang="en-US" altLang="zh-CN" sz="2800" dirty="0" smtClean="0"/>
              <a:t>append secret data after EOI identifier</a:t>
            </a:r>
            <a:br>
              <a:rPr lang="en-US" altLang="zh-CN" sz="2800" dirty="0" smtClean="0"/>
            </a:br>
            <a:r>
              <a:rPr lang="en-US" altLang="zh-CN" sz="2800" dirty="0" smtClean="0"/>
              <a:t>the image decoder ignores everything after EOI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File-Based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4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0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Security: </a:t>
            </a:r>
            <a:r>
              <a:rPr lang="en-US" sz="2400" dirty="0" smtClean="0"/>
              <a:t>low</a:t>
            </a:r>
          </a:p>
          <a:p>
            <a:r>
              <a:rPr lang="en-US" sz="2400" b="1" dirty="0" smtClean="0"/>
              <a:t>Capacity: </a:t>
            </a:r>
            <a:r>
              <a:rPr lang="en-US" altLang="zh-CN" sz="2400" dirty="0"/>
              <a:t>not </a:t>
            </a:r>
            <a:r>
              <a:rPr lang="en-US" altLang="zh-CN" sz="2400" dirty="0" smtClean="0"/>
              <a:t>limited</a:t>
            </a:r>
            <a:endParaRPr lang="en-US" altLang="zh-CN" sz="2400" dirty="0"/>
          </a:p>
          <a:p>
            <a:r>
              <a:rPr lang="en-US" sz="2400" b="1" dirty="0" smtClean="0"/>
              <a:t>Robustness: </a:t>
            </a:r>
            <a:r>
              <a:rPr lang="en-US" sz="2400" dirty="0" smtClean="0"/>
              <a:t>relatively high</a:t>
            </a:r>
          </a:p>
        </p:txBody>
      </p:sp>
    </p:spTree>
    <p:extLst>
      <p:ext uri="{BB962C8B-B14F-4D97-AF65-F5344CB8AC3E}">
        <p14:creationId xmlns:p14="http://schemas.microsoft.com/office/powerpoint/2010/main" val="25309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Least Significant Bits (LSB)</a:t>
            </a:r>
          </a:p>
          <a:p>
            <a:pPr marL="0" indent="0">
              <a:buNone/>
            </a:pPr>
            <a:r>
              <a:rPr lang="en-US" altLang="zh-CN" sz="2800" dirty="0" smtClean="0"/>
              <a:t>for each 8-bit pixel block</a:t>
            </a:r>
            <a:br>
              <a:rPr lang="en-US" altLang="zh-CN" sz="2800" dirty="0" smtClean="0"/>
            </a:br>
            <a:r>
              <a:rPr lang="en-US" altLang="zh-CN" sz="2800" dirty="0" smtClean="0"/>
              <a:t>change last n bits to the secret data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Spatial Domain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5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35288"/>
            <a:ext cx="2592288" cy="2592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71600" y="579700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original (n = 0)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42" y="3244402"/>
            <a:ext cx="2525141" cy="2525141"/>
          </a:xfrm>
          <a:prstGeom prst="rect">
            <a:avLst/>
          </a:prstGeom>
        </p:spPr>
      </p:pic>
      <p:cxnSp>
        <p:nvCxnSpPr>
          <p:cNvPr id="18" name="直接箭头连接符 17"/>
          <p:cNvCxnSpPr/>
          <p:nvPr/>
        </p:nvCxnSpPr>
        <p:spPr>
          <a:xfrm>
            <a:off x="3707904" y="4581128"/>
            <a:ext cx="144016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901117" y="4057396"/>
            <a:ext cx="110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n-bit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33727" y="4580616"/>
            <a:ext cx="1102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LSB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84458" y="5772090"/>
            <a:ext cx="9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2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42" y="3234915"/>
            <a:ext cx="2534255" cy="253425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6384458" y="5778189"/>
            <a:ext cx="9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4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999" y="3234541"/>
            <a:ext cx="2530497" cy="253049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384458" y="5797874"/>
            <a:ext cx="9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6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242" y="3244402"/>
            <a:ext cx="2525141" cy="2525141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377562" y="5785232"/>
            <a:ext cx="995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8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2" grpId="0"/>
      <p:bldP spid="23" grpId="0"/>
      <p:bldP spid="23" grpId="1"/>
      <p:bldP spid="26" grpId="0"/>
      <p:bldP spid="26" grpId="1"/>
      <p:bldP spid="28" grpId="0"/>
      <p:bldP spid="28" grpId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Pixel Value Differencing (PVD)</a:t>
            </a:r>
          </a:p>
          <a:p>
            <a:pPr marL="0" indent="0">
              <a:buNone/>
            </a:pPr>
            <a:r>
              <a:rPr lang="en-US" altLang="zh-CN" sz="2800" dirty="0" smtClean="0"/>
              <a:t>an advanced LSB technique</a:t>
            </a:r>
            <a:br>
              <a:rPr lang="en-US" altLang="zh-CN" sz="2800" dirty="0" smtClean="0"/>
            </a:br>
            <a:r>
              <a:rPr lang="en-US" altLang="zh-CN" sz="2800" dirty="0" smtClean="0"/>
              <a:t>wisely choose n for each pixel by value difference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Spatial Domain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6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235288"/>
            <a:ext cx="2592288" cy="2592288"/>
          </a:xfrm>
          <a:prstGeom prst="rect">
            <a:avLst/>
          </a:prstGeom>
        </p:spPr>
      </p:pic>
      <p:cxnSp>
        <p:nvCxnSpPr>
          <p:cNvPr id="7" name="直接箭头连接符 6"/>
          <p:cNvCxnSpPr>
            <a:endCxn id="31" idx="3"/>
          </p:cNvCxnSpPr>
          <p:nvPr/>
        </p:nvCxnSpPr>
        <p:spPr>
          <a:xfrm flipH="1">
            <a:off x="3347864" y="3507283"/>
            <a:ext cx="1237330" cy="6353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endCxn id="32" idx="3"/>
          </p:cNvCxnSpPr>
          <p:nvPr/>
        </p:nvCxnSpPr>
        <p:spPr>
          <a:xfrm flipH="1" flipV="1">
            <a:off x="3144902" y="5400548"/>
            <a:ext cx="1440293" cy="13132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7" y="2966546"/>
            <a:ext cx="1080958" cy="10809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64" y="2960258"/>
            <a:ext cx="1087246" cy="1087246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971600" y="5797000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original (n = 0)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727" y="4798504"/>
            <a:ext cx="1082852" cy="108285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793718"/>
            <a:ext cx="1076762" cy="107676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028897" y="5776325"/>
            <a:ext cx="99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2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032868" y="4002786"/>
            <a:ext cx="982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2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854475" y="3995476"/>
            <a:ext cx="97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4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871725" y="5776325"/>
            <a:ext cx="97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n = 4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054590" y="3356991"/>
            <a:ext cx="293274" cy="3132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851628" y="5243903"/>
            <a:ext cx="293274" cy="31328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347864" y="2980912"/>
            <a:ext cx="135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D7F"/>
                </a:solidFill>
                <a:latin typeface="Constantia" panose="02030602050306030303" pitchFamily="18" charset="0"/>
              </a:rPr>
              <a:t>smooth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85197" y="3490261"/>
            <a:ext cx="14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small n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77609" y="4913129"/>
            <a:ext cx="1359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rough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3435002" y="5362412"/>
            <a:ext cx="146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003D7F"/>
                </a:solidFill>
                <a:latin typeface="Constantia" panose="02030602050306030303" pitchFamily="18" charset="0"/>
              </a:rPr>
              <a:t>large n</a:t>
            </a:r>
            <a:endParaRPr lang="zh-CN" altLang="en-US" sz="2800" dirty="0">
              <a:solidFill>
                <a:srgbClr val="003D7F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8" grpId="0"/>
      <p:bldP spid="29" grpId="0"/>
      <p:bldP spid="30" grpId="0"/>
      <p:bldP spid="31" grpId="0" animBg="1"/>
      <p:bldP spid="32" grpId="0" animBg="1"/>
      <p:bldP spid="37" grpId="0"/>
      <p:bldP spid="38" grpId="0"/>
      <p:bldP spid="39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1320893"/>
            <a:ext cx="8229600" cy="1748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/>
              <a:t>Pixel Value Differencing (PVD)</a:t>
            </a:r>
          </a:p>
          <a:p>
            <a:pPr marL="0" indent="0">
              <a:buNone/>
            </a:pPr>
            <a:r>
              <a:rPr lang="en-US" altLang="zh-CN" sz="2800" dirty="0" smtClean="0"/>
              <a:t>an advanced LSB technique</a:t>
            </a:r>
            <a:br>
              <a:rPr lang="en-US" altLang="zh-CN" sz="2800" dirty="0" smtClean="0"/>
            </a:br>
            <a:r>
              <a:rPr lang="en-US" altLang="zh-CN" sz="2800" dirty="0" smtClean="0"/>
              <a:t>wisely choose n for each pixel by value difference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00800" cy="63894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Spatial Domain Algorithm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2555776" y="6525344"/>
            <a:ext cx="424847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/>
          <p:cNvSpPr txBox="1">
            <a:spLocks/>
          </p:cNvSpPr>
          <p:nvPr/>
        </p:nvSpPr>
        <p:spPr>
          <a:xfrm>
            <a:off x="470393" y="5280821"/>
            <a:ext cx="8229600" cy="1532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8722511" y="6396335"/>
            <a:ext cx="36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3D7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tantia" pitchFamily="18" charset="0"/>
                <a:ea typeface="隶书" pitchFamily="49" charset="-122"/>
                <a:cs typeface="+mj-cs"/>
              </a:rPr>
              <a:t>7</a:t>
            </a:r>
            <a:endParaRPr lang="zh-CN" altLang="en-US" sz="2400" b="1" dirty="0">
              <a:solidFill>
                <a:srgbClr val="003D7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tantia" pitchFamily="18" charset="0"/>
              <a:ea typeface="隶书" pitchFamily="49" charset="-122"/>
              <a:cs typeface="+mj-cs"/>
            </a:endParaRPr>
          </a:p>
        </p:txBody>
      </p:sp>
      <p:sp>
        <p:nvSpPr>
          <p:cNvPr id="15" name="内容占位符 1"/>
          <p:cNvSpPr txBox="1">
            <a:spLocks/>
          </p:cNvSpPr>
          <p:nvPr/>
        </p:nvSpPr>
        <p:spPr>
          <a:xfrm>
            <a:off x="395536" y="3218913"/>
            <a:ext cx="8229600" cy="229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60000"/>
              <a:buFont typeface="Wingdings" panose="05000000000000000000" pitchFamily="2" charset="2"/>
              <a:buChar char="n"/>
              <a:defRPr lang="en-US" altLang="zh-CN" sz="32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8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altLang="zh-CN" sz="24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altLang="zh-CN" sz="2000" kern="1200" dirty="0" smtClean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zh-CN" altLang="en-US" sz="1600" kern="1200" dirty="0">
                <a:solidFill>
                  <a:srgbClr val="003D7F"/>
                </a:solidFill>
                <a:latin typeface="Constantia" panose="02030602050306030303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Security: </a:t>
            </a:r>
            <a:r>
              <a:rPr lang="en-US" sz="2400" dirty="0" smtClean="0"/>
              <a:t>high</a:t>
            </a:r>
          </a:p>
          <a:p>
            <a:r>
              <a:rPr lang="en-US" sz="2400" b="1" dirty="0" smtClean="0"/>
              <a:t>Capacity: </a:t>
            </a:r>
            <a:r>
              <a:rPr lang="en-US" sz="2400" dirty="0" smtClean="0"/>
              <a:t>higher than secure LSB</a:t>
            </a:r>
            <a:endParaRPr lang="en-US" altLang="zh-CN" sz="2400" dirty="0"/>
          </a:p>
          <a:p>
            <a:r>
              <a:rPr lang="en-US" sz="2400" b="1" dirty="0" smtClean="0"/>
              <a:t>Robustness: </a:t>
            </a:r>
            <a:r>
              <a:rPr lang="en-US" sz="2400" dirty="0" smtClean="0"/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92198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614</Words>
  <Application>Microsoft Office PowerPoint</Application>
  <PresentationFormat>全屏显示(4:3)</PresentationFormat>
  <Paragraphs>157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等线</vt:lpstr>
      <vt:lpstr>华文中宋</vt:lpstr>
      <vt:lpstr>隶书</vt:lpstr>
      <vt:lpstr>宋体</vt:lpstr>
      <vt:lpstr>微软雅黑</vt:lpstr>
      <vt:lpstr>Arial</vt:lpstr>
      <vt:lpstr>Calibri</vt:lpstr>
      <vt:lpstr>Century Schoolbook</vt:lpstr>
      <vt:lpstr>Constantia</vt:lpstr>
      <vt:lpstr>Wingdings</vt:lpstr>
      <vt:lpstr>Office 主题</vt:lpstr>
      <vt:lpstr>UM-SJTU Joint Institute</vt:lpstr>
      <vt:lpstr>UM-SJTU Joint Institute</vt:lpstr>
      <vt:lpstr>Introduction</vt:lpstr>
      <vt:lpstr>Introduction</vt:lpstr>
      <vt:lpstr>File-Based Algorithm</vt:lpstr>
      <vt:lpstr>File-Based Algorithm</vt:lpstr>
      <vt:lpstr>Spatial Domain Algorithm</vt:lpstr>
      <vt:lpstr>Spatial Domain Algorithm</vt:lpstr>
      <vt:lpstr>Spatial Domain Algorithm</vt:lpstr>
      <vt:lpstr>Transform Domain Algorithm</vt:lpstr>
      <vt:lpstr>Transform Domain Algorithm</vt:lpstr>
      <vt:lpstr>Steganographic Elimination</vt:lpstr>
      <vt:lpstr>With Cryptography</vt:lpstr>
      <vt:lpstr>With Cryptography</vt:lpstr>
      <vt:lpstr>With Cryptography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cpro01</dc:creator>
  <cp:lastModifiedBy>Howord</cp:lastModifiedBy>
  <cp:revision>74</cp:revision>
  <dcterms:created xsi:type="dcterms:W3CDTF">2013-10-17T09:10:33Z</dcterms:created>
  <dcterms:modified xsi:type="dcterms:W3CDTF">2021-07-20T15:51:08Z</dcterms:modified>
</cp:coreProperties>
</file>