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82" r:id="rId4"/>
    <p:sldId id="281" r:id="rId5"/>
    <p:sldId id="288" r:id="rId6"/>
    <p:sldId id="289" r:id="rId7"/>
    <p:sldId id="283" r:id="rId8"/>
    <p:sldId id="290" r:id="rId9"/>
    <p:sldId id="300" r:id="rId10"/>
    <p:sldId id="284" r:id="rId11"/>
    <p:sldId id="291" r:id="rId12"/>
    <p:sldId id="292" r:id="rId13"/>
    <p:sldId id="294" r:id="rId14"/>
    <p:sldId id="293" r:id="rId15"/>
    <p:sldId id="295" r:id="rId16"/>
    <p:sldId id="296" r:id="rId17"/>
    <p:sldId id="297" r:id="rId18"/>
    <p:sldId id="285" r:id="rId19"/>
    <p:sldId id="301" r:id="rId20"/>
    <p:sldId id="302" r:id="rId21"/>
    <p:sldId id="286" r:id="rId22"/>
    <p:sldId id="299" r:id="rId23"/>
    <p:sldId id="303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C16"/>
    <a:srgbClr val="7379F1"/>
    <a:srgbClr val="5A62F5"/>
    <a:srgbClr val="06093A"/>
    <a:srgbClr val="B7BAF7"/>
    <a:srgbClr val="DFB940"/>
    <a:srgbClr val="B4B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28" autoAdjust="0"/>
  </p:normalViewPr>
  <p:slideViewPr>
    <p:cSldViewPr snapToGrid="0">
      <p:cViewPr varScale="1">
        <p:scale>
          <a:sx n="60" d="100"/>
          <a:sy n="60" d="100"/>
        </p:scale>
        <p:origin x="7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F19D-E98F-4DE4-8121-103B36343033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4F976-8E04-453E-B16C-47B437930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4F976-8E04-453E-B16C-47B4379308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5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reset e-mail: When a user log in a site using their e-mail address, a password reset link can be sent to the users if they forget their password. The link is required to be valid for a certain period of time and can be used only once. A HMAC will be computed on the message m containing the user’s e-mail address, the server’s current time and the hash of current password. A URL is constructed based on the user’s e-mail address, current time and HMAC generated before. The URL which is the path to the password reset page will be sent to the user. </a:t>
            </a:r>
          </a:p>
          <a:p>
            <a:endParaRPr lang="en-US" dirty="0"/>
          </a:p>
          <a:p>
            <a:r>
              <a:rPr lang="en-US" dirty="0"/>
              <a:t>Account activation e-mail: When a user want to create an account on a site, an account activation e-mail will be sent to the user. The verification process and generation of URL is quite similar as that of password reset e-mail. </a:t>
            </a:r>
          </a:p>
          <a:p>
            <a:endParaRPr lang="en-US" dirty="0"/>
          </a:p>
          <a:p>
            <a:r>
              <a:rPr lang="en-US" dirty="0"/>
              <a:t>Two-party authenticated communication: A online service shares ”API key”, a randomly generated key, with users to allow users to report data. HMAC is suitable for the authentication of Internet of Things (IoT) thanks to its low cost. </a:t>
            </a:r>
          </a:p>
          <a:p>
            <a:endParaRPr lang="en-US" dirty="0"/>
          </a:p>
          <a:p>
            <a:r>
              <a:rPr lang="en-US" dirty="0"/>
              <a:t>Message digest: Using HMAC, any message can be converted into a message of </a:t>
            </a:r>
            <a:r>
              <a:rPr lang="en-US" dirty="0" err="1"/>
              <a:t>fixedlength</a:t>
            </a:r>
            <a:r>
              <a:rPr lang="en-US" dirty="0"/>
              <a:t> which can permit maximizing bandwidth.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4F976-8E04-453E-B16C-47B4379308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5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dirty="0"/>
              <a:t>ecret random keys which are known to both sender and receiver are denoted as K1 and K2</a:t>
            </a:r>
          </a:p>
          <a:p>
            <a:endParaRPr lang="en-US" dirty="0"/>
          </a:p>
          <a:p>
            <a:r>
              <a:rPr lang="en-US" dirty="0"/>
              <a:t>Nonce is a value changing according to each tag that is generated</a:t>
            </a:r>
          </a:p>
          <a:p>
            <a:endParaRPr lang="en-US" dirty="0"/>
          </a:p>
          <a:p>
            <a:r>
              <a:rPr lang="en-US" dirty="0"/>
              <a:t>Meanwhile, a keyed function, namely </a:t>
            </a:r>
            <a:r>
              <a:rPr lang="en-US" dirty="0" err="1"/>
              <a:t>UHash</a:t>
            </a:r>
            <a:r>
              <a:rPr lang="en-US" dirty="0"/>
              <a:t>, is used in UMAC. 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UHash</a:t>
            </a:r>
            <a:r>
              <a:rPr lang="en-US" dirty="0"/>
              <a:t>, the pseudorandom function F applies Advanced Encryption Standard (AES) algorithm in its default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4F976-8E04-453E-B16C-47B4379308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31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4F976-8E04-453E-B16C-47B4379308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6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4F976-8E04-453E-B16C-47B4379308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11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4F976-8E04-453E-B16C-47B4379308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6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block of ciphertext is dependent on all blocks of plaintext up till the current encryption.</a:t>
            </a:r>
          </a:p>
          <a:p>
            <a:endParaRPr lang="en-US" dirty="0"/>
          </a:p>
          <a:p>
            <a:r>
              <a:rPr lang="en-US" dirty="0"/>
              <a:t>This method is secure as long as the message length m = </a:t>
            </a:r>
            <a:r>
              <a:rPr lang="en-US" dirty="0" err="1"/>
              <a:t>kn</a:t>
            </a:r>
            <a:r>
              <a:rPr lang="en-US" dirty="0"/>
              <a:t>, where k is an integer and n is the length of block cipher 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(sequentially may become a bottleneck in advanced systems)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4F976-8E04-453E-B16C-47B4379308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4F976-8E04-453E-B16C-47B4379308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9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4F976-8E04-453E-B16C-47B4379308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 - cryptographic hash function that hashing data by compressing blocks of data using a function iteratively </a:t>
            </a:r>
          </a:p>
          <a:p>
            <a:endParaRPr lang="en-US" dirty="0"/>
          </a:p>
          <a:p>
            <a:r>
              <a:rPr lang="en-US" dirty="0"/>
              <a:t>B - byte-length of the block for the hash function H </a:t>
            </a:r>
          </a:p>
          <a:p>
            <a:endParaRPr lang="en-US" dirty="0"/>
          </a:p>
          <a:p>
            <a:r>
              <a:rPr lang="en-US" dirty="0"/>
              <a:t>L - byte-length of the output of the hash function H </a:t>
            </a:r>
          </a:p>
          <a:p>
            <a:endParaRPr lang="en-US" dirty="0"/>
          </a:p>
          <a:p>
            <a:r>
              <a:rPr lang="en-US" dirty="0"/>
              <a:t>m - message to be authenticated </a:t>
            </a:r>
          </a:p>
          <a:p>
            <a:endParaRPr lang="en-US" dirty="0"/>
          </a:p>
          <a:p>
            <a:r>
              <a:rPr lang="en-US" dirty="0"/>
              <a:t>K - secret key </a:t>
            </a:r>
          </a:p>
          <a:p>
            <a:endParaRPr lang="en-US" dirty="0"/>
          </a:p>
          <a:p>
            <a:r>
              <a:rPr lang="en-US" dirty="0"/>
              <a:t>K’ - block-sized key generated based on secret key K </a:t>
            </a:r>
          </a:p>
          <a:p>
            <a:endParaRPr lang="en-US" dirty="0"/>
          </a:p>
          <a:p>
            <a:r>
              <a:rPr lang="en-US" dirty="0"/>
              <a:t>ipad - block-sized inner padding, byte 0x36 repeated B times </a:t>
            </a:r>
          </a:p>
          <a:p>
            <a:endParaRPr lang="en-US" dirty="0"/>
          </a:p>
          <a:p>
            <a:r>
              <a:rPr lang="en-US" dirty="0"/>
              <a:t>opad - block-sized outer padding, byte 0x5c repeated B times</a:t>
            </a:r>
          </a:p>
          <a:p>
            <a:endParaRPr lang="en-US" dirty="0"/>
          </a:p>
          <a:p>
            <a:r>
              <a:rPr lang="en-US" dirty="0"/>
              <a:t>XOR - XOR operation </a:t>
            </a:r>
          </a:p>
          <a:p>
            <a:endParaRPr lang="en-US" dirty="0"/>
          </a:p>
          <a:p>
            <a:r>
              <a:rPr lang="en-US" dirty="0"/>
              <a:t>|| - concatenation which means appending the latter one to the previous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4F976-8E04-453E-B16C-47B4379308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 - cryptographic hash function that hashing data by compressing blocks of data using a function iteratively </a:t>
            </a:r>
          </a:p>
          <a:p>
            <a:endParaRPr lang="en-US" dirty="0"/>
          </a:p>
          <a:p>
            <a:r>
              <a:rPr lang="en-US" dirty="0"/>
              <a:t>B - byte-length of the block for the hash function H </a:t>
            </a:r>
          </a:p>
          <a:p>
            <a:endParaRPr lang="en-US" dirty="0"/>
          </a:p>
          <a:p>
            <a:r>
              <a:rPr lang="en-US" dirty="0"/>
              <a:t>L - byte-length of the output of the hash function H </a:t>
            </a:r>
          </a:p>
          <a:p>
            <a:endParaRPr lang="en-US" dirty="0"/>
          </a:p>
          <a:p>
            <a:r>
              <a:rPr lang="en-US" dirty="0"/>
              <a:t>m - message to be authenticated </a:t>
            </a:r>
          </a:p>
          <a:p>
            <a:endParaRPr lang="en-US" dirty="0"/>
          </a:p>
          <a:p>
            <a:r>
              <a:rPr lang="en-US" dirty="0"/>
              <a:t>K - secret key </a:t>
            </a:r>
          </a:p>
          <a:p>
            <a:endParaRPr lang="en-US" dirty="0"/>
          </a:p>
          <a:p>
            <a:r>
              <a:rPr lang="en-US" dirty="0"/>
              <a:t>K’ - block-sized key generated based on secret key K </a:t>
            </a:r>
          </a:p>
          <a:p>
            <a:endParaRPr lang="en-US" dirty="0"/>
          </a:p>
          <a:p>
            <a:r>
              <a:rPr lang="en-US" dirty="0"/>
              <a:t>ipad - block-sized inner padding, byte 0x36 repeated B times </a:t>
            </a:r>
          </a:p>
          <a:p>
            <a:endParaRPr lang="en-US" dirty="0"/>
          </a:p>
          <a:p>
            <a:r>
              <a:rPr lang="en-US" dirty="0"/>
              <a:t>opad - block-sized outer padding, byte 0x5c repeated B times</a:t>
            </a:r>
          </a:p>
          <a:p>
            <a:endParaRPr lang="en-US" dirty="0"/>
          </a:p>
          <a:p>
            <a:r>
              <a:rPr lang="en-US" dirty="0"/>
              <a:t>XOR - XOR operation </a:t>
            </a:r>
          </a:p>
          <a:p>
            <a:endParaRPr lang="en-US" dirty="0"/>
          </a:p>
          <a:p>
            <a:r>
              <a:rPr lang="en-US" dirty="0"/>
              <a:t>|| - concatenation which means appending the latter one to the previous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4F976-8E04-453E-B16C-47B4379308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54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 - cryptographic hash function that hashing data by compressing blocks of data using a function iteratively </a:t>
            </a:r>
          </a:p>
          <a:p>
            <a:endParaRPr lang="en-US" dirty="0"/>
          </a:p>
          <a:p>
            <a:r>
              <a:rPr lang="en-US" dirty="0"/>
              <a:t>B - byte-length of the block for the hash function H </a:t>
            </a:r>
          </a:p>
          <a:p>
            <a:endParaRPr lang="en-US" dirty="0"/>
          </a:p>
          <a:p>
            <a:r>
              <a:rPr lang="en-US" dirty="0"/>
              <a:t>L - byte-length of the output of the hash function H </a:t>
            </a:r>
          </a:p>
          <a:p>
            <a:endParaRPr lang="en-US" dirty="0"/>
          </a:p>
          <a:p>
            <a:r>
              <a:rPr lang="en-US" dirty="0"/>
              <a:t>m - message to be authenticated </a:t>
            </a:r>
          </a:p>
          <a:p>
            <a:endParaRPr lang="en-US" dirty="0"/>
          </a:p>
          <a:p>
            <a:r>
              <a:rPr lang="en-US" dirty="0"/>
              <a:t>K - secret key </a:t>
            </a:r>
          </a:p>
          <a:p>
            <a:endParaRPr lang="en-US" dirty="0"/>
          </a:p>
          <a:p>
            <a:r>
              <a:rPr lang="en-US" dirty="0"/>
              <a:t>K’ - block-sized key generated based on secret key K </a:t>
            </a:r>
          </a:p>
          <a:p>
            <a:endParaRPr lang="en-US" dirty="0"/>
          </a:p>
          <a:p>
            <a:r>
              <a:rPr lang="en-US" dirty="0"/>
              <a:t>ipad - block-sized inner padding, byte 0x36 repeated B times </a:t>
            </a:r>
          </a:p>
          <a:p>
            <a:endParaRPr lang="en-US" dirty="0"/>
          </a:p>
          <a:p>
            <a:r>
              <a:rPr lang="en-US" dirty="0"/>
              <a:t>opad - block-sized outer padding, byte 0x5c repeated B times</a:t>
            </a:r>
          </a:p>
          <a:p>
            <a:endParaRPr lang="en-US" dirty="0"/>
          </a:p>
          <a:p>
            <a:r>
              <a:rPr lang="en-US" dirty="0"/>
              <a:t>XOR - XOR operation </a:t>
            </a:r>
          </a:p>
          <a:p>
            <a:endParaRPr lang="en-US" dirty="0"/>
          </a:p>
          <a:p>
            <a:r>
              <a:rPr lang="en-US" dirty="0"/>
              <a:t>|| - concatenation which means appending the latter one to the previous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4F976-8E04-453E-B16C-47B4379308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27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Bahnschrift" panose="020B0502040204020203" pitchFamily="34" charset="0"/>
              </a:rPr>
              <a:t>Easy to append extra message or data and get another valid MAC without key.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latin typeface="Bahnschrift" panose="020B0502040204020203" pitchFamily="34" charset="0"/>
              </a:rPr>
              <a:t>the collision in the hash function result in the collision in the MAC</a:t>
            </a:r>
            <a:r>
              <a:rPr lang="zh-CN" altLang="en-US" dirty="0">
                <a:latin typeface="Bahnschrift" panose="020B0502040204020203" pitchFamily="34" charset="0"/>
              </a:rPr>
              <a:t>；</a:t>
            </a:r>
            <a:r>
              <a:rPr lang="en-US" dirty="0">
                <a:latin typeface="Bahnschrift" panose="020B0502040204020203" pitchFamily="34" charset="0"/>
              </a:rPr>
              <a:t>finding collision in hash functions is much easier than that in MAC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no extra security is increased as the strength of MAC is based on the length of individual keys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4F976-8E04-453E-B16C-47B4379308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2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 - byte-length of the output of the hash function 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4F976-8E04-453E-B16C-47B4379308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4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2831-4AC6-4599-88AF-E1157C1E2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AF7F6-61A2-403E-9E60-835B70615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3278-79B8-46B4-91F0-9A211B4B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1DD-3790-449E-ACC4-567A6AFC64B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6A049-FF10-4247-917D-E23B32A5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DC3EA-C872-4874-B5B3-78084C32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0483-8AC0-4EBA-A4FD-90A98BE4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6458-70D3-4F72-880E-2292A89C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A3D2F-EAEF-440D-A5BC-55BE9244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F7DC3-3F09-40C0-A6C0-79794950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1DD-3790-449E-ACC4-567A6AFC64B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158A7-6F55-439B-A0A2-761C5B6E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532F3-A30A-43B1-A8C5-85AEE3BE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0483-8AC0-4EBA-A4FD-90A98BE4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FC78E-CF64-40A5-8BB5-E6E3A7581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CDB8F-AFC8-4BA3-831A-CB221F7D7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3E7B-BCC6-47C7-9B5F-25E6DA7E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1DD-3790-449E-ACC4-567A6AFC64B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6F0D-7B81-48A2-8583-21EACEB9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E3AE-A6F0-41AF-8040-9AD8AF4C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0483-8AC0-4EBA-A4FD-90A98BE4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F0B3-CAE3-425E-9FA5-490BFA6C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4490-8F17-466C-834D-CEA49C662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185B-41E8-4215-B1E4-30866EFA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1DD-3790-449E-ACC4-567A6AFC64B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A6DD-0FFA-48BF-816B-BA751F87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41E7D-282B-4733-8031-CB8FB4D9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0483-8AC0-4EBA-A4FD-90A98BE4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4317-2FF2-481D-88D0-58AF561C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CB2-B9B3-4CFA-9493-30FCAF79F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A6E8-E6A9-445D-B2CC-CBFDB7D7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1DD-3790-449E-ACC4-567A6AFC64B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38EF6-9862-4406-9194-DA3F4336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5C7D-7DFB-4984-AB57-2514DFC4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0483-8AC0-4EBA-A4FD-90A98BE4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4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75E2-B604-4AA3-A9B8-B7C373D7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065B-A149-439A-B22A-05DDBAB8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58AEC-90B9-4FC7-BBBC-E958CADC7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78A68-120C-4D73-B765-1C2ED3C6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1DD-3790-449E-ACC4-567A6AFC64B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BD66C-65E2-4E31-A38D-07F8CB36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C9D93-8DD6-4D41-9DBA-4B3E546E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0483-8AC0-4EBA-A4FD-90A98BE4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B55C-AD24-458D-8127-C1C49A7F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E179-6881-49E3-93BC-1C42C5A34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2B949-4D74-4EA3-964B-DB621F7E9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8DD26-F737-4150-BBA2-AFEC3E5FF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AABEB-A7D0-4DA6-A303-F927085A5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14F3D-4724-4DD9-81EB-9334E48C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1DD-3790-449E-ACC4-567A6AFC64B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0F8FC-6691-492A-B39F-C5DACBC3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2AB72-384C-42FB-BE8F-025C29A5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0483-8AC0-4EBA-A4FD-90A98BE4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5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E299-AA9A-447D-9673-BBB1830A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C6FFF-970D-41E9-A110-A7143CC3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1DD-3790-449E-ACC4-567A6AFC64B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C9FF-770F-4796-B187-268901F2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2C462-FE34-4EC4-BEB8-1B0DD2E3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0483-8AC0-4EBA-A4FD-90A98BE4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8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D92EB-B76C-4226-8D7E-BF2DAB04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1DD-3790-449E-ACC4-567A6AFC64B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EDF84-34C9-42EB-A54C-ED5F4743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27458-0F86-461F-BC50-192494C4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0483-8AC0-4EBA-A4FD-90A98BE4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F272-6DC1-46CD-B0B6-2FFF0DB2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DBF6-F361-4001-8ED3-AB908D99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8FC71-CB77-404D-B88B-99F98E7A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6295-0252-47A4-88EB-43253053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1DD-3790-449E-ACC4-567A6AFC64B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5A2F8-8609-4BE5-BEBF-D2954856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68FD2-40BF-4749-A692-336421BC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0483-8AC0-4EBA-A4FD-90A98BE4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CE0E-8EC5-4D26-947A-7FF83460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4A041-FB19-4F38-A94B-805D7C0F6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1D812-9AA9-4F06-B63C-A27CB8500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7C9A8-EED9-4EAF-9D38-A7F79FCE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1DD-3790-449E-ACC4-567A6AFC64B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CF494-063C-41D2-B109-92217DE1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93FDC-7DA9-49BE-BCBC-5AD09D7C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30483-8AC0-4EBA-A4FD-90A98BE4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519E6-6CE1-4EF0-9275-C731E754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B65DE-4062-4FF4-A0A9-CA537BE42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6D512-7041-46F8-8AFD-6D8C87932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31DD-3790-449E-ACC4-567A6AFC64B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2079-F897-4ADC-8322-E2E234362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D4892-D1D6-448F-B983-6758CB5FB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30483-8AC0-4EBA-A4FD-90A98BE4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1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3.wdp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lockchain cryptography">
            <a:extLst>
              <a:ext uri="{FF2B5EF4-FFF2-40B4-BE49-F238E27FC236}">
                <a16:creationId xmlns:a16="http://schemas.microsoft.com/office/drawing/2014/main" id="{04E715C0-56DA-4F57-9CE1-4B7EE899C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7917" l="57407" r="100000">
                        <a14:foregroundMark x1="76638" y1="16964" x2="94160" y2="38095"/>
                        <a14:foregroundMark x1="94587" y1="39286" x2="90598" y2="67857"/>
                        <a14:foregroundMark x1="65812" y1="55952" x2="65812" y2="55952"/>
                        <a14:foregroundMark x1="66667" y1="54762" x2="66667" y2="54762"/>
                        <a14:foregroundMark x1="62108" y1="58929" x2="62108" y2="58929"/>
                        <a14:foregroundMark x1="63818" y1="58631" x2="63818" y2="58631"/>
                        <a14:foregroundMark x1="64530" y1="54464" x2="64103" y2="61012"/>
                        <a14:foregroundMark x1="64103" y1="61310" x2="61681" y2="639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79"/>
          <a:stretch/>
        </p:blipFill>
        <p:spPr bwMode="auto">
          <a:xfrm>
            <a:off x="7969208" y="1390467"/>
            <a:ext cx="3724212" cy="407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859D72-E77C-4072-8DB9-1D728C2E8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37" y="1935705"/>
            <a:ext cx="7594911" cy="182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kern="10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华文中宋" panose="02010600040101010101" pitchFamily="2" charset="-122"/>
                <a:cs typeface="Times New Roman" panose="02020603050405020304" pitchFamily="18" charset="0"/>
              </a:rPr>
              <a:t>Message Authentication Code</a:t>
            </a:r>
            <a:br>
              <a:rPr lang="en-US" altLang="zh-CN" sz="4000" b="1" kern="10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sz="4000" b="1" kern="10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kern="100" dirty="0">
                <a:solidFill>
                  <a:srgbClr val="7379F1"/>
                </a:solidFill>
                <a:effectLst/>
                <a:latin typeface="Bahnschrift" panose="020B0502040204020203" pitchFamily="34" charset="0"/>
                <a:ea typeface="华文中宋" panose="02010600040101010101" pitchFamily="2" charset="-122"/>
                <a:cs typeface="Times New Roman" panose="02020603050405020304" pitchFamily="18" charset="0"/>
              </a:rPr>
              <a:t>(MAC)</a:t>
            </a:r>
            <a:endParaRPr lang="en-US" sz="12500" dirty="0">
              <a:solidFill>
                <a:srgbClr val="7379F1"/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5C3745D-669F-4015-8814-A717008B2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490" y="4565192"/>
            <a:ext cx="6848050" cy="13262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B7BAF7"/>
                </a:solidFill>
                <a:latin typeface="Bahnschrift" panose="020B0502040204020203" pitchFamily="34" charset="0"/>
                <a:ea typeface="华文中宋" panose="02010600040101010101" pitchFamily="2" charset="-122"/>
              </a:rPr>
              <a:t>Group 1</a:t>
            </a: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rgbClr val="B7BAF7"/>
                </a:solidFill>
                <a:latin typeface="Bahnschrift" panose="020B0502040204020203" pitchFamily="34" charset="0"/>
                <a:ea typeface="华文中宋" panose="02010600040101010101" pitchFamily="2" charset="-122"/>
              </a:rPr>
              <a:t>Xiner Shen, Sheng Qiao, Yichun Hou, Hsiang-Yu Chu</a:t>
            </a:r>
            <a:endParaRPr lang="en-US" sz="2200" dirty="0">
              <a:solidFill>
                <a:srgbClr val="B7BAF7"/>
              </a:solidFill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3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íSļïdè">
            <a:extLst>
              <a:ext uri="{FF2B5EF4-FFF2-40B4-BE49-F238E27FC236}">
                <a16:creationId xmlns:a16="http://schemas.microsoft.com/office/drawing/2014/main" id="{29548C64-F730-45D2-A109-F16D73279B32}"/>
              </a:ext>
            </a:extLst>
          </p:cNvPr>
          <p:cNvSpPr/>
          <p:nvPr/>
        </p:nvSpPr>
        <p:spPr bwMode="auto">
          <a:xfrm>
            <a:off x="957412" y="3093862"/>
            <a:ext cx="685771" cy="658303"/>
          </a:xfrm>
          <a:prstGeom prst="ellipse">
            <a:avLst/>
          </a:prstGeom>
          <a:solidFill>
            <a:srgbClr val="B4B7FA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06093A"/>
                </a:solidFill>
                <a:latin typeface="Bahnschrift" panose="020B0502040204020203" pitchFamily="34" charset="0"/>
              </a:rPr>
              <a:t>3</a:t>
            </a:r>
            <a:endParaRPr lang="zh-CN" altLang="en-US" sz="3600" b="1" dirty="0">
              <a:solidFill>
                <a:srgbClr val="06093A"/>
              </a:solidFill>
              <a:latin typeface="Bahnschrift" panose="020B0502040204020203" pitchFamily="34" charset="0"/>
            </a:endParaRPr>
          </a:p>
        </p:txBody>
      </p:sp>
      <p:pic>
        <p:nvPicPr>
          <p:cNvPr id="18" name="Picture 4" descr="blockchain cryptography">
            <a:extLst>
              <a:ext uri="{FF2B5EF4-FFF2-40B4-BE49-F238E27FC236}">
                <a16:creationId xmlns:a16="http://schemas.microsoft.com/office/drawing/2014/main" id="{8ABAE5CC-9799-4B6D-AD34-71DD96777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7917" l="57407" r="100000">
                        <a14:foregroundMark x1="76638" y1="16964" x2="94160" y2="38095"/>
                        <a14:foregroundMark x1="94587" y1="39286" x2="90598" y2="67857"/>
                        <a14:foregroundMark x1="65812" y1="55952" x2="65812" y2="55952"/>
                        <a14:foregroundMark x1="66667" y1="54762" x2="66667" y2="54762"/>
                        <a14:foregroundMark x1="62108" y1="58929" x2="62108" y2="58929"/>
                        <a14:foregroundMark x1="63818" y1="58631" x2="63818" y2="58631"/>
                        <a14:foregroundMark x1="64530" y1="54464" x2="64103" y2="61012"/>
                        <a14:foregroundMark x1="64103" y1="61310" x2="61681" y2="639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79"/>
          <a:stretch/>
        </p:blipFill>
        <p:spPr bwMode="auto">
          <a:xfrm>
            <a:off x="7622039" y="1630920"/>
            <a:ext cx="3724212" cy="407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7E8F7C-F092-4B86-A5B9-F8A6B12C5F88}"/>
              </a:ext>
            </a:extLst>
          </p:cNvPr>
          <p:cNvSpPr txBox="1"/>
          <p:nvPr/>
        </p:nvSpPr>
        <p:spPr>
          <a:xfrm>
            <a:off x="1764406" y="3130625"/>
            <a:ext cx="5686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Hash Function-Based MAC</a:t>
            </a:r>
          </a:p>
        </p:txBody>
      </p:sp>
    </p:spTree>
    <p:extLst>
      <p:ext uri="{BB962C8B-B14F-4D97-AF65-F5344CB8AC3E}">
        <p14:creationId xmlns:p14="http://schemas.microsoft.com/office/powerpoint/2010/main" val="315245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7088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Hash Function-Based MAC (HMAC) — Background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>
            <a:off x="955861" y="804917"/>
            <a:ext cx="10778026" cy="0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11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80BA13-9827-4C34-AA86-4470B0C5632D}"/>
              </a:ext>
            </a:extLst>
          </p:cNvPr>
          <p:cNvSpPr/>
          <p:nvPr/>
        </p:nvSpPr>
        <p:spPr>
          <a:xfrm>
            <a:off x="955861" y="1143000"/>
            <a:ext cx="1817319" cy="547139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D</a:t>
            </a:r>
            <a:r>
              <a:rPr lang="en-US" altLang="zh-CN" sz="2000" b="1" dirty="0">
                <a:latin typeface="Bahnschrift" panose="020B0502040204020203" pitchFamily="34" charset="0"/>
              </a:rPr>
              <a:t>emand</a:t>
            </a:r>
            <a:endParaRPr lang="en-US" sz="2000" b="1" dirty="0">
              <a:latin typeface="Bahnschrift" panose="020B05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03F243-6D5A-42F8-B22C-AE82BDD2B354}"/>
              </a:ext>
            </a:extLst>
          </p:cNvPr>
          <p:cNvSpPr/>
          <p:nvPr/>
        </p:nvSpPr>
        <p:spPr>
          <a:xfrm>
            <a:off x="955861" y="3858718"/>
            <a:ext cx="1817319" cy="547139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Hash function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9BAB88-F1AC-448D-BB33-385200E423B1}"/>
              </a:ext>
            </a:extLst>
          </p:cNvPr>
          <p:cNvSpPr/>
          <p:nvPr/>
        </p:nvSpPr>
        <p:spPr>
          <a:xfrm>
            <a:off x="5628682" y="1143000"/>
            <a:ext cx="2858214" cy="547139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Main goals behind</a:t>
            </a:r>
          </a:p>
          <a:p>
            <a:pPr algn="ctr"/>
            <a:r>
              <a:rPr lang="en-US" b="1" dirty="0">
                <a:latin typeface="Bahnschrift" panose="020B0502040204020203" pitchFamily="34" charset="0"/>
              </a:rPr>
              <a:t> HMAC construction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8C94F-E8ED-40FA-B3B8-8F1A371D9404}"/>
              </a:ext>
            </a:extLst>
          </p:cNvPr>
          <p:cNvSpPr txBox="1"/>
          <p:nvPr/>
        </p:nvSpPr>
        <p:spPr>
          <a:xfrm>
            <a:off x="1621437" y="1783879"/>
            <a:ext cx="3706080" cy="1837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Bahnschrift" panose="020B0502040204020203" pitchFamily="34" charset="0"/>
              </a:rPr>
              <a:t>Widely available</a:t>
            </a: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latin typeface="Bahnschrift" panose="020B0502040204020203" pitchFamily="34" charset="0"/>
              </a:rPr>
              <a:t>Simple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Bahnschrift" panose="020B0502040204020203" pitchFamily="34" charset="0"/>
              </a:rPr>
              <a:t>Efficient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97ABFE-1BF1-4AE8-BAF3-F111741EF53F}"/>
              </a:ext>
            </a:extLst>
          </p:cNvPr>
          <p:cNvSpPr txBox="1"/>
          <p:nvPr/>
        </p:nvSpPr>
        <p:spPr>
          <a:xfrm>
            <a:off x="955861" y="4540787"/>
            <a:ext cx="3427880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rgbClr val="EA8C16"/>
              </a:buClr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hnschrift" panose="020B0502040204020203" pitchFamily="34" charset="0"/>
              </a:rPr>
              <a:t>Faster</a:t>
            </a:r>
            <a:r>
              <a:rPr lang="en-US" sz="2000" dirty="0">
                <a:latin typeface="Bahnschrift" panose="020B0502040204020203" pitchFamily="34" charset="0"/>
              </a:rPr>
              <a:t> execution speed</a:t>
            </a:r>
          </a:p>
          <a:p>
            <a:pPr marL="342900" indent="-342900">
              <a:spcAft>
                <a:spcPts val="1000"/>
              </a:spcAft>
              <a:buClr>
                <a:srgbClr val="EA8C16"/>
              </a:buClr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Bahnschrift" panose="020B0502040204020203" pitchFamily="34" charset="0"/>
              </a:rPr>
              <a:t>Hash functions </a:t>
            </a:r>
            <a:r>
              <a:rPr lang="en-US" altLang="zh-CN" sz="2000" b="1" dirty="0">
                <a:latin typeface="Bahnschrift" panose="020B0502040204020203" pitchFamily="34" charset="0"/>
              </a:rPr>
              <a:t>available worldwide</a:t>
            </a:r>
          </a:p>
          <a:p>
            <a:pPr marL="342900" indent="-342900">
              <a:spcAft>
                <a:spcPts val="1000"/>
              </a:spcAft>
              <a:buClr>
                <a:srgbClr val="EA8C16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Bahnschrift" panose="020B0502040204020203" pitchFamily="34" charset="0"/>
              </a:rPr>
              <a:t>Software implementation </a:t>
            </a:r>
            <a:r>
              <a:rPr lang="en-US" sz="2000" b="1" dirty="0">
                <a:latin typeface="Bahnschrift" panose="020B0502040204020203" pitchFamily="34" charset="0"/>
              </a:rPr>
              <a:t>readily available for free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8858E8-4F42-4197-9045-9BA76FAF72FC}"/>
              </a:ext>
            </a:extLst>
          </p:cNvPr>
          <p:cNvSpPr txBox="1"/>
          <p:nvPr/>
        </p:nvSpPr>
        <p:spPr>
          <a:xfrm>
            <a:off x="5628682" y="1915008"/>
            <a:ext cx="6105205" cy="455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rgbClr val="EA8C16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Can </a:t>
            </a:r>
            <a:r>
              <a:rPr lang="en-US" sz="2000" dirty="0">
                <a:solidFill>
                  <a:srgbClr val="EA8C16"/>
                </a:solidFill>
                <a:latin typeface="Bahnschrift" panose="020B0502040204020203" pitchFamily="34" charset="0"/>
              </a:rPr>
              <a:t>directly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solidFill>
                  <a:srgbClr val="5A62F5"/>
                </a:solidFill>
                <a:latin typeface="Bahnschrift" panose="020B0502040204020203" pitchFamily="34" charset="0"/>
              </a:rPr>
              <a:t>put the available hash functions into use </a:t>
            </a:r>
            <a:r>
              <a:rPr lang="en-US" sz="2000" dirty="0">
                <a:latin typeface="Bahnschrift" panose="020B0502040204020203" pitchFamily="34" charset="0"/>
              </a:rPr>
              <a:t>without any modifications</a:t>
            </a:r>
          </a:p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rgbClr val="EA8C16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5A62F5"/>
                </a:solidFill>
                <a:latin typeface="Bahnschrift" panose="020B0502040204020203" pitchFamily="34" charset="0"/>
              </a:rPr>
              <a:t>Replacement of underlying hash function </a:t>
            </a:r>
            <a:r>
              <a:rPr lang="en-US" sz="2000" dirty="0">
                <a:latin typeface="Bahnschrift" panose="020B0502040204020203" pitchFamily="34" charset="0"/>
              </a:rPr>
              <a:t>should be </a:t>
            </a:r>
            <a:r>
              <a:rPr lang="en-US" sz="2000" dirty="0">
                <a:solidFill>
                  <a:srgbClr val="EA8C16"/>
                </a:solidFill>
                <a:latin typeface="Bahnschrift" panose="020B0502040204020203" pitchFamily="34" charset="0"/>
              </a:rPr>
              <a:t>easy and simple</a:t>
            </a:r>
          </a:p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rgbClr val="EA8C16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The </a:t>
            </a:r>
            <a:r>
              <a:rPr lang="en-US" sz="2000" dirty="0">
                <a:solidFill>
                  <a:srgbClr val="5A62F5"/>
                </a:solidFill>
                <a:latin typeface="Bahnschrift" panose="020B0502040204020203" pitchFamily="34" charset="0"/>
              </a:rPr>
              <a:t>performance of hash functions </a:t>
            </a:r>
            <a:r>
              <a:rPr lang="en-US" sz="2000" dirty="0">
                <a:latin typeface="Bahnschrift" panose="020B0502040204020203" pitchFamily="34" charset="0"/>
              </a:rPr>
              <a:t>should be </a:t>
            </a:r>
            <a:r>
              <a:rPr lang="en-US" sz="2000" dirty="0">
                <a:solidFill>
                  <a:srgbClr val="EA8C16"/>
                </a:solidFill>
                <a:latin typeface="Bahnschrift" panose="020B0502040204020203" pitchFamily="34" charset="0"/>
              </a:rPr>
              <a:t>preserved</a:t>
            </a:r>
          </a:p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rgbClr val="EA8C16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The </a:t>
            </a:r>
            <a:r>
              <a:rPr lang="en-US" sz="2000" dirty="0">
                <a:solidFill>
                  <a:srgbClr val="7379F1"/>
                </a:solidFill>
                <a:latin typeface="Bahnschrift" panose="020B0502040204020203" pitchFamily="34" charset="0"/>
              </a:rPr>
              <a:t>strength of HMAC </a:t>
            </a:r>
            <a:r>
              <a:rPr lang="en-US" sz="2000" dirty="0">
                <a:latin typeface="Bahnschrift" panose="020B0502040204020203" pitchFamily="34" charset="0"/>
              </a:rPr>
              <a:t>can be </a:t>
            </a:r>
            <a:r>
              <a:rPr lang="en-US" sz="2000" dirty="0">
                <a:solidFill>
                  <a:srgbClr val="EA8C16"/>
                </a:solidFill>
                <a:latin typeface="Bahnschrift" panose="020B0502040204020203" pitchFamily="34" charset="0"/>
              </a:rPr>
              <a:t>deduced</a:t>
            </a:r>
            <a:r>
              <a:rPr lang="en-US" sz="2000" dirty="0">
                <a:latin typeface="Bahnschrift" panose="020B0502040204020203" pitchFamily="34" charset="0"/>
              </a:rPr>
              <a:t> according to the strength of the underlying hash functions</a:t>
            </a:r>
          </a:p>
          <a:p>
            <a:pPr marL="342900" indent="-342900">
              <a:lnSpc>
                <a:spcPct val="130000"/>
              </a:lnSpc>
              <a:spcAft>
                <a:spcPts val="1000"/>
              </a:spcAft>
              <a:buClr>
                <a:srgbClr val="EA8C16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7379F1"/>
                </a:solidFill>
                <a:latin typeface="Bahnschrift" panose="020B0502040204020203" pitchFamily="34" charset="0"/>
              </a:rPr>
              <a:t>Secret keys</a:t>
            </a:r>
            <a:r>
              <a:rPr lang="en-US" sz="2000" dirty="0">
                <a:latin typeface="Bahnschrift" panose="020B0502040204020203" pitchFamily="34" charset="0"/>
              </a:rPr>
              <a:t> should be used and handled in a </a:t>
            </a:r>
            <a:r>
              <a:rPr lang="en-US" sz="2000" dirty="0">
                <a:solidFill>
                  <a:srgbClr val="EA8C16"/>
                </a:solidFill>
                <a:latin typeface="Bahnschrift" panose="020B0502040204020203" pitchFamily="34" charset="0"/>
              </a:rPr>
              <a:t>common and simple</a:t>
            </a:r>
            <a:r>
              <a:rPr lang="en-US" sz="2000" dirty="0">
                <a:latin typeface="Bahnschrift" panose="020B0502040204020203" pitchFamily="34" charset="0"/>
              </a:rPr>
              <a:t> way</a:t>
            </a:r>
            <a:endParaRPr lang="en-US" altLang="zh-CN" sz="20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C40A0-03D5-4DED-92AF-878ABEF49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1" y="1915008"/>
            <a:ext cx="4572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2071E-3A2F-443F-A4F5-FB0523775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24" y="2502473"/>
            <a:ext cx="502920" cy="502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23F7F3-F777-46D0-AAFA-5355815604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1" y="3164618"/>
            <a:ext cx="457200" cy="4572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1DA37C-6412-40EE-B309-2380383B0A4C}"/>
              </a:ext>
            </a:extLst>
          </p:cNvPr>
          <p:cNvSpPr/>
          <p:nvPr/>
        </p:nvSpPr>
        <p:spPr>
          <a:xfrm>
            <a:off x="4521361" y="3534163"/>
            <a:ext cx="719417" cy="547139"/>
          </a:xfrm>
          <a:prstGeom prst="rightArrow">
            <a:avLst/>
          </a:prstGeom>
          <a:solidFill>
            <a:srgbClr val="EA8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HMAC — Definition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 flipV="1">
            <a:off x="955861" y="768842"/>
            <a:ext cx="4022954" cy="36075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12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9B6C1-6CDB-4788-BADF-0084B6690038}"/>
              </a:ext>
            </a:extLst>
          </p:cNvPr>
          <p:cNvSpPr/>
          <p:nvPr/>
        </p:nvSpPr>
        <p:spPr>
          <a:xfrm>
            <a:off x="6331285" y="582302"/>
            <a:ext cx="5691111" cy="5508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3115F6-0363-4717-8227-9671E1D21C0D}"/>
              </a:ext>
            </a:extLst>
          </p:cNvPr>
          <p:cNvSpPr/>
          <p:nvPr/>
        </p:nvSpPr>
        <p:spPr>
          <a:xfrm>
            <a:off x="5132120" y="653262"/>
            <a:ext cx="1078382" cy="461665"/>
          </a:xfrm>
          <a:prstGeom prst="rect">
            <a:avLst/>
          </a:prstGeom>
          <a:solidFill>
            <a:srgbClr val="737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Secret </a:t>
            </a:r>
            <a:r>
              <a:rPr lang="en-US" altLang="zh-CN" sz="1400" dirty="0">
                <a:latin typeface="Bahnschrift SemiBold" panose="020B0502040204020203" pitchFamily="34" charset="0"/>
              </a:rPr>
              <a:t>Key </a:t>
            </a:r>
            <a:r>
              <a:rPr lang="en-US" altLang="zh-CN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K</a:t>
            </a:r>
            <a:endParaRPr lang="en-US" sz="1400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E3D16-385F-4B57-9FE5-5E3CCB40BC11}"/>
              </a:ext>
            </a:extLst>
          </p:cNvPr>
          <p:cNvSpPr/>
          <p:nvPr/>
        </p:nvSpPr>
        <p:spPr>
          <a:xfrm>
            <a:off x="6462154" y="652878"/>
            <a:ext cx="1548793" cy="461665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Block-sized </a:t>
            </a:r>
            <a:r>
              <a:rPr lang="en-US" altLang="zh-CN" sz="1400" dirty="0">
                <a:latin typeface="Bahnschrift SemiBold" panose="020B0502040204020203" pitchFamily="34" charset="0"/>
              </a:rPr>
              <a:t>Key </a:t>
            </a:r>
            <a:r>
              <a:rPr lang="en-US" altLang="zh-CN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K’</a:t>
            </a:r>
            <a:endParaRPr lang="en-US" sz="1400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84F5585-E8DC-4DDA-8E0E-52895A46EB4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210502" y="883711"/>
            <a:ext cx="251652" cy="3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058B63A-F26D-4DF7-8BC5-9C0E544E3976}"/>
              </a:ext>
            </a:extLst>
          </p:cNvPr>
          <p:cNvSpPr/>
          <p:nvPr/>
        </p:nvSpPr>
        <p:spPr>
          <a:xfrm>
            <a:off x="6239785" y="599859"/>
            <a:ext cx="203734" cy="207651"/>
          </a:xfrm>
          <a:prstGeom prst="ellipse">
            <a:avLst/>
          </a:prstGeom>
          <a:solidFill>
            <a:srgbClr val="EA8C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1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C7F2079-6AC2-4930-BCC4-52C73AFAA856}"/>
              </a:ext>
            </a:extLst>
          </p:cNvPr>
          <p:cNvGrpSpPr/>
          <p:nvPr/>
        </p:nvGrpSpPr>
        <p:grpSpPr>
          <a:xfrm>
            <a:off x="484108" y="1548204"/>
            <a:ext cx="6772550" cy="402336"/>
            <a:chOff x="478211" y="1143498"/>
            <a:chExt cx="6772550" cy="402336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252E502-FF00-4700-BF4D-90F2435D4EAE}"/>
                </a:ext>
              </a:extLst>
            </p:cNvPr>
            <p:cNvSpPr txBox="1"/>
            <p:nvPr/>
          </p:nvSpPr>
          <p:spPr>
            <a:xfrm>
              <a:off x="1138397" y="1145724"/>
              <a:ext cx="61123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Bahnschrift" panose="020B0502040204020203" pitchFamily="34" charset="0"/>
                  <a:ea typeface="+mj-ea"/>
                  <a:cs typeface="+mj-cs"/>
                </a:rPr>
                <a:t>Generating block-sized Key </a:t>
              </a:r>
              <a:r>
                <a:rPr lang="en-US" sz="2000" b="1" i="1" dirty="0">
                  <a:solidFill>
                    <a:srgbClr val="5A62F5"/>
                  </a:solidFill>
                  <a:ea typeface="+mj-ea"/>
                  <a:cs typeface="Courier New" panose="02070309020205020404" pitchFamily="49" charset="0"/>
                </a:rPr>
                <a:t>K’</a:t>
              </a:r>
              <a:endParaRPr lang="en-US" sz="2000" b="1" dirty="0">
                <a:latin typeface="Bahnschrift" panose="020B0502040204020203" pitchFamily="34" charset="0"/>
                <a:ea typeface="+mj-ea"/>
                <a:cs typeface="+mj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59FBB51-5B7A-48DE-952D-714F7A9E1661}"/>
                </a:ext>
              </a:extLst>
            </p:cNvPr>
            <p:cNvSpPr/>
            <p:nvPr/>
          </p:nvSpPr>
          <p:spPr>
            <a:xfrm>
              <a:off x="478211" y="1143498"/>
              <a:ext cx="402336" cy="402336"/>
            </a:xfrm>
            <a:prstGeom prst="ellipse">
              <a:avLst/>
            </a:prstGeom>
            <a:solidFill>
              <a:srgbClr val="EA8C1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33C9C8B-63E8-471B-B3E6-BA6C44EEE4C8}"/>
              </a:ext>
            </a:extLst>
          </p:cNvPr>
          <p:cNvGrpSpPr/>
          <p:nvPr/>
        </p:nvGrpSpPr>
        <p:grpSpPr>
          <a:xfrm>
            <a:off x="1584772" y="2204525"/>
            <a:ext cx="9241662" cy="1978042"/>
            <a:chOff x="141554" y="2961974"/>
            <a:chExt cx="6574892" cy="1434919"/>
          </a:xfrm>
        </p:grpSpPr>
        <p:sp>
          <p:nvSpPr>
            <p:cNvPr id="190" name="Parallelogram 189">
              <a:extLst>
                <a:ext uri="{FF2B5EF4-FFF2-40B4-BE49-F238E27FC236}">
                  <a16:creationId xmlns:a16="http://schemas.microsoft.com/office/drawing/2014/main" id="{6682C0DC-152E-4C03-BC41-D4A04D6F15B0}"/>
                </a:ext>
              </a:extLst>
            </p:cNvPr>
            <p:cNvSpPr/>
            <p:nvPr/>
          </p:nvSpPr>
          <p:spPr>
            <a:xfrm>
              <a:off x="141554" y="3900447"/>
              <a:ext cx="1053077" cy="329682"/>
            </a:xfrm>
            <a:prstGeom prst="parallelogram">
              <a:avLst/>
            </a:prstGeom>
            <a:solidFill>
              <a:srgbClr val="7373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SemiBold" panose="020B0502040204020203" pitchFamily="34" charset="0"/>
                  <a:ea typeface="+mn-ea"/>
                  <a:cs typeface="+mn-cs"/>
                </a:rPr>
                <a:t>Secret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SemiBold" panose="020B0502040204020203" pitchFamily="34" charset="0"/>
                  <a:ea typeface="等线" panose="02010600030101010101" pitchFamily="2" charset="-122"/>
                  <a:cs typeface="+mn-cs"/>
                </a:rPr>
                <a:t>Key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Bahnschrift SemiBold" panose="020B0502040204020203" pitchFamily="34" charset="0"/>
                  <a:ea typeface="等线" panose="02010600030101010101" pitchFamily="2" charset="-122"/>
                  <a:cs typeface="+mn-cs"/>
                </a:rPr>
                <a:t>K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  <p:sp>
          <p:nvSpPr>
            <p:cNvPr id="191" name="Flowchart: Decision 190">
              <a:extLst>
                <a:ext uri="{FF2B5EF4-FFF2-40B4-BE49-F238E27FC236}">
                  <a16:creationId xmlns:a16="http://schemas.microsoft.com/office/drawing/2014/main" id="{25EA5A40-9DC6-4F50-B498-9B22FBB8E27B}"/>
                </a:ext>
              </a:extLst>
            </p:cNvPr>
            <p:cNvSpPr/>
            <p:nvPr/>
          </p:nvSpPr>
          <p:spPr>
            <a:xfrm>
              <a:off x="1479358" y="3732904"/>
              <a:ext cx="1589297" cy="663989"/>
            </a:xfrm>
            <a:prstGeom prst="flowChartDecision">
              <a:avLst/>
            </a:prstGeom>
            <a:solidFill>
              <a:srgbClr val="66B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K</a:t>
              </a:r>
              <a:r>
                <a:rPr lang="en-US" sz="1400" dirty="0">
                  <a:solidFill>
                    <a:prstClr val="white"/>
                  </a:solidFill>
                  <a:latin typeface="Bahnschrift SemiBold" panose="020B0502040204020203" pitchFamily="34" charset="0"/>
                </a:rPr>
                <a:t> is larger than block size </a:t>
              </a:r>
              <a:r>
                <a:rPr lang="en-US" sz="14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B</a:t>
              </a:r>
              <a:r>
                <a:rPr lang="en-US" sz="1400" dirty="0">
                  <a:solidFill>
                    <a:prstClr val="white"/>
                  </a:solidFill>
                  <a:latin typeface="Bahnschrift SemiBold" panose="020B0502040204020203" pitchFamily="34" charset="0"/>
                </a:rPr>
                <a:t>?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CFDEE66-72C2-4825-A1FF-BA0374821107}"/>
                </a:ext>
              </a:extLst>
            </p:cNvPr>
            <p:cNvSpPr/>
            <p:nvPr/>
          </p:nvSpPr>
          <p:spPr>
            <a:xfrm>
              <a:off x="2828664" y="2961974"/>
              <a:ext cx="944735" cy="520038"/>
            </a:xfrm>
            <a:prstGeom prst="rect">
              <a:avLst/>
            </a:prstGeom>
            <a:solidFill>
              <a:srgbClr val="EA8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latin typeface="Bahnschrift SemiBold" panose="020B0502040204020203" pitchFamily="34" charset="0"/>
                </a:rPr>
                <a:t>Hash down </a:t>
              </a:r>
              <a:r>
                <a:rPr lang="en-US" sz="14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K</a:t>
              </a:r>
              <a:r>
                <a:rPr lang="en-US" sz="1400" dirty="0">
                  <a:solidFill>
                    <a:prstClr val="white"/>
                  </a:solidFill>
                  <a:latin typeface="Bahnschrift SemiBold" panose="020B0502040204020203" pitchFamily="34" charset="0"/>
                </a:rPr>
                <a:t> using </a:t>
              </a:r>
              <a:r>
                <a:rPr lang="en-US" sz="14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H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F3CA997A-91E9-4953-8DD9-68B415C86668}"/>
                </a:ext>
              </a:extLst>
            </p:cNvPr>
            <p:cNvSpPr/>
            <p:nvPr/>
          </p:nvSpPr>
          <p:spPr>
            <a:xfrm>
              <a:off x="3630198" y="3805269"/>
              <a:ext cx="1225700" cy="520038"/>
            </a:xfrm>
            <a:prstGeom prst="rect">
              <a:avLst/>
            </a:prstGeom>
            <a:solidFill>
              <a:srgbClr val="EA8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latin typeface="Bahnschrift SemiBold" panose="020B0502040204020203" pitchFamily="34" charset="0"/>
                </a:rPr>
                <a:t>Append 0 to the end of </a:t>
              </a:r>
              <a:r>
                <a:rPr lang="en-US" sz="14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K / </a:t>
              </a:r>
              <a:r>
                <a:rPr lang="en-US" altLang="zh-CN" sz="14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H(K)</a:t>
              </a:r>
              <a:r>
                <a:rPr lang="en-US" sz="1400" dirty="0">
                  <a:solidFill>
                    <a:prstClr val="white"/>
                  </a:solidFill>
                  <a:latin typeface="Bahnschrift SemiBold" panose="020B0502040204020203" pitchFamily="34" charset="0"/>
                </a:rPr>
                <a:t> up to block size </a:t>
              </a:r>
              <a:r>
                <a:rPr lang="en-US" sz="1400" dirty="0">
                  <a:solidFill>
                    <a:srgbClr val="FFFF00"/>
                  </a:solidFill>
                  <a:latin typeface="Bahnschrift SemiBold" panose="020B0502040204020203" pitchFamily="34" charset="0"/>
                </a:rPr>
                <a:t>B</a:t>
              </a:r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FB492E06-D9A4-4E1E-88DC-EEB7BBED1A24}"/>
                </a:ext>
              </a:extLst>
            </p:cNvPr>
            <p:cNvSpPr/>
            <p:nvPr/>
          </p:nvSpPr>
          <p:spPr>
            <a:xfrm>
              <a:off x="5295719" y="3896861"/>
              <a:ext cx="1420727" cy="333268"/>
            </a:xfrm>
            <a:prstGeom prst="parallelogram">
              <a:avLst/>
            </a:prstGeom>
            <a:solidFill>
              <a:srgbClr val="7373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SemiBold" panose="020B0502040204020203" pitchFamily="34" charset="0"/>
                  <a:ea typeface="+mn-ea"/>
                  <a:cs typeface="+mn-cs"/>
                </a:rPr>
                <a:t>Block-sized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SemiBold" panose="020B0502040204020203" pitchFamily="34" charset="0"/>
                  <a:ea typeface="等线" panose="02010600030101010101" pitchFamily="2" charset="-122"/>
                  <a:cs typeface="+mn-cs"/>
                </a:rPr>
                <a:t>Key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Bahnschrift SemiBold" panose="020B0502040204020203" pitchFamily="34" charset="0"/>
                  <a:ea typeface="等线" panose="02010600030101010101" pitchFamily="2" charset="-122"/>
                  <a:cs typeface="+mn-cs"/>
                </a:rPr>
                <a:t>K’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endParaRPr>
            </a:p>
          </p:txBody>
        </p:sp>
        <p:cxnSp>
          <p:nvCxnSpPr>
            <p:cNvPr id="195" name="Connector: Elbow 194">
              <a:extLst>
                <a:ext uri="{FF2B5EF4-FFF2-40B4-BE49-F238E27FC236}">
                  <a16:creationId xmlns:a16="http://schemas.microsoft.com/office/drawing/2014/main" id="{31568BFE-DF48-48BA-B9F6-33325470A37E}"/>
                </a:ext>
              </a:extLst>
            </p:cNvPr>
            <p:cNvCxnSpPr>
              <a:cxnSpLocks/>
              <a:stCxn id="190" idx="2"/>
              <a:endCxn id="191" idx="1"/>
            </p:cNvCxnSpPr>
            <p:nvPr/>
          </p:nvCxnSpPr>
          <p:spPr>
            <a:xfrm flipV="1">
              <a:off x="1153421" y="4064899"/>
              <a:ext cx="325937" cy="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or: Elbow 195">
              <a:extLst>
                <a:ext uri="{FF2B5EF4-FFF2-40B4-BE49-F238E27FC236}">
                  <a16:creationId xmlns:a16="http://schemas.microsoft.com/office/drawing/2014/main" id="{B194DD9D-A74E-4A16-91F9-4E2866D754AA}"/>
                </a:ext>
              </a:extLst>
            </p:cNvPr>
            <p:cNvCxnSpPr>
              <a:cxnSpLocks/>
              <a:stCxn id="191" idx="3"/>
              <a:endCxn id="193" idx="1"/>
            </p:cNvCxnSpPr>
            <p:nvPr/>
          </p:nvCxnSpPr>
          <p:spPr>
            <a:xfrm>
              <a:off x="3068655" y="4064899"/>
              <a:ext cx="561543" cy="3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or: Elbow 196">
              <a:extLst>
                <a:ext uri="{FF2B5EF4-FFF2-40B4-BE49-F238E27FC236}">
                  <a16:creationId xmlns:a16="http://schemas.microsoft.com/office/drawing/2014/main" id="{4394949C-B0EB-40BC-8E09-9FDB4D1F6159}"/>
                </a:ext>
              </a:extLst>
            </p:cNvPr>
            <p:cNvCxnSpPr>
              <a:cxnSpLocks/>
              <a:stCxn id="193" idx="3"/>
              <a:endCxn id="194" idx="5"/>
            </p:cNvCxnSpPr>
            <p:nvPr/>
          </p:nvCxnSpPr>
          <p:spPr>
            <a:xfrm flipV="1">
              <a:off x="4855898" y="4063495"/>
              <a:ext cx="480675" cy="179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Elbow 197">
              <a:extLst>
                <a:ext uri="{FF2B5EF4-FFF2-40B4-BE49-F238E27FC236}">
                  <a16:creationId xmlns:a16="http://schemas.microsoft.com/office/drawing/2014/main" id="{0E6E8973-7330-4C7C-AD7A-BBF6DB88628A}"/>
                </a:ext>
              </a:extLst>
            </p:cNvPr>
            <p:cNvCxnSpPr>
              <a:cxnSpLocks/>
              <a:stCxn id="191" idx="0"/>
              <a:endCxn id="192" idx="1"/>
            </p:cNvCxnSpPr>
            <p:nvPr/>
          </p:nvCxnSpPr>
          <p:spPr>
            <a:xfrm rot="5400000" flipH="1" flipV="1">
              <a:off x="2295880" y="3200121"/>
              <a:ext cx="510911" cy="55465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or: Elbow 198">
              <a:extLst>
                <a:ext uri="{FF2B5EF4-FFF2-40B4-BE49-F238E27FC236}">
                  <a16:creationId xmlns:a16="http://schemas.microsoft.com/office/drawing/2014/main" id="{2325E49E-B24D-4475-9F86-AACEB12F28C1}"/>
                </a:ext>
              </a:extLst>
            </p:cNvPr>
            <p:cNvCxnSpPr>
              <a:cxnSpLocks/>
              <a:stCxn id="192" idx="3"/>
              <a:endCxn id="193" idx="0"/>
            </p:cNvCxnSpPr>
            <p:nvPr/>
          </p:nvCxnSpPr>
          <p:spPr>
            <a:xfrm>
              <a:off x="3773399" y="3221993"/>
              <a:ext cx="469649" cy="58327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97B60B2-07C5-40D3-89A4-EC6D82826A79}"/>
                </a:ext>
              </a:extLst>
            </p:cNvPr>
            <p:cNvSpPr txBox="1"/>
            <p:nvPr/>
          </p:nvSpPr>
          <p:spPr>
            <a:xfrm>
              <a:off x="3127747" y="3827170"/>
              <a:ext cx="327667" cy="267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Bahnschrift SemiBold" panose="020B0502040204020203" pitchFamily="34" charset="0"/>
                </a:rPr>
                <a:t>No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608C3E5-B7B3-4209-A1EA-5AA735819398}"/>
                </a:ext>
              </a:extLst>
            </p:cNvPr>
            <p:cNvSpPr txBox="1"/>
            <p:nvPr/>
          </p:nvSpPr>
          <p:spPr>
            <a:xfrm>
              <a:off x="1927352" y="3388935"/>
              <a:ext cx="372782" cy="267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Bahnschrift SemiBold" panose="020B0502040204020203" pitchFamily="34" charset="0"/>
                </a:rPr>
                <a:t>Yes</a:t>
              </a:r>
            </a:p>
          </p:txBody>
        </p:sp>
      </p:grp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5600580-B25B-4617-B28B-68ED6FD0E33A}"/>
              </a:ext>
            </a:extLst>
          </p:cNvPr>
          <p:cNvSpPr/>
          <p:nvPr/>
        </p:nvSpPr>
        <p:spPr>
          <a:xfrm>
            <a:off x="10444960" y="125625"/>
            <a:ext cx="943294" cy="421193"/>
          </a:xfrm>
          <a:prstGeom prst="rect">
            <a:avLst/>
          </a:prstGeom>
          <a:solidFill>
            <a:srgbClr val="737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Message </a:t>
            </a:r>
            <a:r>
              <a:rPr lang="en-US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4745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HMAC — Definition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 flipV="1">
            <a:off x="955861" y="768842"/>
            <a:ext cx="4022954" cy="36075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13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9B6C1-6CDB-4788-BADF-0084B6690038}"/>
              </a:ext>
            </a:extLst>
          </p:cNvPr>
          <p:cNvSpPr/>
          <p:nvPr/>
        </p:nvSpPr>
        <p:spPr>
          <a:xfrm>
            <a:off x="6331285" y="582302"/>
            <a:ext cx="5691111" cy="5508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A1D94D-1B51-4D07-AAA3-7EAEF8A36AD1}"/>
              </a:ext>
            </a:extLst>
          </p:cNvPr>
          <p:cNvSpPr/>
          <p:nvPr/>
        </p:nvSpPr>
        <p:spPr>
          <a:xfrm>
            <a:off x="10444960" y="125625"/>
            <a:ext cx="943294" cy="421193"/>
          </a:xfrm>
          <a:prstGeom prst="rect">
            <a:avLst/>
          </a:prstGeom>
          <a:solidFill>
            <a:srgbClr val="737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Message </a:t>
            </a:r>
            <a:r>
              <a:rPr lang="en-US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3115F6-0363-4717-8227-9671E1D21C0D}"/>
              </a:ext>
            </a:extLst>
          </p:cNvPr>
          <p:cNvSpPr/>
          <p:nvPr/>
        </p:nvSpPr>
        <p:spPr>
          <a:xfrm>
            <a:off x="5132120" y="653262"/>
            <a:ext cx="1078382" cy="461665"/>
          </a:xfrm>
          <a:prstGeom prst="rect">
            <a:avLst/>
          </a:prstGeom>
          <a:solidFill>
            <a:srgbClr val="737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Secret </a:t>
            </a:r>
            <a:r>
              <a:rPr lang="en-US" altLang="zh-CN" sz="1400" dirty="0">
                <a:latin typeface="Bahnschrift SemiBold" panose="020B0502040204020203" pitchFamily="34" charset="0"/>
              </a:rPr>
              <a:t>Key </a:t>
            </a:r>
            <a:r>
              <a:rPr lang="en-US" altLang="zh-CN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K</a:t>
            </a:r>
            <a:endParaRPr lang="en-US" sz="1400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E3D16-385F-4B57-9FE5-5E3CCB40BC11}"/>
              </a:ext>
            </a:extLst>
          </p:cNvPr>
          <p:cNvSpPr/>
          <p:nvPr/>
        </p:nvSpPr>
        <p:spPr>
          <a:xfrm>
            <a:off x="6462154" y="652878"/>
            <a:ext cx="1548793" cy="461665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Block-sized </a:t>
            </a:r>
            <a:r>
              <a:rPr lang="en-US" altLang="zh-CN" sz="1400" dirty="0">
                <a:latin typeface="Bahnschrift SemiBold" panose="020B0502040204020203" pitchFamily="34" charset="0"/>
              </a:rPr>
              <a:t>Key </a:t>
            </a:r>
            <a:r>
              <a:rPr lang="en-US" altLang="zh-CN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K’</a:t>
            </a:r>
            <a:endParaRPr lang="en-US" sz="1400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Flowchart: Or 10">
            <a:extLst>
              <a:ext uri="{FF2B5EF4-FFF2-40B4-BE49-F238E27FC236}">
                <a16:creationId xmlns:a16="http://schemas.microsoft.com/office/drawing/2014/main" id="{41551824-F7AD-46DB-B55F-752C000A494A}"/>
              </a:ext>
            </a:extLst>
          </p:cNvPr>
          <p:cNvSpPr/>
          <p:nvPr/>
        </p:nvSpPr>
        <p:spPr>
          <a:xfrm>
            <a:off x="8411396" y="1923795"/>
            <a:ext cx="271713" cy="271713"/>
          </a:xfrm>
          <a:prstGeom prst="flowChartOr">
            <a:avLst/>
          </a:prstGeom>
          <a:solidFill>
            <a:srgbClr val="EA8C1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3B1DE-9AD8-4F90-861C-C06357B37C0F}"/>
              </a:ext>
            </a:extLst>
          </p:cNvPr>
          <p:cNvSpPr/>
          <p:nvPr/>
        </p:nvSpPr>
        <p:spPr>
          <a:xfrm>
            <a:off x="7386618" y="1230064"/>
            <a:ext cx="2319144" cy="484632"/>
          </a:xfrm>
          <a:prstGeom prst="rect">
            <a:avLst/>
          </a:prstGeom>
          <a:solidFill>
            <a:srgbClr val="DF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Block-sized Inner Padding </a:t>
            </a:r>
            <a:r>
              <a:rPr lang="en-US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ipad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A0261FB-E7AA-402A-B86F-6F01CCA5F5BC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16200000" flipH="1">
            <a:off x="7351419" y="999674"/>
            <a:ext cx="945109" cy="117484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5D113A7-35B0-471B-A23A-9C8DB598149F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16200000" flipH="1">
            <a:off x="8442172" y="1818713"/>
            <a:ext cx="209099" cy="10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84F5585-E8DC-4DDA-8E0E-52895A46EB4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210502" y="883711"/>
            <a:ext cx="251652" cy="3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2A5447-54E2-4C4B-BA99-05214526CF85}"/>
              </a:ext>
            </a:extLst>
          </p:cNvPr>
          <p:cNvSpPr/>
          <p:nvPr/>
        </p:nvSpPr>
        <p:spPr>
          <a:xfrm>
            <a:off x="9039270" y="1893699"/>
            <a:ext cx="789652" cy="329682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ipadkey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8AAEB91-A27D-4A52-B849-98BDBB658325}"/>
              </a:ext>
            </a:extLst>
          </p:cNvPr>
          <p:cNvCxnSpPr>
            <a:cxnSpLocks/>
            <a:stCxn id="11" idx="6"/>
            <a:endCxn id="20" idx="1"/>
          </p:cNvCxnSpPr>
          <p:nvPr/>
        </p:nvCxnSpPr>
        <p:spPr>
          <a:xfrm flipV="1">
            <a:off x="8683109" y="2058540"/>
            <a:ext cx="356161" cy="11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B26746F7-72FC-4A88-A118-BBB07C46F2BC}"/>
              </a:ext>
            </a:extLst>
          </p:cNvPr>
          <p:cNvSpPr/>
          <p:nvPr/>
        </p:nvSpPr>
        <p:spPr>
          <a:xfrm>
            <a:off x="10185084" y="1893700"/>
            <a:ext cx="1460920" cy="329184"/>
          </a:xfrm>
          <a:prstGeom prst="flowChartTerminator">
            <a:avLst/>
          </a:prstGeom>
          <a:solidFill>
            <a:srgbClr val="EA8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Concatenation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0D9E628-F852-4EB5-93B6-246F8DDECAFD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9828922" y="2058292"/>
            <a:ext cx="356162" cy="2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1274F27-B50F-4400-B349-652CCE2C581B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rot="5400000">
            <a:off x="10242635" y="1219728"/>
            <a:ext cx="1346882" cy="10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9C503F0-92DD-46A7-90D7-18F67979E33B}"/>
              </a:ext>
            </a:extLst>
          </p:cNvPr>
          <p:cNvSpPr/>
          <p:nvPr/>
        </p:nvSpPr>
        <p:spPr>
          <a:xfrm>
            <a:off x="10359042" y="2516089"/>
            <a:ext cx="1117397" cy="329682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00"/>
                </a:solidFill>
                <a:latin typeface="Bahnschrift SemiBold" panose="020B0502040204020203" pitchFamily="34" charset="0"/>
              </a:rPr>
              <a:t>ipadkey_m</a:t>
            </a:r>
            <a:endParaRPr lang="en-US" sz="1400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9C7B38E-C6FD-435A-B126-D5652B70B1C2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10770040" y="2368387"/>
            <a:ext cx="293205" cy="21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E9A74A2A-83C8-4DA0-8BFD-2FA3D8CA1789}"/>
              </a:ext>
            </a:extLst>
          </p:cNvPr>
          <p:cNvSpPr/>
          <p:nvPr/>
        </p:nvSpPr>
        <p:spPr>
          <a:xfrm>
            <a:off x="10133502" y="3060136"/>
            <a:ext cx="1568474" cy="438912"/>
          </a:xfrm>
          <a:prstGeom prst="flowChartTerminator">
            <a:avLst/>
          </a:prstGeom>
          <a:solidFill>
            <a:srgbClr val="EA8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Hash</a:t>
            </a:r>
            <a:r>
              <a:rPr lang="en-US" altLang="zh-CN" sz="1400" dirty="0">
                <a:latin typeface="Bahnschrift SemiBold" panose="020B0502040204020203" pitchFamily="34" charset="0"/>
              </a:rPr>
              <a:t>ing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(Hash Function </a:t>
            </a:r>
            <a:r>
              <a:rPr lang="en-US" sz="12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H</a:t>
            </a:r>
            <a:r>
              <a:rPr lang="en-US" sz="1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70C1184-EA0A-492C-AFFB-920EA1B72AA7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5400000">
            <a:off x="10810558" y="2952952"/>
            <a:ext cx="21436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058B63A-F26D-4DF7-8BC5-9C0E544E3976}"/>
              </a:ext>
            </a:extLst>
          </p:cNvPr>
          <p:cNvSpPr/>
          <p:nvPr/>
        </p:nvSpPr>
        <p:spPr>
          <a:xfrm>
            <a:off x="6239785" y="599859"/>
            <a:ext cx="203734" cy="207651"/>
          </a:xfrm>
          <a:prstGeom prst="ellipse">
            <a:avLst/>
          </a:prstGeom>
          <a:solidFill>
            <a:srgbClr val="EA8C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6357EF-C50C-48C1-BDF2-E01426D38A0A}"/>
              </a:ext>
            </a:extLst>
          </p:cNvPr>
          <p:cNvSpPr/>
          <p:nvPr/>
        </p:nvSpPr>
        <p:spPr>
          <a:xfrm>
            <a:off x="6950476" y="1954465"/>
            <a:ext cx="203734" cy="207651"/>
          </a:xfrm>
          <a:prstGeom prst="ellipse">
            <a:avLst/>
          </a:prstGeom>
          <a:solidFill>
            <a:srgbClr val="EA8C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D98D8B-DCE5-4B2B-A3E5-C52456A9AA08}"/>
              </a:ext>
            </a:extLst>
          </p:cNvPr>
          <p:cNvSpPr/>
          <p:nvPr/>
        </p:nvSpPr>
        <p:spPr>
          <a:xfrm>
            <a:off x="11568903" y="1684175"/>
            <a:ext cx="203734" cy="207651"/>
          </a:xfrm>
          <a:prstGeom prst="ellipse">
            <a:avLst/>
          </a:prstGeom>
          <a:solidFill>
            <a:srgbClr val="EA8C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C33159-45B7-4459-9EA2-6B17B1ABD806}"/>
              </a:ext>
            </a:extLst>
          </p:cNvPr>
          <p:cNvSpPr/>
          <p:nvPr/>
        </p:nvSpPr>
        <p:spPr>
          <a:xfrm>
            <a:off x="11565548" y="2848212"/>
            <a:ext cx="203734" cy="207651"/>
          </a:xfrm>
          <a:prstGeom prst="ellipse">
            <a:avLst/>
          </a:prstGeom>
          <a:solidFill>
            <a:srgbClr val="EA8C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2BC39A-4062-4BFE-B5B5-83637E9D59BC}"/>
              </a:ext>
            </a:extLst>
          </p:cNvPr>
          <p:cNvSpPr/>
          <p:nvPr/>
        </p:nvSpPr>
        <p:spPr>
          <a:xfrm>
            <a:off x="10515827" y="3761367"/>
            <a:ext cx="801467" cy="329682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h</a:t>
            </a:r>
            <a:endParaRPr lang="en-US" sz="800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1DEE5F9-161B-4EFC-9E91-2C9CBF8ADD66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 rot="5400000">
            <a:off x="10785991" y="3629618"/>
            <a:ext cx="262319" cy="11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C7F2079-6AC2-4930-BCC4-52C73AFAA856}"/>
              </a:ext>
            </a:extLst>
          </p:cNvPr>
          <p:cNvGrpSpPr/>
          <p:nvPr/>
        </p:nvGrpSpPr>
        <p:grpSpPr>
          <a:xfrm>
            <a:off x="484108" y="1548204"/>
            <a:ext cx="6772550" cy="402336"/>
            <a:chOff x="478211" y="1143498"/>
            <a:chExt cx="6772550" cy="402336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252E502-FF00-4700-BF4D-90F2435D4EAE}"/>
                </a:ext>
              </a:extLst>
            </p:cNvPr>
            <p:cNvSpPr txBox="1"/>
            <p:nvPr/>
          </p:nvSpPr>
          <p:spPr>
            <a:xfrm>
              <a:off x="1138397" y="1145724"/>
              <a:ext cx="61123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Bahnschrift" panose="020B0502040204020203" pitchFamily="34" charset="0"/>
                  <a:ea typeface="+mj-ea"/>
                  <a:cs typeface="+mj-cs"/>
                </a:rPr>
                <a:t>Generating block-sized Key </a:t>
              </a:r>
              <a:r>
                <a:rPr lang="en-US" sz="2000" b="1" i="1" dirty="0">
                  <a:solidFill>
                    <a:srgbClr val="5A62F5"/>
                  </a:solidFill>
                  <a:ea typeface="+mj-ea"/>
                  <a:cs typeface="Courier New" panose="02070309020205020404" pitchFamily="49" charset="0"/>
                </a:rPr>
                <a:t>K’</a:t>
              </a:r>
              <a:endParaRPr lang="en-US" sz="2000" b="1" dirty="0">
                <a:latin typeface="Bahnschrift" panose="020B0502040204020203" pitchFamily="34" charset="0"/>
                <a:ea typeface="+mj-ea"/>
                <a:cs typeface="+mj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59FBB51-5B7A-48DE-952D-714F7A9E1661}"/>
                </a:ext>
              </a:extLst>
            </p:cNvPr>
            <p:cNvSpPr/>
            <p:nvPr/>
          </p:nvSpPr>
          <p:spPr>
            <a:xfrm>
              <a:off x="478211" y="1143498"/>
              <a:ext cx="402336" cy="402336"/>
            </a:xfrm>
            <a:prstGeom prst="ellipse">
              <a:avLst/>
            </a:prstGeom>
            <a:solidFill>
              <a:srgbClr val="EA8C1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Bahnschrift" panose="020B0502040204020203" pitchFamily="34" charset="0"/>
                </a:rPr>
                <a:t>1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6411F8C-102B-4AC4-9CB9-7857362191C6}"/>
              </a:ext>
            </a:extLst>
          </p:cNvPr>
          <p:cNvGrpSpPr/>
          <p:nvPr/>
        </p:nvGrpSpPr>
        <p:grpSpPr>
          <a:xfrm>
            <a:off x="478211" y="2607341"/>
            <a:ext cx="6772550" cy="729315"/>
            <a:chOff x="478211" y="1918992"/>
            <a:chExt cx="6772550" cy="729315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990C5F8-4C28-4B97-9CEA-5267F322814C}"/>
                </a:ext>
              </a:extLst>
            </p:cNvPr>
            <p:cNvSpPr txBox="1"/>
            <p:nvPr/>
          </p:nvSpPr>
          <p:spPr>
            <a:xfrm>
              <a:off x="1138397" y="1921218"/>
              <a:ext cx="61123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Bahnschrift" panose="020B0502040204020203" pitchFamily="34" charset="0"/>
                  <a:ea typeface="+mj-ea"/>
                  <a:cs typeface="+mj-cs"/>
                </a:rPr>
                <a:t>XOR block-sized key </a:t>
              </a:r>
              <a:r>
                <a:rPr lang="en-US" sz="2000" b="1" i="1" dirty="0">
                  <a:solidFill>
                    <a:srgbClr val="5A62F5"/>
                  </a:solidFill>
                  <a:ea typeface="+mj-ea"/>
                  <a:cs typeface="Courier New" panose="02070309020205020404" pitchFamily="49" charset="0"/>
                </a:rPr>
                <a:t>K’</a:t>
              </a:r>
              <a:r>
                <a:rPr lang="en-US" sz="2000" b="1" dirty="0">
                  <a:latin typeface="Bahnschrift" panose="020B0502040204020203" pitchFamily="34" charset="0"/>
                  <a:ea typeface="+mj-ea"/>
                  <a:cs typeface="+mj-cs"/>
                </a:rPr>
                <a:t> with </a:t>
              </a:r>
              <a:r>
                <a:rPr lang="en-US" sz="2000" b="1" i="1" dirty="0">
                  <a:solidFill>
                    <a:srgbClr val="5A62F5"/>
                  </a:solidFill>
                  <a:ea typeface="+mj-ea"/>
                  <a:cs typeface="Courier New" panose="02070309020205020404" pitchFamily="49" charset="0"/>
                </a:rPr>
                <a:t>ipad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E055175-5377-410E-B455-EB012AC04975}"/>
                </a:ext>
              </a:extLst>
            </p:cNvPr>
            <p:cNvSpPr/>
            <p:nvPr/>
          </p:nvSpPr>
          <p:spPr>
            <a:xfrm>
              <a:off x="478211" y="1918992"/>
              <a:ext cx="402336" cy="402336"/>
            </a:xfrm>
            <a:prstGeom prst="ellipse">
              <a:avLst/>
            </a:prstGeom>
            <a:solidFill>
              <a:srgbClr val="EA8C1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Bahnschrift" panose="020B0502040204020203" pitchFamily="34" charset="0"/>
                </a:rPr>
                <a:t>2</a:t>
              </a:r>
            </a:p>
          </p:txBody>
        </p: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8C5206EA-347A-43D8-9CA0-8D60C2301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4093" y="2295459"/>
              <a:ext cx="1980652" cy="352848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65BFD42-605E-44AD-8C55-1E2004E71373}"/>
              </a:ext>
            </a:extLst>
          </p:cNvPr>
          <p:cNvGrpSpPr/>
          <p:nvPr/>
        </p:nvGrpSpPr>
        <p:grpSpPr>
          <a:xfrm>
            <a:off x="461930" y="3787937"/>
            <a:ext cx="6772550" cy="754740"/>
            <a:chOff x="478211" y="2694486"/>
            <a:chExt cx="6772550" cy="75474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61F8C8A-2AEF-40E3-9D7A-86326C5D12E6}"/>
                </a:ext>
              </a:extLst>
            </p:cNvPr>
            <p:cNvSpPr txBox="1"/>
            <p:nvPr/>
          </p:nvSpPr>
          <p:spPr>
            <a:xfrm>
              <a:off x="1138397" y="2696712"/>
              <a:ext cx="61123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Bahnschrift" panose="020B0502040204020203" pitchFamily="34" charset="0"/>
                  <a:ea typeface="+mj-ea"/>
                  <a:cs typeface="+mj-cs"/>
                </a:rPr>
                <a:t>Concatenate </a:t>
              </a:r>
              <a:r>
                <a:rPr lang="en-US" sz="2000" b="1" i="1" dirty="0">
                  <a:solidFill>
                    <a:srgbClr val="5A62F5"/>
                  </a:solidFill>
                  <a:ea typeface="+mj-ea"/>
                  <a:cs typeface="Courier New" panose="02070309020205020404" pitchFamily="49" charset="0"/>
                </a:rPr>
                <a:t>ipadkey</a:t>
              </a:r>
              <a:r>
                <a:rPr lang="en-US" sz="2000" b="1" dirty="0">
                  <a:latin typeface="Bahnschrift" panose="020B0502040204020203" pitchFamily="34" charset="0"/>
                  <a:ea typeface="+mj-ea"/>
                  <a:cs typeface="+mj-cs"/>
                </a:rPr>
                <a:t> with message </a:t>
              </a:r>
              <a:r>
                <a:rPr lang="en-US" sz="2000" b="1" i="1" dirty="0">
                  <a:solidFill>
                    <a:srgbClr val="5A62F5"/>
                  </a:solidFill>
                  <a:ea typeface="+mj-ea"/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4BE801C-2DD0-4900-99F8-F38A5EEF75A3}"/>
                </a:ext>
              </a:extLst>
            </p:cNvPr>
            <p:cNvSpPr/>
            <p:nvPr/>
          </p:nvSpPr>
          <p:spPr>
            <a:xfrm>
              <a:off x="478211" y="2694486"/>
              <a:ext cx="402336" cy="402336"/>
            </a:xfrm>
            <a:prstGeom prst="ellipse">
              <a:avLst/>
            </a:prstGeom>
            <a:solidFill>
              <a:srgbClr val="EA8C1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Bahnschrift" panose="020B0502040204020203" pitchFamily="34" charset="0"/>
                </a:rPr>
                <a:t>3</a:t>
              </a:r>
            </a:p>
          </p:txBody>
        </p:sp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EB1D2126-AA41-40F5-8D42-7FBF86DBD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44687" y="3109958"/>
              <a:ext cx="2599464" cy="339268"/>
            </a:xfrm>
            <a:prstGeom prst="rect">
              <a:avLst/>
            </a:prstGeom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5EA4B7A-4F74-4D20-881D-744433BBA53D}"/>
              </a:ext>
            </a:extLst>
          </p:cNvPr>
          <p:cNvGrpSpPr/>
          <p:nvPr/>
        </p:nvGrpSpPr>
        <p:grpSpPr>
          <a:xfrm>
            <a:off x="461930" y="4944761"/>
            <a:ext cx="6772550" cy="741860"/>
            <a:chOff x="474731" y="3472006"/>
            <a:chExt cx="6772550" cy="741860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7AB7F84-E28E-4538-A80F-D0005C60B32A}"/>
                </a:ext>
              </a:extLst>
            </p:cNvPr>
            <p:cNvSpPr txBox="1"/>
            <p:nvPr/>
          </p:nvSpPr>
          <p:spPr>
            <a:xfrm>
              <a:off x="1134917" y="3474232"/>
              <a:ext cx="61123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Bahnschrift" panose="020B0502040204020203" pitchFamily="34" charset="0"/>
                  <a:ea typeface="+mj-ea"/>
                  <a:cs typeface="+mj-cs"/>
                </a:rPr>
                <a:t>Apply hash function </a:t>
              </a:r>
              <a:r>
                <a:rPr lang="en-US" sz="2000" b="1" i="1" dirty="0">
                  <a:solidFill>
                    <a:srgbClr val="5A62F5"/>
                  </a:solidFill>
                  <a:ea typeface="+mj-ea"/>
                  <a:cs typeface="Courier New" panose="02070309020205020404" pitchFamily="49" charset="0"/>
                </a:rPr>
                <a:t>H</a:t>
              </a:r>
              <a:r>
                <a:rPr lang="en-US" sz="2000" b="1" dirty="0">
                  <a:latin typeface="Bahnschrift" panose="020B0502040204020203" pitchFamily="34" charset="0"/>
                  <a:ea typeface="+mj-ea"/>
                  <a:cs typeface="+mj-cs"/>
                </a:rPr>
                <a:t> to </a:t>
              </a:r>
              <a:r>
                <a:rPr lang="en-US" sz="2000" b="1" i="1" dirty="0">
                  <a:solidFill>
                    <a:srgbClr val="5A62F5"/>
                  </a:solidFill>
                  <a:ea typeface="+mj-ea"/>
                  <a:cs typeface="Courier New" panose="02070309020205020404" pitchFamily="49" charset="0"/>
                </a:rPr>
                <a:t>ipadkey_m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B70326F-8FE6-4874-95BF-D2AA70CCF716}"/>
                </a:ext>
              </a:extLst>
            </p:cNvPr>
            <p:cNvSpPr/>
            <p:nvPr/>
          </p:nvSpPr>
          <p:spPr>
            <a:xfrm>
              <a:off x="474731" y="3472006"/>
              <a:ext cx="402336" cy="402336"/>
            </a:xfrm>
            <a:prstGeom prst="ellipse">
              <a:avLst/>
            </a:prstGeom>
            <a:solidFill>
              <a:srgbClr val="EA8C1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Bahnschrift" panose="020B0502040204020203" pitchFamily="34" charset="0"/>
                </a:rPr>
                <a:t>4</a:t>
              </a:r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2861A686-13DD-4522-8FA3-DCBCCF265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49342" y="3874342"/>
              <a:ext cx="1794625" cy="33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41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0" grpId="0" animBg="1"/>
      <p:bldP spid="24" grpId="0" animBg="1"/>
      <p:bldP spid="27" grpId="0" animBg="1"/>
      <p:bldP spid="30" grpId="0" animBg="1"/>
      <p:bldP spid="36" grpId="0" animBg="1"/>
      <p:bldP spid="37" grpId="0" animBg="1"/>
      <p:bldP spid="38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E6BE565-5E30-426B-9F27-3B989AEE73AF}"/>
              </a:ext>
            </a:extLst>
          </p:cNvPr>
          <p:cNvGrpSpPr/>
          <p:nvPr/>
        </p:nvGrpSpPr>
        <p:grpSpPr>
          <a:xfrm>
            <a:off x="480146" y="2029700"/>
            <a:ext cx="6772550" cy="730795"/>
            <a:chOff x="478211" y="4245474"/>
            <a:chExt cx="6772550" cy="730795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095AE0F-145B-48C0-987D-EEC0617D855E}"/>
                </a:ext>
              </a:extLst>
            </p:cNvPr>
            <p:cNvSpPr txBox="1"/>
            <p:nvPr/>
          </p:nvSpPr>
          <p:spPr>
            <a:xfrm>
              <a:off x="1138397" y="4247700"/>
              <a:ext cx="61123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Bahnschrift" panose="020B0502040204020203" pitchFamily="34" charset="0"/>
                  <a:ea typeface="+mj-ea"/>
                  <a:cs typeface="+mj-cs"/>
                </a:rPr>
                <a:t>XOR block-sized key </a:t>
              </a:r>
              <a:r>
                <a:rPr lang="en-US" sz="2000" b="1" i="1" dirty="0">
                  <a:solidFill>
                    <a:srgbClr val="5A62F5"/>
                  </a:solidFill>
                  <a:ea typeface="+mj-ea"/>
                  <a:cs typeface="Courier New" panose="02070309020205020404" pitchFamily="49" charset="0"/>
                </a:rPr>
                <a:t>K’</a:t>
              </a:r>
              <a:r>
                <a:rPr lang="en-US" sz="2000" b="1" dirty="0">
                  <a:latin typeface="Bahnschrift" panose="020B0502040204020203" pitchFamily="34" charset="0"/>
                  <a:ea typeface="+mj-ea"/>
                  <a:cs typeface="+mj-cs"/>
                </a:rPr>
                <a:t> with </a:t>
              </a:r>
              <a:r>
                <a:rPr lang="en-US" sz="2000" b="1" i="1" dirty="0">
                  <a:solidFill>
                    <a:srgbClr val="5A62F5"/>
                  </a:solidFill>
                  <a:ea typeface="+mj-ea"/>
                  <a:cs typeface="Courier New" panose="02070309020205020404" pitchFamily="49" charset="0"/>
                </a:rPr>
                <a:t>opad</a:t>
              </a: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1486B31-4CBD-4AAA-8DC4-535323BD7C25}"/>
                </a:ext>
              </a:extLst>
            </p:cNvPr>
            <p:cNvSpPr/>
            <p:nvPr/>
          </p:nvSpPr>
          <p:spPr>
            <a:xfrm>
              <a:off x="478211" y="4245474"/>
              <a:ext cx="402336" cy="402336"/>
            </a:xfrm>
            <a:prstGeom prst="ellipse">
              <a:avLst/>
            </a:prstGeom>
            <a:solidFill>
              <a:srgbClr val="EA8C1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Bahnschrift" panose="020B0502040204020203" pitchFamily="34" charset="0"/>
                </a:rPr>
                <a:t>5</a:t>
              </a:r>
            </a:p>
          </p:txBody>
        </p:sp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51DE736F-812B-4132-AD1C-748DA1216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570" y="4623037"/>
              <a:ext cx="2207698" cy="353232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HMAC — Definition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 flipV="1">
            <a:off x="955861" y="767881"/>
            <a:ext cx="4377116" cy="37036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14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89B6C1-6CDB-4788-BADF-0084B6690038}"/>
              </a:ext>
            </a:extLst>
          </p:cNvPr>
          <p:cNvSpPr/>
          <p:nvPr/>
        </p:nvSpPr>
        <p:spPr>
          <a:xfrm>
            <a:off x="6323217" y="577998"/>
            <a:ext cx="5691111" cy="5508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A1D94D-1B51-4D07-AAA3-7EAEF8A36AD1}"/>
              </a:ext>
            </a:extLst>
          </p:cNvPr>
          <p:cNvSpPr/>
          <p:nvPr/>
        </p:nvSpPr>
        <p:spPr>
          <a:xfrm>
            <a:off x="10444960" y="125624"/>
            <a:ext cx="943294" cy="421193"/>
          </a:xfrm>
          <a:prstGeom prst="rect">
            <a:avLst/>
          </a:prstGeom>
          <a:solidFill>
            <a:srgbClr val="737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Message </a:t>
            </a:r>
            <a:r>
              <a:rPr lang="en-US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3115F6-0363-4717-8227-9671E1D21C0D}"/>
              </a:ext>
            </a:extLst>
          </p:cNvPr>
          <p:cNvSpPr/>
          <p:nvPr/>
        </p:nvSpPr>
        <p:spPr>
          <a:xfrm>
            <a:off x="5392144" y="653262"/>
            <a:ext cx="818358" cy="461665"/>
          </a:xfrm>
          <a:prstGeom prst="rect">
            <a:avLst/>
          </a:prstGeom>
          <a:solidFill>
            <a:srgbClr val="737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Secret </a:t>
            </a:r>
            <a:r>
              <a:rPr lang="en-US" altLang="zh-CN" sz="1400" dirty="0">
                <a:latin typeface="Bahnschrift SemiBold" panose="020B0502040204020203" pitchFamily="34" charset="0"/>
              </a:rPr>
              <a:t>Key </a:t>
            </a:r>
            <a:r>
              <a:rPr lang="en-US" altLang="zh-CN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K</a:t>
            </a:r>
            <a:endParaRPr lang="en-US" sz="1400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E3D16-385F-4B57-9FE5-5E3CCB40BC11}"/>
              </a:ext>
            </a:extLst>
          </p:cNvPr>
          <p:cNvSpPr/>
          <p:nvPr/>
        </p:nvSpPr>
        <p:spPr>
          <a:xfrm>
            <a:off x="6462154" y="652878"/>
            <a:ext cx="1548793" cy="461665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Block-sized </a:t>
            </a:r>
            <a:r>
              <a:rPr lang="en-US" altLang="zh-CN" sz="1400" dirty="0">
                <a:latin typeface="Bahnschrift SemiBold" panose="020B0502040204020203" pitchFamily="34" charset="0"/>
              </a:rPr>
              <a:t>Key </a:t>
            </a:r>
            <a:r>
              <a:rPr lang="en-US" altLang="zh-CN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K’</a:t>
            </a:r>
            <a:endParaRPr lang="en-US" sz="1400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Flowchart: Or 10">
            <a:extLst>
              <a:ext uri="{FF2B5EF4-FFF2-40B4-BE49-F238E27FC236}">
                <a16:creationId xmlns:a16="http://schemas.microsoft.com/office/drawing/2014/main" id="{41551824-F7AD-46DB-B55F-752C000A494A}"/>
              </a:ext>
            </a:extLst>
          </p:cNvPr>
          <p:cNvSpPr/>
          <p:nvPr/>
        </p:nvSpPr>
        <p:spPr>
          <a:xfrm>
            <a:off x="8411396" y="1923795"/>
            <a:ext cx="271713" cy="271713"/>
          </a:xfrm>
          <a:prstGeom prst="flowChartOr">
            <a:avLst/>
          </a:prstGeom>
          <a:solidFill>
            <a:srgbClr val="EA8C1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3B1DE-9AD8-4F90-861C-C06357B37C0F}"/>
              </a:ext>
            </a:extLst>
          </p:cNvPr>
          <p:cNvSpPr/>
          <p:nvPr/>
        </p:nvSpPr>
        <p:spPr>
          <a:xfrm>
            <a:off x="7386618" y="1230064"/>
            <a:ext cx="2319144" cy="484632"/>
          </a:xfrm>
          <a:prstGeom prst="rect">
            <a:avLst/>
          </a:prstGeom>
          <a:solidFill>
            <a:srgbClr val="DF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Block-sized Inner Padding </a:t>
            </a:r>
            <a:r>
              <a:rPr lang="en-US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ipad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A0261FB-E7AA-402A-B86F-6F01CCA5F5BC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16200000" flipH="1">
            <a:off x="7351419" y="999674"/>
            <a:ext cx="945109" cy="117484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5D113A7-35B0-471B-A23A-9C8DB598149F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16200000" flipH="1">
            <a:off x="8442172" y="1818713"/>
            <a:ext cx="209099" cy="10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84F5585-E8DC-4DDA-8E0E-52895A46EB4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210502" y="883711"/>
            <a:ext cx="251652" cy="3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Or 15">
            <a:extLst>
              <a:ext uri="{FF2B5EF4-FFF2-40B4-BE49-F238E27FC236}">
                <a16:creationId xmlns:a16="http://schemas.microsoft.com/office/drawing/2014/main" id="{0B286AB8-3DA5-4C6B-B8F7-730A30F79D5C}"/>
              </a:ext>
            </a:extLst>
          </p:cNvPr>
          <p:cNvSpPr/>
          <p:nvPr/>
        </p:nvSpPr>
        <p:spPr>
          <a:xfrm>
            <a:off x="8411396" y="4407155"/>
            <a:ext cx="271713" cy="271713"/>
          </a:xfrm>
          <a:prstGeom prst="flowChartOr">
            <a:avLst/>
          </a:prstGeom>
          <a:solidFill>
            <a:srgbClr val="EA8C1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8467B9-147A-4473-B0BE-6D9C19EE6F34}"/>
              </a:ext>
            </a:extLst>
          </p:cNvPr>
          <p:cNvSpPr/>
          <p:nvPr/>
        </p:nvSpPr>
        <p:spPr>
          <a:xfrm>
            <a:off x="7386618" y="3761367"/>
            <a:ext cx="2321272" cy="488228"/>
          </a:xfrm>
          <a:prstGeom prst="rect">
            <a:avLst/>
          </a:prstGeom>
          <a:solidFill>
            <a:srgbClr val="DF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Block-sized Outer Padding </a:t>
            </a:r>
            <a:r>
              <a:rPr lang="en-US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opad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85AE763-5DBD-4F54-B4CB-E91FEAED7C5C}"/>
              </a:ext>
            </a:extLst>
          </p:cNvPr>
          <p:cNvCxnSpPr>
            <a:cxnSpLocks/>
            <a:stCxn id="10" idx="2"/>
            <a:endCxn id="16" idx="2"/>
          </p:cNvCxnSpPr>
          <p:nvPr/>
        </p:nvCxnSpPr>
        <p:spPr>
          <a:xfrm rot="16200000" flipH="1">
            <a:off x="6109739" y="2241354"/>
            <a:ext cx="3428469" cy="117484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1D20C5A-3B58-4FF1-871E-56D901644C43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rot="5400000">
            <a:off x="8468474" y="4328375"/>
            <a:ext cx="15756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2A5447-54E2-4C4B-BA99-05214526CF85}"/>
              </a:ext>
            </a:extLst>
          </p:cNvPr>
          <p:cNvSpPr/>
          <p:nvPr/>
        </p:nvSpPr>
        <p:spPr>
          <a:xfrm>
            <a:off x="9039270" y="1893699"/>
            <a:ext cx="789652" cy="329682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ipadkey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8AAEB91-A27D-4A52-B849-98BDBB658325}"/>
              </a:ext>
            </a:extLst>
          </p:cNvPr>
          <p:cNvCxnSpPr>
            <a:cxnSpLocks/>
            <a:stCxn id="11" idx="6"/>
            <a:endCxn id="20" idx="1"/>
          </p:cNvCxnSpPr>
          <p:nvPr/>
        </p:nvCxnSpPr>
        <p:spPr>
          <a:xfrm flipV="1">
            <a:off x="8683109" y="2058540"/>
            <a:ext cx="356161" cy="111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A0D80A2-509E-4BBC-ABB2-B2E24AE95834}"/>
              </a:ext>
            </a:extLst>
          </p:cNvPr>
          <p:cNvSpPr/>
          <p:nvPr/>
        </p:nvSpPr>
        <p:spPr>
          <a:xfrm>
            <a:off x="9003166" y="4377835"/>
            <a:ext cx="859767" cy="329682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o</a:t>
            </a:r>
            <a:r>
              <a:rPr lang="en-US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padkey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051B4B7-0230-4EA4-8259-E11DE27B58BD}"/>
              </a:ext>
            </a:extLst>
          </p:cNvPr>
          <p:cNvCxnSpPr>
            <a:cxnSpLocks/>
            <a:stCxn id="16" idx="6"/>
            <a:endCxn id="22" idx="1"/>
          </p:cNvCxnSpPr>
          <p:nvPr/>
        </p:nvCxnSpPr>
        <p:spPr>
          <a:xfrm flipV="1">
            <a:off x="8683109" y="4542676"/>
            <a:ext cx="320057" cy="3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B26746F7-72FC-4A88-A118-BBB07C46F2BC}"/>
              </a:ext>
            </a:extLst>
          </p:cNvPr>
          <p:cNvSpPr/>
          <p:nvPr/>
        </p:nvSpPr>
        <p:spPr>
          <a:xfrm>
            <a:off x="10185084" y="1893699"/>
            <a:ext cx="1460920" cy="329184"/>
          </a:xfrm>
          <a:prstGeom prst="flowChartTerminator">
            <a:avLst/>
          </a:prstGeom>
          <a:solidFill>
            <a:srgbClr val="EA8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Concatenation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0D9E628-F852-4EB5-93B6-246F8DDECAFD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9828922" y="2058291"/>
            <a:ext cx="356162" cy="2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1274F27-B50F-4400-B349-652CCE2C581B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rot="5400000">
            <a:off x="10242635" y="1219727"/>
            <a:ext cx="1346882" cy="10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9C503F0-92DD-46A7-90D7-18F67979E33B}"/>
              </a:ext>
            </a:extLst>
          </p:cNvPr>
          <p:cNvSpPr/>
          <p:nvPr/>
        </p:nvSpPr>
        <p:spPr>
          <a:xfrm>
            <a:off x="10359042" y="2516089"/>
            <a:ext cx="1117397" cy="329682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00"/>
                </a:solidFill>
                <a:latin typeface="Bahnschrift SemiBold" panose="020B0502040204020203" pitchFamily="34" charset="0"/>
              </a:rPr>
              <a:t>ipadkey_m</a:t>
            </a:r>
            <a:endParaRPr lang="en-US" sz="1400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9C7B38E-C6FD-435A-B126-D5652B70B1C2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10770039" y="2368387"/>
            <a:ext cx="293206" cy="21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E9A74A2A-83C8-4DA0-8BFD-2FA3D8CA1789}"/>
              </a:ext>
            </a:extLst>
          </p:cNvPr>
          <p:cNvSpPr/>
          <p:nvPr/>
        </p:nvSpPr>
        <p:spPr>
          <a:xfrm>
            <a:off x="10133502" y="3060136"/>
            <a:ext cx="1568474" cy="438912"/>
          </a:xfrm>
          <a:prstGeom prst="flowChartTerminator">
            <a:avLst/>
          </a:prstGeom>
          <a:solidFill>
            <a:srgbClr val="EA8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Hash</a:t>
            </a:r>
            <a:r>
              <a:rPr lang="en-US" altLang="zh-CN" sz="1400" dirty="0">
                <a:latin typeface="Bahnschrift SemiBold" panose="020B0502040204020203" pitchFamily="34" charset="0"/>
              </a:rPr>
              <a:t>ing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(Hash Function </a:t>
            </a:r>
            <a:r>
              <a:rPr lang="en-US" sz="12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H</a:t>
            </a:r>
            <a:r>
              <a:rPr lang="en-US" sz="1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70C1184-EA0A-492C-AFFB-920EA1B72AA7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5400000">
            <a:off x="10810558" y="2952952"/>
            <a:ext cx="21436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058B63A-F26D-4DF7-8BC5-9C0E544E3976}"/>
              </a:ext>
            </a:extLst>
          </p:cNvPr>
          <p:cNvSpPr/>
          <p:nvPr/>
        </p:nvSpPr>
        <p:spPr>
          <a:xfrm>
            <a:off x="6239785" y="599859"/>
            <a:ext cx="203734" cy="207651"/>
          </a:xfrm>
          <a:prstGeom prst="ellipse">
            <a:avLst/>
          </a:prstGeom>
          <a:solidFill>
            <a:srgbClr val="EA8C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6357EF-C50C-48C1-BDF2-E01426D38A0A}"/>
              </a:ext>
            </a:extLst>
          </p:cNvPr>
          <p:cNvSpPr/>
          <p:nvPr/>
        </p:nvSpPr>
        <p:spPr>
          <a:xfrm>
            <a:off x="6950476" y="1954465"/>
            <a:ext cx="203734" cy="207651"/>
          </a:xfrm>
          <a:prstGeom prst="ellipse">
            <a:avLst/>
          </a:prstGeom>
          <a:solidFill>
            <a:srgbClr val="EA8C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D98D8B-DCE5-4B2B-A3E5-C52456A9AA08}"/>
              </a:ext>
            </a:extLst>
          </p:cNvPr>
          <p:cNvSpPr/>
          <p:nvPr/>
        </p:nvSpPr>
        <p:spPr>
          <a:xfrm>
            <a:off x="11568903" y="1684174"/>
            <a:ext cx="203734" cy="207651"/>
          </a:xfrm>
          <a:prstGeom prst="ellipse">
            <a:avLst/>
          </a:prstGeom>
          <a:solidFill>
            <a:srgbClr val="EA8C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C33159-45B7-4459-9EA2-6B17B1ABD806}"/>
              </a:ext>
            </a:extLst>
          </p:cNvPr>
          <p:cNvSpPr/>
          <p:nvPr/>
        </p:nvSpPr>
        <p:spPr>
          <a:xfrm>
            <a:off x="11565548" y="2848212"/>
            <a:ext cx="203734" cy="207651"/>
          </a:xfrm>
          <a:prstGeom prst="ellipse">
            <a:avLst/>
          </a:prstGeom>
          <a:solidFill>
            <a:srgbClr val="EA8C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2006F6-A055-469D-A3BD-431782CFC554}"/>
              </a:ext>
            </a:extLst>
          </p:cNvPr>
          <p:cNvSpPr/>
          <p:nvPr/>
        </p:nvSpPr>
        <p:spPr>
          <a:xfrm>
            <a:off x="6950476" y="4438850"/>
            <a:ext cx="203734" cy="207651"/>
          </a:xfrm>
          <a:prstGeom prst="ellipse">
            <a:avLst/>
          </a:prstGeom>
          <a:solidFill>
            <a:srgbClr val="EA8C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2BC39A-4062-4BFE-B5B5-83637E9D59BC}"/>
              </a:ext>
            </a:extLst>
          </p:cNvPr>
          <p:cNvSpPr/>
          <p:nvPr/>
        </p:nvSpPr>
        <p:spPr>
          <a:xfrm>
            <a:off x="10515827" y="3761367"/>
            <a:ext cx="801467" cy="329682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h</a:t>
            </a:r>
            <a:endParaRPr lang="en-US" sz="800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1DEE5F9-161B-4EFC-9E91-2C9CBF8ADD66}"/>
              </a:ext>
            </a:extLst>
          </p:cNvPr>
          <p:cNvCxnSpPr>
            <a:cxnSpLocks/>
            <a:stCxn id="30" idx="2"/>
            <a:endCxn id="40" idx="0"/>
          </p:cNvCxnSpPr>
          <p:nvPr/>
        </p:nvCxnSpPr>
        <p:spPr>
          <a:xfrm rot="5400000">
            <a:off x="10785991" y="3629618"/>
            <a:ext cx="262319" cy="11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FC49C966-21CE-4CBB-B0E1-04DEE572BC90}"/>
              </a:ext>
            </a:extLst>
          </p:cNvPr>
          <p:cNvSpPr/>
          <p:nvPr/>
        </p:nvSpPr>
        <p:spPr>
          <a:xfrm>
            <a:off x="10167799" y="4380103"/>
            <a:ext cx="1499616" cy="329184"/>
          </a:xfrm>
          <a:prstGeom prst="flowChartTerminator">
            <a:avLst/>
          </a:prstGeom>
          <a:solidFill>
            <a:srgbClr val="EA8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Concatenation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E0825F-7018-4EC4-ABFB-A15CC0AE0961}"/>
              </a:ext>
            </a:extLst>
          </p:cNvPr>
          <p:cNvSpPr/>
          <p:nvPr/>
        </p:nvSpPr>
        <p:spPr>
          <a:xfrm>
            <a:off x="10359102" y="4955541"/>
            <a:ext cx="1117397" cy="329682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h_opadkey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76D7BCD-43A9-4B57-8D21-19E44E38DE3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16200000" flipH="1">
            <a:off x="10794577" y="4832317"/>
            <a:ext cx="246254" cy="1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ED2E918F-C8CC-460D-91D5-3E0D77DCCA94}"/>
              </a:ext>
            </a:extLst>
          </p:cNvPr>
          <p:cNvSpPr/>
          <p:nvPr/>
        </p:nvSpPr>
        <p:spPr>
          <a:xfrm>
            <a:off x="10133441" y="5523343"/>
            <a:ext cx="1568474" cy="440104"/>
          </a:xfrm>
          <a:prstGeom prst="flowChartTerminator">
            <a:avLst/>
          </a:prstGeom>
          <a:solidFill>
            <a:srgbClr val="EA8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Hash</a:t>
            </a:r>
            <a:r>
              <a:rPr lang="en-US" altLang="zh-CN" sz="1400" dirty="0">
                <a:latin typeface="Bahnschrift SemiBold" panose="020B0502040204020203" pitchFamily="34" charset="0"/>
              </a:rPr>
              <a:t>ing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(Hash Function </a:t>
            </a:r>
            <a:r>
              <a:rPr lang="en-US" sz="12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H</a:t>
            </a:r>
            <a:r>
              <a:rPr lang="en-US" sz="1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7A097BF-F58A-44BE-9B6E-1D4327B35EF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rot="5400000">
            <a:off x="10798680" y="5404222"/>
            <a:ext cx="238120" cy="1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253589C-0BF3-4D7F-9130-AC3E85CA51F0}"/>
              </a:ext>
            </a:extLst>
          </p:cNvPr>
          <p:cNvSpPr/>
          <p:nvPr/>
        </p:nvSpPr>
        <p:spPr>
          <a:xfrm>
            <a:off x="10283575" y="6245838"/>
            <a:ext cx="1268207" cy="421193"/>
          </a:xfrm>
          <a:prstGeom prst="rect">
            <a:avLst/>
          </a:prstGeom>
          <a:solidFill>
            <a:srgbClr val="EB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MAC</a:t>
            </a:r>
          </a:p>
          <a:p>
            <a:pPr algn="ctr"/>
            <a:r>
              <a:rPr lang="en-US" altLang="zh-CN" sz="1400" dirty="0">
                <a:solidFill>
                  <a:srgbClr val="FFFF00"/>
                </a:solidFill>
                <a:latin typeface="Bahnschrift SemiBold" panose="020B0502040204020203" pitchFamily="34" charset="0"/>
              </a:rPr>
              <a:t>HMAC(K, m)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199C050-AAE1-4B91-B990-49A3EFA0921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rot="16200000" flipH="1">
            <a:off x="10776483" y="6104641"/>
            <a:ext cx="28239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BA9883E-53DE-4273-8C1B-2AB1E87AAFB1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16200000" flipH="1">
            <a:off x="10772557" y="4235053"/>
            <a:ext cx="289054" cy="10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BC51B71-804C-4285-91D7-644487139311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>
            <a:off x="9862933" y="4542676"/>
            <a:ext cx="304866" cy="201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97A8214-B4B1-4085-923A-B1D2B01419B2}"/>
              </a:ext>
            </a:extLst>
          </p:cNvPr>
          <p:cNvSpPr/>
          <p:nvPr/>
        </p:nvSpPr>
        <p:spPr>
          <a:xfrm>
            <a:off x="11568903" y="4170519"/>
            <a:ext cx="203734" cy="207651"/>
          </a:xfrm>
          <a:prstGeom prst="ellipse">
            <a:avLst/>
          </a:prstGeom>
          <a:solidFill>
            <a:srgbClr val="EA8C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5D957DD-B7DD-4219-BBA3-5FD25283F5D8}"/>
              </a:ext>
            </a:extLst>
          </p:cNvPr>
          <p:cNvSpPr/>
          <p:nvPr/>
        </p:nvSpPr>
        <p:spPr>
          <a:xfrm>
            <a:off x="11565548" y="5315691"/>
            <a:ext cx="203734" cy="207651"/>
          </a:xfrm>
          <a:prstGeom prst="ellipse">
            <a:avLst/>
          </a:prstGeom>
          <a:solidFill>
            <a:srgbClr val="EA8C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7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5113334C-802B-4E5B-B99F-19EAF65410F6}"/>
              </a:ext>
            </a:extLst>
          </p:cNvPr>
          <p:cNvGrpSpPr/>
          <p:nvPr/>
        </p:nvGrpSpPr>
        <p:grpSpPr>
          <a:xfrm>
            <a:off x="478493" y="3296247"/>
            <a:ext cx="6772550" cy="691308"/>
            <a:chOff x="478211" y="5020968"/>
            <a:chExt cx="6772550" cy="691308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8DAD56E-269C-46D8-BEB0-51FDF770957F}"/>
                </a:ext>
              </a:extLst>
            </p:cNvPr>
            <p:cNvSpPr txBox="1"/>
            <p:nvPr/>
          </p:nvSpPr>
          <p:spPr>
            <a:xfrm>
              <a:off x="1138397" y="5023194"/>
              <a:ext cx="61123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Bahnschrift" panose="020B0502040204020203" pitchFamily="34" charset="0"/>
                  <a:ea typeface="+mj-ea"/>
                  <a:cs typeface="+mj-cs"/>
                </a:rPr>
                <a:t>Concatenate </a:t>
              </a:r>
              <a:r>
                <a:rPr lang="en-US" sz="2000" b="1" i="1" dirty="0">
                  <a:solidFill>
                    <a:srgbClr val="5A62F5"/>
                  </a:solidFill>
                  <a:ea typeface="+mj-ea"/>
                  <a:cs typeface="Courier New" panose="02070309020205020404" pitchFamily="49" charset="0"/>
                </a:rPr>
                <a:t>opadkey</a:t>
              </a:r>
              <a:r>
                <a:rPr lang="en-US" sz="2000" b="1" dirty="0">
                  <a:latin typeface="Bahnschrift" panose="020B0502040204020203" pitchFamily="34" charset="0"/>
                  <a:ea typeface="+mj-ea"/>
                  <a:cs typeface="+mj-cs"/>
                </a:rPr>
                <a:t> with </a:t>
              </a:r>
              <a:r>
                <a:rPr lang="en-US" sz="2000" b="1" i="1" dirty="0">
                  <a:solidFill>
                    <a:srgbClr val="5A62F5"/>
                  </a:solidFill>
                  <a:ea typeface="+mj-ea"/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006E4F7-26AB-4D71-854D-7564CADBD897}"/>
                </a:ext>
              </a:extLst>
            </p:cNvPr>
            <p:cNvSpPr/>
            <p:nvPr/>
          </p:nvSpPr>
          <p:spPr>
            <a:xfrm>
              <a:off x="478211" y="5020968"/>
              <a:ext cx="402336" cy="402336"/>
            </a:xfrm>
            <a:prstGeom prst="ellipse">
              <a:avLst/>
            </a:prstGeom>
            <a:solidFill>
              <a:srgbClr val="EA8C1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Bahnschrift" panose="020B0502040204020203" pitchFamily="34" charset="0"/>
                </a:rPr>
                <a:t>6</a:t>
              </a:r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BD6BD4BC-0C2E-4B23-84D5-88DBE6B64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0451" y="5393730"/>
              <a:ext cx="2673700" cy="318546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736757D-4AD0-4A18-AA1D-D0C02E6BC7CD}"/>
              </a:ext>
            </a:extLst>
          </p:cNvPr>
          <p:cNvGrpSpPr/>
          <p:nvPr/>
        </p:nvGrpSpPr>
        <p:grpSpPr>
          <a:xfrm>
            <a:off x="478493" y="4523307"/>
            <a:ext cx="6772550" cy="724446"/>
            <a:chOff x="480905" y="5795564"/>
            <a:chExt cx="6772550" cy="724446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E8C0430-89E7-4ACB-BE24-4527CF9C17EA}"/>
                </a:ext>
              </a:extLst>
            </p:cNvPr>
            <p:cNvSpPr txBox="1"/>
            <p:nvPr/>
          </p:nvSpPr>
          <p:spPr>
            <a:xfrm>
              <a:off x="1141091" y="5797790"/>
              <a:ext cx="61123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Bahnschrift" panose="020B0502040204020203" pitchFamily="34" charset="0"/>
                  <a:ea typeface="+mj-ea"/>
                  <a:cs typeface="+mj-cs"/>
                </a:rPr>
                <a:t>Apply hash function </a:t>
              </a:r>
              <a:r>
                <a:rPr lang="en-US" sz="2000" b="1" i="1" dirty="0">
                  <a:solidFill>
                    <a:srgbClr val="5A62F5"/>
                  </a:solidFill>
                  <a:ea typeface="+mj-ea"/>
                  <a:cs typeface="Courier New" panose="02070309020205020404" pitchFamily="49" charset="0"/>
                </a:rPr>
                <a:t>H </a:t>
              </a:r>
              <a:r>
                <a:rPr lang="en-US" sz="2000" b="1" dirty="0">
                  <a:latin typeface="Bahnschrift" panose="020B0502040204020203" pitchFamily="34" charset="0"/>
                  <a:ea typeface="+mj-ea"/>
                  <a:cs typeface="+mj-cs"/>
                </a:rPr>
                <a:t>to </a:t>
              </a:r>
              <a:r>
                <a:rPr lang="en-US" sz="2000" b="1" i="1" dirty="0">
                  <a:solidFill>
                    <a:srgbClr val="5A62F5"/>
                  </a:solidFill>
                  <a:ea typeface="+mj-ea"/>
                  <a:cs typeface="Courier New" panose="02070309020205020404" pitchFamily="49" charset="0"/>
                </a:rPr>
                <a:t>h_opadkey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2D3E5AB-D4BA-439A-A25E-B12B8887D486}"/>
                </a:ext>
              </a:extLst>
            </p:cNvPr>
            <p:cNvSpPr/>
            <p:nvPr/>
          </p:nvSpPr>
          <p:spPr>
            <a:xfrm>
              <a:off x="480905" y="5795564"/>
              <a:ext cx="402336" cy="402336"/>
            </a:xfrm>
            <a:prstGeom prst="ellipse">
              <a:avLst/>
            </a:prstGeom>
            <a:solidFill>
              <a:srgbClr val="EA8C1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Bahnschrift" panose="020B0502040204020203" pitchFamily="34" charset="0"/>
                </a:rPr>
                <a:t>7</a:t>
              </a:r>
            </a:p>
          </p:txBody>
        </p:sp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EC5D55AF-F44A-4B14-9F2F-5EC3E8011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67478" y="6197900"/>
              <a:ext cx="2971109" cy="32211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815A7D2-720E-46D7-A8E3-B0E447BE80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5077" y="6270623"/>
            <a:ext cx="6532491" cy="4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  <p:bldP spid="39" grpId="0" animBg="1"/>
      <p:bldP spid="42" grpId="0" animBg="1"/>
      <p:bldP spid="43" grpId="0" animBg="1"/>
      <p:bldP spid="45" grpId="0" animBg="1"/>
      <p:bldP spid="47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766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Hash Function-Based MAC (HMAC) — Design Principle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>
            <a:off x="955861" y="804917"/>
            <a:ext cx="10778026" cy="0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15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6" name="íśľïḑe">
            <a:extLst>
              <a:ext uri="{FF2B5EF4-FFF2-40B4-BE49-F238E27FC236}">
                <a16:creationId xmlns:a16="http://schemas.microsoft.com/office/drawing/2014/main" id="{903F9831-B04E-4E8D-AC08-E416478CCDB3}"/>
              </a:ext>
            </a:extLst>
          </p:cNvPr>
          <p:cNvSpPr/>
          <p:nvPr/>
        </p:nvSpPr>
        <p:spPr>
          <a:xfrm>
            <a:off x="471767" y="1082552"/>
            <a:ext cx="484071" cy="484071"/>
          </a:xfrm>
          <a:prstGeom prst="roundRect">
            <a:avLst>
              <a:gd name="adj" fmla="val 50000"/>
            </a:avLst>
          </a:prstGeom>
          <a:solidFill>
            <a:srgbClr val="7379F1"/>
          </a:solidFill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 sz="3200"/>
            </a:pPr>
            <a:r>
              <a:rPr lang="en-US" altLang="zh-CN" sz="2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01</a:t>
            </a:r>
            <a:endParaRPr sz="24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AFB6D-AC54-43D1-AD0E-82A7DC1465F2}"/>
              </a:ext>
            </a:extLst>
          </p:cNvPr>
          <p:cNvSpPr txBox="1"/>
          <p:nvPr/>
        </p:nvSpPr>
        <p:spPr>
          <a:xfrm>
            <a:off x="1105125" y="1015684"/>
            <a:ext cx="4182475" cy="515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i="0" dirty="0">
                <a:effectLst/>
                <a:latin typeface="Bahnschrift" panose="020B0502040204020203" pitchFamily="34" charset="0"/>
              </a:rPr>
              <a:t>“</a:t>
            </a:r>
            <a:r>
              <a:rPr lang="en-US" sz="2400" b="1" i="0" dirty="0">
                <a:solidFill>
                  <a:srgbClr val="EA8C16"/>
                </a:solidFill>
                <a:effectLst/>
                <a:latin typeface="Bahnschrift" panose="020B0502040204020203" pitchFamily="34" charset="0"/>
              </a:rPr>
              <a:t>Preten</a:t>
            </a:r>
            <a:r>
              <a:rPr lang="en-US" sz="2400" b="1" dirty="0">
                <a:solidFill>
                  <a:srgbClr val="EA8C16"/>
                </a:solidFill>
                <a:latin typeface="Bahnschrift" panose="020B0502040204020203" pitchFamily="34" charset="0"/>
              </a:rPr>
              <a:t>d-only</a:t>
            </a:r>
            <a:r>
              <a:rPr lang="en-US" sz="2400" b="1" i="0" dirty="0">
                <a:effectLst/>
                <a:latin typeface="Bahnschrift" panose="020B0502040204020203" pitchFamily="34" charset="0"/>
              </a:rPr>
              <a:t>” construction:</a:t>
            </a:r>
            <a:endParaRPr lang="en-US" sz="2400" b="1" dirty="0"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D5690-263C-45BD-8629-3423F6ABE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958" y="1841597"/>
            <a:ext cx="2292715" cy="405208"/>
          </a:xfrm>
          <a:prstGeom prst="rect">
            <a:avLst/>
          </a:prstGeom>
        </p:spPr>
      </p:pic>
      <p:sp>
        <p:nvSpPr>
          <p:cNvPr id="14" name="íśľïḑe">
            <a:extLst>
              <a:ext uri="{FF2B5EF4-FFF2-40B4-BE49-F238E27FC236}">
                <a16:creationId xmlns:a16="http://schemas.microsoft.com/office/drawing/2014/main" id="{3743AAD1-5A8D-47D5-9B5C-B110BA64A4D6}"/>
              </a:ext>
            </a:extLst>
          </p:cNvPr>
          <p:cNvSpPr/>
          <p:nvPr/>
        </p:nvSpPr>
        <p:spPr>
          <a:xfrm>
            <a:off x="471767" y="3014813"/>
            <a:ext cx="484071" cy="484071"/>
          </a:xfrm>
          <a:prstGeom prst="roundRect">
            <a:avLst>
              <a:gd name="adj" fmla="val 50000"/>
            </a:avLst>
          </a:prstGeom>
          <a:solidFill>
            <a:srgbClr val="7379F1"/>
          </a:solidFill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 sz="3200"/>
            </a:pPr>
            <a:r>
              <a:rPr lang="en-US" altLang="zh-CN" sz="2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02</a:t>
            </a:r>
            <a:endParaRPr sz="24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929DED-521A-4CA8-AAC3-556B6F0BA23C}"/>
              </a:ext>
            </a:extLst>
          </p:cNvPr>
          <p:cNvSpPr txBox="1"/>
          <p:nvPr/>
        </p:nvSpPr>
        <p:spPr>
          <a:xfrm>
            <a:off x="1105125" y="2947945"/>
            <a:ext cx="4182475" cy="515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i="0" dirty="0">
                <a:effectLst/>
                <a:latin typeface="Bahnschrift" panose="020B0502040204020203" pitchFamily="34" charset="0"/>
              </a:rPr>
              <a:t>“</a:t>
            </a:r>
            <a:r>
              <a:rPr lang="en-US" sz="2400" b="1" i="0" dirty="0">
                <a:solidFill>
                  <a:srgbClr val="EA8C16"/>
                </a:solidFill>
                <a:effectLst/>
                <a:latin typeface="Bahnschrift" panose="020B0502040204020203" pitchFamily="34" charset="0"/>
              </a:rPr>
              <a:t>Append</a:t>
            </a:r>
            <a:r>
              <a:rPr lang="en-US" sz="2400" b="1" dirty="0">
                <a:solidFill>
                  <a:srgbClr val="EA8C16"/>
                </a:solidFill>
                <a:latin typeface="Bahnschrift" panose="020B0502040204020203" pitchFamily="34" charset="0"/>
              </a:rPr>
              <a:t>-only</a:t>
            </a:r>
            <a:r>
              <a:rPr lang="en-US" sz="2400" b="1" i="0" dirty="0">
                <a:effectLst/>
                <a:latin typeface="Bahnschrift" panose="020B0502040204020203" pitchFamily="34" charset="0"/>
              </a:rPr>
              <a:t>” construction:</a:t>
            </a:r>
            <a:endParaRPr lang="en-US" sz="2400" b="1" dirty="0"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E34F2-011C-4BB3-AD91-A5B93B055F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060" y="3816391"/>
            <a:ext cx="2346513" cy="379396"/>
          </a:xfrm>
          <a:prstGeom prst="rect">
            <a:avLst/>
          </a:prstGeom>
        </p:spPr>
      </p:pic>
      <p:sp>
        <p:nvSpPr>
          <p:cNvPr id="18" name="íśľïḑe">
            <a:extLst>
              <a:ext uri="{FF2B5EF4-FFF2-40B4-BE49-F238E27FC236}">
                <a16:creationId xmlns:a16="http://schemas.microsoft.com/office/drawing/2014/main" id="{B84089EA-9F99-442F-8356-2EC21729765D}"/>
              </a:ext>
            </a:extLst>
          </p:cNvPr>
          <p:cNvSpPr/>
          <p:nvPr/>
        </p:nvSpPr>
        <p:spPr>
          <a:xfrm>
            <a:off x="471767" y="5099966"/>
            <a:ext cx="484071" cy="484071"/>
          </a:xfrm>
          <a:prstGeom prst="roundRect">
            <a:avLst>
              <a:gd name="adj" fmla="val 50000"/>
            </a:avLst>
          </a:prstGeom>
          <a:solidFill>
            <a:srgbClr val="7379F1"/>
          </a:solidFill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algn="ctr">
              <a:defRPr sz="3200"/>
            </a:pPr>
            <a:r>
              <a:rPr lang="en-US" sz="2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03</a:t>
            </a:r>
            <a:endParaRPr sz="2400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167274-BDBD-45F8-B72E-C9E4D915E4CE}"/>
              </a:ext>
            </a:extLst>
          </p:cNvPr>
          <p:cNvSpPr txBox="1"/>
          <p:nvPr/>
        </p:nvSpPr>
        <p:spPr>
          <a:xfrm>
            <a:off x="1105125" y="5034110"/>
            <a:ext cx="4182475" cy="515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i="0" dirty="0">
                <a:effectLst/>
                <a:latin typeface="Bahnschrift" panose="020B0502040204020203" pitchFamily="34" charset="0"/>
              </a:rPr>
              <a:t>“</a:t>
            </a:r>
            <a:r>
              <a:rPr lang="en-US" sz="2400" b="1" i="0" dirty="0">
                <a:solidFill>
                  <a:srgbClr val="EA8C16"/>
                </a:solidFill>
                <a:effectLst/>
                <a:latin typeface="Bahnschrift" panose="020B0502040204020203" pitchFamily="34" charset="0"/>
              </a:rPr>
              <a:t>Envelop</a:t>
            </a:r>
            <a:r>
              <a:rPr lang="en-US" sz="2400" b="1" i="0" dirty="0">
                <a:effectLst/>
                <a:latin typeface="Bahnschrift" panose="020B0502040204020203" pitchFamily="34" charset="0"/>
              </a:rPr>
              <a:t>” construction:</a:t>
            </a:r>
            <a:endParaRPr lang="en-US" sz="2400" b="1" dirty="0">
              <a:latin typeface="Bahnschrif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9E4994-34D6-4D9D-A04B-96C3EFA43B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354" y="5867464"/>
            <a:ext cx="2951926" cy="3712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1BC319-60B2-4B76-A941-DAED26D4A11B}"/>
                  </a:ext>
                </a:extLst>
              </p:cNvPr>
              <p:cNvSpPr txBox="1"/>
              <p:nvPr/>
            </p:nvSpPr>
            <p:spPr>
              <a:xfrm>
                <a:off x="8346559" y="3429000"/>
                <a:ext cx="3186960" cy="1015663"/>
              </a:xfrm>
              <a:prstGeom prst="rect">
                <a:avLst/>
              </a:prstGeom>
              <a:solidFill>
                <a:srgbClr val="7379F1"/>
              </a:solidFill>
            </p:spPr>
            <p:txBody>
              <a:bodyPr wrap="square">
                <a:spAutoFit/>
              </a:bodyPr>
              <a:lstStyle/>
              <a:p>
                <a:endParaRPr lang="en-US" sz="2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𝑴𝑨𝑪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</a:endParaRPr>
              </a:p>
              <a:p>
                <a:endParaRPr lang="en-US" sz="2000" b="1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1BC319-60B2-4B76-A941-DAED26D4A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59" y="3429000"/>
                <a:ext cx="3186960" cy="1015663"/>
              </a:xfrm>
              <a:prstGeom prst="rect">
                <a:avLst/>
              </a:prstGeom>
              <a:blipFill>
                <a:blip r:embed="rId8"/>
                <a:stretch>
                  <a:fillRect r="-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C1C8FAA-9884-452B-87B2-8003A127A42E}"/>
              </a:ext>
            </a:extLst>
          </p:cNvPr>
          <p:cNvSpPr/>
          <p:nvPr/>
        </p:nvSpPr>
        <p:spPr>
          <a:xfrm>
            <a:off x="5095265" y="1814951"/>
            <a:ext cx="2198370" cy="515845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extension attack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BB77C2E-5EC4-4441-88B6-8DD3F2447905}"/>
              </a:ext>
            </a:extLst>
          </p:cNvPr>
          <p:cNvSpPr/>
          <p:nvPr/>
        </p:nvSpPr>
        <p:spPr>
          <a:xfrm>
            <a:off x="5095265" y="3768563"/>
            <a:ext cx="2198370" cy="515845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collision attack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7640256-3BBC-4031-81E4-6A66BFD35799}"/>
              </a:ext>
            </a:extLst>
          </p:cNvPr>
          <p:cNvSpPr/>
          <p:nvPr/>
        </p:nvSpPr>
        <p:spPr>
          <a:xfrm>
            <a:off x="4728833" y="5734382"/>
            <a:ext cx="2931234" cy="510610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divide and conquer attack</a:t>
            </a:r>
          </a:p>
        </p:txBody>
      </p:sp>
    </p:spTree>
    <p:extLst>
      <p:ext uri="{BB962C8B-B14F-4D97-AF65-F5344CB8AC3E}">
        <p14:creationId xmlns:p14="http://schemas.microsoft.com/office/powerpoint/2010/main" val="17019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 animBg="1"/>
      <p:bldP spid="15" grpId="0"/>
      <p:bldP spid="18" grpId="0" animBg="1"/>
      <p:bldP spid="19" grpId="0"/>
      <p:bldP spid="31" grpId="0" animBg="1"/>
      <p:bldP spid="24" grpId="0" animBg="1"/>
      <p:bldP spid="34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657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Hash Function-Based MAC (HMAC) — Security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>
            <a:off x="955861" y="804917"/>
            <a:ext cx="10778026" cy="0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16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CEF86B-49CE-4AF8-8064-BC19172E4684}"/>
              </a:ext>
            </a:extLst>
          </p:cNvPr>
          <p:cNvSpPr/>
          <p:nvPr/>
        </p:nvSpPr>
        <p:spPr>
          <a:xfrm>
            <a:off x="955860" y="1239518"/>
            <a:ext cx="2624367" cy="515845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Requirement for Keys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95599C-6EA4-49DC-9662-9E768FD31F89}"/>
              </a:ext>
            </a:extLst>
          </p:cNvPr>
          <p:cNvSpPr txBox="1"/>
          <p:nvPr/>
        </p:nvSpPr>
        <p:spPr>
          <a:xfrm>
            <a:off x="955859" y="1815289"/>
            <a:ext cx="5107488" cy="86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Be at least </a:t>
            </a:r>
            <a:r>
              <a:rPr lang="en-US" b="1" i="1" dirty="0">
                <a:solidFill>
                  <a:srgbClr val="EA8C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b="1" dirty="0">
                <a:solidFill>
                  <a:srgbClr val="EA8C16"/>
                </a:solidFill>
                <a:latin typeface="Bahnschrift" panose="020B0502040204020203" pitchFamily="34" charset="0"/>
              </a:rPr>
              <a:t> bytes long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Be chosen </a:t>
            </a:r>
            <a:r>
              <a:rPr lang="en-US" b="1" dirty="0">
                <a:solidFill>
                  <a:srgbClr val="EA8C16"/>
                </a:solidFill>
                <a:latin typeface="Bahnschrift" panose="020B0502040204020203" pitchFamily="34" charset="0"/>
              </a:rPr>
              <a:t>randomly</a:t>
            </a:r>
            <a:r>
              <a:rPr lang="en-US" dirty="0">
                <a:latin typeface="Bahnschrift" panose="020B0502040204020203" pitchFamily="34" charset="0"/>
              </a:rPr>
              <a:t> and </a:t>
            </a:r>
            <a:r>
              <a:rPr lang="en-US" b="1" dirty="0">
                <a:solidFill>
                  <a:srgbClr val="EA8C16"/>
                </a:solidFill>
                <a:latin typeface="Bahnschrift" panose="020B0502040204020203" pitchFamily="34" charset="0"/>
              </a:rPr>
              <a:t>refreshed regularly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71CB39-9587-452A-9033-B694F8FA998D}"/>
              </a:ext>
            </a:extLst>
          </p:cNvPr>
          <p:cNvSpPr/>
          <p:nvPr/>
        </p:nvSpPr>
        <p:spPr>
          <a:xfrm>
            <a:off x="955859" y="3655654"/>
            <a:ext cx="2624367" cy="515845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Strength of HMAC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26AA62-172E-4A70-A28B-DD3E393C1ECC}"/>
              </a:ext>
            </a:extLst>
          </p:cNvPr>
          <p:cNvSpPr txBox="1"/>
          <p:nvPr/>
        </p:nvSpPr>
        <p:spPr>
          <a:xfrm>
            <a:off x="955859" y="4268463"/>
            <a:ext cx="5140141" cy="182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Underlying hash functions </a:t>
            </a:r>
            <a:r>
              <a:rPr lang="en-US" b="1" i="1" dirty="0">
                <a:solidFill>
                  <a:srgbClr val="EA8C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Bahnschrift" panose="020B0502040204020203" pitchFamily="34" charset="0"/>
              </a:rPr>
              <a:t> with </a:t>
            </a:r>
            <a:r>
              <a:rPr lang="en-US" b="1" dirty="0">
                <a:solidFill>
                  <a:srgbClr val="EA8C16"/>
                </a:solidFill>
                <a:latin typeface="Bahnschrift" panose="020B0502040204020203" pitchFamily="34" charset="0"/>
              </a:rPr>
              <a:t>strong cryptographic properties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A8C16"/>
                </a:solidFill>
                <a:latin typeface="Bahnschrift" panose="020B0502040204020203" pitchFamily="34" charset="0"/>
              </a:rPr>
              <a:t>Compression function </a:t>
            </a:r>
            <a:r>
              <a:rPr lang="en-US" dirty="0">
                <a:latin typeface="Bahnschrift" panose="020B0502040204020203" pitchFamily="34" charset="0"/>
              </a:rPr>
              <a:t>of the hash function </a:t>
            </a:r>
            <a:r>
              <a:rPr lang="en-US" b="1" i="1" dirty="0">
                <a:solidFill>
                  <a:srgbClr val="EA8C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Bahnschrift" panose="020B0502040204020203" pitchFamily="34" charset="0"/>
              </a:rPr>
              <a:t> required to </a:t>
            </a:r>
            <a:r>
              <a:rPr lang="en-US" b="1" dirty="0">
                <a:solidFill>
                  <a:srgbClr val="EA8C16"/>
                </a:solidFill>
                <a:latin typeface="Bahnschrift" panose="020B0502040204020203" pitchFamily="34" charset="0"/>
              </a:rPr>
              <a:t>powerful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67C498-D69A-4120-B604-B12AEF999D5B}"/>
              </a:ext>
            </a:extLst>
          </p:cNvPr>
          <p:cNvSpPr/>
          <p:nvPr/>
        </p:nvSpPr>
        <p:spPr>
          <a:xfrm>
            <a:off x="6626400" y="1239518"/>
            <a:ext cx="2624367" cy="515845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Birthday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AD4D81-68E5-487B-97EA-7F466D32FB6E}"/>
                  </a:ext>
                </a:extLst>
              </p:cNvPr>
              <p:cNvSpPr txBox="1"/>
              <p:nvPr/>
            </p:nvSpPr>
            <p:spPr>
              <a:xfrm>
                <a:off x="6626400" y="1815289"/>
                <a:ext cx="4862228" cy="2177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ahnschrift" panose="020B0502040204020203" pitchFamily="34" charset="0"/>
                  </a:rPr>
                  <a:t>Most common strong attack against HMAC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Bahnschrift" panose="020B0502040204020203" pitchFamily="34" charset="0"/>
                  </a:rPr>
                  <a:t>Collision findings in hash functions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Bahnschrift" panose="020B0502040204020203" pitchFamily="34" charset="0"/>
                  </a:rPr>
                  <a:t>I</a:t>
                </a:r>
                <a:r>
                  <a:rPr lang="en-US" dirty="0">
                    <a:latin typeface="Bahnschrift" panose="020B0502040204020203" pitchFamily="34" charset="0"/>
                  </a:rPr>
                  <a:t>mpractical as it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EA8C1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EA8C1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EA8C16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000" b="1" i="1">
                            <a:solidFill>
                              <a:srgbClr val="EA8C16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EA8C1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latin typeface="Bahnschrift" panose="020B0502040204020203" pitchFamily="34" charset="0"/>
                  </a:rPr>
                  <a:t> messages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dirty="0">
                    <a:latin typeface="Bahnschrift" panose="020B0502040204020203" pitchFamily="34" charset="0"/>
                  </a:rPr>
                  <a:t>( </a:t>
                </a:r>
                <a:r>
                  <a:rPr lang="zh-CN" altLang="en-US" dirty="0">
                    <a:latin typeface="Bahnschrift" panose="020B0502040204020203" pitchFamily="34" charset="0"/>
                  </a:rPr>
                  <a:t>≥</a:t>
                </a:r>
                <a:r>
                  <a:rPr lang="en-US" dirty="0">
                    <a:latin typeface="Bahnschrift" panose="020B0502040204020203" pitchFamily="34" charset="0"/>
                  </a:rPr>
                  <a:t>25,000 years for </a:t>
                </a:r>
                <a:r>
                  <a:rPr 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dirty="0">
                    <a:latin typeface="Bahnschrift" panose="020B0502040204020203" pitchFamily="34" charset="0"/>
                  </a:rPr>
                  <a:t>=128 )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b="1" dirty="0">
                  <a:solidFill>
                    <a:srgbClr val="EA8C16"/>
                  </a:solidFill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AD4D81-68E5-487B-97EA-7F466D32F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400" y="1815289"/>
                <a:ext cx="4862228" cy="2177006"/>
              </a:xfrm>
              <a:prstGeom prst="rect">
                <a:avLst/>
              </a:prstGeom>
              <a:blipFill>
                <a:blip r:embed="rId5"/>
                <a:stretch>
                  <a:fillRect l="-752" r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2A21FA-AF9B-41FB-A1CC-35ED7D9CCC59}"/>
              </a:ext>
            </a:extLst>
          </p:cNvPr>
          <p:cNvCxnSpPr/>
          <p:nvPr/>
        </p:nvCxnSpPr>
        <p:spPr>
          <a:xfrm>
            <a:off x="6274191" y="1239518"/>
            <a:ext cx="0" cy="54004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A122E4E-C46C-4A7B-904A-7C5EA91392AA}"/>
              </a:ext>
            </a:extLst>
          </p:cNvPr>
          <p:cNvSpPr/>
          <p:nvPr/>
        </p:nvSpPr>
        <p:spPr>
          <a:xfrm>
            <a:off x="6865037" y="4601736"/>
            <a:ext cx="4623591" cy="947968"/>
          </a:xfrm>
          <a:prstGeom prst="rect">
            <a:avLst/>
          </a:prstGeom>
          <a:solidFill>
            <a:srgbClr val="EA8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HMAC is still of high security</a:t>
            </a:r>
          </a:p>
        </p:txBody>
      </p:sp>
    </p:spTree>
    <p:extLst>
      <p:ext uri="{BB962C8B-B14F-4D97-AF65-F5344CB8AC3E}">
        <p14:creationId xmlns:p14="http://schemas.microsoft.com/office/powerpoint/2010/main" val="29290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8" grpId="0" animBg="1"/>
      <p:bldP spid="9" grpId="0"/>
      <p:bldP spid="10" grpId="0" animBg="1"/>
      <p:bldP spid="11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6966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Hash Function-Based MAC (HMAC) — Application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>
            <a:off x="955861" y="804917"/>
            <a:ext cx="10778026" cy="0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17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  <p:pic>
        <p:nvPicPr>
          <p:cNvPr id="1026" name="Picture 2" descr="Sample Password Reset Email Messages + Deliverability Tips">
            <a:extLst>
              <a:ext uri="{FF2B5EF4-FFF2-40B4-BE49-F238E27FC236}">
                <a16:creationId xmlns:a16="http://schemas.microsoft.com/office/drawing/2014/main" id="{4B87B136-D6BF-4473-92DC-77646B41B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471" y="924284"/>
            <a:ext cx="3651736" cy="384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sh algorithm III. HASH FUNCTION | Download Scientific Diagram">
            <a:extLst>
              <a:ext uri="{FF2B5EF4-FFF2-40B4-BE49-F238E27FC236}">
                <a16:creationId xmlns:a16="http://schemas.microsoft.com/office/drawing/2014/main" id="{8235A986-2032-40E2-A542-865D7B8A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567" y="3579061"/>
            <a:ext cx="2538601" cy="330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ctivate Account - Responsive HTML Email Template">
            <a:extLst>
              <a:ext uri="{FF2B5EF4-FFF2-40B4-BE49-F238E27FC236}">
                <a16:creationId xmlns:a16="http://schemas.microsoft.com/office/drawing/2014/main" id="{FDFF4BFE-BBD0-45A0-ABCA-78ED5216D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319" y="3641548"/>
            <a:ext cx="3056126" cy="31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enerating an API key for programmatic access - Documentation for BMC  TrueSight Capacity Optimization 11.5 - BMC Documentation">
            <a:extLst>
              <a:ext uri="{FF2B5EF4-FFF2-40B4-BE49-F238E27FC236}">
                <a16:creationId xmlns:a16="http://schemas.microsoft.com/office/drawing/2014/main" id="{AA52DFA7-7A86-4E61-814A-4384F63FD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00" y="1130840"/>
            <a:ext cx="3857336" cy="229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4204B5-B472-4961-9BAE-87FAE4BD4EAA}"/>
              </a:ext>
            </a:extLst>
          </p:cNvPr>
          <p:cNvSpPr/>
          <p:nvPr/>
        </p:nvSpPr>
        <p:spPr>
          <a:xfrm>
            <a:off x="531677" y="1883453"/>
            <a:ext cx="1991321" cy="515845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Password reset e-mail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0287E2-D2CB-47AB-ACC5-183382663BFD}"/>
              </a:ext>
            </a:extLst>
          </p:cNvPr>
          <p:cNvSpPr/>
          <p:nvPr/>
        </p:nvSpPr>
        <p:spPr>
          <a:xfrm>
            <a:off x="528703" y="4717827"/>
            <a:ext cx="1994295" cy="515845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Account activation e-mail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754915-87A1-4456-B2E3-23988FF14203}"/>
              </a:ext>
            </a:extLst>
          </p:cNvPr>
          <p:cNvSpPr/>
          <p:nvPr/>
        </p:nvSpPr>
        <p:spPr>
          <a:xfrm>
            <a:off x="5965329" y="4717826"/>
            <a:ext cx="1994295" cy="515845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Message digest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64F948-B45E-49A3-A9C1-1C9961973493}"/>
              </a:ext>
            </a:extLst>
          </p:cNvPr>
          <p:cNvSpPr/>
          <p:nvPr/>
        </p:nvSpPr>
        <p:spPr>
          <a:xfrm>
            <a:off x="6096000" y="1680398"/>
            <a:ext cx="1863624" cy="919550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Two-party authenticated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29605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íSļïdè">
            <a:extLst>
              <a:ext uri="{FF2B5EF4-FFF2-40B4-BE49-F238E27FC236}">
                <a16:creationId xmlns:a16="http://schemas.microsoft.com/office/drawing/2014/main" id="{29548C64-F730-45D2-A109-F16D73279B32}"/>
              </a:ext>
            </a:extLst>
          </p:cNvPr>
          <p:cNvSpPr/>
          <p:nvPr/>
        </p:nvSpPr>
        <p:spPr bwMode="auto">
          <a:xfrm>
            <a:off x="957412" y="3093862"/>
            <a:ext cx="685771" cy="658303"/>
          </a:xfrm>
          <a:prstGeom prst="ellipse">
            <a:avLst/>
          </a:prstGeom>
          <a:solidFill>
            <a:srgbClr val="B4B7FA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06093A"/>
                </a:solidFill>
                <a:latin typeface="Bahnschrift" panose="020B0502040204020203" pitchFamily="34" charset="0"/>
              </a:rPr>
              <a:t>4</a:t>
            </a:r>
            <a:endParaRPr lang="zh-CN" altLang="en-US" sz="3600" b="1" dirty="0">
              <a:solidFill>
                <a:srgbClr val="06093A"/>
              </a:solidFill>
              <a:latin typeface="Bahnschrift" panose="020B0502040204020203" pitchFamily="34" charset="0"/>
            </a:endParaRPr>
          </a:p>
        </p:txBody>
      </p:sp>
      <p:pic>
        <p:nvPicPr>
          <p:cNvPr id="18" name="Picture 4" descr="blockchain cryptography">
            <a:extLst>
              <a:ext uri="{FF2B5EF4-FFF2-40B4-BE49-F238E27FC236}">
                <a16:creationId xmlns:a16="http://schemas.microsoft.com/office/drawing/2014/main" id="{8ABAE5CC-9799-4B6D-AD34-71DD96777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7917" l="57407" r="100000">
                        <a14:foregroundMark x1="76638" y1="16964" x2="94160" y2="38095"/>
                        <a14:foregroundMark x1="94587" y1="39286" x2="90598" y2="67857"/>
                        <a14:foregroundMark x1="65812" y1="55952" x2="65812" y2="55952"/>
                        <a14:foregroundMark x1="66667" y1="54762" x2="66667" y2="54762"/>
                        <a14:foregroundMark x1="62108" y1="58929" x2="62108" y2="58929"/>
                        <a14:foregroundMark x1="63818" y1="58631" x2="63818" y2="58631"/>
                        <a14:foregroundMark x1="64530" y1="54464" x2="64103" y2="61012"/>
                        <a14:foregroundMark x1="64103" y1="61310" x2="61681" y2="639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79"/>
          <a:stretch/>
        </p:blipFill>
        <p:spPr bwMode="auto">
          <a:xfrm>
            <a:off x="7622039" y="1630920"/>
            <a:ext cx="3724212" cy="407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7E8F7C-F092-4B86-A5B9-F8A6B12C5F88}"/>
              </a:ext>
            </a:extLst>
          </p:cNvPr>
          <p:cNvSpPr txBox="1"/>
          <p:nvPr/>
        </p:nvSpPr>
        <p:spPr>
          <a:xfrm>
            <a:off x="1789599" y="2822848"/>
            <a:ext cx="5499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Universal Hash Function-Based MAC</a:t>
            </a:r>
          </a:p>
        </p:txBody>
      </p:sp>
    </p:spTree>
    <p:extLst>
      <p:ext uri="{BB962C8B-B14F-4D97-AF65-F5344CB8AC3E}">
        <p14:creationId xmlns:p14="http://schemas.microsoft.com/office/powerpoint/2010/main" val="248044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Universal Hash Function-Based MAC (UMAC)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>
            <a:off x="955861" y="804917"/>
            <a:ext cx="10778026" cy="0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19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3C1FF-1624-44D4-94B3-7C79D4214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72" y="5893763"/>
            <a:ext cx="10381957" cy="472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001C90-7E20-400E-8FA6-717E2E43B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72" y="1222679"/>
            <a:ext cx="8691834" cy="3415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44243F-8B06-4CA0-A93A-789E28AD48CD}"/>
                  </a:ext>
                </a:extLst>
              </p:cNvPr>
              <p:cNvSpPr txBox="1"/>
              <p:nvPr/>
            </p:nvSpPr>
            <p:spPr>
              <a:xfrm>
                <a:off x="8982104" y="1649719"/>
                <a:ext cx="6112648" cy="1879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7379F1"/>
                    </a:solidFill>
                    <a:latin typeface="Bahnschrift" panose="020B0502040204020203" pitchFamily="34" charset="0"/>
                  </a:rPr>
                  <a:t>Message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7379F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2000" b="1" i="1" dirty="0" smtClean="0">
                        <a:solidFill>
                          <a:srgbClr val="7379F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7379F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379F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379F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7379F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7379F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7379F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379F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379F1"/>
                    </a:solidFill>
                    <a:latin typeface="Bahnschrift" panose="020B0502040204020203" pitchFamily="34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7379F1"/>
                    </a:solidFill>
                    <a:latin typeface="Bahnschrift" panose="020B0502040204020203" pitchFamily="34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379F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000" b="1" i="1" dirty="0" smtClean="0">
                        <a:solidFill>
                          <a:srgbClr val="7379F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7379F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379F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379F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7379F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7379F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379F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7379F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379F1"/>
                    </a:solidFill>
                    <a:latin typeface="Bahnschrift" panose="020B0502040204020203" pitchFamily="34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379F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000" b="1" i="1">
                          <a:solidFill>
                            <a:srgbClr val="7379F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000" b="1" i="1" smtClean="0">
                          <a:solidFill>
                            <a:srgbClr val="7379F1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en-US" sz="2000" b="1" dirty="0">
                  <a:solidFill>
                    <a:srgbClr val="7379F1"/>
                  </a:solidFill>
                  <a:latin typeface="Bahnschrift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379F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b="1" dirty="0">
                    <a:solidFill>
                      <a:srgbClr val="7379F1"/>
                    </a:solidFill>
                    <a:latin typeface="Bahnschrift" panose="020B0502040204020203" pitchFamily="34" charset="0"/>
                  </a:rPr>
                  <a:t> = 16 or 32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44243F-8B06-4CA0-A93A-789E28AD4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04" y="1649719"/>
                <a:ext cx="6112648" cy="1879810"/>
              </a:xfrm>
              <a:prstGeom prst="rect">
                <a:avLst/>
              </a:prstGeom>
              <a:blipFill>
                <a:blip r:embed="rId7"/>
                <a:stretch>
                  <a:fillRect l="-997" b="-4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68E9BBB-C4AC-443A-A3EA-8D66A5ADC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2" y="4578494"/>
            <a:ext cx="8361123" cy="111537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BB35DBE-DE97-4348-97DC-1B9159A6CA3D}"/>
              </a:ext>
            </a:extLst>
          </p:cNvPr>
          <p:cNvSpPr/>
          <p:nvPr/>
        </p:nvSpPr>
        <p:spPr>
          <a:xfrm>
            <a:off x="153572" y="1036982"/>
            <a:ext cx="1991321" cy="515845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NH function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2D9B642-F56B-446A-BAAF-1ED53ABAE201}"/>
              </a:ext>
            </a:extLst>
          </p:cNvPr>
          <p:cNvSpPr/>
          <p:nvPr/>
        </p:nvSpPr>
        <p:spPr>
          <a:xfrm>
            <a:off x="153572" y="5913566"/>
            <a:ext cx="1991321" cy="515845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UMAC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F812C5-0502-4CA1-9BB1-5272AA96BD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35" y="5913566"/>
            <a:ext cx="4621541" cy="5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2A0B-AC0F-DF47-B96B-0765627D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240" y="127467"/>
            <a:ext cx="3104563" cy="9326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Content</a:t>
            </a:r>
            <a:endParaRPr lang="en-CN" sz="4400" b="1" dirty="0">
              <a:solidFill>
                <a:schemeClr val="bg1"/>
              </a:solidFill>
              <a:latin typeface="Bahnschrif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íSļïdè">
            <a:extLst>
              <a:ext uri="{FF2B5EF4-FFF2-40B4-BE49-F238E27FC236}">
                <a16:creationId xmlns:a16="http://schemas.microsoft.com/office/drawing/2014/main" id="{29548C64-F730-45D2-A109-F16D73279B32}"/>
              </a:ext>
            </a:extLst>
          </p:cNvPr>
          <p:cNvSpPr/>
          <p:nvPr/>
        </p:nvSpPr>
        <p:spPr bwMode="auto">
          <a:xfrm>
            <a:off x="5753114" y="1419180"/>
            <a:ext cx="685771" cy="658303"/>
          </a:xfrm>
          <a:prstGeom prst="ellipse">
            <a:avLst/>
          </a:prstGeom>
          <a:solidFill>
            <a:srgbClr val="B4B7FA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06093A"/>
                </a:solidFill>
                <a:latin typeface="Bahnschrift" panose="020B0502040204020203" pitchFamily="34" charset="0"/>
              </a:rPr>
              <a:t>1</a:t>
            </a:r>
            <a:endParaRPr lang="zh-CN" altLang="en-US" sz="3600" b="1" dirty="0">
              <a:solidFill>
                <a:srgbClr val="06093A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işlíďè">
            <a:extLst>
              <a:ext uri="{FF2B5EF4-FFF2-40B4-BE49-F238E27FC236}">
                <a16:creationId xmlns:a16="http://schemas.microsoft.com/office/drawing/2014/main" id="{93E4B337-0BB1-472F-AF34-8FDBD86C6B1E}"/>
              </a:ext>
            </a:extLst>
          </p:cNvPr>
          <p:cNvSpPr txBox="1"/>
          <p:nvPr/>
        </p:nvSpPr>
        <p:spPr bwMode="auto">
          <a:xfrm>
            <a:off x="6792252" y="1419180"/>
            <a:ext cx="4148743" cy="658303"/>
          </a:xfrm>
          <a:prstGeom prst="roundRect">
            <a:avLst>
              <a:gd name="adj" fmla="val 50000"/>
            </a:avLst>
          </a:prstGeom>
          <a:solidFill>
            <a:srgbClr val="5A62F5"/>
          </a:solidFill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  <a:lvl2pPr marL="742950" indent="-285750">
              <a:defRPr sz="3200" b="1">
                <a:solidFill>
                  <a:srgbClr val="4D4D4D"/>
                </a:solidFill>
              </a:defRPr>
            </a:lvl2pPr>
            <a:lvl3pPr marL="1143000" indent="-228600">
              <a:defRPr sz="3200" b="1">
                <a:solidFill>
                  <a:srgbClr val="4D4D4D"/>
                </a:solidFill>
              </a:defRPr>
            </a:lvl3pPr>
            <a:lvl4pPr marL="1600200" indent="-228600">
              <a:defRPr sz="3200" b="1">
                <a:solidFill>
                  <a:srgbClr val="4D4D4D"/>
                </a:solidFill>
              </a:defRPr>
            </a:lvl4pPr>
            <a:lvl5pPr marL="2057400" indent="-228600">
              <a:defRPr sz="3200" b="1">
                <a:solidFill>
                  <a:srgbClr val="4D4D4D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9pPr>
          </a:lstStyle>
          <a:p>
            <a:pPr algn="ctr"/>
            <a:r>
              <a:rPr lang="en-US" altLang="zh-CN" sz="2400" dirty="0">
                <a:latin typeface="Bahnschrift" panose="020B0502040204020203" pitchFamily="34" charset="0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16" name="işlíďè">
            <a:extLst>
              <a:ext uri="{FF2B5EF4-FFF2-40B4-BE49-F238E27FC236}">
                <a16:creationId xmlns:a16="http://schemas.microsoft.com/office/drawing/2014/main" id="{17BED2F2-F16F-4085-A991-EBA9B4C38A9F}"/>
              </a:ext>
            </a:extLst>
          </p:cNvPr>
          <p:cNvSpPr txBox="1"/>
          <p:nvPr/>
        </p:nvSpPr>
        <p:spPr bwMode="auto">
          <a:xfrm>
            <a:off x="6792994" y="2469608"/>
            <a:ext cx="4148743" cy="658303"/>
          </a:xfrm>
          <a:prstGeom prst="roundRect">
            <a:avLst>
              <a:gd name="adj" fmla="val 50000"/>
            </a:avLst>
          </a:prstGeom>
          <a:solidFill>
            <a:srgbClr val="5A62F5"/>
          </a:solidFill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  <a:lvl2pPr marL="742950" indent="-285750">
              <a:defRPr sz="3200" b="1">
                <a:solidFill>
                  <a:srgbClr val="4D4D4D"/>
                </a:solidFill>
              </a:defRPr>
            </a:lvl2pPr>
            <a:lvl3pPr marL="1143000" indent="-228600">
              <a:defRPr sz="3200" b="1">
                <a:solidFill>
                  <a:srgbClr val="4D4D4D"/>
                </a:solidFill>
              </a:defRPr>
            </a:lvl3pPr>
            <a:lvl4pPr marL="1600200" indent="-228600">
              <a:defRPr sz="3200" b="1">
                <a:solidFill>
                  <a:srgbClr val="4D4D4D"/>
                </a:solidFill>
              </a:defRPr>
            </a:lvl4pPr>
            <a:lvl5pPr marL="2057400" indent="-228600">
              <a:defRPr sz="3200" b="1">
                <a:solidFill>
                  <a:srgbClr val="4D4D4D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9pPr>
          </a:lstStyle>
          <a:p>
            <a:pPr algn="ctr"/>
            <a:r>
              <a:rPr lang="en-US" altLang="zh-CN" sz="2400" dirty="0">
                <a:latin typeface="Bahnschrift" panose="020B0502040204020203" pitchFamily="34" charset="0"/>
                <a:ea typeface="微软雅黑" panose="020B0503020204020204" pitchFamily="34" charset="-122"/>
              </a:rPr>
              <a:t>Block Cipher-Based MAC</a:t>
            </a:r>
          </a:p>
        </p:txBody>
      </p:sp>
      <p:sp>
        <p:nvSpPr>
          <p:cNvPr id="20" name="işlíďè">
            <a:extLst>
              <a:ext uri="{FF2B5EF4-FFF2-40B4-BE49-F238E27FC236}">
                <a16:creationId xmlns:a16="http://schemas.microsoft.com/office/drawing/2014/main" id="{AF14ECE3-6D75-4D62-AB01-3069BD297628}"/>
              </a:ext>
            </a:extLst>
          </p:cNvPr>
          <p:cNvSpPr txBox="1"/>
          <p:nvPr/>
        </p:nvSpPr>
        <p:spPr bwMode="auto">
          <a:xfrm>
            <a:off x="6778929" y="3520036"/>
            <a:ext cx="4148743" cy="658303"/>
          </a:xfrm>
          <a:prstGeom prst="roundRect">
            <a:avLst>
              <a:gd name="adj" fmla="val 50000"/>
            </a:avLst>
          </a:prstGeom>
          <a:solidFill>
            <a:srgbClr val="5A62F5"/>
          </a:solidFill>
        </p:spPr>
        <p:txBody>
          <a:bodyPr wrap="square" lIns="91440" tIns="45720" rIns="91440" bIns="45720" anchor="ctr"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 b="1">
                <a:solidFill>
                  <a:srgbClr val="4D4D4D"/>
                </a:solidFill>
              </a:defRPr>
            </a:lvl2pPr>
            <a:lvl3pPr marL="1143000" indent="-228600">
              <a:defRPr sz="3200" b="1">
                <a:solidFill>
                  <a:srgbClr val="4D4D4D"/>
                </a:solidFill>
              </a:defRPr>
            </a:lvl3pPr>
            <a:lvl4pPr marL="1600200" indent="-228600">
              <a:defRPr sz="3200" b="1">
                <a:solidFill>
                  <a:srgbClr val="4D4D4D"/>
                </a:solidFill>
              </a:defRPr>
            </a:lvl4pPr>
            <a:lvl5pPr marL="2057400" indent="-228600">
              <a:defRPr sz="3200" b="1">
                <a:solidFill>
                  <a:srgbClr val="4D4D4D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9pPr>
          </a:lstStyle>
          <a:p>
            <a:r>
              <a:rPr lang="en-US" dirty="0"/>
              <a:t>Hash Function-Based MA</a:t>
            </a:r>
            <a:r>
              <a:rPr lang="en-US" altLang="zh-CN" dirty="0"/>
              <a:t>C</a:t>
            </a:r>
          </a:p>
        </p:txBody>
      </p:sp>
      <p:sp>
        <p:nvSpPr>
          <p:cNvPr id="21" name="işlíďè">
            <a:extLst>
              <a:ext uri="{FF2B5EF4-FFF2-40B4-BE49-F238E27FC236}">
                <a16:creationId xmlns:a16="http://schemas.microsoft.com/office/drawing/2014/main" id="{91EDD70F-2D1E-463E-BA44-444FFB7D36D0}"/>
              </a:ext>
            </a:extLst>
          </p:cNvPr>
          <p:cNvSpPr txBox="1"/>
          <p:nvPr/>
        </p:nvSpPr>
        <p:spPr bwMode="auto">
          <a:xfrm>
            <a:off x="6778929" y="4570464"/>
            <a:ext cx="4148743" cy="658303"/>
          </a:xfrm>
          <a:prstGeom prst="roundRect">
            <a:avLst>
              <a:gd name="adj" fmla="val 50000"/>
            </a:avLst>
          </a:prstGeom>
          <a:solidFill>
            <a:srgbClr val="5A62F5"/>
          </a:solidFill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  <a:lvl2pPr marL="742950" indent="-285750">
              <a:defRPr sz="3200" b="1">
                <a:solidFill>
                  <a:srgbClr val="4D4D4D"/>
                </a:solidFill>
              </a:defRPr>
            </a:lvl2pPr>
            <a:lvl3pPr marL="1143000" indent="-228600">
              <a:defRPr sz="3200" b="1">
                <a:solidFill>
                  <a:srgbClr val="4D4D4D"/>
                </a:solidFill>
              </a:defRPr>
            </a:lvl3pPr>
            <a:lvl4pPr marL="1600200" indent="-228600">
              <a:defRPr sz="3200" b="1">
                <a:solidFill>
                  <a:srgbClr val="4D4D4D"/>
                </a:solidFill>
              </a:defRPr>
            </a:lvl4pPr>
            <a:lvl5pPr marL="2057400" indent="-228600">
              <a:defRPr sz="3200" b="1">
                <a:solidFill>
                  <a:srgbClr val="4D4D4D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9pPr>
          </a:lstStyle>
          <a:p>
            <a:pPr algn="ctr"/>
            <a:r>
              <a:rPr lang="en-US" altLang="zh-CN" sz="2000" dirty="0">
                <a:latin typeface="Bahnschrift" panose="020B0502040204020203" pitchFamily="34" charset="0"/>
                <a:ea typeface="微软雅黑" panose="020B0503020204020204" pitchFamily="34" charset="-122"/>
              </a:rPr>
              <a:t>Universal Hash Function-</a:t>
            </a:r>
          </a:p>
          <a:p>
            <a:pPr algn="ctr"/>
            <a:r>
              <a:rPr lang="en-US" altLang="zh-CN" sz="2000" dirty="0">
                <a:latin typeface="Bahnschrift" panose="020B0502040204020203" pitchFamily="34" charset="0"/>
                <a:ea typeface="微软雅黑" panose="020B0503020204020204" pitchFamily="34" charset="-122"/>
              </a:rPr>
              <a:t>Based MAC</a:t>
            </a:r>
          </a:p>
        </p:txBody>
      </p:sp>
      <p:sp>
        <p:nvSpPr>
          <p:cNvPr id="22" name="íSļïdè">
            <a:extLst>
              <a:ext uri="{FF2B5EF4-FFF2-40B4-BE49-F238E27FC236}">
                <a16:creationId xmlns:a16="http://schemas.microsoft.com/office/drawing/2014/main" id="{294A56AC-52D5-4DAF-A4AE-33DE8DFD28E0}"/>
              </a:ext>
            </a:extLst>
          </p:cNvPr>
          <p:cNvSpPr/>
          <p:nvPr/>
        </p:nvSpPr>
        <p:spPr bwMode="auto">
          <a:xfrm>
            <a:off x="5753115" y="2468439"/>
            <a:ext cx="685771" cy="658303"/>
          </a:xfrm>
          <a:prstGeom prst="ellipse">
            <a:avLst/>
          </a:prstGeom>
          <a:solidFill>
            <a:srgbClr val="B4B7FA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06093A"/>
                </a:solidFill>
                <a:latin typeface="Bahnschrift" panose="020B0502040204020203" pitchFamily="34" charset="0"/>
              </a:rPr>
              <a:t>2</a:t>
            </a:r>
            <a:endParaRPr lang="zh-CN" altLang="en-US" sz="3600" b="1" dirty="0">
              <a:solidFill>
                <a:srgbClr val="06093A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íSļïdè">
            <a:extLst>
              <a:ext uri="{FF2B5EF4-FFF2-40B4-BE49-F238E27FC236}">
                <a16:creationId xmlns:a16="http://schemas.microsoft.com/office/drawing/2014/main" id="{4AD6517B-712F-4A5B-AABE-90A4C71A4623}"/>
              </a:ext>
            </a:extLst>
          </p:cNvPr>
          <p:cNvSpPr/>
          <p:nvPr/>
        </p:nvSpPr>
        <p:spPr bwMode="auto">
          <a:xfrm>
            <a:off x="5753114" y="3517698"/>
            <a:ext cx="685771" cy="658303"/>
          </a:xfrm>
          <a:prstGeom prst="ellipse">
            <a:avLst/>
          </a:prstGeom>
          <a:solidFill>
            <a:srgbClr val="B4B7FA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06093A"/>
                </a:solidFill>
                <a:latin typeface="Bahnschrift" panose="020B0502040204020203" pitchFamily="34" charset="0"/>
              </a:rPr>
              <a:t>3</a:t>
            </a:r>
            <a:endParaRPr lang="zh-CN" altLang="en-US" sz="3600" b="1" dirty="0">
              <a:solidFill>
                <a:srgbClr val="06093A"/>
              </a:solidFill>
              <a:latin typeface="Bahnschrift" panose="020B0502040204020203" pitchFamily="34" charset="0"/>
            </a:endParaRPr>
          </a:p>
        </p:txBody>
      </p:sp>
      <p:sp>
        <p:nvSpPr>
          <p:cNvPr id="24" name="íSļïdè">
            <a:extLst>
              <a:ext uri="{FF2B5EF4-FFF2-40B4-BE49-F238E27FC236}">
                <a16:creationId xmlns:a16="http://schemas.microsoft.com/office/drawing/2014/main" id="{2A2BC8C5-D06E-47F9-B0A2-C4B3298DD34E}"/>
              </a:ext>
            </a:extLst>
          </p:cNvPr>
          <p:cNvSpPr/>
          <p:nvPr/>
        </p:nvSpPr>
        <p:spPr bwMode="auto">
          <a:xfrm>
            <a:off x="5754157" y="4566957"/>
            <a:ext cx="685771" cy="658303"/>
          </a:xfrm>
          <a:prstGeom prst="ellipse">
            <a:avLst/>
          </a:prstGeom>
          <a:solidFill>
            <a:srgbClr val="B4B7FA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06093A"/>
                </a:solidFill>
                <a:latin typeface="Bahnschrift" panose="020B0502040204020203" pitchFamily="34" charset="0"/>
              </a:rPr>
              <a:t>4</a:t>
            </a:r>
            <a:endParaRPr lang="zh-CN" altLang="en-US" sz="3600" b="1" dirty="0">
              <a:solidFill>
                <a:srgbClr val="06093A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B89BD-715C-4AB3-A5E9-67F43B119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100000">
                        <a14:foregroundMark x1="64200" y1="31923" x2="64200" y2="31923"/>
                        <a14:foregroundMark x1="93800" y1="29615" x2="89600" y2="44872"/>
                        <a14:backgroundMark x1="66700" y1="35385" x2="66700" y2="35385"/>
                        <a14:backgroundMark x1="61300" y1="33077" x2="61300" y2="33077"/>
                        <a14:backgroundMark x1="45200" y1="51795" x2="45200" y2="51795"/>
                        <a14:backgroundMark x1="45800" y1="52179" x2="45800" y2="52179"/>
                        <a14:backgroundMark x1="46300" y1="52564" x2="46300" y2="52564"/>
                        <a14:backgroundMark x1="46700" y1="52949" x2="46700" y2="52949"/>
                        <a14:backgroundMark x1="90600" y1="33333" x2="90600" y2="33333"/>
                        <a14:backgroundMark x1="88900" y1="34872" x2="88900" y2="34872"/>
                        <a14:backgroundMark x1="92800" y1="47821" x2="92800" y2="47821"/>
                        <a14:backgroundMark x1="93300" y1="46923" x2="93300" y2="46923"/>
                        <a14:backgroundMark x1="92200" y1="49103" x2="92200" y2="49103"/>
                        <a14:backgroundMark x1="92300" y1="48974" x2="91300" y2="51026"/>
                        <a14:backgroundMark x1="77700" y1="32692" x2="82300" y2="32821"/>
                        <a14:backgroundMark x1="88300" y1="32564" x2="88300" y2="32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597" t="22893" b="26494"/>
          <a:stretch/>
        </p:blipFill>
        <p:spPr>
          <a:xfrm>
            <a:off x="280251" y="2077483"/>
            <a:ext cx="5041201" cy="3138893"/>
          </a:xfrm>
          <a:prstGeom prst="rect">
            <a:avLst/>
          </a:prstGeom>
        </p:spPr>
      </p:pic>
      <p:sp>
        <p:nvSpPr>
          <p:cNvPr id="28" name="işlíďè">
            <a:extLst>
              <a:ext uri="{FF2B5EF4-FFF2-40B4-BE49-F238E27FC236}">
                <a16:creationId xmlns:a16="http://schemas.microsoft.com/office/drawing/2014/main" id="{76823F52-9B67-41D9-B9CD-B4BC4DC09A87}"/>
              </a:ext>
            </a:extLst>
          </p:cNvPr>
          <p:cNvSpPr txBox="1"/>
          <p:nvPr/>
        </p:nvSpPr>
        <p:spPr bwMode="auto">
          <a:xfrm>
            <a:off x="6778929" y="5620891"/>
            <a:ext cx="4148743" cy="658303"/>
          </a:xfrm>
          <a:prstGeom prst="roundRect">
            <a:avLst>
              <a:gd name="adj" fmla="val 50000"/>
            </a:avLst>
          </a:prstGeom>
          <a:solidFill>
            <a:srgbClr val="5A62F5"/>
          </a:solidFill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>
              <a:defRPr sz="1600" b="1">
                <a:solidFill>
                  <a:schemeClr val="bg1"/>
                </a:solidFill>
              </a:defRPr>
            </a:lvl1pPr>
            <a:lvl2pPr marL="742950" indent="-285750">
              <a:defRPr sz="3200" b="1">
                <a:solidFill>
                  <a:srgbClr val="4D4D4D"/>
                </a:solidFill>
              </a:defRPr>
            </a:lvl2pPr>
            <a:lvl3pPr marL="1143000" indent="-228600">
              <a:defRPr sz="3200" b="1">
                <a:solidFill>
                  <a:srgbClr val="4D4D4D"/>
                </a:solidFill>
              </a:defRPr>
            </a:lvl3pPr>
            <a:lvl4pPr marL="1600200" indent="-228600">
              <a:defRPr sz="3200" b="1">
                <a:solidFill>
                  <a:srgbClr val="4D4D4D"/>
                </a:solidFill>
              </a:defRPr>
            </a:lvl4pPr>
            <a:lvl5pPr marL="2057400" indent="-228600">
              <a:defRPr sz="3200" b="1">
                <a:solidFill>
                  <a:srgbClr val="4D4D4D"/>
                </a:solidFill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</a:defRPr>
            </a:lvl9pPr>
          </a:lstStyle>
          <a:p>
            <a:pPr algn="ctr"/>
            <a:r>
              <a:rPr lang="en-US" altLang="zh-CN" sz="2400" dirty="0">
                <a:latin typeface="Bahnschrift" panose="020B0502040204020203" pitchFamily="34" charset="0"/>
                <a:ea typeface="微软雅黑" panose="020B0503020204020204" pitchFamily="34" charset="-122"/>
              </a:rPr>
              <a:t>Discussion</a:t>
            </a:r>
          </a:p>
        </p:txBody>
      </p:sp>
      <p:sp>
        <p:nvSpPr>
          <p:cNvPr id="29" name="íSļïdè">
            <a:extLst>
              <a:ext uri="{FF2B5EF4-FFF2-40B4-BE49-F238E27FC236}">
                <a16:creationId xmlns:a16="http://schemas.microsoft.com/office/drawing/2014/main" id="{A70DA564-6CA3-4B87-923E-782B5BD83946}"/>
              </a:ext>
            </a:extLst>
          </p:cNvPr>
          <p:cNvSpPr/>
          <p:nvPr/>
        </p:nvSpPr>
        <p:spPr bwMode="auto">
          <a:xfrm>
            <a:off x="5754157" y="5616215"/>
            <a:ext cx="685771" cy="658303"/>
          </a:xfrm>
          <a:prstGeom prst="ellipse">
            <a:avLst/>
          </a:prstGeom>
          <a:solidFill>
            <a:srgbClr val="B4B7FA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06093A"/>
                </a:solidFill>
                <a:latin typeface="Bahnschrift" panose="020B0502040204020203" pitchFamily="34" charset="0"/>
              </a:rPr>
              <a:t>5</a:t>
            </a:r>
            <a:endParaRPr lang="zh-CN" altLang="en-US" sz="3600" b="1" dirty="0">
              <a:solidFill>
                <a:srgbClr val="06093A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4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4754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UMAC — Performance &amp; Security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>
            <a:off x="955861" y="804917"/>
            <a:ext cx="10778026" cy="0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20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C42BC-E7BF-4CD4-AC83-0079FECD4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03" y="2041380"/>
            <a:ext cx="4535365" cy="3164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B28C81-A15B-4FBA-87C3-2F4838C7BD1D}"/>
              </a:ext>
            </a:extLst>
          </p:cNvPr>
          <p:cNvSpPr txBox="1"/>
          <p:nvPr/>
        </p:nvSpPr>
        <p:spPr>
          <a:xfrm>
            <a:off x="4685915" y="2041380"/>
            <a:ext cx="165462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UMAC-MMX-30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UMAC-MMX-60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UMAC-STD-30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UMAC-STD-60</a:t>
            </a:r>
          </a:p>
          <a:p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1600" dirty="0">
                <a:latin typeface="Bahnschrift" panose="020B0502040204020203" pitchFamily="34" charset="0"/>
              </a:rPr>
              <a:t>HMAC-SHA1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CBC-MAC-RC6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B5315D-3908-45B6-8D9F-2758082A5BD7}"/>
              </a:ext>
            </a:extLst>
          </p:cNvPr>
          <p:cNvSpPr txBox="1"/>
          <p:nvPr/>
        </p:nvSpPr>
        <p:spPr>
          <a:xfrm>
            <a:off x="671756" y="1640783"/>
            <a:ext cx="4722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sz="2000" dirty="0"/>
              <a:t>Performance of different kinds of MACs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F27C6E-FADD-42DF-A7D5-48EAA1C635A8}"/>
              </a:ext>
            </a:extLst>
          </p:cNvPr>
          <p:cNvCxnSpPr/>
          <p:nvPr/>
        </p:nvCxnSpPr>
        <p:spPr>
          <a:xfrm>
            <a:off x="6305351" y="1166947"/>
            <a:ext cx="0" cy="54004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366CBE-1DFA-47E2-9507-A2CC0658C61B}"/>
              </a:ext>
            </a:extLst>
          </p:cNvPr>
          <p:cNvSpPr/>
          <p:nvPr/>
        </p:nvSpPr>
        <p:spPr>
          <a:xfrm>
            <a:off x="808474" y="5458768"/>
            <a:ext cx="4704756" cy="955776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Bahnschrift" panose="020B0502040204020203" pitchFamily="34" charset="0"/>
              </a:rPr>
              <a:t>Outstanding performance when the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message size is large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839E530-3B96-4CBD-8F2B-CEA5BEE11FA2}"/>
              </a:ext>
            </a:extLst>
          </p:cNvPr>
          <p:cNvSpPr/>
          <p:nvPr/>
        </p:nvSpPr>
        <p:spPr>
          <a:xfrm>
            <a:off x="808474" y="998093"/>
            <a:ext cx="1991321" cy="515845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Performance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2138AD-48EA-43AE-8050-FB8711CC46DB}"/>
              </a:ext>
            </a:extLst>
          </p:cNvPr>
          <p:cNvSpPr/>
          <p:nvPr/>
        </p:nvSpPr>
        <p:spPr>
          <a:xfrm>
            <a:off x="6660474" y="2448864"/>
            <a:ext cx="1991321" cy="515845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Security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8A30D7-ABCE-4A9D-B723-947F1FB6094D}"/>
              </a:ext>
            </a:extLst>
          </p:cNvPr>
          <p:cNvSpPr txBox="1"/>
          <p:nvPr/>
        </p:nvSpPr>
        <p:spPr>
          <a:xfrm>
            <a:off x="6660474" y="3197884"/>
            <a:ext cx="5140141" cy="141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Depend on the cryptographic functions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A8C16"/>
                </a:solidFill>
                <a:latin typeface="Bahnschrift" panose="020B0502040204020203" pitchFamily="34" charset="0"/>
              </a:rPr>
              <a:t>Higher security</a:t>
            </a:r>
            <a:r>
              <a:rPr lang="en-US" dirty="0">
                <a:latin typeface="Bahnschrift" panose="020B0502040204020203" pitchFamily="34" charset="0"/>
              </a:rPr>
              <a:t> thanks to the universal hash function than normal HMAC</a:t>
            </a:r>
          </a:p>
        </p:txBody>
      </p:sp>
    </p:spTree>
    <p:extLst>
      <p:ext uri="{BB962C8B-B14F-4D97-AF65-F5344CB8AC3E}">
        <p14:creationId xmlns:p14="http://schemas.microsoft.com/office/powerpoint/2010/main" val="1389892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íSļïdè">
            <a:extLst>
              <a:ext uri="{FF2B5EF4-FFF2-40B4-BE49-F238E27FC236}">
                <a16:creationId xmlns:a16="http://schemas.microsoft.com/office/drawing/2014/main" id="{29548C64-F730-45D2-A109-F16D73279B32}"/>
              </a:ext>
            </a:extLst>
          </p:cNvPr>
          <p:cNvSpPr/>
          <p:nvPr/>
        </p:nvSpPr>
        <p:spPr bwMode="auto">
          <a:xfrm>
            <a:off x="957412" y="3093862"/>
            <a:ext cx="685771" cy="658303"/>
          </a:xfrm>
          <a:prstGeom prst="ellipse">
            <a:avLst/>
          </a:prstGeom>
          <a:solidFill>
            <a:srgbClr val="B4B7FA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06093A"/>
                </a:solidFill>
                <a:latin typeface="Bahnschrift" panose="020B0502040204020203" pitchFamily="34" charset="0"/>
              </a:rPr>
              <a:t>5</a:t>
            </a:r>
            <a:endParaRPr lang="zh-CN" altLang="en-US" sz="3600" b="1" dirty="0">
              <a:solidFill>
                <a:srgbClr val="06093A"/>
              </a:solidFill>
              <a:latin typeface="Bahnschrift" panose="020B0502040204020203" pitchFamily="34" charset="0"/>
            </a:endParaRPr>
          </a:p>
        </p:txBody>
      </p:sp>
      <p:pic>
        <p:nvPicPr>
          <p:cNvPr id="18" name="Picture 4" descr="blockchain cryptography">
            <a:extLst>
              <a:ext uri="{FF2B5EF4-FFF2-40B4-BE49-F238E27FC236}">
                <a16:creationId xmlns:a16="http://schemas.microsoft.com/office/drawing/2014/main" id="{8ABAE5CC-9799-4B6D-AD34-71DD96777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7917" l="57407" r="100000">
                        <a14:foregroundMark x1="76638" y1="16964" x2="94160" y2="38095"/>
                        <a14:foregroundMark x1="94587" y1="39286" x2="90598" y2="67857"/>
                        <a14:foregroundMark x1="65812" y1="55952" x2="65812" y2="55952"/>
                        <a14:foregroundMark x1="66667" y1="54762" x2="66667" y2="54762"/>
                        <a14:foregroundMark x1="62108" y1="58929" x2="62108" y2="58929"/>
                        <a14:foregroundMark x1="63818" y1="58631" x2="63818" y2="58631"/>
                        <a14:foregroundMark x1="64530" y1="54464" x2="64103" y2="61012"/>
                        <a14:foregroundMark x1="64103" y1="61310" x2="61681" y2="639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79"/>
          <a:stretch/>
        </p:blipFill>
        <p:spPr bwMode="auto">
          <a:xfrm>
            <a:off x="7622039" y="1630920"/>
            <a:ext cx="3724212" cy="407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7E8F7C-F092-4B86-A5B9-F8A6B12C5F88}"/>
              </a:ext>
            </a:extLst>
          </p:cNvPr>
          <p:cNvSpPr txBox="1"/>
          <p:nvPr/>
        </p:nvSpPr>
        <p:spPr>
          <a:xfrm>
            <a:off x="1712326" y="3105834"/>
            <a:ext cx="5499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848689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Discussion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>
            <a:off x="955861" y="804917"/>
            <a:ext cx="10778026" cy="0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22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16" name="Group 29">
            <a:extLst>
              <a:ext uri="{FF2B5EF4-FFF2-40B4-BE49-F238E27FC236}">
                <a16:creationId xmlns:a16="http://schemas.microsoft.com/office/drawing/2014/main" id="{F4049208-B601-48AD-85CB-383FBBC36DEB}"/>
              </a:ext>
            </a:extLst>
          </p:cNvPr>
          <p:cNvGrpSpPr>
            <a:grpSpLocks/>
          </p:cNvGrpSpPr>
          <p:nvPr/>
        </p:nvGrpSpPr>
        <p:grpSpPr bwMode="auto">
          <a:xfrm rot="1977130">
            <a:off x="3630739" y="1013442"/>
            <a:ext cx="4930524" cy="5633349"/>
            <a:chOff x="3608" y="589"/>
            <a:chExt cx="846" cy="972"/>
          </a:xfrm>
        </p:grpSpPr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6DE99DC2-D4BC-4079-8D89-6247BE14FE44}"/>
                </a:ext>
              </a:extLst>
            </p:cNvPr>
            <p:cNvSpPr>
              <a:spLocks/>
            </p:cNvSpPr>
            <p:nvPr/>
          </p:nvSpPr>
          <p:spPr bwMode="gray">
            <a:xfrm>
              <a:off x="3608" y="589"/>
              <a:ext cx="526" cy="906"/>
            </a:xfrm>
            <a:custGeom>
              <a:avLst/>
              <a:gdLst>
                <a:gd name="T0" fmla="*/ 758 w 365"/>
                <a:gd name="T1" fmla="*/ 202 h 624"/>
                <a:gd name="T2" fmla="*/ 594 w 365"/>
                <a:gd name="T3" fmla="*/ 0 h 624"/>
                <a:gd name="T4" fmla="*/ 594 w 365"/>
                <a:gd name="T5" fmla="*/ 90 h 624"/>
                <a:gd name="T6" fmla="*/ 0 w 365"/>
                <a:gd name="T7" fmla="*/ 706 h 624"/>
                <a:gd name="T8" fmla="*/ 504 w 365"/>
                <a:gd name="T9" fmla="*/ 1315 h 624"/>
                <a:gd name="T10" fmla="*/ 419 w 365"/>
                <a:gd name="T11" fmla="*/ 1212 h 624"/>
                <a:gd name="T12" fmla="*/ 522 w 365"/>
                <a:gd name="T13" fmla="*/ 1087 h 624"/>
                <a:gd name="T14" fmla="*/ 415 w 365"/>
                <a:gd name="T15" fmla="*/ 1045 h 624"/>
                <a:gd name="T16" fmla="*/ 274 w 365"/>
                <a:gd name="T17" fmla="*/ 510 h 624"/>
                <a:gd name="T18" fmla="*/ 594 w 365"/>
                <a:gd name="T19" fmla="*/ 314 h 624"/>
                <a:gd name="T20" fmla="*/ 594 w 365"/>
                <a:gd name="T21" fmla="*/ 402 h 624"/>
                <a:gd name="T22" fmla="*/ 758 w 365"/>
                <a:gd name="T23" fmla="*/ 202 h 6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5"/>
                <a:gd name="T37" fmla="*/ 0 h 624"/>
                <a:gd name="T38" fmla="*/ 365 w 365"/>
                <a:gd name="T39" fmla="*/ 624 h 6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5" h="624">
                  <a:moveTo>
                    <a:pt x="365" y="96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127" y="46"/>
                    <a:pt x="0" y="176"/>
                    <a:pt x="0" y="335"/>
                  </a:cubicBezTo>
                  <a:cubicBezTo>
                    <a:pt x="0" y="480"/>
                    <a:pt x="105" y="600"/>
                    <a:pt x="243" y="624"/>
                  </a:cubicBezTo>
                  <a:cubicBezTo>
                    <a:pt x="202" y="575"/>
                    <a:pt x="202" y="575"/>
                    <a:pt x="202" y="575"/>
                  </a:cubicBezTo>
                  <a:cubicBezTo>
                    <a:pt x="251" y="516"/>
                    <a:pt x="251" y="516"/>
                    <a:pt x="251" y="516"/>
                  </a:cubicBezTo>
                  <a:cubicBezTo>
                    <a:pt x="233" y="512"/>
                    <a:pt x="216" y="506"/>
                    <a:pt x="200" y="496"/>
                  </a:cubicBezTo>
                  <a:cubicBezTo>
                    <a:pt x="111" y="445"/>
                    <a:pt x="80" y="331"/>
                    <a:pt x="132" y="242"/>
                  </a:cubicBezTo>
                  <a:cubicBezTo>
                    <a:pt x="165" y="185"/>
                    <a:pt x="224" y="152"/>
                    <a:pt x="286" y="149"/>
                  </a:cubicBezTo>
                  <a:cubicBezTo>
                    <a:pt x="286" y="191"/>
                    <a:pt x="286" y="191"/>
                    <a:pt x="286" y="191"/>
                  </a:cubicBezTo>
                  <a:lnTo>
                    <a:pt x="365" y="96"/>
                  </a:lnTo>
                  <a:close/>
                </a:path>
              </a:pathLst>
            </a:custGeom>
            <a:solidFill>
              <a:srgbClr val="EA8C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A7D9D723-4AD3-4115-846C-64D4D20FA585}"/>
                </a:ext>
              </a:extLst>
            </p:cNvPr>
            <p:cNvSpPr>
              <a:spLocks/>
            </p:cNvSpPr>
            <p:nvPr/>
          </p:nvSpPr>
          <p:spPr bwMode="gray">
            <a:xfrm>
              <a:off x="3927" y="658"/>
              <a:ext cx="527" cy="903"/>
            </a:xfrm>
            <a:custGeom>
              <a:avLst/>
              <a:gdLst>
                <a:gd name="T0" fmla="*/ 761 w 365"/>
                <a:gd name="T1" fmla="*/ 604 h 623"/>
                <a:gd name="T2" fmla="*/ 254 w 365"/>
                <a:gd name="T3" fmla="*/ 0 h 623"/>
                <a:gd name="T4" fmla="*/ 338 w 365"/>
                <a:gd name="T5" fmla="*/ 103 h 623"/>
                <a:gd name="T6" fmla="*/ 238 w 365"/>
                <a:gd name="T7" fmla="*/ 225 h 623"/>
                <a:gd name="T8" fmla="*/ 344 w 365"/>
                <a:gd name="T9" fmla="*/ 267 h 623"/>
                <a:gd name="T10" fmla="*/ 485 w 365"/>
                <a:gd name="T11" fmla="*/ 800 h 623"/>
                <a:gd name="T12" fmla="*/ 165 w 365"/>
                <a:gd name="T13" fmla="*/ 996 h 623"/>
                <a:gd name="T14" fmla="*/ 165 w 365"/>
                <a:gd name="T15" fmla="*/ 907 h 623"/>
                <a:gd name="T16" fmla="*/ 0 w 365"/>
                <a:gd name="T17" fmla="*/ 1109 h 623"/>
                <a:gd name="T18" fmla="*/ 165 w 365"/>
                <a:gd name="T19" fmla="*/ 1309 h 623"/>
                <a:gd name="T20" fmla="*/ 165 w 365"/>
                <a:gd name="T21" fmla="*/ 1220 h 623"/>
                <a:gd name="T22" fmla="*/ 761 w 365"/>
                <a:gd name="T23" fmla="*/ 604 h 62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65"/>
                <a:gd name="T37" fmla="*/ 0 h 623"/>
                <a:gd name="T38" fmla="*/ 365 w 365"/>
                <a:gd name="T39" fmla="*/ 623 h 62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65" h="623">
                  <a:moveTo>
                    <a:pt x="365" y="288"/>
                  </a:moveTo>
                  <a:cubicBezTo>
                    <a:pt x="365" y="144"/>
                    <a:pt x="260" y="23"/>
                    <a:pt x="122" y="0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14" y="107"/>
                    <a:pt x="114" y="107"/>
                    <a:pt x="114" y="107"/>
                  </a:cubicBezTo>
                  <a:cubicBezTo>
                    <a:pt x="131" y="111"/>
                    <a:pt x="149" y="118"/>
                    <a:pt x="165" y="127"/>
                  </a:cubicBezTo>
                  <a:cubicBezTo>
                    <a:pt x="254" y="179"/>
                    <a:pt x="284" y="292"/>
                    <a:pt x="233" y="381"/>
                  </a:cubicBezTo>
                  <a:cubicBezTo>
                    <a:pt x="200" y="439"/>
                    <a:pt x="140" y="472"/>
                    <a:pt x="79" y="474"/>
                  </a:cubicBezTo>
                  <a:cubicBezTo>
                    <a:pt x="79" y="432"/>
                    <a:pt x="79" y="432"/>
                    <a:pt x="79" y="432"/>
                  </a:cubicBezTo>
                  <a:cubicBezTo>
                    <a:pt x="0" y="528"/>
                    <a:pt x="0" y="528"/>
                    <a:pt x="0" y="528"/>
                  </a:cubicBezTo>
                  <a:cubicBezTo>
                    <a:pt x="79" y="623"/>
                    <a:pt x="79" y="623"/>
                    <a:pt x="79" y="623"/>
                  </a:cubicBezTo>
                  <a:cubicBezTo>
                    <a:pt x="79" y="581"/>
                    <a:pt x="79" y="581"/>
                    <a:pt x="79" y="581"/>
                  </a:cubicBezTo>
                  <a:cubicBezTo>
                    <a:pt x="237" y="577"/>
                    <a:pt x="365" y="448"/>
                    <a:pt x="365" y="288"/>
                  </a:cubicBezTo>
                  <a:close/>
                </a:path>
              </a:pathLst>
            </a:custGeom>
            <a:solidFill>
              <a:srgbClr val="7379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33F13F4-9CEA-4B44-AF42-33C40683F490}"/>
              </a:ext>
            </a:extLst>
          </p:cNvPr>
          <p:cNvSpPr txBox="1"/>
          <p:nvPr/>
        </p:nvSpPr>
        <p:spPr>
          <a:xfrm>
            <a:off x="1546033" y="1170039"/>
            <a:ext cx="3666530" cy="10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Bahnschrift" panose="020B0502040204020203" pitchFamily="34" charset="0"/>
                <a:cs typeface="Calibri" panose="020F0502020204030204" pitchFamily="34" charset="0"/>
              </a:rPr>
              <a:t>Cryptographic strategy advances quickly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FB80B4-8C42-4374-96DA-57DAECA473F9}"/>
              </a:ext>
            </a:extLst>
          </p:cNvPr>
          <p:cNvSpPr txBox="1"/>
          <p:nvPr/>
        </p:nvSpPr>
        <p:spPr>
          <a:xfrm>
            <a:off x="8131816" y="5073961"/>
            <a:ext cx="3870673" cy="112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Bahnschrift" panose="020B0502040204020203" pitchFamily="34" charset="0"/>
                <a:cs typeface="Calibri" panose="020F0502020204030204" pitchFamily="34" charset="0"/>
              </a:rPr>
              <a:t>Attacker</a:t>
            </a:r>
            <a:r>
              <a:rPr lang="en-US" sz="2400" b="1" dirty="0">
                <a:latin typeface="Bahnschrift" panose="020B0502040204020203" pitchFamily="34" charset="0"/>
                <a:cs typeface="Calibri" panose="020F0502020204030204" pitchFamily="34" charset="0"/>
              </a:rPr>
              <a:t> is also becoming increasingly smarter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1840F-0208-4A73-AAB0-63E34FC1B0B3}"/>
              </a:ext>
            </a:extLst>
          </p:cNvPr>
          <p:cNvSpPr txBox="1"/>
          <p:nvPr/>
        </p:nvSpPr>
        <p:spPr>
          <a:xfrm>
            <a:off x="4638235" y="3304524"/>
            <a:ext cx="2915530" cy="1125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 b="1">
                <a:latin typeface="Bahnschrift" panose="020B0502040204020203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dirty="0"/>
              <a:t>Keep updating MAC from time to time</a:t>
            </a:r>
          </a:p>
        </p:txBody>
      </p:sp>
    </p:spTree>
    <p:extLst>
      <p:ext uri="{BB962C8B-B14F-4D97-AF65-F5344CB8AC3E}">
        <p14:creationId xmlns:p14="http://schemas.microsoft.com/office/powerpoint/2010/main" val="390683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Reference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>
            <a:off x="955861" y="804917"/>
            <a:ext cx="10778026" cy="0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23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B4B0D-6543-401A-884F-209BC7E01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22" y="1826136"/>
            <a:ext cx="5880299" cy="3425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CED3F3-599D-4063-8E18-892A42C84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211" y="1826136"/>
            <a:ext cx="5398676" cy="393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31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5B89BD-715C-4AB3-A5E9-67F43B119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100000">
                        <a14:foregroundMark x1="64200" y1="31923" x2="64200" y2="31923"/>
                        <a14:foregroundMark x1="93800" y1="29615" x2="89600" y2="44872"/>
                        <a14:backgroundMark x1="66700" y1="35385" x2="66700" y2="35385"/>
                        <a14:backgroundMark x1="61300" y1="33077" x2="61300" y2="33077"/>
                        <a14:backgroundMark x1="45200" y1="51795" x2="45200" y2="51795"/>
                        <a14:backgroundMark x1="45800" y1="52179" x2="45800" y2="52179"/>
                        <a14:backgroundMark x1="46300" y1="52564" x2="46300" y2="52564"/>
                        <a14:backgroundMark x1="46700" y1="52949" x2="46700" y2="52949"/>
                        <a14:backgroundMark x1="90600" y1="33333" x2="90600" y2="33333"/>
                        <a14:backgroundMark x1="88900" y1="34872" x2="88900" y2="34872"/>
                        <a14:backgroundMark x1="92800" y1="47821" x2="92800" y2="47821"/>
                        <a14:backgroundMark x1="93300" y1="46923" x2="93300" y2="46923"/>
                        <a14:backgroundMark x1="92200" y1="49103" x2="92200" y2="49103"/>
                        <a14:backgroundMark x1="92300" y1="48974" x2="91300" y2="51026"/>
                        <a14:backgroundMark x1="77700" y1="32692" x2="82300" y2="32821"/>
                        <a14:backgroundMark x1="88300" y1="32564" x2="88300" y2="32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597" t="22893" b="26494"/>
          <a:stretch/>
        </p:blipFill>
        <p:spPr>
          <a:xfrm>
            <a:off x="943054" y="2007857"/>
            <a:ext cx="5041201" cy="31388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3BDADA-1CE8-48C4-A224-F51340B2F698}"/>
              </a:ext>
            </a:extLst>
          </p:cNvPr>
          <p:cNvSpPr txBox="1"/>
          <p:nvPr/>
        </p:nvSpPr>
        <p:spPr>
          <a:xfrm>
            <a:off x="6568354" y="3161806"/>
            <a:ext cx="42905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79064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íSļïdè">
            <a:extLst>
              <a:ext uri="{FF2B5EF4-FFF2-40B4-BE49-F238E27FC236}">
                <a16:creationId xmlns:a16="http://schemas.microsoft.com/office/drawing/2014/main" id="{29548C64-F730-45D2-A109-F16D73279B32}"/>
              </a:ext>
            </a:extLst>
          </p:cNvPr>
          <p:cNvSpPr/>
          <p:nvPr/>
        </p:nvSpPr>
        <p:spPr bwMode="auto">
          <a:xfrm>
            <a:off x="1342052" y="3011150"/>
            <a:ext cx="685771" cy="658303"/>
          </a:xfrm>
          <a:prstGeom prst="ellipse">
            <a:avLst/>
          </a:prstGeom>
          <a:solidFill>
            <a:srgbClr val="B4B7FA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06093A"/>
                </a:solidFill>
                <a:latin typeface="Bahnschrift" panose="020B0502040204020203" pitchFamily="34" charset="0"/>
              </a:rPr>
              <a:t>1</a:t>
            </a:r>
            <a:endParaRPr lang="zh-CN" altLang="en-US" sz="3600" b="1" dirty="0">
              <a:solidFill>
                <a:srgbClr val="06093A"/>
              </a:solidFill>
              <a:latin typeface="Bahnschrift" panose="020B0502040204020203" pitchFamily="34" charset="0"/>
            </a:endParaRPr>
          </a:p>
        </p:txBody>
      </p:sp>
      <p:pic>
        <p:nvPicPr>
          <p:cNvPr id="18" name="Picture 4" descr="blockchain cryptography">
            <a:extLst>
              <a:ext uri="{FF2B5EF4-FFF2-40B4-BE49-F238E27FC236}">
                <a16:creationId xmlns:a16="http://schemas.microsoft.com/office/drawing/2014/main" id="{8ABAE5CC-9799-4B6D-AD34-71DD96777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7917" l="57407" r="100000">
                        <a14:foregroundMark x1="76638" y1="16964" x2="94160" y2="38095"/>
                        <a14:foregroundMark x1="94587" y1="39286" x2="90598" y2="67857"/>
                        <a14:foregroundMark x1="65812" y1="55952" x2="65812" y2="55952"/>
                        <a14:foregroundMark x1="66667" y1="54762" x2="66667" y2="54762"/>
                        <a14:foregroundMark x1="62108" y1="58929" x2="62108" y2="58929"/>
                        <a14:foregroundMark x1="63818" y1="58631" x2="63818" y2="58631"/>
                        <a14:foregroundMark x1="64530" y1="54464" x2="64103" y2="61012"/>
                        <a14:foregroundMark x1="64103" y1="61310" x2="61681" y2="639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79"/>
          <a:stretch/>
        </p:blipFill>
        <p:spPr bwMode="auto">
          <a:xfrm>
            <a:off x="7544766" y="1630920"/>
            <a:ext cx="3724212" cy="407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7E8F7C-F092-4B86-A5B9-F8A6B12C5F88}"/>
              </a:ext>
            </a:extLst>
          </p:cNvPr>
          <p:cNvSpPr txBox="1"/>
          <p:nvPr/>
        </p:nvSpPr>
        <p:spPr>
          <a:xfrm>
            <a:off x="2134571" y="2986358"/>
            <a:ext cx="45366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107207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Message Authentication Code (MAC)</a:t>
            </a:r>
            <a:endParaRPr lang="zh-CN" altLang="en-US" sz="2400" b="1" dirty="0">
              <a:solidFill>
                <a:srgbClr val="06093A"/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>
            <a:off x="955861" y="804917"/>
            <a:ext cx="10778026" cy="0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4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7F2B5EFE-B5C8-45D6-86AB-78F3C1B68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6944" y1="75601" x2="36944" y2="75601"/>
                        <a14:foregroundMark x1="40833" y1="79038" x2="51667" y2="90034"/>
                        <a14:foregroundMark x1="64444" y1="47079" x2="64444" y2="47079"/>
                        <a14:foregroundMark x1="70000" y1="47079" x2="70000" y2="47079"/>
                        <a14:foregroundMark x1="66944" y1="40206" x2="64444" y2="67698"/>
                        <a14:foregroundMark x1="83056" y1="37457" x2="78611" y2="60825"/>
                        <a14:foregroundMark x1="91944" y1="41581" x2="77222" y2="649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9008" y="1634850"/>
            <a:ext cx="1844326" cy="149083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75EED37-ECF3-4632-9FF7-3FE28D12E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8650" y="1553541"/>
            <a:ext cx="1535745" cy="1653448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FECCD3B-896A-443C-A308-3FBDF5F3A5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5976" y="4686924"/>
            <a:ext cx="1897476" cy="141948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116BC3-AF92-4F20-836B-A5BFFB5ADBBA}"/>
              </a:ext>
            </a:extLst>
          </p:cNvPr>
          <p:cNvCxnSpPr>
            <a:stCxn id="111" idx="3"/>
            <a:endCxn id="113" idx="1"/>
          </p:cNvCxnSpPr>
          <p:nvPr/>
        </p:nvCxnSpPr>
        <p:spPr>
          <a:xfrm>
            <a:off x="3163334" y="2380265"/>
            <a:ext cx="5895316" cy="0"/>
          </a:xfrm>
          <a:prstGeom prst="straightConnector1">
            <a:avLst/>
          </a:prstGeom>
          <a:ln w="57150">
            <a:solidFill>
              <a:srgbClr val="0609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DF654C-3DE3-41B3-B06F-DEBB55E50F3F}"/>
              </a:ext>
            </a:extLst>
          </p:cNvPr>
          <p:cNvSpPr txBox="1"/>
          <p:nvPr/>
        </p:nvSpPr>
        <p:spPr>
          <a:xfrm>
            <a:off x="5245814" y="1824756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Message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EE8773-D197-46C7-AD1A-367B88B98A65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5947544" y="2633210"/>
            <a:ext cx="17170" cy="2053714"/>
          </a:xfrm>
          <a:prstGeom prst="straightConnector1">
            <a:avLst/>
          </a:prstGeom>
          <a:ln w="57150">
            <a:solidFill>
              <a:srgbClr val="5A62F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243D72-441D-4C5E-9208-070A0AC1915B}"/>
              </a:ext>
            </a:extLst>
          </p:cNvPr>
          <p:cNvSpPr txBox="1"/>
          <p:nvPr/>
        </p:nvSpPr>
        <p:spPr>
          <a:xfrm>
            <a:off x="2891427" y="3562217"/>
            <a:ext cx="3056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A62F5"/>
                </a:solidFill>
                <a:latin typeface="Bahnschrift" panose="020B0502040204020203" pitchFamily="34" charset="0"/>
              </a:rPr>
              <a:t>Masquerade as 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95978D-7523-4811-B366-5E9DFE10C1F6}"/>
              </a:ext>
            </a:extLst>
          </p:cNvPr>
          <p:cNvSpPr txBox="1"/>
          <p:nvPr/>
        </p:nvSpPr>
        <p:spPr>
          <a:xfrm>
            <a:off x="5540221" y="1097767"/>
            <a:ext cx="814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MAC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Bahnschrift" panose="020B0502040204020203" pitchFamily="34" charset="0"/>
              </a:rPr>
              <a:t>+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16539E-4553-4D1E-8DDC-66C8E46E51F6}"/>
              </a:ext>
            </a:extLst>
          </p:cNvPr>
          <p:cNvSpPr/>
          <p:nvPr/>
        </p:nvSpPr>
        <p:spPr>
          <a:xfrm>
            <a:off x="8007444" y="3622488"/>
            <a:ext cx="3638155" cy="1613079"/>
          </a:xfrm>
          <a:prstGeom prst="roundRect">
            <a:avLst/>
          </a:prstGeom>
          <a:solidFill>
            <a:srgbClr val="B7BA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6093A"/>
                </a:solidFill>
                <a:latin typeface="Bahnschrift" panose="020B0502040204020203" pitchFamily="34" charset="0"/>
              </a:rPr>
              <a:t>Message is </a:t>
            </a:r>
            <a:r>
              <a:rPr lang="en-US" altLang="zh-CN" sz="2000" b="1" dirty="0">
                <a:solidFill>
                  <a:srgbClr val="5A62F5"/>
                </a:solidFill>
                <a:latin typeface="Bahnschrift" panose="020B0502040204020203" pitchFamily="34" charset="0"/>
              </a:rPr>
              <a:t>sent by Alice</a:t>
            </a:r>
            <a:r>
              <a:rPr lang="en-US" altLang="zh-CN" sz="2000" dirty="0">
                <a:solidFill>
                  <a:srgbClr val="06093A"/>
                </a:solidFill>
                <a:latin typeface="Bahnschrift" panose="020B0502040204020203" pitchFamily="34" charset="0"/>
              </a:rPr>
              <a:t>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6093A"/>
                </a:solidFill>
                <a:latin typeface="Bahnschrift" panose="020B0502040204020203" pitchFamily="34" charset="0"/>
              </a:rPr>
              <a:t>The message </a:t>
            </a:r>
            <a:r>
              <a:rPr lang="en-US" sz="2000" b="1" dirty="0">
                <a:solidFill>
                  <a:srgbClr val="5A62F5"/>
                </a:solidFill>
                <a:latin typeface="Bahnschrift" panose="020B0502040204020203" pitchFamily="34" charset="0"/>
              </a:rPr>
              <a:t>hasn’t been modified</a:t>
            </a:r>
            <a:r>
              <a:rPr lang="en-US" sz="2000" dirty="0">
                <a:solidFill>
                  <a:srgbClr val="06093A"/>
                </a:solidFill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2A73B-3864-449F-93DD-42C470DB5304}"/>
              </a:ext>
            </a:extLst>
          </p:cNvPr>
          <p:cNvSpPr txBox="1"/>
          <p:nvPr/>
        </p:nvSpPr>
        <p:spPr>
          <a:xfrm>
            <a:off x="2001630" y="307645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2479A0-0978-4A50-B34D-6E3830CBF4E9}"/>
              </a:ext>
            </a:extLst>
          </p:cNvPr>
          <p:cNvSpPr txBox="1"/>
          <p:nvPr/>
        </p:nvSpPr>
        <p:spPr>
          <a:xfrm>
            <a:off x="9501886" y="3178435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12D9D2-79F7-40A2-ABB7-063FECD4F082}"/>
              </a:ext>
            </a:extLst>
          </p:cNvPr>
          <p:cNvSpPr txBox="1"/>
          <p:nvPr/>
        </p:nvSpPr>
        <p:spPr>
          <a:xfrm>
            <a:off x="5751758" y="6031210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135475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8" grpId="0" animBg="1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CE734B-7D76-4545-AF7A-C472FBCA0AAC}"/>
              </a:ext>
            </a:extLst>
          </p:cNvPr>
          <p:cNvSpPr/>
          <p:nvPr/>
        </p:nvSpPr>
        <p:spPr>
          <a:xfrm>
            <a:off x="7612714" y="1078659"/>
            <a:ext cx="4114800" cy="3962369"/>
          </a:xfrm>
          <a:prstGeom prst="rect">
            <a:avLst/>
          </a:prstGeom>
          <a:solidFill>
            <a:srgbClr val="EB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B0608-EC96-405D-A7CF-276651EE5E21}"/>
              </a:ext>
            </a:extLst>
          </p:cNvPr>
          <p:cNvSpPr/>
          <p:nvPr/>
        </p:nvSpPr>
        <p:spPr>
          <a:xfrm>
            <a:off x="955861" y="1078585"/>
            <a:ext cx="4114800" cy="3962443"/>
          </a:xfrm>
          <a:prstGeom prst="rect">
            <a:avLst/>
          </a:prstGeom>
          <a:solidFill>
            <a:srgbClr val="737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C8C81-3056-4E51-8442-51A74A0D2FF0}"/>
              </a:ext>
            </a:extLst>
          </p:cNvPr>
          <p:cNvSpPr/>
          <p:nvPr/>
        </p:nvSpPr>
        <p:spPr>
          <a:xfrm>
            <a:off x="3451179" y="3136223"/>
            <a:ext cx="1214170" cy="457200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Secret </a:t>
            </a:r>
            <a:r>
              <a:rPr lang="en-US" altLang="zh-CN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Key </a:t>
            </a:r>
            <a:endParaRPr lang="en-US" sz="16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CE1229A4-2840-4C5C-8837-A0F6400896F5}"/>
              </a:ext>
            </a:extLst>
          </p:cNvPr>
          <p:cNvSpPr/>
          <p:nvPr/>
        </p:nvSpPr>
        <p:spPr>
          <a:xfrm>
            <a:off x="1467341" y="3044301"/>
            <a:ext cx="1333281" cy="640080"/>
          </a:xfrm>
          <a:prstGeom prst="flowChartTerminator">
            <a:avLst/>
          </a:prstGeom>
          <a:solidFill>
            <a:srgbClr val="DF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MAC Generation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AAC442-D8AC-4FC9-971C-D23EAD87818E}"/>
              </a:ext>
            </a:extLst>
          </p:cNvPr>
          <p:cNvSpPr/>
          <p:nvPr/>
        </p:nvSpPr>
        <p:spPr>
          <a:xfrm>
            <a:off x="1368727" y="4200983"/>
            <a:ext cx="1532258" cy="457200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MAC_Sender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17DA6-75FD-4FAF-9302-3072262F1991}"/>
              </a:ext>
            </a:extLst>
          </p:cNvPr>
          <p:cNvSpPr txBox="1"/>
          <p:nvPr/>
        </p:nvSpPr>
        <p:spPr>
          <a:xfrm>
            <a:off x="2323348" y="1294770"/>
            <a:ext cx="137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1BAB3-4FD3-4590-B7AD-DA2BC7B1D3A5}"/>
              </a:ext>
            </a:extLst>
          </p:cNvPr>
          <p:cNvSpPr txBox="1"/>
          <p:nvPr/>
        </p:nvSpPr>
        <p:spPr>
          <a:xfrm>
            <a:off x="8856300" y="1300009"/>
            <a:ext cx="162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RECEIVER</a:t>
            </a:r>
            <a:endParaRPr lang="en-US" sz="2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CD015A-B92D-4AC3-B7F0-9F817A0667AB}"/>
              </a:ext>
            </a:extLst>
          </p:cNvPr>
          <p:cNvSpPr/>
          <p:nvPr/>
        </p:nvSpPr>
        <p:spPr>
          <a:xfrm>
            <a:off x="1365007" y="2075992"/>
            <a:ext cx="1535978" cy="457200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Message_Sent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4E841B-804F-40F7-A982-1CF9B0042BED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16200000" flipH="1">
            <a:off x="1877935" y="2788253"/>
            <a:ext cx="511109" cy="986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9ACE5C2-D495-4D0E-BBB3-4D8D95F64E9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1876118" y="3942245"/>
            <a:ext cx="516602" cy="87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2AD17DF-D72F-4A5F-A1A1-BC33AE03D15B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rot="10800000">
            <a:off x="2800623" y="3364341"/>
            <a:ext cx="650557" cy="48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C4FA19-21C7-4724-A6F7-F47D13626243}"/>
              </a:ext>
            </a:extLst>
          </p:cNvPr>
          <p:cNvSpPr/>
          <p:nvPr/>
        </p:nvSpPr>
        <p:spPr>
          <a:xfrm>
            <a:off x="8022013" y="3136223"/>
            <a:ext cx="1216152" cy="457200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SemiBold" panose="020B0502040204020203" pitchFamily="34" charset="0"/>
              </a:rPr>
              <a:t>Secret </a:t>
            </a:r>
            <a:r>
              <a:rPr lang="en-US" altLang="zh-CN" sz="1600" dirty="0">
                <a:latin typeface="Bahnschrift SemiBold" panose="020B0502040204020203" pitchFamily="34" charset="0"/>
              </a:rPr>
              <a:t>Key </a:t>
            </a:r>
            <a:endParaRPr lang="en-US" sz="1600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9DA99FC8-DE59-41C8-B865-868DC56FCE4F}"/>
              </a:ext>
            </a:extLst>
          </p:cNvPr>
          <p:cNvSpPr/>
          <p:nvPr/>
        </p:nvSpPr>
        <p:spPr>
          <a:xfrm>
            <a:off x="9895640" y="3044301"/>
            <a:ext cx="1335024" cy="640080"/>
          </a:xfrm>
          <a:prstGeom prst="flowChartTerminator">
            <a:avLst/>
          </a:prstGeom>
          <a:solidFill>
            <a:srgbClr val="DFB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Bahnschrift SemiBold" panose="020B0502040204020203" pitchFamily="34" charset="0"/>
              </a:rPr>
              <a:t>MAC</a:t>
            </a:r>
            <a:r>
              <a:rPr lang="en-US" altLang="zh-CN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Generation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F9E93B-9CB5-460A-865A-D0A7EC830847}"/>
              </a:ext>
            </a:extLst>
          </p:cNvPr>
          <p:cNvSpPr/>
          <p:nvPr/>
        </p:nvSpPr>
        <p:spPr>
          <a:xfrm>
            <a:off x="9593945" y="4200169"/>
            <a:ext cx="1938141" cy="457200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MAC_Receiver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D7290F-BFC6-4164-B081-E22034F09FDA}"/>
              </a:ext>
            </a:extLst>
          </p:cNvPr>
          <p:cNvSpPr/>
          <p:nvPr/>
        </p:nvSpPr>
        <p:spPr>
          <a:xfrm>
            <a:off x="9592987" y="2075991"/>
            <a:ext cx="1938141" cy="457200"/>
          </a:xfrm>
          <a:prstGeom prst="rect">
            <a:avLst/>
          </a:prstGeom>
          <a:solidFill>
            <a:srgbClr val="66B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ahnschrift SemiBold" panose="020B0502040204020203" pitchFamily="34" charset="0"/>
              </a:rPr>
              <a:t>Message_Received</a:t>
            </a:r>
            <a:endParaRPr lang="en-US" sz="1600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C83C55A-2354-4F16-88EE-657CEFD1F7F0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rot="16200000" flipH="1">
            <a:off x="10307050" y="2788199"/>
            <a:ext cx="511110" cy="1094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A99324-3FC4-4B9E-A738-AAB2DD53275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5400000">
            <a:off x="10305190" y="3942207"/>
            <a:ext cx="515788" cy="136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F84BDFD-B7BD-41A7-A28D-AE32DE0572F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238165" y="3364341"/>
            <a:ext cx="657475" cy="482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56FEC421-48B1-4038-9162-F49CC5F77D34}"/>
              </a:ext>
            </a:extLst>
          </p:cNvPr>
          <p:cNvSpPr/>
          <p:nvPr/>
        </p:nvSpPr>
        <p:spPr>
          <a:xfrm>
            <a:off x="5763367" y="4149309"/>
            <a:ext cx="1156641" cy="560546"/>
          </a:xfrm>
          <a:prstGeom prst="diamond">
            <a:avLst/>
          </a:prstGeom>
          <a:solidFill>
            <a:srgbClr val="EA8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==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?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4ED1F8-34E3-4B64-875B-CF1BF0543441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2900985" y="4429582"/>
            <a:ext cx="286238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E9D7112-B701-4124-A89D-BD57C7097B6B}"/>
              </a:ext>
            </a:extLst>
          </p:cNvPr>
          <p:cNvCxnSpPr>
            <a:cxnSpLocks/>
            <a:stCxn id="17" idx="1"/>
            <a:endCxn id="22" idx="3"/>
          </p:cNvCxnSpPr>
          <p:nvPr/>
        </p:nvCxnSpPr>
        <p:spPr>
          <a:xfrm rot="10800000" flipV="1">
            <a:off x="6920009" y="4428768"/>
            <a:ext cx="2673937" cy="8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CBA15A0-0DBF-41F0-882F-5C23D3587B9C}"/>
              </a:ext>
            </a:extLst>
          </p:cNvPr>
          <p:cNvSpPr/>
          <p:nvPr/>
        </p:nvSpPr>
        <p:spPr>
          <a:xfrm>
            <a:off x="4383713" y="5651060"/>
            <a:ext cx="3915948" cy="769749"/>
          </a:xfrm>
          <a:prstGeom prst="parallelogram">
            <a:avLst/>
          </a:prstGeom>
          <a:solidFill>
            <a:srgbClr val="7373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integrity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and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authenticity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 of message received is verified.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8993A9F-37C2-4399-847A-16AB70BDB721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871086" y="5180457"/>
            <a:ext cx="94120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ECD00A-E87B-4A45-8D1C-1063E4659EA4}"/>
              </a:ext>
            </a:extLst>
          </p:cNvPr>
          <p:cNvSpPr txBox="1"/>
          <p:nvPr/>
        </p:nvSpPr>
        <p:spPr>
          <a:xfrm>
            <a:off x="6474739" y="4903319"/>
            <a:ext cx="63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hnschrift" panose="020B0502040204020203" pitchFamily="34" charset="0"/>
              </a:rPr>
              <a:t>Yes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MAC — Working Principle</a:t>
            </a:r>
            <a:endParaRPr lang="zh-CN" altLang="en-US" sz="2400" b="1" dirty="0">
              <a:solidFill>
                <a:srgbClr val="06093A"/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>
            <a:off x="955861" y="804917"/>
            <a:ext cx="10778026" cy="0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5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58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5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419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MAC — Common Approaches</a:t>
            </a:r>
            <a:endParaRPr lang="zh-CN" altLang="en-US" sz="2400" b="1" dirty="0">
              <a:solidFill>
                <a:srgbClr val="06093A"/>
              </a:solidFill>
              <a:latin typeface="Bahnschrift" panose="020B0502040204020203" pitchFamily="34" charset="0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>
            <a:off x="955861" y="804917"/>
            <a:ext cx="10778026" cy="0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6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40" name="Group 3981">
            <a:extLst>
              <a:ext uri="{FF2B5EF4-FFF2-40B4-BE49-F238E27FC236}">
                <a16:creationId xmlns:a16="http://schemas.microsoft.com/office/drawing/2014/main" id="{302D96A7-94D2-48E2-99C5-3A54CD85FAC7}"/>
              </a:ext>
            </a:extLst>
          </p:cNvPr>
          <p:cNvGrpSpPr/>
          <p:nvPr/>
        </p:nvGrpSpPr>
        <p:grpSpPr>
          <a:xfrm>
            <a:off x="3162041" y="1118637"/>
            <a:ext cx="5867918" cy="5515477"/>
            <a:chOff x="531688" y="2298700"/>
            <a:chExt cx="4598988" cy="4322763"/>
          </a:xfrm>
        </p:grpSpPr>
        <p:sp>
          <p:nvSpPr>
            <p:cNvPr id="41" name="Oval 3976">
              <a:extLst>
                <a:ext uri="{FF2B5EF4-FFF2-40B4-BE49-F238E27FC236}">
                  <a16:creationId xmlns:a16="http://schemas.microsoft.com/office/drawing/2014/main" id="{97184761-86D9-4018-A5C5-81897948927D}"/>
                </a:ext>
              </a:extLst>
            </p:cNvPr>
            <p:cNvSpPr/>
            <p:nvPr/>
          </p:nvSpPr>
          <p:spPr bwMode="ltGray">
            <a:xfrm>
              <a:off x="2084513" y="2832751"/>
              <a:ext cx="1476000" cy="1476000"/>
            </a:xfrm>
            <a:prstGeom prst="ellipse">
              <a:avLst/>
            </a:prstGeom>
            <a:noFill/>
            <a:ln w="3175">
              <a:solidFill>
                <a:srgbClr val="D5D1C5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2" name="Oval 3975">
              <a:extLst>
                <a:ext uri="{FF2B5EF4-FFF2-40B4-BE49-F238E27FC236}">
                  <a16:creationId xmlns:a16="http://schemas.microsoft.com/office/drawing/2014/main" id="{0E430997-1C35-4AAC-9DD8-61572F25C966}"/>
                </a:ext>
              </a:extLst>
            </p:cNvPr>
            <p:cNvSpPr/>
            <p:nvPr/>
          </p:nvSpPr>
          <p:spPr bwMode="ltGray">
            <a:xfrm>
              <a:off x="3111224" y="4596771"/>
              <a:ext cx="1476000" cy="1476000"/>
            </a:xfrm>
            <a:prstGeom prst="ellipse">
              <a:avLst/>
            </a:prstGeom>
            <a:noFill/>
            <a:ln w="3175">
              <a:solidFill>
                <a:srgbClr val="D5D1C5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Oval 3974">
              <a:extLst>
                <a:ext uri="{FF2B5EF4-FFF2-40B4-BE49-F238E27FC236}">
                  <a16:creationId xmlns:a16="http://schemas.microsoft.com/office/drawing/2014/main" id="{F5574C99-3E6A-4AAD-881C-BCA9F51E5D3D}"/>
                </a:ext>
              </a:extLst>
            </p:cNvPr>
            <p:cNvSpPr/>
            <p:nvPr/>
          </p:nvSpPr>
          <p:spPr bwMode="ltGray">
            <a:xfrm>
              <a:off x="1067884" y="4596771"/>
              <a:ext cx="1476000" cy="1476000"/>
            </a:xfrm>
            <a:prstGeom prst="ellipse">
              <a:avLst/>
            </a:prstGeom>
            <a:noFill/>
            <a:ln w="3175">
              <a:solidFill>
                <a:srgbClr val="D5D1C5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" name="Freeform 2210">
              <a:extLst>
                <a:ext uri="{FF2B5EF4-FFF2-40B4-BE49-F238E27FC236}">
                  <a16:creationId xmlns:a16="http://schemas.microsoft.com/office/drawing/2014/main" id="{517A5A64-5F79-4F2A-B053-8744C4387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88" y="4037013"/>
              <a:ext cx="2300287" cy="2584450"/>
            </a:xfrm>
            <a:custGeom>
              <a:avLst/>
              <a:gdLst>
                <a:gd name="T0" fmla="*/ 1268 w 1449"/>
                <a:gd name="T1" fmla="*/ 851 h 1628"/>
                <a:gd name="T2" fmla="*/ 1252 w 1449"/>
                <a:gd name="T3" fmla="*/ 939 h 1628"/>
                <a:gd name="T4" fmla="*/ 1220 w 1449"/>
                <a:gd name="T5" fmla="*/ 1020 h 1628"/>
                <a:gd name="T6" fmla="*/ 1174 w 1449"/>
                <a:gd name="T7" fmla="*/ 1093 h 1628"/>
                <a:gd name="T8" fmla="*/ 1116 w 1449"/>
                <a:gd name="T9" fmla="*/ 1155 h 1628"/>
                <a:gd name="T10" fmla="*/ 1046 w 1449"/>
                <a:gd name="T11" fmla="*/ 1206 h 1628"/>
                <a:gd name="T12" fmla="*/ 967 w 1449"/>
                <a:gd name="T13" fmla="*/ 1242 h 1628"/>
                <a:gd name="T14" fmla="*/ 882 w 1449"/>
                <a:gd name="T15" fmla="*/ 1264 h 1628"/>
                <a:gd name="T16" fmla="*/ 814 w 1449"/>
                <a:gd name="T17" fmla="*/ 1269 h 1628"/>
                <a:gd name="T18" fmla="*/ 722 w 1449"/>
                <a:gd name="T19" fmla="*/ 1260 h 1628"/>
                <a:gd name="T20" fmla="*/ 637 w 1449"/>
                <a:gd name="T21" fmla="*/ 1234 h 1628"/>
                <a:gd name="T22" fmla="*/ 560 w 1449"/>
                <a:gd name="T23" fmla="*/ 1192 h 1628"/>
                <a:gd name="T24" fmla="*/ 492 w 1449"/>
                <a:gd name="T25" fmla="*/ 1136 h 1628"/>
                <a:gd name="T26" fmla="*/ 436 w 1449"/>
                <a:gd name="T27" fmla="*/ 1068 h 1628"/>
                <a:gd name="T28" fmla="*/ 394 w 1449"/>
                <a:gd name="T29" fmla="*/ 991 h 1628"/>
                <a:gd name="T30" fmla="*/ 368 w 1449"/>
                <a:gd name="T31" fmla="*/ 906 h 1628"/>
                <a:gd name="T32" fmla="*/ 359 w 1449"/>
                <a:gd name="T33" fmla="*/ 814 h 1628"/>
                <a:gd name="T34" fmla="*/ 364 w 1449"/>
                <a:gd name="T35" fmla="*/ 745 h 1628"/>
                <a:gd name="T36" fmla="*/ 387 w 1449"/>
                <a:gd name="T37" fmla="*/ 658 h 1628"/>
                <a:gd name="T38" fmla="*/ 425 w 1449"/>
                <a:gd name="T39" fmla="*/ 578 h 1628"/>
                <a:gd name="T40" fmla="*/ 477 w 1449"/>
                <a:gd name="T41" fmla="*/ 508 h 1628"/>
                <a:gd name="T42" fmla="*/ 542 w 1449"/>
                <a:gd name="T43" fmla="*/ 450 h 1628"/>
                <a:gd name="T44" fmla="*/ 617 w 1449"/>
                <a:gd name="T45" fmla="*/ 404 h 1628"/>
                <a:gd name="T46" fmla="*/ 701 w 1449"/>
                <a:gd name="T47" fmla="*/ 374 h 1628"/>
                <a:gd name="T48" fmla="*/ 791 w 1449"/>
                <a:gd name="T49" fmla="*/ 360 h 1628"/>
                <a:gd name="T50" fmla="*/ 866 w 1449"/>
                <a:gd name="T51" fmla="*/ 362 h 1628"/>
                <a:gd name="T52" fmla="*/ 962 w 1449"/>
                <a:gd name="T53" fmla="*/ 384 h 1628"/>
                <a:gd name="T54" fmla="*/ 1015 w 1449"/>
                <a:gd name="T55" fmla="*/ 406 h 1628"/>
                <a:gd name="T56" fmla="*/ 1188 w 1449"/>
                <a:gd name="T57" fmla="*/ 91 h 1628"/>
                <a:gd name="T58" fmla="*/ 1009 w 1449"/>
                <a:gd name="T59" fmla="*/ 25 h 1628"/>
                <a:gd name="T60" fmla="*/ 839 w 1449"/>
                <a:gd name="T61" fmla="*/ 0 h 1628"/>
                <a:gd name="T62" fmla="*/ 750 w 1449"/>
                <a:gd name="T63" fmla="*/ 3 h 1628"/>
                <a:gd name="T64" fmla="*/ 652 w 1449"/>
                <a:gd name="T65" fmla="*/ 17 h 1628"/>
                <a:gd name="T66" fmla="*/ 514 w 1449"/>
                <a:gd name="T67" fmla="*/ 58 h 1628"/>
                <a:gd name="T68" fmla="*/ 386 w 1449"/>
                <a:gd name="T69" fmla="*/ 122 h 1628"/>
                <a:gd name="T70" fmla="*/ 273 w 1449"/>
                <a:gd name="T71" fmla="*/ 206 h 1628"/>
                <a:gd name="T72" fmla="*/ 176 w 1449"/>
                <a:gd name="T73" fmla="*/ 309 h 1628"/>
                <a:gd name="T74" fmla="*/ 97 w 1449"/>
                <a:gd name="T75" fmla="*/ 427 h 1628"/>
                <a:gd name="T76" fmla="*/ 40 w 1449"/>
                <a:gd name="T77" fmla="*/ 559 h 1628"/>
                <a:gd name="T78" fmla="*/ 7 w 1449"/>
                <a:gd name="T79" fmla="*/ 701 h 1628"/>
                <a:gd name="T80" fmla="*/ 0 w 1449"/>
                <a:gd name="T81" fmla="*/ 814 h 1628"/>
                <a:gd name="T82" fmla="*/ 16 w 1449"/>
                <a:gd name="T83" fmla="*/ 978 h 1628"/>
                <a:gd name="T84" fmla="*/ 64 w 1449"/>
                <a:gd name="T85" fmla="*/ 1131 h 1628"/>
                <a:gd name="T86" fmla="*/ 139 w 1449"/>
                <a:gd name="T87" fmla="*/ 1269 h 1628"/>
                <a:gd name="T88" fmla="*/ 238 w 1449"/>
                <a:gd name="T89" fmla="*/ 1390 h 1628"/>
                <a:gd name="T90" fmla="*/ 359 w 1449"/>
                <a:gd name="T91" fmla="*/ 1489 h 1628"/>
                <a:gd name="T92" fmla="*/ 497 w 1449"/>
                <a:gd name="T93" fmla="*/ 1564 h 1628"/>
                <a:gd name="T94" fmla="*/ 650 w 1449"/>
                <a:gd name="T95" fmla="*/ 1612 h 1628"/>
                <a:gd name="T96" fmla="*/ 814 w 1449"/>
                <a:gd name="T97" fmla="*/ 1628 h 1628"/>
                <a:gd name="T98" fmla="*/ 955 w 1449"/>
                <a:gd name="T99" fmla="*/ 1616 h 1628"/>
                <a:gd name="T100" fmla="*/ 1131 w 1449"/>
                <a:gd name="T101" fmla="*/ 1564 h 1628"/>
                <a:gd name="T102" fmla="*/ 1287 w 1449"/>
                <a:gd name="T103" fmla="*/ 1476 h 1628"/>
                <a:gd name="T104" fmla="*/ 1419 w 1449"/>
                <a:gd name="T105" fmla="*/ 1358 h 1628"/>
                <a:gd name="T106" fmla="*/ 1409 w 1449"/>
                <a:gd name="T107" fmla="*/ 1272 h 1628"/>
                <a:gd name="T108" fmla="*/ 1344 w 1449"/>
                <a:gd name="T109" fmla="*/ 1157 h 1628"/>
                <a:gd name="T110" fmla="*/ 1299 w 1449"/>
                <a:gd name="T111" fmla="*/ 1032 h 1628"/>
                <a:gd name="T112" fmla="*/ 1273 w 1449"/>
                <a:gd name="T113" fmla="*/ 898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9" h="1628">
                  <a:moveTo>
                    <a:pt x="1269" y="828"/>
                  </a:moveTo>
                  <a:lnTo>
                    <a:pt x="1269" y="828"/>
                  </a:lnTo>
                  <a:lnTo>
                    <a:pt x="1269" y="828"/>
                  </a:lnTo>
                  <a:lnTo>
                    <a:pt x="1268" y="851"/>
                  </a:lnTo>
                  <a:lnTo>
                    <a:pt x="1266" y="874"/>
                  </a:lnTo>
                  <a:lnTo>
                    <a:pt x="1262" y="896"/>
                  </a:lnTo>
                  <a:lnTo>
                    <a:pt x="1257" y="917"/>
                  </a:lnTo>
                  <a:lnTo>
                    <a:pt x="1252" y="939"/>
                  </a:lnTo>
                  <a:lnTo>
                    <a:pt x="1245" y="960"/>
                  </a:lnTo>
                  <a:lnTo>
                    <a:pt x="1238" y="981"/>
                  </a:lnTo>
                  <a:lnTo>
                    <a:pt x="1229" y="1001"/>
                  </a:lnTo>
                  <a:lnTo>
                    <a:pt x="1220" y="1020"/>
                  </a:lnTo>
                  <a:lnTo>
                    <a:pt x="1210" y="1039"/>
                  </a:lnTo>
                  <a:lnTo>
                    <a:pt x="1198" y="1058"/>
                  </a:lnTo>
                  <a:lnTo>
                    <a:pt x="1187" y="1076"/>
                  </a:lnTo>
                  <a:lnTo>
                    <a:pt x="1174" y="1093"/>
                  </a:lnTo>
                  <a:lnTo>
                    <a:pt x="1160" y="1109"/>
                  </a:lnTo>
                  <a:lnTo>
                    <a:pt x="1146" y="1126"/>
                  </a:lnTo>
                  <a:lnTo>
                    <a:pt x="1131" y="1141"/>
                  </a:lnTo>
                  <a:lnTo>
                    <a:pt x="1116" y="1155"/>
                  </a:lnTo>
                  <a:lnTo>
                    <a:pt x="1099" y="1169"/>
                  </a:lnTo>
                  <a:lnTo>
                    <a:pt x="1081" y="1183"/>
                  </a:lnTo>
                  <a:lnTo>
                    <a:pt x="1064" y="1194"/>
                  </a:lnTo>
                  <a:lnTo>
                    <a:pt x="1046" y="1206"/>
                  </a:lnTo>
                  <a:lnTo>
                    <a:pt x="1027" y="1217"/>
                  </a:lnTo>
                  <a:lnTo>
                    <a:pt x="1008" y="1226"/>
                  </a:lnTo>
                  <a:lnTo>
                    <a:pt x="988" y="1235"/>
                  </a:lnTo>
                  <a:lnTo>
                    <a:pt x="967" y="1242"/>
                  </a:lnTo>
                  <a:lnTo>
                    <a:pt x="947" y="1250"/>
                  </a:lnTo>
                  <a:lnTo>
                    <a:pt x="925" y="1255"/>
                  </a:lnTo>
                  <a:lnTo>
                    <a:pt x="904" y="1260"/>
                  </a:lnTo>
                  <a:lnTo>
                    <a:pt x="882" y="1264"/>
                  </a:lnTo>
                  <a:lnTo>
                    <a:pt x="859" y="1268"/>
                  </a:lnTo>
                  <a:lnTo>
                    <a:pt x="836" y="1269"/>
                  </a:lnTo>
                  <a:lnTo>
                    <a:pt x="814" y="1269"/>
                  </a:lnTo>
                  <a:lnTo>
                    <a:pt x="814" y="1269"/>
                  </a:lnTo>
                  <a:lnTo>
                    <a:pt x="791" y="1269"/>
                  </a:lnTo>
                  <a:lnTo>
                    <a:pt x="768" y="1267"/>
                  </a:lnTo>
                  <a:lnTo>
                    <a:pt x="745" y="1264"/>
                  </a:lnTo>
                  <a:lnTo>
                    <a:pt x="722" y="1260"/>
                  </a:lnTo>
                  <a:lnTo>
                    <a:pt x="701" y="1255"/>
                  </a:lnTo>
                  <a:lnTo>
                    <a:pt x="679" y="1249"/>
                  </a:lnTo>
                  <a:lnTo>
                    <a:pt x="657" y="1242"/>
                  </a:lnTo>
                  <a:lnTo>
                    <a:pt x="637" y="1234"/>
                  </a:lnTo>
                  <a:lnTo>
                    <a:pt x="617" y="1225"/>
                  </a:lnTo>
                  <a:lnTo>
                    <a:pt x="596" y="1214"/>
                  </a:lnTo>
                  <a:lnTo>
                    <a:pt x="577" y="1203"/>
                  </a:lnTo>
                  <a:lnTo>
                    <a:pt x="560" y="1192"/>
                  </a:lnTo>
                  <a:lnTo>
                    <a:pt x="542" y="1179"/>
                  </a:lnTo>
                  <a:lnTo>
                    <a:pt x="524" y="1165"/>
                  </a:lnTo>
                  <a:lnTo>
                    <a:pt x="508" y="1151"/>
                  </a:lnTo>
                  <a:lnTo>
                    <a:pt x="492" y="1136"/>
                  </a:lnTo>
                  <a:lnTo>
                    <a:pt x="477" y="1121"/>
                  </a:lnTo>
                  <a:lnTo>
                    <a:pt x="463" y="1104"/>
                  </a:lnTo>
                  <a:lnTo>
                    <a:pt x="449" y="1086"/>
                  </a:lnTo>
                  <a:lnTo>
                    <a:pt x="436" y="1068"/>
                  </a:lnTo>
                  <a:lnTo>
                    <a:pt x="425" y="1051"/>
                  </a:lnTo>
                  <a:lnTo>
                    <a:pt x="414" y="1032"/>
                  </a:lnTo>
                  <a:lnTo>
                    <a:pt x="403" y="1011"/>
                  </a:lnTo>
                  <a:lnTo>
                    <a:pt x="394" y="991"/>
                  </a:lnTo>
                  <a:lnTo>
                    <a:pt x="387" y="971"/>
                  </a:lnTo>
                  <a:lnTo>
                    <a:pt x="379" y="949"/>
                  </a:lnTo>
                  <a:lnTo>
                    <a:pt x="373" y="927"/>
                  </a:lnTo>
                  <a:lnTo>
                    <a:pt x="368" y="906"/>
                  </a:lnTo>
                  <a:lnTo>
                    <a:pt x="364" y="883"/>
                  </a:lnTo>
                  <a:lnTo>
                    <a:pt x="361" y="860"/>
                  </a:lnTo>
                  <a:lnTo>
                    <a:pt x="359" y="837"/>
                  </a:lnTo>
                  <a:lnTo>
                    <a:pt x="359" y="814"/>
                  </a:lnTo>
                  <a:lnTo>
                    <a:pt x="359" y="814"/>
                  </a:lnTo>
                  <a:lnTo>
                    <a:pt x="359" y="790"/>
                  </a:lnTo>
                  <a:lnTo>
                    <a:pt x="361" y="767"/>
                  </a:lnTo>
                  <a:lnTo>
                    <a:pt x="364" y="745"/>
                  </a:lnTo>
                  <a:lnTo>
                    <a:pt x="368" y="723"/>
                  </a:lnTo>
                  <a:lnTo>
                    <a:pt x="373" y="700"/>
                  </a:lnTo>
                  <a:lnTo>
                    <a:pt x="379" y="679"/>
                  </a:lnTo>
                  <a:lnTo>
                    <a:pt x="387" y="658"/>
                  </a:lnTo>
                  <a:lnTo>
                    <a:pt x="394" y="637"/>
                  </a:lnTo>
                  <a:lnTo>
                    <a:pt x="403" y="616"/>
                  </a:lnTo>
                  <a:lnTo>
                    <a:pt x="414" y="597"/>
                  </a:lnTo>
                  <a:lnTo>
                    <a:pt x="425" y="578"/>
                  </a:lnTo>
                  <a:lnTo>
                    <a:pt x="436" y="559"/>
                  </a:lnTo>
                  <a:lnTo>
                    <a:pt x="449" y="541"/>
                  </a:lnTo>
                  <a:lnTo>
                    <a:pt x="463" y="525"/>
                  </a:lnTo>
                  <a:lnTo>
                    <a:pt x="477" y="508"/>
                  </a:lnTo>
                  <a:lnTo>
                    <a:pt x="492" y="492"/>
                  </a:lnTo>
                  <a:lnTo>
                    <a:pt x="508" y="477"/>
                  </a:lnTo>
                  <a:lnTo>
                    <a:pt x="524" y="463"/>
                  </a:lnTo>
                  <a:lnTo>
                    <a:pt x="542" y="450"/>
                  </a:lnTo>
                  <a:lnTo>
                    <a:pt x="560" y="437"/>
                  </a:lnTo>
                  <a:lnTo>
                    <a:pt x="577" y="425"/>
                  </a:lnTo>
                  <a:lnTo>
                    <a:pt x="596" y="414"/>
                  </a:lnTo>
                  <a:lnTo>
                    <a:pt x="617" y="404"/>
                  </a:lnTo>
                  <a:lnTo>
                    <a:pt x="637" y="394"/>
                  </a:lnTo>
                  <a:lnTo>
                    <a:pt x="657" y="387"/>
                  </a:lnTo>
                  <a:lnTo>
                    <a:pt x="679" y="379"/>
                  </a:lnTo>
                  <a:lnTo>
                    <a:pt x="701" y="374"/>
                  </a:lnTo>
                  <a:lnTo>
                    <a:pt x="722" y="369"/>
                  </a:lnTo>
                  <a:lnTo>
                    <a:pt x="745" y="364"/>
                  </a:lnTo>
                  <a:lnTo>
                    <a:pt x="768" y="361"/>
                  </a:lnTo>
                  <a:lnTo>
                    <a:pt x="791" y="360"/>
                  </a:lnTo>
                  <a:lnTo>
                    <a:pt x="814" y="359"/>
                  </a:lnTo>
                  <a:lnTo>
                    <a:pt x="814" y="359"/>
                  </a:lnTo>
                  <a:lnTo>
                    <a:pt x="840" y="360"/>
                  </a:lnTo>
                  <a:lnTo>
                    <a:pt x="866" y="362"/>
                  </a:lnTo>
                  <a:lnTo>
                    <a:pt x="890" y="365"/>
                  </a:lnTo>
                  <a:lnTo>
                    <a:pt x="915" y="370"/>
                  </a:lnTo>
                  <a:lnTo>
                    <a:pt x="938" y="376"/>
                  </a:lnTo>
                  <a:lnTo>
                    <a:pt x="962" y="384"/>
                  </a:lnTo>
                  <a:lnTo>
                    <a:pt x="985" y="393"/>
                  </a:lnTo>
                  <a:lnTo>
                    <a:pt x="1008" y="402"/>
                  </a:lnTo>
                  <a:lnTo>
                    <a:pt x="1008" y="402"/>
                  </a:lnTo>
                  <a:lnTo>
                    <a:pt x="1015" y="406"/>
                  </a:lnTo>
                  <a:lnTo>
                    <a:pt x="1200" y="98"/>
                  </a:lnTo>
                  <a:lnTo>
                    <a:pt x="1200" y="98"/>
                  </a:lnTo>
                  <a:lnTo>
                    <a:pt x="1188" y="91"/>
                  </a:lnTo>
                  <a:lnTo>
                    <a:pt x="1188" y="91"/>
                  </a:lnTo>
                  <a:lnTo>
                    <a:pt x="1145" y="70"/>
                  </a:lnTo>
                  <a:lnTo>
                    <a:pt x="1101" y="53"/>
                  </a:lnTo>
                  <a:lnTo>
                    <a:pt x="1056" y="37"/>
                  </a:lnTo>
                  <a:lnTo>
                    <a:pt x="1009" y="25"/>
                  </a:lnTo>
                  <a:lnTo>
                    <a:pt x="962" y="13"/>
                  </a:lnTo>
                  <a:lnTo>
                    <a:pt x="914" y="7"/>
                  </a:lnTo>
                  <a:lnTo>
                    <a:pt x="864" y="2"/>
                  </a:lnTo>
                  <a:lnTo>
                    <a:pt x="839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82" y="0"/>
                  </a:lnTo>
                  <a:lnTo>
                    <a:pt x="750" y="3"/>
                  </a:lnTo>
                  <a:lnTo>
                    <a:pt x="720" y="6"/>
                  </a:lnTo>
                  <a:lnTo>
                    <a:pt x="689" y="9"/>
                  </a:lnTo>
                  <a:lnTo>
                    <a:pt x="689" y="9"/>
                  </a:lnTo>
                  <a:lnTo>
                    <a:pt x="652" y="17"/>
                  </a:lnTo>
                  <a:lnTo>
                    <a:pt x="617" y="25"/>
                  </a:lnTo>
                  <a:lnTo>
                    <a:pt x="581" y="33"/>
                  </a:lnTo>
                  <a:lnTo>
                    <a:pt x="547" y="45"/>
                  </a:lnTo>
                  <a:lnTo>
                    <a:pt x="514" y="58"/>
                  </a:lnTo>
                  <a:lnTo>
                    <a:pt x="480" y="72"/>
                  </a:lnTo>
                  <a:lnTo>
                    <a:pt x="448" y="87"/>
                  </a:lnTo>
                  <a:lnTo>
                    <a:pt x="416" y="103"/>
                  </a:lnTo>
                  <a:lnTo>
                    <a:pt x="386" y="122"/>
                  </a:lnTo>
                  <a:lnTo>
                    <a:pt x="356" y="141"/>
                  </a:lnTo>
                  <a:lnTo>
                    <a:pt x="327" y="162"/>
                  </a:lnTo>
                  <a:lnTo>
                    <a:pt x="299" y="183"/>
                  </a:lnTo>
                  <a:lnTo>
                    <a:pt x="273" y="206"/>
                  </a:lnTo>
                  <a:lnTo>
                    <a:pt x="246" y="230"/>
                  </a:lnTo>
                  <a:lnTo>
                    <a:pt x="222" y="256"/>
                  </a:lnTo>
                  <a:lnTo>
                    <a:pt x="198" y="282"/>
                  </a:lnTo>
                  <a:lnTo>
                    <a:pt x="176" y="309"/>
                  </a:lnTo>
                  <a:lnTo>
                    <a:pt x="154" y="337"/>
                  </a:lnTo>
                  <a:lnTo>
                    <a:pt x="134" y="366"/>
                  </a:lnTo>
                  <a:lnTo>
                    <a:pt x="115" y="397"/>
                  </a:lnTo>
                  <a:lnTo>
                    <a:pt x="97" y="427"/>
                  </a:lnTo>
                  <a:lnTo>
                    <a:pt x="81" y="459"/>
                  </a:lnTo>
                  <a:lnTo>
                    <a:pt x="66" y="492"/>
                  </a:lnTo>
                  <a:lnTo>
                    <a:pt x="53" y="525"/>
                  </a:lnTo>
                  <a:lnTo>
                    <a:pt x="40" y="559"/>
                  </a:lnTo>
                  <a:lnTo>
                    <a:pt x="30" y="593"/>
                  </a:lnTo>
                  <a:lnTo>
                    <a:pt x="21" y="629"/>
                  </a:lnTo>
                  <a:lnTo>
                    <a:pt x="14" y="666"/>
                  </a:lnTo>
                  <a:lnTo>
                    <a:pt x="7" y="701"/>
                  </a:lnTo>
                  <a:lnTo>
                    <a:pt x="3" y="738"/>
                  </a:lnTo>
                  <a:lnTo>
                    <a:pt x="1" y="776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1" y="856"/>
                  </a:lnTo>
                  <a:lnTo>
                    <a:pt x="5" y="897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5" y="1018"/>
                  </a:lnTo>
                  <a:lnTo>
                    <a:pt x="36" y="1056"/>
                  </a:lnTo>
                  <a:lnTo>
                    <a:pt x="49" y="1094"/>
                  </a:lnTo>
                  <a:lnTo>
                    <a:pt x="64" y="1131"/>
                  </a:lnTo>
                  <a:lnTo>
                    <a:pt x="81" y="1167"/>
                  </a:lnTo>
                  <a:lnTo>
                    <a:pt x="99" y="1202"/>
                  </a:lnTo>
                  <a:lnTo>
                    <a:pt x="118" y="1236"/>
                  </a:lnTo>
                  <a:lnTo>
                    <a:pt x="139" y="1269"/>
                  </a:lnTo>
                  <a:lnTo>
                    <a:pt x="162" y="1301"/>
                  </a:lnTo>
                  <a:lnTo>
                    <a:pt x="186" y="1333"/>
                  </a:lnTo>
                  <a:lnTo>
                    <a:pt x="212" y="1362"/>
                  </a:lnTo>
                  <a:lnTo>
                    <a:pt x="238" y="1390"/>
                  </a:lnTo>
                  <a:lnTo>
                    <a:pt x="266" y="1416"/>
                  </a:lnTo>
                  <a:lnTo>
                    <a:pt x="297" y="1442"/>
                  </a:lnTo>
                  <a:lnTo>
                    <a:pt x="327" y="1466"/>
                  </a:lnTo>
                  <a:lnTo>
                    <a:pt x="359" y="1489"/>
                  </a:lnTo>
                  <a:lnTo>
                    <a:pt x="392" y="1510"/>
                  </a:lnTo>
                  <a:lnTo>
                    <a:pt x="426" y="1529"/>
                  </a:lnTo>
                  <a:lnTo>
                    <a:pt x="461" y="1548"/>
                  </a:lnTo>
                  <a:lnTo>
                    <a:pt x="497" y="1564"/>
                  </a:lnTo>
                  <a:lnTo>
                    <a:pt x="534" y="1579"/>
                  </a:lnTo>
                  <a:lnTo>
                    <a:pt x="572" y="1592"/>
                  </a:lnTo>
                  <a:lnTo>
                    <a:pt x="610" y="1603"/>
                  </a:lnTo>
                  <a:lnTo>
                    <a:pt x="650" y="1612"/>
                  </a:lnTo>
                  <a:lnTo>
                    <a:pt x="690" y="1618"/>
                  </a:lnTo>
                  <a:lnTo>
                    <a:pt x="731" y="1623"/>
                  </a:lnTo>
                  <a:lnTo>
                    <a:pt x="772" y="1627"/>
                  </a:lnTo>
                  <a:lnTo>
                    <a:pt x="814" y="1628"/>
                  </a:lnTo>
                  <a:lnTo>
                    <a:pt x="814" y="1628"/>
                  </a:lnTo>
                  <a:lnTo>
                    <a:pt x="862" y="1627"/>
                  </a:lnTo>
                  <a:lnTo>
                    <a:pt x="909" y="1622"/>
                  </a:lnTo>
                  <a:lnTo>
                    <a:pt x="955" y="1616"/>
                  </a:lnTo>
                  <a:lnTo>
                    <a:pt x="1000" y="1607"/>
                  </a:lnTo>
                  <a:lnTo>
                    <a:pt x="1045" y="1595"/>
                  </a:lnTo>
                  <a:lnTo>
                    <a:pt x="1088" y="1580"/>
                  </a:lnTo>
                  <a:lnTo>
                    <a:pt x="1131" y="1564"/>
                  </a:lnTo>
                  <a:lnTo>
                    <a:pt x="1172" y="1546"/>
                  </a:lnTo>
                  <a:lnTo>
                    <a:pt x="1211" y="1524"/>
                  </a:lnTo>
                  <a:lnTo>
                    <a:pt x="1250" y="1501"/>
                  </a:lnTo>
                  <a:lnTo>
                    <a:pt x="1287" y="1476"/>
                  </a:lnTo>
                  <a:lnTo>
                    <a:pt x="1323" y="1449"/>
                  </a:lnTo>
                  <a:lnTo>
                    <a:pt x="1357" y="1421"/>
                  </a:lnTo>
                  <a:lnTo>
                    <a:pt x="1389" y="1390"/>
                  </a:lnTo>
                  <a:lnTo>
                    <a:pt x="1419" y="1358"/>
                  </a:lnTo>
                  <a:lnTo>
                    <a:pt x="1449" y="1324"/>
                  </a:lnTo>
                  <a:lnTo>
                    <a:pt x="1449" y="1324"/>
                  </a:lnTo>
                  <a:lnTo>
                    <a:pt x="1428" y="1298"/>
                  </a:lnTo>
                  <a:lnTo>
                    <a:pt x="1409" y="1272"/>
                  </a:lnTo>
                  <a:lnTo>
                    <a:pt x="1391" y="1244"/>
                  </a:lnTo>
                  <a:lnTo>
                    <a:pt x="1375" y="1216"/>
                  </a:lnTo>
                  <a:lnTo>
                    <a:pt x="1360" y="1187"/>
                  </a:lnTo>
                  <a:lnTo>
                    <a:pt x="1344" y="1157"/>
                  </a:lnTo>
                  <a:lnTo>
                    <a:pt x="1332" y="1127"/>
                  </a:lnTo>
                  <a:lnTo>
                    <a:pt x="1319" y="1095"/>
                  </a:lnTo>
                  <a:lnTo>
                    <a:pt x="1309" y="1063"/>
                  </a:lnTo>
                  <a:lnTo>
                    <a:pt x="1299" y="1032"/>
                  </a:lnTo>
                  <a:lnTo>
                    <a:pt x="1290" y="999"/>
                  </a:lnTo>
                  <a:lnTo>
                    <a:pt x="1283" y="966"/>
                  </a:lnTo>
                  <a:lnTo>
                    <a:pt x="1278" y="933"/>
                  </a:lnTo>
                  <a:lnTo>
                    <a:pt x="1273" y="898"/>
                  </a:lnTo>
                  <a:lnTo>
                    <a:pt x="1271" y="864"/>
                  </a:lnTo>
                  <a:lnTo>
                    <a:pt x="1269" y="828"/>
                  </a:lnTo>
                  <a:lnTo>
                    <a:pt x="1269" y="828"/>
                  </a:lnTo>
                  <a:close/>
                </a:path>
              </a:pathLst>
            </a:custGeom>
            <a:solidFill>
              <a:srgbClr val="5A62F5"/>
            </a:solidFill>
            <a:ln w="793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45" name="Freeform 2211">
              <a:extLst>
                <a:ext uri="{FF2B5EF4-FFF2-40B4-BE49-F238E27FC236}">
                  <a16:creationId xmlns:a16="http://schemas.microsoft.com/office/drawing/2014/main" id="{D0AEBC68-79FA-4DC3-A960-81856CBE8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226" y="4051300"/>
              <a:ext cx="2584450" cy="2570162"/>
            </a:xfrm>
            <a:custGeom>
              <a:avLst/>
              <a:gdLst>
                <a:gd name="T0" fmla="*/ 239 w 1628"/>
                <a:gd name="T1" fmla="*/ 1381 h 1619"/>
                <a:gd name="T2" fmla="*/ 379 w 1628"/>
                <a:gd name="T3" fmla="*/ 1492 h 1619"/>
                <a:gd name="T4" fmla="*/ 540 w 1628"/>
                <a:gd name="T5" fmla="*/ 1571 h 1619"/>
                <a:gd name="T6" fmla="*/ 719 w 1628"/>
                <a:gd name="T7" fmla="*/ 1613 h 1619"/>
                <a:gd name="T8" fmla="*/ 856 w 1628"/>
                <a:gd name="T9" fmla="*/ 1618 h 1619"/>
                <a:gd name="T10" fmla="*/ 1018 w 1628"/>
                <a:gd name="T11" fmla="*/ 1594 h 1619"/>
                <a:gd name="T12" fmla="*/ 1167 w 1628"/>
                <a:gd name="T13" fmla="*/ 1539 h 1619"/>
                <a:gd name="T14" fmla="*/ 1301 w 1628"/>
                <a:gd name="T15" fmla="*/ 1457 h 1619"/>
                <a:gd name="T16" fmla="*/ 1416 w 1628"/>
                <a:gd name="T17" fmla="*/ 1353 h 1619"/>
                <a:gd name="T18" fmla="*/ 1510 w 1628"/>
                <a:gd name="T19" fmla="*/ 1227 h 1619"/>
                <a:gd name="T20" fmla="*/ 1579 w 1628"/>
                <a:gd name="T21" fmla="*/ 1085 h 1619"/>
                <a:gd name="T22" fmla="*/ 1618 w 1628"/>
                <a:gd name="T23" fmla="*/ 929 h 1619"/>
                <a:gd name="T24" fmla="*/ 1628 w 1628"/>
                <a:gd name="T25" fmla="*/ 805 h 1619"/>
                <a:gd name="T26" fmla="*/ 1614 w 1628"/>
                <a:gd name="T27" fmla="*/ 657 h 1619"/>
                <a:gd name="T28" fmla="*/ 1575 w 1628"/>
                <a:gd name="T29" fmla="*/ 516 h 1619"/>
                <a:gd name="T30" fmla="*/ 1513 w 1628"/>
                <a:gd name="T31" fmla="*/ 388 h 1619"/>
                <a:gd name="T32" fmla="*/ 1430 w 1628"/>
                <a:gd name="T33" fmla="*/ 273 h 1619"/>
                <a:gd name="T34" fmla="*/ 1329 w 1628"/>
                <a:gd name="T35" fmla="*/ 174 h 1619"/>
                <a:gd name="T36" fmla="*/ 1212 w 1628"/>
                <a:gd name="T37" fmla="*/ 94 h 1619"/>
                <a:gd name="T38" fmla="*/ 1081 w 1628"/>
                <a:gd name="T39" fmla="*/ 36 h 1619"/>
                <a:gd name="T40" fmla="*/ 940 w 1628"/>
                <a:gd name="T41" fmla="*/ 0 h 1619"/>
                <a:gd name="T42" fmla="*/ 900 w 1628"/>
                <a:gd name="T43" fmla="*/ 89 h 1619"/>
                <a:gd name="T44" fmla="*/ 831 w 1628"/>
                <a:gd name="T45" fmla="*/ 197 h 1619"/>
                <a:gd name="T46" fmla="*/ 746 w 1628"/>
                <a:gd name="T47" fmla="*/ 294 h 1619"/>
                <a:gd name="T48" fmla="*/ 647 w 1628"/>
                <a:gd name="T49" fmla="*/ 375 h 1619"/>
                <a:gd name="T50" fmla="*/ 666 w 1628"/>
                <a:gd name="T51" fmla="*/ 375 h 1619"/>
                <a:gd name="T52" fmla="*/ 764 w 1628"/>
                <a:gd name="T53" fmla="*/ 353 h 1619"/>
                <a:gd name="T54" fmla="*/ 837 w 1628"/>
                <a:gd name="T55" fmla="*/ 351 h 1619"/>
                <a:gd name="T56" fmla="*/ 927 w 1628"/>
                <a:gd name="T57" fmla="*/ 365 h 1619"/>
                <a:gd name="T58" fmla="*/ 1011 w 1628"/>
                <a:gd name="T59" fmla="*/ 395 h 1619"/>
                <a:gd name="T60" fmla="*/ 1086 w 1628"/>
                <a:gd name="T61" fmla="*/ 441 h 1619"/>
                <a:gd name="T62" fmla="*/ 1151 w 1628"/>
                <a:gd name="T63" fmla="*/ 499 h 1619"/>
                <a:gd name="T64" fmla="*/ 1203 w 1628"/>
                <a:gd name="T65" fmla="*/ 569 h 1619"/>
                <a:gd name="T66" fmla="*/ 1242 w 1628"/>
                <a:gd name="T67" fmla="*/ 649 h 1619"/>
                <a:gd name="T68" fmla="*/ 1264 w 1628"/>
                <a:gd name="T69" fmla="*/ 736 h 1619"/>
                <a:gd name="T70" fmla="*/ 1269 w 1628"/>
                <a:gd name="T71" fmla="*/ 805 h 1619"/>
                <a:gd name="T72" fmla="*/ 1260 w 1628"/>
                <a:gd name="T73" fmla="*/ 897 h 1619"/>
                <a:gd name="T74" fmla="*/ 1234 w 1628"/>
                <a:gd name="T75" fmla="*/ 982 h 1619"/>
                <a:gd name="T76" fmla="*/ 1192 w 1628"/>
                <a:gd name="T77" fmla="*/ 1059 h 1619"/>
                <a:gd name="T78" fmla="*/ 1136 w 1628"/>
                <a:gd name="T79" fmla="*/ 1127 h 1619"/>
                <a:gd name="T80" fmla="*/ 1068 w 1628"/>
                <a:gd name="T81" fmla="*/ 1183 h 1619"/>
                <a:gd name="T82" fmla="*/ 991 w 1628"/>
                <a:gd name="T83" fmla="*/ 1225 h 1619"/>
                <a:gd name="T84" fmla="*/ 906 w 1628"/>
                <a:gd name="T85" fmla="*/ 1251 h 1619"/>
                <a:gd name="T86" fmla="*/ 814 w 1628"/>
                <a:gd name="T87" fmla="*/ 1260 h 1619"/>
                <a:gd name="T88" fmla="*/ 746 w 1628"/>
                <a:gd name="T89" fmla="*/ 1255 h 1619"/>
                <a:gd name="T90" fmla="*/ 661 w 1628"/>
                <a:gd name="T91" fmla="*/ 1233 h 1619"/>
                <a:gd name="T92" fmla="*/ 582 w 1628"/>
                <a:gd name="T93" fmla="*/ 1197 h 1619"/>
                <a:gd name="T94" fmla="*/ 512 w 1628"/>
                <a:gd name="T95" fmla="*/ 1146 h 1619"/>
                <a:gd name="T96" fmla="*/ 454 w 1628"/>
                <a:gd name="T97" fmla="*/ 1084 h 1619"/>
                <a:gd name="T98" fmla="*/ 408 w 1628"/>
                <a:gd name="T99" fmla="*/ 1011 h 1619"/>
                <a:gd name="T100" fmla="*/ 376 w 1628"/>
                <a:gd name="T101" fmla="*/ 930 h 1619"/>
                <a:gd name="T102" fmla="*/ 361 w 1628"/>
                <a:gd name="T103" fmla="*/ 842 h 1619"/>
                <a:gd name="T104" fmla="*/ 0 w 1628"/>
                <a:gd name="T105" fmla="*/ 819 h 1619"/>
                <a:gd name="T106" fmla="*/ 14 w 1628"/>
                <a:gd name="T107" fmla="*/ 957 h 1619"/>
                <a:gd name="T108" fmla="*/ 50 w 1628"/>
                <a:gd name="T109" fmla="*/ 1086 h 1619"/>
                <a:gd name="T110" fmla="*/ 106 w 1628"/>
                <a:gd name="T111" fmla="*/ 1207 h 1619"/>
                <a:gd name="T112" fmla="*/ 180 w 1628"/>
                <a:gd name="T113" fmla="*/ 1315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28" h="1619">
                  <a:moveTo>
                    <a:pt x="180" y="1315"/>
                  </a:moveTo>
                  <a:lnTo>
                    <a:pt x="180" y="1315"/>
                  </a:lnTo>
                  <a:lnTo>
                    <a:pt x="209" y="1349"/>
                  </a:lnTo>
                  <a:lnTo>
                    <a:pt x="239" y="1381"/>
                  </a:lnTo>
                  <a:lnTo>
                    <a:pt x="271" y="1412"/>
                  </a:lnTo>
                  <a:lnTo>
                    <a:pt x="305" y="1440"/>
                  </a:lnTo>
                  <a:lnTo>
                    <a:pt x="341" y="1467"/>
                  </a:lnTo>
                  <a:lnTo>
                    <a:pt x="379" y="1492"/>
                  </a:lnTo>
                  <a:lnTo>
                    <a:pt x="417" y="1515"/>
                  </a:lnTo>
                  <a:lnTo>
                    <a:pt x="456" y="1537"/>
                  </a:lnTo>
                  <a:lnTo>
                    <a:pt x="498" y="1555"/>
                  </a:lnTo>
                  <a:lnTo>
                    <a:pt x="540" y="1571"/>
                  </a:lnTo>
                  <a:lnTo>
                    <a:pt x="583" y="1586"/>
                  </a:lnTo>
                  <a:lnTo>
                    <a:pt x="628" y="1598"/>
                  </a:lnTo>
                  <a:lnTo>
                    <a:pt x="673" y="1607"/>
                  </a:lnTo>
                  <a:lnTo>
                    <a:pt x="719" y="1613"/>
                  </a:lnTo>
                  <a:lnTo>
                    <a:pt x="766" y="1618"/>
                  </a:lnTo>
                  <a:lnTo>
                    <a:pt x="814" y="1619"/>
                  </a:lnTo>
                  <a:lnTo>
                    <a:pt x="814" y="1619"/>
                  </a:lnTo>
                  <a:lnTo>
                    <a:pt x="856" y="1618"/>
                  </a:lnTo>
                  <a:lnTo>
                    <a:pt x="897" y="1614"/>
                  </a:lnTo>
                  <a:lnTo>
                    <a:pt x="938" y="1609"/>
                  </a:lnTo>
                  <a:lnTo>
                    <a:pt x="978" y="1603"/>
                  </a:lnTo>
                  <a:lnTo>
                    <a:pt x="1018" y="1594"/>
                  </a:lnTo>
                  <a:lnTo>
                    <a:pt x="1056" y="1583"/>
                  </a:lnTo>
                  <a:lnTo>
                    <a:pt x="1094" y="1570"/>
                  </a:lnTo>
                  <a:lnTo>
                    <a:pt x="1131" y="1555"/>
                  </a:lnTo>
                  <a:lnTo>
                    <a:pt x="1167" y="1539"/>
                  </a:lnTo>
                  <a:lnTo>
                    <a:pt x="1202" y="1520"/>
                  </a:lnTo>
                  <a:lnTo>
                    <a:pt x="1236" y="1501"/>
                  </a:lnTo>
                  <a:lnTo>
                    <a:pt x="1269" y="1480"/>
                  </a:lnTo>
                  <a:lnTo>
                    <a:pt x="1301" y="1457"/>
                  </a:lnTo>
                  <a:lnTo>
                    <a:pt x="1333" y="1433"/>
                  </a:lnTo>
                  <a:lnTo>
                    <a:pt x="1362" y="1407"/>
                  </a:lnTo>
                  <a:lnTo>
                    <a:pt x="1390" y="1381"/>
                  </a:lnTo>
                  <a:lnTo>
                    <a:pt x="1416" y="1353"/>
                  </a:lnTo>
                  <a:lnTo>
                    <a:pt x="1442" y="1324"/>
                  </a:lnTo>
                  <a:lnTo>
                    <a:pt x="1466" y="1292"/>
                  </a:lnTo>
                  <a:lnTo>
                    <a:pt x="1489" y="1260"/>
                  </a:lnTo>
                  <a:lnTo>
                    <a:pt x="1510" y="1227"/>
                  </a:lnTo>
                  <a:lnTo>
                    <a:pt x="1529" y="1193"/>
                  </a:lnTo>
                  <a:lnTo>
                    <a:pt x="1548" y="1158"/>
                  </a:lnTo>
                  <a:lnTo>
                    <a:pt x="1564" y="1122"/>
                  </a:lnTo>
                  <a:lnTo>
                    <a:pt x="1579" y="1085"/>
                  </a:lnTo>
                  <a:lnTo>
                    <a:pt x="1592" y="1047"/>
                  </a:lnTo>
                  <a:lnTo>
                    <a:pt x="1603" y="1009"/>
                  </a:lnTo>
                  <a:lnTo>
                    <a:pt x="1612" y="969"/>
                  </a:lnTo>
                  <a:lnTo>
                    <a:pt x="1618" y="929"/>
                  </a:lnTo>
                  <a:lnTo>
                    <a:pt x="1623" y="888"/>
                  </a:lnTo>
                  <a:lnTo>
                    <a:pt x="1627" y="847"/>
                  </a:lnTo>
                  <a:lnTo>
                    <a:pt x="1628" y="805"/>
                  </a:lnTo>
                  <a:lnTo>
                    <a:pt x="1628" y="805"/>
                  </a:lnTo>
                  <a:lnTo>
                    <a:pt x="1627" y="767"/>
                  </a:lnTo>
                  <a:lnTo>
                    <a:pt x="1625" y="729"/>
                  </a:lnTo>
                  <a:lnTo>
                    <a:pt x="1621" y="692"/>
                  </a:lnTo>
                  <a:lnTo>
                    <a:pt x="1614" y="657"/>
                  </a:lnTo>
                  <a:lnTo>
                    <a:pt x="1607" y="620"/>
                  </a:lnTo>
                  <a:lnTo>
                    <a:pt x="1598" y="584"/>
                  </a:lnTo>
                  <a:lnTo>
                    <a:pt x="1588" y="550"/>
                  </a:lnTo>
                  <a:lnTo>
                    <a:pt x="1575" y="516"/>
                  </a:lnTo>
                  <a:lnTo>
                    <a:pt x="1562" y="483"/>
                  </a:lnTo>
                  <a:lnTo>
                    <a:pt x="1547" y="450"/>
                  </a:lnTo>
                  <a:lnTo>
                    <a:pt x="1531" y="418"/>
                  </a:lnTo>
                  <a:lnTo>
                    <a:pt x="1513" y="388"/>
                  </a:lnTo>
                  <a:lnTo>
                    <a:pt x="1494" y="357"/>
                  </a:lnTo>
                  <a:lnTo>
                    <a:pt x="1474" y="328"/>
                  </a:lnTo>
                  <a:lnTo>
                    <a:pt x="1453" y="300"/>
                  </a:lnTo>
                  <a:lnTo>
                    <a:pt x="1430" y="273"/>
                  </a:lnTo>
                  <a:lnTo>
                    <a:pt x="1406" y="247"/>
                  </a:lnTo>
                  <a:lnTo>
                    <a:pt x="1382" y="221"/>
                  </a:lnTo>
                  <a:lnTo>
                    <a:pt x="1355" y="197"/>
                  </a:lnTo>
                  <a:lnTo>
                    <a:pt x="1329" y="174"/>
                  </a:lnTo>
                  <a:lnTo>
                    <a:pt x="1301" y="153"/>
                  </a:lnTo>
                  <a:lnTo>
                    <a:pt x="1272" y="132"/>
                  </a:lnTo>
                  <a:lnTo>
                    <a:pt x="1242" y="113"/>
                  </a:lnTo>
                  <a:lnTo>
                    <a:pt x="1212" y="94"/>
                  </a:lnTo>
                  <a:lnTo>
                    <a:pt x="1180" y="78"/>
                  </a:lnTo>
                  <a:lnTo>
                    <a:pt x="1148" y="63"/>
                  </a:lnTo>
                  <a:lnTo>
                    <a:pt x="1115" y="49"/>
                  </a:lnTo>
                  <a:lnTo>
                    <a:pt x="1081" y="36"/>
                  </a:lnTo>
                  <a:lnTo>
                    <a:pt x="1047" y="24"/>
                  </a:lnTo>
                  <a:lnTo>
                    <a:pt x="1011" y="16"/>
                  </a:lnTo>
                  <a:lnTo>
                    <a:pt x="976" y="8"/>
                  </a:lnTo>
                  <a:lnTo>
                    <a:pt x="940" y="0"/>
                  </a:lnTo>
                  <a:lnTo>
                    <a:pt x="940" y="0"/>
                  </a:lnTo>
                  <a:lnTo>
                    <a:pt x="927" y="31"/>
                  </a:lnTo>
                  <a:lnTo>
                    <a:pt x="914" y="60"/>
                  </a:lnTo>
                  <a:lnTo>
                    <a:pt x="900" y="89"/>
                  </a:lnTo>
                  <a:lnTo>
                    <a:pt x="884" y="117"/>
                  </a:lnTo>
                  <a:lnTo>
                    <a:pt x="867" y="145"/>
                  </a:lnTo>
                  <a:lnTo>
                    <a:pt x="849" y="172"/>
                  </a:lnTo>
                  <a:lnTo>
                    <a:pt x="831" y="197"/>
                  </a:lnTo>
                  <a:lnTo>
                    <a:pt x="811" y="223"/>
                  </a:lnTo>
                  <a:lnTo>
                    <a:pt x="790" y="247"/>
                  </a:lnTo>
                  <a:lnTo>
                    <a:pt x="769" y="271"/>
                  </a:lnTo>
                  <a:lnTo>
                    <a:pt x="746" y="294"/>
                  </a:lnTo>
                  <a:lnTo>
                    <a:pt x="723" y="315"/>
                  </a:lnTo>
                  <a:lnTo>
                    <a:pt x="699" y="337"/>
                  </a:lnTo>
                  <a:lnTo>
                    <a:pt x="673" y="356"/>
                  </a:lnTo>
                  <a:lnTo>
                    <a:pt x="647" y="375"/>
                  </a:lnTo>
                  <a:lnTo>
                    <a:pt x="621" y="393"/>
                  </a:lnTo>
                  <a:lnTo>
                    <a:pt x="621" y="393"/>
                  </a:lnTo>
                  <a:lnTo>
                    <a:pt x="643" y="384"/>
                  </a:lnTo>
                  <a:lnTo>
                    <a:pt x="666" y="375"/>
                  </a:lnTo>
                  <a:lnTo>
                    <a:pt x="690" y="367"/>
                  </a:lnTo>
                  <a:lnTo>
                    <a:pt x="714" y="361"/>
                  </a:lnTo>
                  <a:lnTo>
                    <a:pt x="738" y="356"/>
                  </a:lnTo>
                  <a:lnTo>
                    <a:pt x="764" y="353"/>
                  </a:lnTo>
                  <a:lnTo>
                    <a:pt x="788" y="351"/>
                  </a:lnTo>
                  <a:lnTo>
                    <a:pt x="814" y="350"/>
                  </a:lnTo>
                  <a:lnTo>
                    <a:pt x="814" y="350"/>
                  </a:lnTo>
                  <a:lnTo>
                    <a:pt x="837" y="351"/>
                  </a:lnTo>
                  <a:lnTo>
                    <a:pt x="860" y="352"/>
                  </a:lnTo>
                  <a:lnTo>
                    <a:pt x="883" y="355"/>
                  </a:lnTo>
                  <a:lnTo>
                    <a:pt x="906" y="360"/>
                  </a:lnTo>
                  <a:lnTo>
                    <a:pt x="927" y="365"/>
                  </a:lnTo>
                  <a:lnTo>
                    <a:pt x="949" y="370"/>
                  </a:lnTo>
                  <a:lnTo>
                    <a:pt x="971" y="378"/>
                  </a:lnTo>
                  <a:lnTo>
                    <a:pt x="991" y="385"/>
                  </a:lnTo>
                  <a:lnTo>
                    <a:pt x="1011" y="395"/>
                  </a:lnTo>
                  <a:lnTo>
                    <a:pt x="1032" y="405"/>
                  </a:lnTo>
                  <a:lnTo>
                    <a:pt x="1051" y="416"/>
                  </a:lnTo>
                  <a:lnTo>
                    <a:pt x="1068" y="428"/>
                  </a:lnTo>
                  <a:lnTo>
                    <a:pt x="1086" y="441"/>
                  </a:lnTo>
                  <a:lnTo>
                    <a:pt x="1104" y="454"/>
                  </a:lnTo>
                  <a:lnTo>
                    <a:pt x="1120" y="468"/>
                  </a:lnTo>
                  <a:lnTo>
                    <a:pt x="1136" y="483"/>
                  </a:lnTo>
                  <a:lnTo>
                    <a:pt x="1151" y="499"/>
                  </a:lnTo>
                  <a:lnTo>
                    <a:pt x="1165" y="516"/>
                  </a:lnTo>
                  <a:lnTo>
                    <a:pt x="1179" y="532"/>
                  </a:lnTo>
                  <a:lnTo>
                    <a:pt x="1192" y="550"/>
                  </a:lnTo>
                  <a:lnTo>
                    <a:pt x="1203" y="569"/>
                  </a:lnTo>
                  <a:lnTo>
                    <a:pt x="1214" y="588"/>
                  </a:lnTo>
                  <a:lnTo>
                    <a:pt x="1225" y="607"/>
                  </a:lnTo>
                  <a:lnTo>
                    <a:pt x="1234" y="628"/>
                  </a:lnTo>
                  <a:lnTo>
                    <a:pt x="1242" y="649"/>
                  </a:lnTo>
                  <a:lnTo>
                    <a:pt x="1249" y="670"/>
                  </a:lnTo>
                  <a:lnTo>
                    <a:pt x="1255" y="691"/>
                  </a:lnTo>
                  <a:lnTo>
                    <a:pt x="1260" y="714"/>
                  </a:lnTo>
                  <a:lnTo>
                    <a:pt x="1264" y="736"/>
                  </a:lnTo>
                  <a:lnTo>
                    <a:pt x="1267" y="758"/>
                  </a:lnTo>
                  <a:lnTo>
                    <a:pt x="1269" y="781"/>
                  </a:lnTo>
                  <a:lnTo>
                    <a:pt x="1269" y="805"/>
                  </a:lnTo>
                  <a:lnTo>
                    <a:pt x="1269" y="805"/>
                  </a:lnTo>
                  <a:lnTo>
                    <a:pt x="1269" y="828"/>
                  </a:lnTo>
                  <a:lnTo>
                    <a:pt x="1267" y="851"/>
                  </a:lnTo>
                  <a:lnTo>
                    <a:pt x="1264" y="874"/>
                  </a:lnTo>
                  <a:lnTo>
                    <a:pt x="1260" y="897"/>
                  </a:lnTo>
                  <a:lnTo>
                    <a:pt x="1255" y="918"/>
                  </a:lnTo>
                  <a:lnTo>
                    <a:pt x="1249" y="940"/>
                  </a:lnTo>
                  <a:lnTo>
                    <a:pt x="1242" y="962"/>
                  </a:lnTo>
                  <a:lnTo>
                    <a:pt x="1234" y="982"/>
                  </a:lnTo>
                  <a:lnTo>
                    <a:pt x="1225" y="1002"/>
                  </a:lnTo>
                  <a:lnTo>
                    <a:pt x="1214" y="1023"/>
                  </a:lnTo>
                  <a:lnTo>
                    <a:pt x="1203" y="1042"/>
                  </a:lnTo>
                  <a:lnTo>
                    <a:pt x="1192" y="1059"/>
                  </a:lnTo>
                  <a:lnTo>
                    <a:pt x="1179" y="1077"/>
                  </a:lnTo>
                  <a:lnTo>
                    <a:pt x="1165" y="1095"/>
                  </a:lnTo>
                  <a:lnTo>
                    <a:pt x="1151" y="1112"/>
                  </a:lnTo>
                  <a:lnTo>
                    <a:pt x="1136" y="1127"/>
                  </a:lnTo>
                  <a:lnTo>
                    <a:pt x="1120" y="1142"/>
                  </a:lnTo>
                  <a:lnTo>
                    <a:pt x="1104" y="1156"/>
                  </a:lnTo>
                  <a:lnTo>
                    <a:pt x="1086" y="1170"/>
                  </a:lnTo>
                  <a:lnTo>
                    <a:pt x="1068" y="1183"/>
                  </a:lnTo>
                  <a:lnTo>
                    <a:pt x="1051" y="1194"/>
                  </a:lnTo>
                  <a:lnTo>
                    <a:pt x="1032" y="1205"/>
                  </a:lnTo>
                  <a:lnTo>
                    <a:pt x="1011" y="1216"/>
                  </a:lnTo>
                  <a:lnTo>
                    <a:pt x="991" y="1225"/>
                  </a:lnTo>
                  <a:lnTo>
                    <a:pt x="971" y="1233"/>
                  </a:lnTo>
                  <a:lnTo>
                    <a:pt x="949" y="1240"/>
                  </a:lnTo>
                  <a:lnTo>
                    <a:pt x="927" y="1246"/>
                  </a:lnTo>
                  <a:lnTo>
                    <a:pt x="906" y="1251"/>
                  </a:lnTo>
                  <a:lnTo>
                    <a:pt x="883" y="1255"/>
                  </a:lnTo>
                  <a:lnTo>
                    <a:pt x="860" y="1258"/>
                  </a:lnTo>
                  <a:lnTo>
                    <a:pt x="837" y="1260"/>
                  </a:lnTo>
                  <a:lnTo>
                    <a:pt x="814" y="1260"/>
                  </a:lnTo>
                  <a:lnTo>
                    <a:pt x="814" y="1260"/>
                  </a:lnTo>
                  <a:lnTo>
                    <a:pt x="792" y="1260"/>
                  </a:lnTo>
                  <a:lnTo>
                    <a:pt x="769" y="1259"/>
                  </a:lnTo>
                  <a:lnTo>
                    <a:pt x="746" y="1255"/>
                  </a:lnTo>
                  <a:lnTo>
                    <a:pt x="724" y="1251"/>
                  </a:lnTo>
                  <a:lnTo>
                    <a:pt x="703" y="1246"/>
                  </a:lnTo>
                  <a:lnTo>
                    <a:pt x="681" y="1241"/>
                  </a:lnTo>
                  <a:lnTo>
                    <a:pt x="661" y="1233"/>
                  </a:lnTo>
                  <a:lnTo>
                    <a:pt x="640" y="1226"/>
                  </a:lnTo>
                  <a:lnTo>
                    <a:pt x="620" y="1217"/>
                  </a:lnTo>
                  <a:lnTo>
                    <a:pt x="601" y="1208"/>
                  </a:lnTo>
                  <a:lnTo>
                    <a:pt x="582" y="1197"/>
                  </a:lnTo>
                  <a:lnTo>
                    <a:pt x="564" y="1185"/>
                  </a:lnTo>
                  <a:lnTo>
                    <a:pt x="547" y="1174"/>
                  </a:lnTo>
                  <a:lnTo>
                    <a:pt x="529" y="1160"/>
                  </a:lnTo>
                  <a:lnTo>
                    <a:pt x="512" y="1146"/>
                  </a:lnTo>
                  <a:lnTo>
                    <a:pt x="497" y="1132"/>
                  </a:lnTo>
                  <a:lnTo>
                    <a:pt x="482" y="1117"/>
                  </a:lnTo>
                  <a:lnTo>
                    <a:pt x="468" y="1100"/>
                  </a:lnTo>
                  <a:lnTo>
                    <a:pt x="454" y="1084"/>
                  </a:lnTo>
                  <a:lnTo>
                    <a:pt x="441" y="1067"/>
                  </a:lnTo>
                  <a:lnTo>
                    <a:pt x="430" y="1049"/>
                  </a:lnTo>
                  <a:lnTo>
                    <a:pt x="418" y="1030"/>
                  </a:lnTo>
                  <a:lnTo>
                    <a:pt x="408" y="1011"/>
                  </a:lnTo>
                  <a:lnTo>
                    <a:pt x="399" y="992"/>
                  </a:lnTo>
                  <a:lnTo>
                    <a:pt x="390" y="972"/>
                  </a:lnTo>
                  <a:lnTo>
                    <a:pt x="383" y="951"/>
                  </a:lnTo>
                  <a:lnTo>
                    <a:pt x="376" y="930"/>
                  </a:lnTo>
                  <a:lnTo>
                    <a:pt x="371" y="908"/>
                  </a:lnTo>
                  <a:lnTo>
                    <a:pt x="366" y="887"/>
                  </a:lnTo>
                  <a:lnTo>
                    <a:pt x="362" y="865"/>
                  </a:lnTo>
                  <a:lnTo>
                    <a:pt x="361" y="842"/>
                  </a:lnTo>
                  <a:lnTo>
                    <a:pt x="360" y="819"/>
                  </a:lnTo>
                  <a:lnTo>
                    <a:pt x="359" y="819"/>
                  </a:lnTo>
                  <a:lnTo>
                    <a:pt x="0" y="819"/>
                  </a:lnTo>
                  <a:lnTo>
                    <a:pt x="0" y="819"/>
                  </a:lnTo>
                  <a:lnTo>
                    <a:pt x="2" y="855"/>
                  </a:lnTo>
                  <a:lnTo>
                    <a:pt x="4" y="889"/>
                  </a:lnTo>
                  <a:lnTo>
                    <a:pt x="9" y="924"/>
                  </a:lnTo>
                  <a:lnTo>
                    <a:pt x="14" y="957"/>
                  </a:lnTo>
                  <a:lnTo>
                    <a:pt x="21" y="990"/>
                  </a:lnTo>
                  <a:lnTo>
                    <a:pt x="30" y="1023"/>
                  </a:lnTo>
                  <a:lnTo>
                    <a:pt x="40" y="1054"/>
                  </a:lnTo>
                  <a:lnTo>
                    <a:pt x="50" y="1086"/>
                  </a:lnTo>
                  <a:lnTo>
                    <a:pt x="63" y="1118"/>
                  </a:lnTo>
                  <a:lnTo>
                    <a:pt x="75" y="1148"/>
                  </a:lnTo>
                  <a:lnTo>
                    <a:pt x="91" y="1178"/>
                  </a:lnTo>
                  <a:lnTo>
                    <a:pt x="106" y="1207"/>
                  </a:lnTo>
                  <a:lnTo>
                    <a:pt x="122" y="1235"/>
                  </a:lnTo>
                  <a:lnTo>
                    <a:pt x="140" y="1263"/>
                  </a:lnTo>
                  <a:lnTo>
                    <a:pt x="159" y="1289"/>
                  </a:lnTo>
                  <a:lnTo>
                    <a:pt x="180" y="1315"/>
                  </a:lnTo>
                  <a:lnTo>
                    <a:pt x="180" y="1315"/>
                  </a:lnTo>
                  <a:close/>
                </a:path>
              </a:pathLst>
            </a:custGeom>
            <a:solidFill>
              <a:srgbClr val="06093A"/>
            </a:solidFill>
            <a:ln w="793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  <p:sp>
          <p:nvSpPr>
            <p:cNvPr id="46" name="Freeform 2212">
              <a:extLst>
                <a:ext uri="{FF2B5EF4-FFF2-40B4-BE49-F238E27FC236}">
                  <a16:creationId xmlns:a16="http://schemas.microsoft.com/office/drawing/2014/main" id="{B15736BC-C5B8-499A-A8B5-92C233ED3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163" y="2298700"/>
              <a:ext cx="2586037" cy="2382837"/>
            </a:xfrm>
            <a:custGeom>
              <a:avLst/>
              <a:gdLst>
                <a:gd name="T0" fmla="*/ 116 w 1629"/>
                <a:gd name="T1" fmla="*/ 1098 h 1501"/>
                <a:gd name="T2" fmla="*/ 205 w 1629"/>
                <a:gd name="T3" fmla="*/ 1095 h 1501"/>
                <a:gd name="T4" fmla="*/ 375 w 1629"/>
                <a:gd name="T5" fmla="*/ 1120 h 1501"/>
                <a:gd name="T6" fmla="*/ 554 w 1629"/>
                <a:gd name="T7" fmla="*/ 1186 h 1501"/>
                <a:gd name="T8" fmla="*/ 492 w 1629"/>
                <a:gd name="T9" fmla="*/ 1135 h 1501"/>
                <a:gd name="T10" fmla="*/ 426 w 1629"/>
                <a:gd name="T11" fmla="*/ 1050 h 1501"/>
                <a:gd name="T12" fmla="*/ 380 w 1629"/>
                <a:gd name="T13" fmla="*/ 952 h 1501"/>
                <a:gd name="T14" fmla="*/ 360 w 1629"/>
                <a:gd name="T15" fmla="*/ 841 h 1501"/>
                <a:gd name="T16" fmla="*/ 361 w 1629"/>
                <a:gd name="T17" fmla="*/ 767 h 1501"/>
                <a:gd name="T18" fmla="*/ 380 w 1629"/>
                <a:gd name="T19" fmla="*/ 678 h 1501"/>
                <a:gd name="T20" fmla="*/ 414 w 1629"/>
                <a:gd name="T21" fmla="*/ 596 h 1501"/>
                <a:gd name="T22" fmla="*/ 463 w 1629"/>
                <a:gd name="T23" fmla="*/ 524 h 1501"/>
                <a:gd name="T24" fmla="*/ 525 w 1629"/>
                <a:gd name="T25" fmla="*/ 462 h 1501"/>
                <a:gd name="T26" fmla="*/ 597 w 1629"/>
                <a:gd name="T27" fmla="*/ 412 h 1501"/>
                <a:gd name="T28" fmla="*/ 679 w 1629"/>
                <a:gd name="T29" fmla="*/ 378 h 1501"/>
                <a:gd name="T30" fmla="*/ 768 w 1629"/>
                <a:gd name="T31" fmla="*/ 360 h 1501"/>
                <a:gd name="T32" fmla="*/ 837 w 1629"/>
                <a:gd name="T33" fmla="*/ 359 h 1501"/>
                <a:gd name="T34" fmla="*/ 929 w 1629"/>
                <a:gd name="T35" fmla="*/ 372 h 1501"/>
                <a:gd name="T36" fmla="*/ 1011 w 1629"/>
                <a:gd name="T37" fmla="*/ 402 h 1501"/>
                <a:gd name="T38" fmla="*/ 1088 w 1629"/>
                <a:gd name="T39" fmla="*/ 448 h 1501"/>
                <a:gd name="T40" fmla="*/ 1151 w 1629"/>
                <a:gd name="T41" fmla="*/ 507 h 1501"/>
                <a:gd name="T42" fmla="*/ 1204 w 1629"/>
                <a:gd name="T43" fmla="*/ 577 h 1501"/>
                <a:gd name="T44" fmla="*/ 1242 w 1629"/>
                <a:gd name="T45" fmla="*/ 656 h 1501"/>
                <a:gd name="T46" fmla="*/ 1264 w 1629"/>
                <a:gd name="T47" fmla="*/ 744 h 1501"/>
                <a:gd name="T48" fmla="*/ 1270 w 1629"/>
                <a:gd name="T49" fmla="*/ 814 h 1501"/>
                <a:gd name="T50" fmla="*/ 1256 w 1629"/>
                <a:gd name="T51" fmla="*/ 925 h 1501"/>
                <a:gd name="T52" fmla="*/ 1217 w 1629"/>
                <a:gd name="T53" fmla="*/ 1027 h 1501"/>
                <a:gd name="T54" fmla="*/ 1155 w 1629"/>
                <a:gd name="T55" fmla="*/ 1115 h 1501"/>
                <a:gd name="T56" fmla="*/ 1075 w 1629"/>
                <a:gd name="T57" fmla="*/ 1186 h 1501"/>
                <a:gd name="T58" fmla="*/ 1248 w 1629"/>
                <a:gd name="T59" fmla="*/ 1501 h 1501"/>
                <a:gd name="T60" fmla="*/ 1308 w 1629"/>
                <a:gd name="T61" fmla="*/ 1460 h 1501"/>
                <a:gd name="T62" fmla="*/ 1404 w 1629"/>
                <a:gd name="T63" fmla="*/ 1375 h 1501"/>
                <a:gd name="T64" fmla="*/ 1484 w 1629"/>
                <a:gd name="T65" fmla="*/ 1276 h 1501"/>
                <a:gd name="T66" fmla="*/ 1549 w 1629"/>
                <a:gd name="T67" fmla="*/ 1164 h 1501"/>
                <a:gd name="T68" fmla="*/ 1587 w 1629"/>
                <a:gd name="T69" fmla="*/ 1070 h 1501"/>
                <a:gd name="T70" fmla="*/ 1621 w 1629"/>
                <a:gd name="T71" fmla="*/ 927 h 1501"/>
                <a:gd name="T72" fmla="*/ 1629 w 1629"/>
                <a:gd name="T73" fmla="*/ 814 h 1501"/>
                <a:gd name="T74" fmla="*/ 1612 w 1629"/>
                <a:gd name="T75" fmla="*/ 648 h 1501"/>
                <a:gd name="T76" fmla="*/ 1565 w 1629"/>
                <a:gd name="T77" fmla="*/ 496 h 1501"/>
                <a:gd name="T78" fmla="*/ 1490 w 1629"/>
                <a:gd name="T79" fmla="*/ 358 h 1501"/>
                <a:gd name="T80" fmla="*/ 1390 w 1629"/>
                <a:gd name="T81" fmla="*/ 237 h 1501"/>
                <a:gd name="T82" fmla="*/ 1269 w 1629"/>
                <a:gd name="T83" fmla="*/ 138 h 1501"/>
                <a:gd name="T84" fmla="*/ 1132 w 1629"/>
                <a:gd name="T85" fmla="*/ 63 h 1501"/>
                <a:gd name="T86" fmla="*/ 978 w 1629"/>
                <a:gd name="T87" fmla="*/ 16 h 1501"/>
                <a:gd name="T88" fmla="*/ 815 w 1629"/>
                <a:gd name="T89" fmla="*/ 0 h 1501"/>
                <a:gd name="T90" fmla="*/ 690 w 1629"/>
                <a:gd name="T91" fmla="*/ 8 h 1501"/>
                <a:gd name="T92" fmla="*/ 535 w 1629"/>
                <a:gd name="T93" fmla="*/ 49 h 1501"/>
                <a:gd name="T94" fmla="*/ 393 w 1629"/>
                <a:gd name="T95" fmla="*/ 116 h 1501"/>
                <a:gd name="T96" fmla="*/ 267 w 1629"/>
                <a:gd name="T97" fmla="*/ 210 h 1501"/>
                <a:gd name="T98" fmla="*/ 162 w 1629"/>
                <a:gd name="T99" fmla="*/ 326 h 1501"/>
                <a:gd name="T100" fmla="*/ 80 w 1629"/>
                <a:gd name="T101" fmla="*/ 461 h 1501"/>
                <a:gd name="T102" fmla="*/ 26 w 1629"/>
                <a:gd name="T103" fmla="*/ 609 h 1501"/>
                <a:gd name="T104" fmla="*/ 2 w 1629"/>
                <a:gd name="T105" fmla="*/ 772 h 1501"/>
                <a:gd name="T106" fmla="*/ 4 w 1629"/>
                <a:gd name="T107" fmla="*/ 890 h 1501"/>
                <a:gd name="T108" fmla="*/ 31 w 1629"/>
                <a:gd name="T109" fmla="*/ 103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9" h="1501">
                  <a:moveTo>
                    <a:pt x="55" y="1104"/>
                  </a:moveTo>
                  <a:lnTo>
                    <a:pt x="55" y="1104"/>
                  </a:lnTo>
                  <a:lnTo>
                    <a:pt x="86" y="1101"/>
                  </a:lnTo>
                  <a:lnTo>
                    <a:pt x="116" y="1098"/>
                  </a:lnTo>
                  <a:lnTo>
                    <a:pt x="148" y="1095"/>
                  </a:lnTo>
                  <a:lnTo>
                    <a:pt x="180" y="1095"/>
                  </a:lnTo>
                  <a:lnTo>
                    <a:pt x="180" y="1095"/>
                  </a:lnTo>
                  <a:lnTo>
                    <a:pt x="205" y="1095"/>
                  </a:lnTo>
                  <a:lnTo>
                    <a:pt x="230" y="1097"/>
                  </a:lnTo>
                  <a:lnTo>
                    <a:pt x="280" y="1102"/>
                  </a:lnTo>
                  <a:lnTo>
                    <a:pt x="328" y="1108"/>
                  </a:lnTo>
                  <a:lnTo>
                    <a:pt x="375" y="1120"/>
                  </a:lnTo>
                  <a:lnTo>
                    <a:pt x="422" y="1132"/>
                  </a:lnTo>
                  <a:lnTo>
                    <a:pt x="467" y="1148"/>
                  </a:lnTo>
                  <a:lnTo>
                    <a:pt x="511" y="1165"/>
                  </a:lnTo>
                  <a:lnTo>
                    <a:pt x="554" y="1186"/>
                  </a:lnTo>
                  <a:lnTo>
                    <a:pt x="554" y="1186"/>
                  </a:lnTo>
                  <a:lnTo>
                    <a:pt x="533" y="1170"/>
                  </a:lnTo>
                  <a:lnTo>
                    <a:pt x="511" y="1153"/>
                  </a:lnTo>
                  <a:lnTo>
                    <a:pt x="492" y="1135"/>
                  </a:lnTo>
                  <a:lnTo>
                    <a:pt x="474" y="1115"/>
                  </a:lnTo>
                  <a:lnTo>
                    <a:pt x="456" y="1094"/>
                  </a:lnTo>
                  <a:lnTo>
                    <a:pt x="441" y="1073"/>
                  </a:lnTo>
                  <a:lnTo>
                    <a:pt x="426" y="1050"/>
                  </a:lnTo>
                  <a:lnTo>
                    <a:pt x="412" y="1027"/>
                  </a:lnTo>
                  <a:lnTo>
                    <a:pt x="401" y="1003"/>
                  </a:lnTo>
                  <a:lnTo>
                    <a:pt x="390" y="977"/>
                  </a:lnTo>
                  <a:lnTo>
                    <a:pt x="380" y="952"/>
                  </a:lnTo>
                  <a:lnTo>
                    <a:pt x="373" y="925"/>
                  </a:lnTo>
                  <a:lnTo>
                    <a:pt x="367" y="897"/>
                  </a:lnTo>
                  <a:lnTo>
                    <a:pt x="362" y="869"/>
                  </a:lnTo>
                  <a:lnTo>
                    <a:pt x="360" y="841"/>
                  </a:lnTo>
                  <a:lnTo>
                    <a:pt x="360" y="814"/>
                  </a:lnTo>
                  <a:lnTo>
                    <a:pt x="360" y="814"/>
                  </a:lnTo>
                  <a:lnTo>
                    <a:pt x="360" y="789"/>
                  </a:lnTo>
                  <a:lnTo>
                    <a:pt x="361" y="767"/>
                  </a:lnTo>
                  <a:lnTo>
                    <a:pt x="365" y="744"/>
                  </a:lnTo>
                  <a:lnTo>
                    <a:pt x="369" y="721"/>
                  </a:lnTo>
                  <a:lnTo>
                    <a:pt x="374" y="699"/>
                  </a:lnTo>
                  <a:lnTo>
                    <a:pt x="380" y="678"/>
                  </a:lnTo>
                  <a:lnTo>
                    <a:pt x="387" y="656"/>
                  </a:lnTo>
                  <a:lnTo>
                    <a:pt x="395" y="636"/>
                  </a:lnTo>
                  <a:lnTo>
                    <a:pt x="404" y="615"/>
                  </a:lnTo>
                  <a:lnTo>
                    <a:pt x="414" y="596"/>
                  </a:lnTo>
                  <a:lnTo>
                    <a:pt x="425" y="577"/>
                  </a:lnTo>
                  <a:lnTo>
                    <a:pt x="437" y="558"/>
                  </a:lnTo>
                  <a:lnTo>
                    <a:pt x="450" y="541"/>
                  </a:lnTo>
                  <a:lnTo>
                    <a:pt x="463" y="524"/>
                  </a:lnTo>
                  <a:lnTo>
                    <a:pt x="478" y="507"/>
                  </a:lnTo>
                  <a:lnTo>
                    <a:pt x="493" y="491"/>
                  </a:lnTo>
                  <a:lnTo>
                    <a:pt x="508" y="476"/>
                  </a:lnTo>
                  <a:lnTo>
                    <a:pt x="525" y="462"/>
                  </a:lnTo>
                  <a:lnTo>
                    <a:pt x="543" y="448"/>
                  </a:lnTo>
                  <a:lnTo>
                    <a:pt x="561" y="435"/>
                  </a:lnTo>
                  <a:lnTo>
                    <a:pt x="578" y="424"/>
                  </a:lnTo>
                  <a:lnTo>
                    <a:pt x="597" y="412"/>
                  </a:lnTo>
                  <a:lnTo>
                    <a:pt x="618" y="402"/>
                  </a:lnTo>
                  <a:lnTo>
                    <a:pt x="637" y="393"/>
                  </a:lnTo>
                  <a:lnTo>
                    <a:pt x="658" y="386"/>
                  </a:lnTo>
                  <a:lnTo>
                    <a:pt x="679" y="378"/>
                  </a:lnTo>
                  <a:lnTo>
                    <a:pt x="700" y="372"/>
                  </a:lnTo>
                  <a:lnTo>
                    <a:pt x="723" y="367"/>
                  </a:lnTo>
                  <a:lnTo>
                    <a:pt x="745" y="363"/>
                  </a:lnTo>
                  <a:lnTo>
                    <a:pt x="768" y="360"/>
                  </a:lnTo>
                  <a:lnTo>
                    <a:pt x="792" y="359"/>
                  </a:lnTo>
                  <a:lnTo>
                    <a:pt x="815" y="358"/>
                  </a:lnTo>
                  <a:lnTo>
                    <a:pt x="815" y="358"/>
                  </a:lnTo>
                  <a:lnTo>
                    <a:pt x="837" y="359"/>
                  </a:lnTo>
                  <a:lnTo>
                    <a:pt x="861" y="360"/>
                  </a:lnTo>
                  <a:lnTo>
                    <a:pt x="884" y="363"/>
                  </a:lnTo>
                  <a:lnTo>
                    <a:pt x="906" y="367"/>
                  </a:lnTo>
                  <a:lnTo>
                    <a:pt x="929" y="372"/>
                  </a:lnTo>
                  <a:lnTo>
                    <a:pt x="950" y="378"/>
                  </a:lnTo>
                  <a:lnTo>
                    <a:pt x="971" y="386"/>
                  </a:lnTo>
                  <a:lnTo>
                    <a:pt x="992" y="393"/>
                  </a:lnTo>
                  <a:lnTo>
                    <a:pt x="1011" y="402"/>
                  </a:lnTo>
                  <a:lnTo>
                    <a:pt x="1032" y="412"/>
                  </a:lnTo>
                  <a:lnTo>
                    <a:pt x="1051" y="424"/>
                  </a:lnTo>
                  <a:lnTo>
                    <a:pt x="1068" y="435"/>
                  </a:lnTo>
                  <a:lnTo>
                    <a:pt x="1088" y="448"/>
                  </a:lnTo>
                  <a:lnTo>
                    <a:pt x="1104" y="462"/>
                  </a:lnTo>
                  <a:lnTo>
                    <a:pt x="1121" y="476"/>
                  </a:lnTo>
                  <a:lnTo>
                    <a:pt x="1137" y="491"/>
                  </a:lnTo>
                  <a:lnTo>
                    <a:pt x="1151" y="507"/>
                  </a:lnTo>
                  <a:lnTo>
                    <a:pt x="1166" y="524"/>
                  </a:lnTo>
                  <a:lnTo>
                    <a:pt x="1179" y="541"/>
                  </a:lnTo>
                  <a:lnTo>
                    <a:pt x="1192" y="558"/>
                  </a:lnTo>
                  <a:lnTo>
                    <a:pt x="1204" y="577"/>
                  </a:lnTo>
                  <a:lnTo>
                    <a:pt x="1215" y="596"/>
                  </a:lnTo>
                  <a:lnTo>
                    <a:pt x="1225" y="615"/>
                  </a:lnTo>
                  <a:lnTo>
                    <a:pt x="1234" y="636"/>
                  </a:lnTo>
                  <a:lnTo>
                    <a:pt x="1242" y="656"/>
                  </a:lnTo>
                  <a:lnTo>
                    <a:pt x="1249" y="678"/>
                  </a:lnTo>
                  <a:lnTo>
                    <a:pt x="1255" y="699"/>
                  </a:lnTo>
                  <a:lnTo>
                    <a:pt x="1260" y="721"/>
                  </a:lnTo>
                  <a:lnTo>
                    <a:pt x="1264" y="744"/>
                  </a:lnTo>
                  <a:lnTo>
                    <a:pt x="1268" y="767"/>
                  </a:lnTo>
                  <a:lnTo>
                    <a:pt x="1269" y="789"/>
                  </a:lnTo>
                  <a:lnTo>
                    <a:pt x="1270" y="814"/>
                  </a:lnTo>
                  <a:lnTo>
                    <a:pt x="1270" y="814"/>
                  </a:lnTo>
                  <a:lnTo>
                    <a:pt x="1269" y="841"/>
                  </a:lnTo>
                  <a:lnTo>
                    <a:pt x="1267" y="869"/>
                  </a:lnTo>
                  <a:lnTo>
                    <a:pt x="1262" y="897"/>
                  </a:lnTo>
                  <a:lnTo>
                    <a:pt x="1256" y="925"/>
                  </a:lnTo>
                  <a:lnTo>
                    <a:pt x="1249" y="952"/>
                  </a:lnTo>
                  <a:lnTo>
                    <a:pt x="1240" y="977"/>
                  </a:lnTo>
                  <a:lnTo>
                    <a:pt x="1228" y="1003"/>
                  </a:lnTo>
                  <a:lnTo>
                    <a:pt x="1217" y="1027"/>
                  </a:lnTo>
                  <a:lnTo>
                    <a:pt x="1203" y="1050"/>
                  </a:lnTo>
                  <a:lnTo>
                    <a:pt x="1189" y="1073"/>
                  </a:lnTo>
                  <a:lnTo>
                    <a:pt x="1173" y="1094"/>
                  </a:lnTo>
                  <a:lnTo>
                    <a:pt x="1155" y="1115"/>
                  </a:lnTo>
                  <a:lnTo>
                    <a:pt x="1137" y="1135"/>
                  </a:lnTo>
                  <a:lnTo>
                    <a:pt x="1118" y="1153"/>
                  </a:lnTo>
                  <a:lnTo>
                    <a:pt x="1096" y="1170"/>
                  </a:lnTo>
                  <a:lnTo>
                    <a:pt x="1075" y="1186"/>
                  </a:lnTo>
                  <a:lnTo>
                    <a:pt x="1075" y="1186"/>
                  </a:lnTo>
                  <a:lnTo>
                    <a:pt x="1065" y="1193"/>
                  </a:lnTo>
                  <a:lnTo>
                    <a:pt x="1248" y="1501"/>
                  </a:lnTo>
                  <a:lnTo>
                    <a:pt x="1248" y="1501"/>
                  </a:lnTo>
                  <a:lnTo>
                    <a:pt x="1256" y="1497"/>
                  </a:lnTo>
                  <a:lnTo>
                    <a:pt x="1256" y="1497"/>
                  </a:lnTo>
                  <a:lnTo>
                    <a:pt x="1282" y="1479"/>
                  </a:lnTo>
                  <a:lnTo>
                    <a:pt x="1308" y="1460"/>
                  </a:lnTo>
                  <a:lnTo>
                    <a:pt x="1334" y="1441"/>
                  </a:lnTo>
                  <a:lnTo>
                    <a:pt x="1358" y="1419"/>
                  </a:lnTo>
                  <a:lnTo>
                    <a:pt x="1381" y="1398"/>
                  </a:lnTo>
                  <a:lnTo>
                    <a:pt x="1404" y="1375"/>
                  </a:lnTo>
                  <a:lnTo>
                    <a:pt x="1425" y="1351"/>
                  </a:lnTo>
                  <a:lnTo>
                    <a:pt x="1446" y="1327"/>
                  </a:lnTo>
                  <a:lnTo>
                    <a:pt x="1466" y="1301"/>
                  </a:lnTo>
                  <a:lnTo>
                    <a:pt x="1484" y="1276"/>
                  </a:lnTo>
                  <a:lnTo>
                    <a:pt x="1502" y="1249"/>
                  </a:lnTo>
                  <a:lnTo>
                    <a:pt x="1519" y="1221"/>
                  </a:lnTo>
                  <a:lnTo>
                    <a:pt x="1535" y="1193"/>
                  </a:lnTo>
                  <a:lnTo>
                    <a:pt x="1549" y="1164"/>
                  </a:lnTo>
                  <a:lnTo>
                    <a:pt x="1562" y="1135"/>
                  </a:lnTo>
                  <a:lnTo>
                    <a:pt x="1575" y="1104"/>
                  </a:lnTo>
                  <a:lnTo>
                    <a:pt x="1575" y="1104"/>
                  </a:lnTo>
                  <a:lnTo>
                    <a:pt x="1587" y="1070"/>
                  </a:lnTo>
                  <a:lnTo>
                    <a:pt x="1598" y="1036"/>
                  </a:lnTo>
                  <a:lnTo>
                    <a:pt x="1607" y="1000"/>
                  </a:lnTo>
                  <a:lnTo>
                    <a:pt x="1615" y="963"/>
                  </a:lnTo>
                  <a:lnTo>
                    <a:pt x="1621" y="927"/>
                  </a:lnTo>
                  <a:lnTo>
                    <a:pt x="1625" y="890"/>
                  </a:lnTo>
                  <a:lnTo>
                    <a:pt x="1627" y="852"/>
                  </a:lnTo>
                  <a:lnTo>
                    <a:pt x="1629" y="814"/>
                  </a:lnTo>
                  <a:lnTo>
                    <a:pt x="1629" y="814"/>
                  </a:lnTo>
                  <a:lnTo>
                    <a:pt x="1627" y="772"/>
                  </a:lnTo>
                  <a:lnTo>
                    <a:pt x="1625" y="730"/>
                  </a:lnTo>
                  <a:lnTo>
                    <a:pt x="1620" y="689"/>
                  </a:lnTo>
                  <a:lnTo>
                    <a:pt x="1612" y="648"/>
                  </a:lnTo>
                  <a:lnTo>
                    <a:pt x="1603" y="609"/>
                  </a:lnTo>
                  <a:lnTo>
                    <a:pt x="1592" y="571"/>
                  </a:lnTo>
                  <a:lnTo>
                    <a:pt x="1579" y="533"/>
                  </a:lnTo>
                  <a:lnTo>
                    <a:pt x="1565" y="496"/>
                  </a:lnTo>
                  <a:lnTo>
                    <a:pt x="1549" y="461"/>
                  </a:lnTo>
                  <a:lnTo>
                    <a:pt x="1531" y="425"/>
                  </a:lnTo>
                  <a:lnTo>
                    <a:pt x="1510" y="391"/>
                  </a:lnTo>
                  <a:lnTo>
                    <a:pt x="1490" y="358"/>
                  </a:lnTo>
                  <a:lnTo>
                    <a:pt x="1467" y="326"/>
                  </a:lnTo>
                  <a:lnTo>
                    <a:pt x="1443" y="295"/>
                  </a:lnTo>
                  <a:lnTo>
                    <a:pt x="1418" y="266"/>
                  </a:lnTo>
                  <a:lnTo>
                    <a:pt x="1390" y="237"/>
                  </a:lnTo>
                  <a:lnTo>
                    <a:pt x="1362" y="210"/>
                  </a:lnTo>
                  <a:lnTo>
                    <a:pt x="1333" y="185"/>
                  </a:lnTo>
                  <a:lnTo>
                    <a:pt x="1302" y="161"/>
                  </a:lnTo>
                  <a:lnTo>
                    <a:pt x="1269" y="138"/>
                  </a:lnTo>
                  <a:lnTo>
                    <a:pt x="1236" y="116"/>
                  </a:lnTo>
                  <a:lnTo>
                    <a:pt x="1203" y="97"/>
                  </a:lnTo>
                  <a:lnTo>
                    <a:pt x="1168" y="80"/>
                  </a:lnTo>
                  <a:lnTo>
                    <a:pt x="1132" y="63"/>
                  </a:lnTo>
                  <a:lnTo>
                    <a:pt x="1094" y="49"/>
                  </a:lnTo>
                  <a:lnTo>
                    <a:pt x="1057" y="35"/>
                  </a:lnTo>
                  <a:lnTo>
                    <a:pt x="1018" y="25"/>
                  </a:lnTo>
                  <a:lnTo>
                    <a:pt x="978" y="16"/>
                  </a:lnTo>
                  <a:lnTo>
                    <a:pt x="939" y="8"/>
                  </a:lnTo>
                  <a:lnTo>
                    <a:pt x="898" y="3"/>
                  </a:lnTo>
                  <a:lnTo>
                    <a:pt x="856" y="1"/>
                  </a:lnTo>
                  <a:lnTo>
                    <a:pt x="815" y="0"/>
                  </a:lnTo>
                  <a:lnTo>
                    <a:pt x="815" y="0"/>
                  </a:lnTo>
                  <a:lnTo>
                    <a:pt x="773" y="1"/>
                  </a:lnTo>
                  <a:lnTo>
                    <a:pt x="732" y="3"/>
                  </a:lnTo>
                  <a:lnTo>
                    <a:pt x="690" y="8"/>
                  </a:lnTo>
                  <a:lnTo>
                    <a:pt x="651" y="16"/>
                  </a:lnTo>
                  <a:lnTo>
                    <a:pt x="611" y="25"/>
                  </a:lnTo>
                  <a:lnTo>
                    <a:pt x="572" y="35"/>
                  </a:lnTo>
                  <a:lnTo>
                    <a:pt x="535" y="49"/>
                  </a:lnTo>
                  <a:lnTo>
                    <a:pt x="498" y="63"/>
                  </a:lnTo>
                  <a:lnTo>
                    <a:pt x="461" y="80"/>
                  </a:lnTo>
                  <a:lnTo>
                    <a:pt x="427" y="97"/>
                  </a:lnTo>
                  <a:lnTo>
                    <a:pt x="393" y="116"/>
                  </a:lnTo>
                  <a:lnTo>
                    <a:pt x="360" y="138"/>
                  </a:lnTo>
                  <a:lnTo>
                    <a:pt x="328" y="161"/>
                  </a:lnTo>
                  <a:lnTo>
                    <a:pt x="296" y="185"/>
                  </a:lnTo>
                  <a:lnTo>
                    <a:pt x="267" y="210"/>
                  </a:lnTo>
                  <a:lnTo>
                    <a:pt x="239" y="237"/>
                  </a:lnTo>
                  <a:lnTo>
                    <a:pt x="213" y="266"/>
                  </a:lnTo>
                  <a:lnTo>
                    <a:pt x="186" y="295"/>
                  </a:lnTo>
                  <a:lnTo>
                    <a:pt x="162" y="326"/>
                  </a:lnTo>
                  <a:lnTo>
                    <a:pt x="140" y="358"/>
                  </a:lnTo>
                  <a:lnTo>
                    <a:pt x="119" y="391"/>
                  </a:lnTo>
                  <a:lnTo>
                    <a:pt x="98" y="425"/>
                  </a:lnTo>
                  <a:lnTo>
                    <a:pt x="80" y="461"/>
                  </a:lnTo>
                  <a:lnTo>
                    <a:pt x="64" y="496"/>
                  </a:lnTo>
                  <a:lnTo>
                    <a:pt x="50" y="533"/>
                  </a:lnTo>
                  <a:lnTo>
                    <a:pt x="37" y="571"/>
                  </a:lnTo>
                  <a:lnTo>
                    <a:pt x="26" y="609"/>
                  </a:lnTo>
                  <a:lnTo>
                    <a:pt x="17" y="648"/>
                  </a:lnTo>
                  <a:lnTo>
                    <a:pt x="9" y="689"/>
                  </a:lnTo>
                  <a:lnTo>
                    <a:pt x="4" y="730"/>
                  </a:lnTo>
                  <a:lnTo>
                    <a:pt x="2" y="772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2"/>
                  </a:lnTo>
                  <a:lnTo>
                    <a:pt x="4" y="890"/>
                  </a:lnTo>
                  <a:lnTo>
                    <a:pt x="8" y="927"/>
                  </a:lnTo>
                  <a:lnTo>
                    <a:pt x="14" y="963"/>
                  </a:lnTo>
                  <a:lnTo>
                    <a:pt x="22" y="1000"/>
                  </a:lnTo>
                  <a:lnTo>
                    <a:pt x="31" y="1036"/>
                  </a:lnTo>
                  <a:lnTo>
                    <a:pt x="42" y="1070"/>
                  </a:lnTo>
                  <a:lnTo>
                    <a:pt x="55" y="1104"/>
                  </a:lnTo>
                  <a:lnTo>
                    <a:pt x="55" y="1104"/>
                  </a:lnTo>
                  <a:close/>
                </a:path>
              </a:pathLst>
            </a:custGeom>
            <a:solidFill>
              <a:srgbClr val="B7BAF7"/>
            </a:solidFill>
            <a:ln w="793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j-lt"/>
              </a:endParaRPr>
            </a:p>
          </p:txBody>
        </p:sp>
      </p:grpSp>
      <p:sp>
        <p:nvSpPr>
          <p:cNvPr id="47" name="文本框 2">
            <a:extLst>
              <a:ext uri="{FF2B5EF4-FFF2-40B4-BE49-F238E27FC236}">
                <a16:creationId xmlns:a16="http://schemas.microsoft.com/office/drawing/2014/main" id="{346E3553-E61F-4591-96F9-04468A02C2C8}"/>
              </a:ext>
            </a:extLst>
          </p:cNvPr>
          <p:cNvSpPr txBox="1"/>
          <p:nvPr/>
        </p:nvSpPr>
        <p:spPr>
          <a:xfrm>
            <a:off x="5210180" y="2385729"/>
            <a:ext cx="1771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Bahnschrift" panose="020B0502040204020203" pitchFamily="34" charset="0"/>
              </a:rPr>
              <a:t>Block Cipher-</a:t>
            </a:r>
          </a:p>
          <a:p>
            <a:pPr algn="ctr"/>
            <a:r>
              <a:rPr lang="en-US" altLang="zh-CN" sz="2000" b="1" dirty="0">
                <a:latin typeface="Bahnschrift" panose="020B0502040204020203" pitchFamily="34" charset="0"/>
              </a:rPr>
              <a:t>Based MAC</a:t>
            </a:r>
          </a:p>
        </p:txBody>
      </p:sp>
      <p:sp>
        <p:nvSpPr>
          <p:cNvPr id="48" name="文本框 16">
            <a:extLst>
              <a:ext uri="{FF2B5EF4-FFF2-40B4-BE49-F238E27FC236}">
                <a16:creationId xmlns:a16="http://schemas.microsoft.com/office/drawing/2014/main" id="{EDFA20C4-A087-4AA6-B763-D5143B75812C}"/>
              </a:ext>
            </a:extLst>
          </p:cNvPr>
          <p:cNvSpPr txBox="1"/>
          <p:nvPr/>
        </p:nvSpPr>
        <p:spPr>
          <a:xfrm>
            <a:off x="6395326" y="4477513"/>
            <a:ext cx="1971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Bahnschrift" panose="020B0502040204020203" pitchFamily="34" charset="0"/>
              </a:rPr>
              <a:t>Universal Hash Function-</a:t>
            </a:r>
          </a:p>
          <a:p>
            <a:pPr algn="ctr"/>
            <a:r>
              <a:rPr lang="en-US" altLang="zh-CN" sz="2000" b="1" dirty="0">
                <a:latin typeface="Bahnschrift" panose="020B0502040204020203" pitchFamily="34" charset="0"/>
              </a:rPr>
              <a:t>Based MAC</a:t>
            </a:r>
          </a:p>
        </p:txBody>
      </p:sp>
      <p:sp>
        <p:nvSpPr>
          <p:cNvPr id="49" name="文本框 19">
            <a:extLst>
              <a:ext uri="{FF2B5EF4-FFF2-40B4-BE49-F238E27FC236}">
                <a16:creationId xmlns:a16="http://schemas.microsoft.com/office/drawing/2014/main" id="{42E7A708-87B7-462D-A097-19E4DFF1B20C}"/>
              </a:ext>
            </a:extLst>
          </p:cNvPr>
          <p:cNvSpPr txBox="1"/>
          <p:nvPr/>
        </p:nvSpPr>
        <p:spPr>
          <a:xfrm>
            <a:off x="3780174" y="4644857"/>
            <a:ext cx="2094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Bahnschrift" panose="020B0502040204020203" pitchFamily="34" charset="0"/>
              </a:rPr>
              <a:t>Hash Function-Based MAC</a:t>
            </a:r>
          </a:p>
        </p:txBody>
      </p:sp>
    </p:spTree>
    <p:extLst>
      <p:ext uri="{BB962C8B-B14F-4D97-AF65-F5344CB8AC3E}">
        <p14:creationId xmlns:p14="http://schemas.microsoft.com/office/powerpoint/2010/main" val="36768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9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íSļïdè">
            <a:extLst>
              <a:ext uri="{FF2B5EF4-FFF2-40B4-BE49-F238E27FC236}">
                <a16:creationId xmlns:a16="http://schemas.microsoft.com/office/drawing/2014/main" id="{29548C64-F730-45D2-A109-F16D73279B32}"/>
              </a:ext>
            </a:extLst>
          </p:cNvPr>
          <p:cNvSpPr/>
          <p:nvPr/>
        </p:nvSpPr>
        <p:spPr bwMode="auto">
          <a:xfrm>
            <a:off x="957412" y="3093862"/>
            <a:ext cx="685771" cy="658303"/>
          </a:xfrm>
          <a:prstGeom prst="ellipse">
            <a:avLst/>
          </a:prstGeom>
          <a:solidFill>
            <a:srgbClr val="B4B7FA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06093A"/>
                </a:solidFill>
                <a:latin typeface="Bahnschrift" panose="020B0502040204020203" pitchFamily="34" charset="0"/>
              </a:rPr>
              <a:t>2</a:t>
            </a:r>
            <a:endParaRPr lang="zh-CN" altLang="en-US" sz="3600" b="1" dirty="0">
              <a:solidFill>
                <a:srgbClr val="06093A"/>
              </a:solidFill>
              <a:latin typeface="Bahnschrift" panose="020B0502040204020203" pitchFamily="34" charset="0"/>
            </a:endParaRPr>
          </a:p>
        </p:txBody>
      </p:sp>
      <p:pic>
        <p:nvPicPr>
          <p:cNvPr id="18" name="Picture 4" descr="blockchain cryptography">
            <a:extLst>
              <a:ext uri="{FF2B5EF4-FFF2-40B4-BE49-F238E27FC236}">
                <a16:creationId xmlns:a16="http://schemas.microsoft.com/office/drawing/2014/main" id="{8ABAE5CC-9799-4B6D-AD34-71DD96777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7917" l="57407" r="100000">
                        <a14:foregroundMark x1="76638" y1="16964" x2="94160" y2="38095"/>
                        <a14:foregroundMark x1="94587" y1="39286" x2="90598" y2="67857"/>
                        <a14:foregroundMark x1="65812" y1="55952" x2="65812" y2="55952"/>
                        <a14:foregroundMark x1="66667" y1="54762" x2="66667" y2="54762"/>
                        <a14:foregroundMark x1="62108" y1="58929" x2="62108" y2="58929"/>
                        <a14:foregroundMark x1="63818" y1="58631" x2="63818" y2="58631"/>
                        <a14:foregroundMark x1="64530" y1="54464" x2="64103" y2="61012"/>
                        <a14:foregroundMark x1="64103" y1="61310" x2="61681" y2="639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79"/>
          <a:stretch/>
        </p:blipFill>
        <p:spPr bwMode="auto">
          <a:xfrm>
            <a:off x="7622039" y="1630920"/>
            <a:ext cx="3724212" cy="407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7E8F7C-F092-4B86-A5B9-F8A6B12C5F88}"/>
              </a:ext>
            </a:extLst>
          </p:cNvPr>
          <p:cNvSpPr txBox="1"/>
          <p:nvPr/>
        </p:nvSpPr>
        <p:spPr>
          <a:xfrm>
            <a:off x="1764406" y="3105834"/>
            <a:ext cx="5512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Block Cipher-Based MAC</a:t>
            </a:r>
          </a:p>
        </p:txBody>
      </p:sp>
    </p:spTree>
    <p:extLst>
      <p:ext uri="{BB962C8B-B14F-4D97-AF65-F5344CB8AC3E}">
        <p14:creationId xmlns:p14="http://schemas.microsoft.com/office/powerpoint/2010/main" val="132650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1052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Block Cipher-Based MAC — Cipher Block Chaining MAC (CBC-MAC)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>
            <a:off x="955861" y="804917"/>
            <a:ext cx="10778026" cy="0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8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  <p:pic>
        <p:nvPicPr>
          <p:cNvPr id="2050" name="Picture 2" descr="CBC-MAC - Wikipedia">
            <a:extLst>
              <a:ext uri="{FF2B5EF4-FFF2-40B4-BE49-F238E27FC236}">
                <a16:creationId xmlns:a16="http://schemas.microsoft.com/office/drawing/2014/main" id="{B44ABDC6-9CEE-4E70-BEA5-1AFDE2375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11" y="2443291"/>
            <a:ext cx="5225849" cy="192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0881A9-C0AC-41A0-ABA8-D3B5A6E72373}"/>
              </a:ext>
            </a:extLst>
          </p:cNvPr>
          <p:cNvSpPr/>
          <p:nvPr/>
        </p:nvSpPr>
        <p:spPr>
          <a:xfrm>
            <a:off x="331081" y="1395447"/>
            <a:ext cx="1817319" cy="547139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CBC-MAC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7F1E3-B559-4080-83C0-1B62D913AD91}"/>
              </a:ext>
            </a:extLst>
          </p:cNvPr>
          <p:cNvSpPr txBox="1"/>
          <p:nvPr/>
        </p:nvSpPr>
        <p:spPr>
          <a:xfrm>
            <a:off x="412466" y="4662982"/>
            <a:ext cx="5557482" cy="1143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EA8C16"/>
                </a:solidFill>
              </a:rPr>
              <a:t>Fixed length </a:t>
            </a:r>
            <a:r>
              <a:rPr lang="en-US" sz="2000" dirty="0"/>
              <a:t>of each block of message (Otherwise, not secure)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Dependent on the </a:t>
            </a:r>
            <a:r>
              <a:rPr lang="en-US" sz="2000" b="1" dirty="0">
                <a:solidFill>
                  <a:srgbClr val="EA8C16"/>
                </a:solidFill>
              </a:rPr>
              <a:t>message up till current block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5BF3C7E-19DD-47F0-94A4-3BE9A1C864F5}"/>
              </a:ext>
            </a:extLst>
          </p:cNvPr>
          <p:cNvSpPr/>
          <p:nvPr/>
        </p:nvSpPr>
        <p:spPr>
          <a:xfrm>
            <a:off x="6095998" y="924284"/>
            <a:ext cx="1817319" cy="547139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EMAC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F0851-8D34-46C4-9E13-0F246ECBAB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420" y="1041893"/>
            <a:ext cx="4254074" cy="3179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D5F613C-3C65-4145-8E94-AFAAAFC5E8DD}"/>
              </a:ext>
            </a:extLst>
          </p:cNvPr>
          <p:cNvSpPr txBox="1"/>
          <p:nvPr/>
        </p:nvSpPr>
        <p:spPr>
          <a:xfrm>
            <a:off x="6095998" y="1606566"/>
            <a:ext cx="6112412" cy="11439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spcAft>
                <a:spcPts val="1000"/>
              </a:spcAft>
              <a:buFont typeface="Arial" panose="020B0604020202020204" pitchFamily="34" charset="0"/>
              <a:buChar char="•"/>
              <a:defRPr sz="2000" b="1">
                <a:solidFill>
                  <a:srgbClr val="EA8C16"/>
                </a:solidFill>
              </a:defRPr>
            </a:lvl1pPr>
          </a:lstStyle>
          <a:p>
            <a:pPr>
              <a:spcAft>
                <a:spcPts val="500"/>
              </a:spcAft>
              <a:buClr>
                <a:schemeClr val="tx1"/>
              </a:buClr>
            </a:pPr>
            <a:r>
              <a:rPr lang="en-US" dirty="0"/>
              <a:t>Constrained message length</a:t>
            </a:r>
          </a:p>
          <a:p>
            <a:pPr>
              <a:spcAft>
                <a:spcPts val="500"/>
              </a:spcAft>
              <a:buClr>
                <a:schemeClr val="tx1"/>
              </a:buClr>
            </a:pPr>
            <a:r>
              <a:rPr lang="en-US" b="0" dirty="0">
                <a:solidFill>
                  <a:schemeClr val="tx1"/>
                </a:solidFill>
              </a:rPr>
              <a:t>Require</a:t>
            </a:r>
            <a:r>
              <a:rPr lang="en-US" dirty="0"/>
              <a:t> two keys</a:t>
            </a:r>
          </a:p>
          <a:p>
            <a:pPr>
              <a:spcAft>
                <a:spcPts val="500"/>
              </a:spcAft>
              <a:buClr>
                <a:schemeClr val="tx1"/>
              </a:buClr>
            </a:pPr>
            <a:r>
              <a:rPr lang="en-US" b="0" dirty="0">
                <a:solidFill>
                  <a:schemeClr val="tx1"/>
                </a:solidFill>
              </a:rPr>
              <a:t>Dependent on the</a:t>
            </a:r>
            <a:r>
              <a:rPr lang="en-US" b="0" dirty="0"/>
              <a:t> </a:t>
            </a:r>
            <a:r>
              <a:rPr lang="en-US" dirty="0"/>
              <a:t>message up till current block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B02025-ABB9-46D1-B3D4-42AE7D411ABC}"/>
              </a:ext>
            </a:extLst>
          </p:cNvPr>
          <p:cNvSpPr/>
          <p:nvPr/>
        </p:nvSpPr>
        <p:spPr>
          <a:xfrm>
            <a:off x="6080700" y="2941414"/>
            <a:ext cx="1817319" cy="547139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OMAC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0D40506-FA30-4241-A3EB-EFDB9C463F41}"/>
              </a:ext>
            </a:extLst>
          </p:cNvPr>
          <p:cNvSpPr/>
          <p:nvPr/>
        </p:nvSpPr>
        <p:spPr>
          <a:xfrm>
            <a:off x="6095999" y="4961365"/>
            <a:ext cx="1817319" cy="547139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Bahnschrift" panose="020B0502040204020203" pitchFamily="34" charset="0"/>
              </a:rPr>
              <a:t>PMAC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6D86FE-241B-421F-A4CF-E559C6D64C83}"/>
              </a:ext>
            </a:extLst>
          </p:cNvPr>
          <p:cNvSpPr txBox="1"/>
          <p:nvPr/>
        </p:nvSpPr>
        <p:spPr>
          <a:xfrm>
            <a:off x="6095998" y="3566355"/>
            <a:ext cx="6112412" cy="11439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spcAft>
                <a:spcPts val="1000"/>
              </a:spcAft>
              <a:buFont typeface="Arial" panose="020B0604020202020204" pitchFamily="34" charset="0"/>
              <a:buChar char="•"/>
              <a:defRPr sz="2000" b="1">
                <a:solidFill>
                  <a:srgbClr val="EA8C16"/>
                </a:solidFill>
              </a:defRPr>
            </a:lvl1pPr>
          </a:lstStyle>
          <a:p>
            <a:pPr>
              <a:spcAft>
                <a:spcPts val="500"/>
              </a:spcAft>
              <a:buClr>
                <a:schemeClr val="tx1"/>
              </a:buClr>
            </a:pPr>
            <a:r>
              <a:rPr lang="en-US" b="0" dirty="0">
                <a:solidFill>
                  <a:schemeClr val="tx1"/>
                </a:solidFill>
              </a:rPr>
              <a:t>Use</a:t>
            </a:r>
            <a:r>
              <a:rPr lang="en-US" dirty="0"/>
              <a:t> one key</a:t>
            </a:r>
          </a:p>
          <a:p>
            <a:pPr>
              <a:spcAft>
                <a:spcPts val="500"/>
              </a:spcAft>
              <a:buClr>
                <a:schemeClr val="tx1"/>
              </a:buClr>
            </a:pPr>
            <a:r>
              <a:rPr lang="en-US" dirty="0"/>
              <a:t>Secure use of arbitrary message lengths</a:t>
            </a:r>
          </a:p>
          <a:p>
            <a:pPr>
              <a:spcAft>
                <a:spcPts val="500"/>
              </a:spcAft>
              <a:buClr>
                <a:schemeClr val="tx1"/>
              </a:buClr>
            </a:pPr>
            <a:r>
              <a:rPr lang="en-US" b="0" dirty="0">
                <a:solidFill>
                  <a:schemeClr val="tx1"/>
                </a:solidFill>
              </a:rPr>
              <a:t>Dependent on the</a:t>
            </a:r>
            <a:r>
              <a:rPr lang="en-US" b="0" dirty="0"/>
              <a:t> </a:t>
            </a:r>
            <a:r>
              <a:rPr lang="en-US" dirty="0"/>
              <a:t>message up till current block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C1198-E1B3-4182-9913-64520BB7C7C1}"/>
              </a:ext>
            </a:extLst>
          </p:cNvPr>
          <p:cNvSpPr txBox="1"/>
          <p:nvPr/>
        </p:nvSpPr>
        <p:spPr>
          <a:xfrm>
            <a:off x="6095998" y="5558118"/>
            <a:ext cx="6112412" cy="11439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spcAft>
                <a:spcPts val="1000"/>
              </a:spcAft>
              <a:buFont typeface="Arial" panose="020B0604020202020204" pitchFamily="34" charset="0"/>
              <a:buChar char="•"/>
              <a:defRPr sz="2000" b="1">
                <a:solidFill>
                  <a:srgbClr val="EA8C16"/>
                </a:solidFill>
              </a:defRPr>
            </a:lvl1pPr>
          </a:lstStyle>
          <a:p>
            <a:pPr>
              <a:spcAft>
                <a:spcPts val="500"/>
              </a:spcAft>
              <a:buClr>
                <a:schemeClr val="tx1"/>
              </a:buClr>
            </a:pPr>
            <a:r>
              <a:rPr lang="en-US" b="0" dirty="0">
                <a:solidFill>
                  <a:schemeClr val="tx1"/>
                </a:solidFill>
              </a:rPr>
              <a:t>Use</a:t>
            </a:r>
            <a:r>
              <a:rPr lang="en-US" dirty="0"/>
              <a:t> one key</a:t>
            </a:r>
          </a:p>
          <a:p>
            <a:pPr>
              <a:spcAft>
                <a:spcPts val="500"/>
              </a:spcAft>
              <a:buClr>
                <a:schemeClr val="tx1"/>
              </a:buClr>
            </a:pPr>
            <a:r>
              <a:rPr lang="en-US" dirty="0"/>
              <a:t>Same message length for all blocks</a:t>
            </a:r>
          </a:p>
          <a:p>
            <a:pPr>
              <a:spcAft>
                <a:spcPts val="500"/>
              </a:spcAft>
              <a:buClr>
                <a:schemeClr val="tx1"/>
              </a:buClr>
            </a:pPr>
            <a:r>
              <a:rPr lang="en-US" dirty="0"/>
              <a:t>Fully parallelizability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184D5-8F33-4FDA-89C7-AE1BAAF4E9E2}"/>
              </a:ext>
            </a:extLst>
          </p:cNvPr>
          <p:cNvCxnSpPr/>
          <p:nvPr/>
        </p:nvCxnSpPr>
        <p:spPr>
          <a:xfrm>
            <a:off x="5874494" y="1270655"/>
            <a:ext cx="0" cy="54004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5FC156-109B-4021-AE9F-CE92FE6EC7E7}"/>
              </a:ext>
            </a:extLst>
          </p:cNvPr>
          <p:cNvCxnSpPr>
            <a:cxnSpLocks/>
          </p:cNvCxnSpPr>
          <p:nvPr/>
        </p:nvCxnSpPr>
        <p:spPr>
          <a:xfrm flipH="1">
            <a:off x="6080700" y="2773097"/>
            <a:ext cx="5342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0C23C7-5E31-4FD9-9F7D-9CA0C9A82ACC}"/>
              </a:ext>
            </a:extLst>
          </p:cNvPr>
          <p:cNvCxnSpPr>
            <a:cxnSpLocks/>
          </p:cNvCxnSpPr>
          <p:nvPr/>
        </p:nvCxnSpPr>
        <p:spPr>
          <a:xfrm flipH="1">
            <a:off x="6080700" y="4809311"/>
            <a:ext cx="53422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1" grpId="0" animBg="1"/>
      <p:bldP spid="24" grpId="0"/>
      <p:bldP spid="25" grpId="0" animBg="1"/>
      <p:bldP spid="26" grpId="0" animBg="1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B3DC08C-32CA-4300-BC68-69612C791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556" b="75741" l="20000" r="79500">
                        <a14:foregroundMark x1="44400" y1="44907" x2="44400" y2="44907"/>
                        <a14:foregroundMark x1="49300" y1="45278" x2="49300" y2="45278"/>
                        <a14:foregroundMark x1="46600" y1="43056" x2="50500" y2="55463"/>
                        <a14:foregroundMark x1="32800" y1="31481" x2="32800" y2="31481"/>
                        <a14:foregroundMark x1="67400" y1="31481" x2="67400" y2="31481"/>
                        <a14:foregroundMark x1="67700" y1="64167" x2="67700" y2="64167"/>
                        <a14:foregroundMark x1="32200" y1="64630" x2="32200" y2="64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20519" r="20201" b="24108"/>
          <a:stretch/>
        </p:blipFill>
        <p:spPr>
          <a:xfrm>
            <a:off x="153572" y="125624"/>
            <a:ext cx="743122" cy="745624"/>
          </a:xfrm>
          <a:prstGeom prst="rect">
            <a:avLst/>
          </a:prstGeom>
        </p:spPr>
      </p:pic>
      <p:sp>
        <p:nvSpPr>
          <p:cNvPr id="32" name="文本框 3">
            <a:extLst>
              <a:ext uri="{FF2B5EF4-FFF2-40B4-BE49-F238E27FC236}">
                <a16:creationId xmlns:a16="http://schemas.microsoft.com/office/drawing/2014/main" id="{ED935D65-27EF-4EF7-8288-5A05AC2B629B}"/>
              </a:ext>
            </a:extLst>
          </p:cNvPr>
          <p:cNvSpPr txBox="1"/>
          <p:nvPr/>
        </p:nvSpPr>
        <p:spPr>
          <a:xfrm>
            <a:off x="896694" y="223886"/>
            <a:ext cx="1052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6093A"/>
                </a:solidFill>
                <a:latin typeface="Bahnschrift" panose="020B0502040204020203" pitchFamily="34" charset="0"/>
                <a:ea typeface="+mj-ea"/>
                <a:cs typeface="+mj-cs"/>
              </a:rPr>
              <a:t>CBC-MAC — Security &amp; Application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1F68C-75E5-4EA4-8DCA-CEE4E606A6BE}"/>
              </a:ext>
            </a:extLst>
          </p:cNvPr>
          <p:cNvCxnSpPr>
            <a:cxnSpLocks/>
          </p:cNvCxnSpPr>
          <p:nvPr/>
        </p:nvCxnSpPr>
        <p:spPr>
          <a:xfrm>
            <a:off x="955861" y="804917"/>
            <a:ext cx="10778026" cy="0"/>
          </a:xfrm>
          <a:prstGeom prst="line">
            <a:avLst/>
          </a:prstGeom>
          <a:ln w="38100">
            <a:solidFill>
              <a:srgbClr val="B7BA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1">
            <a:extLst>
              <a:ext uri="{FF2B5EF4-FFF2-40B4-BE49-F238E27FC236}">
                <a16:creationId xmlns:a16="http://schemas.microsoft.com/office/drawing/2014/main" id="{C3B0C4FD-FF5B-4431-9B62-431BC6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294" y="6492875"/>
            <a:ext cx="2743200" cy="365125"/>
          </a:xfrm>
        </p:spPr>
        <p:txBody>
          <a:bodyPr vert="horz" lIns="91440" tIns="45720" rIns="91440" bIns="45720" rtlCol="0" anchor="ctr"/>
          <a:lstStyle/>
          <a:p>
            <a:fld id="{C255D62E-A32D-4189-95CC-33B58DD6A3C7}" type="slidenum">
              <a:rPr lang="en-US" sz="1600" b="1">
                <a:latin typeface="Bahnschrift" panose="020B0502040204020203" pitchFamily="34" charset="0"/>
                <a:ea typeface="华文中宋" panose="02010600040101010101" pitchFamily="2" charset="-122"/>
              </a:rPr>
              <a:pPr/>
              <a:t>9</a:t>
            </a:fld>
            <a:endParaRPr lang="en-US" sz="1600" b="1" dirty="0">
              <a:latin typeface="Bahnschrift" panose="020B0502040204020203" pitchFamily="34" charset="0"/>
              <a:ea typeface="华文中宋" panose="02010600040101010101" pitchFamily="2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C08E4B-9603-4CB6-ACFD-54CAF10E6108}"/>
              </a:ext>
            </a:extLst>
          </p:cNvPr>
          <p:cNvCxnSpPr/>
          <p:nvPr/>
        </p:nvCxnSpPr>
        <p:spPr>
          <a:xfrm>
            <a:off x="6096000" y="1165147"/>
            <a:ext cx="0" cy="54004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B4C3E2-EF4B-4013-9D92-6F3D58C5B66D}"/>
              </a:ext>
            </a:extLst>
          </p:cNvPr>
          <p:cNvSpPr/>
          <p:nvPr/>
        </p:nvSpPr>
        <p:spPr>
          <a:xfrm>
            <a:off x="525133" y="1165147"/>
            <a:ext cx="1991321" cy="515845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Security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963C60-9174-44FB-A683-4189827C3D30}"/>
              </a:ext>
            </a:extLst>
          </p:cNvPr>
          <p:cNvSpPr/>
          <p:nvPr/>
        </p:nvSpPr>
        <p:spPr>
          <a:xfrm>
            <a:off x="6519797" y="1165147"/>
            <a:ext cx="1991321" cy="515845"/>
          </a:xfrm>
          <a:prstGeom prst="roundRect">
            <a:avLst/>
          </a:prstGeom>
          <a:solidFill>
            <a:srgbClr val="737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02974-A3B0-4D4B-B73F-180CB435B160}"/>
              </a:ext>
            </a:extLst>
          </p:cNvPr>
          <p:cNvSpPr txBox="1"/>
          <p:nvPr/>
        </p:nvSpPr>
        <p:spPr>
          <a:xfrm>
            <a:off x="6519799" y="2041221"/>
            <a:ext cx="5214088" cy="3790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000" b="1" dirty="0">
                <a:latin typeface="Bahnschrift" panose="020B0502040204020203" pitchFamily="34" charset="0"/>
              </a:rPr>
              <a:t>Mobile devices based control systems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A8C16"/>
                </a:solidFill>
                <a:latin typeface="Bahnschrift" panose="020B0502040204020203" pitchFamily="34" charset="0"/>
              </a:rPr>
              <a:t>Asserting authentic information </a:t>
            </a:r>
            <a:r>
              <a:rPr lang="en-US" dirty="0">
                <a:latin typeface="Bahnschrift" panose="020B0502040204020203" pitchFamily="34" charset="0"/>
              </a:rPr>
              <a:t>by sharing the CBC-MAC key between the transmitter and receiver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A8C16"/>
                </a:solidFill>
                <a:latin typeface="Bahnschrift" panose="020B0502040204020203" pitchFamily="34" charset="0"/>
              </a:rPr>
              <a:t>Protects information </a:t>
            </a:r>
            <a:r>
              <a:rPr lang="en-US" dirty="0">
                <a:latin typeface="Bahnschrift" panose="020B0502040204020203" pitchFamily="34" charset="0"/>
              </a:rPr>
              <a:t>against malicious attacks 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A8C16"/>
                </a:solidFill>
                <a:latin typeface="Bahnschrift" panose="020B0502040204020203" pitchFamily="34" charset="0"/>
              </a:rPr>
              <a:t>Provides a secure communication link </a:t>
            </a:r>
            <a:r>
              <a:rPr lang="en-US" dirty="0">
                <a:latin typeface="Bahnschrift" panose="020B0502040204020203" pitchFamily="34" charset="0"/>
              </a:rPr>
              <a:t>of the data in mobile devices based control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C5ED1E-7B5A-4C62-B076-53C3DD135799}"/>
              </a:ext>
            </a:extLst>
          </p:cNvPr>
          <p:cNvSpPr txBox="1"/>
          <p:nvPr/>
        </p:nvSpPr>
        <p:spPr>
          <a:xfrm>
            <a:off x="777119" y="3361058"/>
            <a:ext cx="6112412" cy="100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Not secure for </a:t>
            </a:r>
            <a:r>
              <a:rPr lang="en-US" dirty="0">
                <a:solidFill>
                  <a:srgbClr val="EA8C16"/>
                </a:solidFill>
                <a:latin typeface="Bahnschrift" panose="020B0502040204020203" pitchFamily="34" charset="0"/>
              </a:rPr>
              <a:t>variable length </a:t>
            </a:r>
            <a:r>
              <a:rPr lang="en-US" dirty="0">
                <a:latin typeface="Bahnschrift" panose="020B0502040204020203" pitchFamily="34" charset="0"/>
              </a:rPr>
              <a:t>message</a:t>
            </a: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Prone to </a:t>
            </a:r>
            <a:r>
              <a:rPr lang="en-US" dirty="0">
                <a:solidFill>
                  <a:srgbClr val="EA8C16"/>
                </a:solidFill>
                <a:latin typeface="Bahnschrift" panose="020B0502040204020203" pitchFamily="34" charset="0"/>
              </a:rPr>
              <a:t>chosen-plaintext attack</a:t>
            </a:r>
          </a:p>
        </p:txBody>
      </p:sp>
    </p:spTree>
    <p:extLst>
      <p:ext uri="{BB962C8B-B14F-4D97-AF65-F5344CB8AC3E}">
        <p14:creationId xmlns:p14="http://schemas.microsoft.com/office/powerpoint/2010/main" val="422182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1544</Words>
  <Application>Microsoft Office PowerPoint</Application>
  <PresentationFormat>宽屏</PresentationFormat>
  <Paragraphs>332</Paragraphs>
  <Slides>24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Bahnschrift</vt:lpstr>
      <vt:lpstr>Bahnschrift SemiBold</vt:lpstr>
      <vt:lpstr>Bahnschrift SemiBold SemiConden</vt:lpstr>
      <vt:lpstr>Calibri</vt:lpstr>
      <vt:lpstr>Calibri Light</vt:lpstr>
      <vt:lpstr>Cambria Math</vt:lpstr>
      <vt:lpstr>Wingdings</vt:lpstr>
      <vt:lpstr>Office Theme</vt:lpstr>
      <vt:lpstr>Message Authentication Code  (MAC)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Authentication Code  (MAC)</dc:title>
  <dc:creator>乔 胜</dc:creator>
  <cp:lastModifiedBy>沈 心尔</cp:lastModifiedBy>
  <cp:revision>6</cp:revision>
  <dcterms:created xsi:type="dcterms:W3CDTF">2021-07-20T15:54:14Z</dcterms:created>
  <dcterms:modified xsi:type="dcterms:W3CDTF">2021-07-22T11:06:16Z</dcterms:modified>
</cp:coreProperties>
</file>