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4000B-D409-47D7-9A14-55A5231F18A3}" v="5" dt="2021-07-22T09:42:26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Li" userId="4bc1026568860de2" providerId="LiveId" clId="{D154000B-D409-47D7-9A14-55A5231F18A3}"/>
    <pc:docChg chg="undo redo custSel addSld delSld modSld">
      <pc:chgData name="Richard Li" userId="4bc1026568860de2" providerId="LiveId" clId="{D154000B-D409-47D7-9A14-55A5231F18A3}" dt="2021-07-22T09:58:31.360" v="1527" actId="20577"/>
      <pc:docMkLst>
        <pc:docMk/>
      </pc:docMkLst>
      <pc:sldChg chg="modSp mod">
        <pc:chgData name="Richard Li" userId="4bc1026568860de2" providerId="LiveId" clId="{D154000B-D409-47D7-9A14-55A5231F18A3}" dt="2021-07-22T09:35:21.380" v="386" actId="20577"/>
        <pc:sldMkLst>
          <pc:docMk/>
          <pc:sldMk cId="3178794342" sldId="264"/>
        </pc:sldMkLst>
        <pc:spChg chg="mod">
          <ac:chgData name="Richard Li" userId="4bc1026568860de2" providerId="LiveId" clId="{D154000B-D409-47D7-9A14-55A5231F18A3}" dt="2021-07-22T09:35:21.380" v="386" actId="20577"/>
          <ac:spMkLst>
            <pc:docMk/>
            <pc:sldMk cId="3178794342" sldId="264"/>
            <ac:spMk id="5" creationId="{06FA492E-0753-475C-ACD3-827D1D919342}"/>
          </ac:spMkLst>
        </pc:spChg>
      </pc:sldChg>
      <pc:sldChg chg="addSp delSp modSp new add del mod">
        <pc:chgData name="Richard Li" userId="4bc1026568860de2" providerId="LiveId" clId="{D154000B-D409-47D7-9A14-55A5231F18A3}" dt="2021-07-22T09:38:34.292" v="634" actId="20577"/>
        <pc:sldMkLst>
          <pc:docMk/>
          <pc:sldMk cId="2652104300" sldId="265"/>
        </pc:sldMkLst>
        <pc:spChg chg="mod">
          <ac:chgData name="Richard Li" userId="4bc1026568860de2" providerId="LiveId" clId="{D154000B-D409-47D7-9A14-55A5231F18A3}" dt="2021-07-22T09:36:02.836" v="418"/>
          <ac:spMkLst>
            <pc:docMk/>
            <pc:sldMk cId="2652104300" sldId="265"/>
            <ac:spMk id="2" creationId="{A8271328-8987-4A2A-B4A4-067046E0F61D}"/>
          </ac:spMkLst>
        </pc:spChg>
        <pc:spChg chg="add del mod">
          <ac:chgData name="Richard Li" userId="4bc1026568860de2" providerId="LiveId" clId="{D154000B-D409-47D7-9A14-55A5231F18A3}" dt="2021-07-22T09:36:06.580" v="419" actId="478"/>
          <ac:spMkLst>
            <pc:docMk/>
            <pc:sldMk cId="2652104300" sldId="265"/>
            <ac:spMk id="3" creationId="{811E5F9C-7BB4-48CD-8E0B-0C23D466480B}"/>
          </ac:spMkLst>
        </pc:spChg>
        <pc:spChg chg="add mod">
          <ac:chgData name="Richard Li" userId="4bc1026568860de2" providerId="LiveId" clId="{D154000B-D409-47D7-9A14-55A5231F18A3}" dt="2021-07-22T09:38:34.292" v="634" actId="20577"/>
          <ac:spMkLst>
            <pc:docMk/>
            <pc:sldMk cId="2652104300" sldId="265"/>
            <ac:spMk id="4" creationId="{372F76E6-EBB6-4E47-8D05-9BCC487610E5}"/>
          </ac:spMkLst>
        </pc:spChg>
        <pc:picChg chg="add mod">
          <ac:chgData name="Richard Li" userId="4bc1026568860de2" providerId="LiveId" clId="{D154000B-D409-47D7-9A14-55A5231F18A3}" dt="2021-07-22T09:36:25.573" v="425" actId="1076"/>
          <ac:picMkLst>
            <pc:docMk/>
            <pc:sldMk cId="2652104300" sldId="265"/>
            <ac:picMk id="6" creationId="{5395FB4A-E578-438F-8ECA-036EAA8066D1}"/>
          </ac:picMkLst>
        </pc:picChg>
      </pc:sldChg>
      <pc:sldChg chg="addSp delSp modSp new mod modNotesTx">
        <pc:chgData name="Richard Li" userId="4bc1026568860de2" providerId="LiveId" clId="{D154000B-D409-47D7-9A14-55A5231F18A3}" dt="2021-07-22T09:46:38.273" v="878" actId="1076"/>
        <pc:sldMkLst>
          <pc:docMk/>
          <pc:sldMk cId="4214128522" sldId="266"/>
        </pc:sldMkLst>
        <pc:spChg chg="del">
          <ac:chgData name="Richard Li" userId="4bc1026568860de2" providerId="LiveId" clId="{D154000B-D409-47D7-9A14-55A5231F18A3}" dt="2021-07-22T09:39:06.709" v="636"/>
          <ac:spMkLst>
            <pc:docMk/>
            <pc:sldMk cId="4214128522" sldId="266"/>
            <ac:spMk id="2" creationId="{9FA61938-4874-409E-8144-496841DF64CD}"/>
          </ac:spMkLst>
        </pc:spChg>
        <pc:spChg chg="del">
          <ac:chgData name="Richard Li" userId="4bc1026568860de2" providerId="LiveId" clId="{D154000B-D409-47D7-9A14-55A5231F18A3}" dt="2021-07-22T09:39:06.709" v="636"/>
          <ac:spMkLst>
            <pc:docMk/>
            <pc:sldMk cId="4214128522" sldId="266"/>
            <ac:spMk id="3" creationId="{38B56ACD-C59E-4D18-981F-460658974FA3}"/>
          </ac:spMkLst>
        </pc:spChg>
        <pc:spChg chg="del">
          <ac:chgData name="Richard Li" userId="4bc1026568860de2" providerId="LiveId" clId="{D154000B-D409-47D7-9A14-55A5231F18A3}" dt="2021-07-22T09:39:06.709" v="636"/>
          <ac:spMkLst>
            <pc:docMk/>
            <pc:sldMk cId="4214128522" sldId="266"/>
            <ac:spMk id="4" creationId="{08056FE3-7BA2-4F7E-B07A-0846F6FBA60D}"/>
          </ac:spMkLst>
        </pc:spChg>
        <pc:spChg chg="add mod">
          <ac:chgData name="Richard Li" userId="4bc1026568860de2" providerId="LiveId" clId="{D154000B-D409-47D7-9A14-55A5231F18A3}" dt="2021-07-22T09:39:18.609" v="658" actId="20577"/>
          <ac:spMkLst>
            <pc:docMk/>
            <pc:sldMk cId="4214128522" sldId="266"/>
            <ac:spMk id="5" creationId="{60B50E4F-91B3-46D4-980D-C5EAFB54E3BB}"/>
          </ac:spMkLst>
        </pc:spChg>
        <pc:spChg chg="add del mod">
          <ac:chgData name="Richard Li" userId="4bc1026568860de2" providerId="LiveId" clId="{D154000B-D409-47D7-9A14-55A5231F18A3}" dt="2021-07-22T09:39:43.524" v="659" actId="478"/>
          <ac:spMkLst>
            <pc:docMk/>
            <pc:sldMk cId="4214128522" sldId="266"/>
            <ac:spMk id="6" creationId="{51C4C146-66F2-4DA2-AD9E-50355A02B52E}"/>
          </ac:spMkLst>
        </pc:spChg>
        <pc:spChg chg="add del mod">
          <ac:chgData name="Richard Li" userId="4bc1026568860de2" providerId="LiveId" clId="{D154000B-D409-47D7-9A14-55A5231F18A3}" dt="2021-07-22T09:41:02.123" v="674"/>
          <ac:spMkLst>
            <pc:docMk/>
            <pc:sldMk cId="4214128522" sldId="266"/>
            <ac:spMk id="9" creationId="{DBF4E0F5-5F3A-4141-ABF4-728ACCE85082}"/>
          </ac:spMkLst>
        </pc:spChg>
        <pc:spChg chg="add mod">
          <ac:chgData name="Richard Li" userId="4bc1026568860de2" providerId="LiveId" clId="{D154000B-D409-47D7-9A14-55A5231F18A3}" dt="2021-07-22T09:45:51.868" v="875" actId="20577"/>
          <ac:spMkLst>
            <pc:docMk/>
            <pc:sldMk cId="4214128522" sldId="266"/>
            <ac:spMk id="10" creationId="{5359C935-FD3B-42B0-8603-68662AE658F1}"/>
          </ac:spMkLst>
        </pc:spChg>
        <pc:picChg chg="add mod">
          <ac:chgData name="Richard Li" userId="4bc1026568860de2" providerId="LiveId" clId="{D154000B-D409-47D7-9A14-55A5231F18A3}" dt="2021-07-22T09:40:05.557" v="669" actId="1076"/>
          <ac:picMkLst>
            <pc:docMk/>
            <pc:sldMk cId="4214128522" sldId="266"/>
            <ac:picMk id="8" creationId="{FCB7B6C9-D1D2-4DC9-BD62-86361A5BC28D}"/>
          </ac:picMkLst>
        </pc:picChg>
        <pc:picChg chg="add mod">
          <ac:chgData name="Richard Li" userId="4bc1026568860de2" providerId="LiveId" clId="{D154000B-D409-47D7-9A14-55A5231F18A3}" dt="2021-07-22T09:46:38.273" v="878" actId="1076"/>
          <ac:picMkLst>
            <pc:docMk/>
            <pc:sldMk cId="4214128522" sldId="266"/>
            <ac:picMk id="12" creationId="{63779DC2-6A5F-44DE-8065-377F84F7AEC4}"/>
          </ac:picMkLst>
        </pc:picChg>
      </pc:sldChg>
      <pc:sldChg chg="modSp new mod">
        <pc:chgData name="Richard Li" userId="4bc1026568860de2" providerId="LiveId" clId="{D154000B-D409-47D7-9A14-55A5231F18A3}" dt="2021-07-22T09:58:31.360" v="1527" actId="20577"/>
        <pc:sldMkLst>
          <pc:docMk/>
          <pc:sldMk cId="1193711711" sldId="267"/>
        </pc:sldMkLst>
        <pc:spChg chg="mod">
          <ac:chgData name="Richard Li" userId="4bc1026568860de2" providerId="LiveId" clId="{D154000B-D409-47D7-9A14-55A5231F18A3}" dt="2021-07-22T09:48:03.875" v="963" actId="20577"/>
          <ac:spMkLst>
            <pc:docMk/>
            <pc:sldMk cId="1193711711" sldId="267"/>
            <ac:spMk id="2" creationId="{21D37A8D-5515-4F03-B0D2-7C590FD0DDE9}"/>
          </ac:spMkLst>
        </pc:spChg>
        <pc:spChg chg="mod">
          <ac:chgData name="Richard Li" userId="4bc1026568860de2" providerId="LiveId" clId="{D154000B-D409-47D7-9A14-55A5231F18A3}" dt="2021-07-22T09:58:31.360" v="1527" actId="20577"/>
          <ac:spMkLst>
            <pc:docMk/>
            <pc:sldMk cId="1193711711" sldId="267"/>
            <ac:spMk id="3" creationId="{244E6022-1E72-438B-9E23-32276C99AA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AEC80-DC35-45E4-B1C9-9ACCA2CFC2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3E3BF-5CEC-41CF-9BC2-B0C078CAC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7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 ISC extracting process is very simple and consists in a comparison between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nonzero AC coefficients 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MonL-Regu-Extend_850"/>
              </a:rPr>
              <a:t>stegoAC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MonL-Regu-Extend_850"/>
              </a:rPr>
              <a:t>[]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) and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K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nonzero AC coefficients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MonL-Regu-Extend_850"/>
              </a:rPr>
              <a:t>keyAC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MonL-Regu-Extend_850"/>
              </a:rPr>
              <a:t>[]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). In order to obtain these two sets of coefficients we perform a Huffman decoding step followed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by the quantized AC coefficients extraction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3E3BF-5CEC-41CF-9BC2-B0C078CAC6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VE475 Project1</a:t>
            </a:r>
            <a:br>
              <a:rPr lang="en-US" altLang="zh-CN" sz="4000" dirty="0"/>
            </a:br>
            <a:r>
              <a:rPr lang="en-US" altLang="zh-CN" sz="4000" dirty="0"/>
              <a:t>Steganography and Cryptography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 Shiqi, Gu Yucheng,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shiyu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zhu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shunyi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B50E4F-91B3-46D4-980D-C5EAFB54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ISC Extracting Process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CB7B6C9-D1D2-4DC9-BD62-86361A5BC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88" y="2321799"/>
            <a:ext cx="5920412" cy="35238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59C935-FD3B-42B0-8603-68662AE658F1}"/>
              </a:ext>
            </a:extLst>
          </p:cNvPr>
          <p:cNvSpPr txBox="1"/>
          <p:nvPr/>
        </p:nvSpPr>
        <p:spPr>
          <a:xfrm>
            <a:off x="6096000" y="2321799"/>
            <a:ext cx="492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First decode the </a:t>
            </a:r>
            <a:r>
              <a:rPr lang="en-US" dirty="0" err="1"/>
              <a:t>stego</a:t>
            </a:r>
            <a:r>
              <a:rPr lang="en-US" dirty="0"/>
              <a:t> image 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Extract non-zero AC coefficients from S and 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Perform extracting algorithm to the extracted </a:t>
            </a:r>
            <a:r>
              <a:rPr lang="en-US" dirty="0" err="1"/>
              <a:t>stegoAC</a:t>
            </a:r>
            <a:r>
              <a:rPr lang="en-US" dirty="0"/>
              <a:t>[] and the key </a:t>
            </a:r>
            <a:r>
              <a:rPr lang="en-US" dirty="0" err="1"/>
              <a:t>keyAC</a:t>
            </a:r>
            <a:r>
              <a:rPr lang="en-US" dirty="0"/>
              <a:t>[]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779DC2-6A5F-44DE-8065-377F84F7A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99127"/>
            <a:ext cx="46577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2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7A8D-5515-4F03-B0D2-7C590FD0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6022-1E72-438B-9E23-32276C99A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ISC combines steganography and cryptography into an encryption method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Without the key image, the text cannot be revealed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Even Eve knows the whole process and gets both plain image C and </a:t>
            </a:r>
            <a:r>
              <a:rPr lang="en-US" dirty="0" err="1"/>
              <a:t>stego</a:t>
            </a:r>
            <a:r>
              <a:rPr lang="en-US" dirty="0"/>
              <a:t> image S, cannot break the system using simply XOR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Performance: According to experiment by </a:t>
            </a:r>
            <a:r>
              <a:rPr lang="it-IT" dirty="0"/>
              <a:t>Domenico Bloisi and Luca Iocchi, similar ISC can </a:t>
            </a:r>
            <a:r>
              <a:rPr lang="en-US" dirty="0"/>
              <a:t>hide a message of size about 14% of the JPEG </a:t>
            </a:r>
            <a:r>
              <a:rPr lang="en-US"/>
              <a:t>file dimension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media is image or video, the communication process is secret</a:t>
            </a:r>
          </a:p>
        </p:txBody>
      </p:sp>
    </p:spTree>
    <p:extLst>
      <p:ext uri="{BB962C8B-B14F-4D97-AF65-F5344CB8AC3E}">
        <p14:creationId xmlns:p14="http://schemas.microsoft.com/office/powerpoint/2010/main" val="119371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3EB9A-BA58-4920-9CB2-0DDA74C5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859142-8D59-4EFA-B6E0-4F8A9945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 brief introduction to Cryptography and Steganography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Pros and Cons of the two approaches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An encryption algorithm combining both Cryptography and Steganography</a:t>
            </a:r>
          </a:p>
        </p:txBody>
      </p:sp>
    </p:spTree>
    <p:extLst>
      <p:ext uri="{BB962C8B-B14F-4D97-AF65-F5344CB8AC3E}">
        <p14:creationId xmlns:p14="http://schemas.microsoft.com/office/powerpoint/2010/main" val="427947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C123-FBF1-494B-934A-44D3EC79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8153739-FDBE-4739-924B-7C2366F9D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67" y="2324747"/>
            <a:ext cx="5464013" cy="3353091"/>
          </a:xfr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5543D4C5-61C7-45CF-BA8F-B56BA8789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8473"/>
            <a:ext cx="5509737" cy="2072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3BF4CD-BE8B-41DB-AFCB-5C96FFABF301}"/>
              </a:ext>
            </a:extLst>
          </p:cNvPr>
          <p:cNvSpPr txBox="1"/>
          <p:nvPr/>
        </p:nvSpPr>
        <p:spPr>
          <a:xfrm>
            <a:off x="6761718" y="4394200"/>
            <a:ext cx="4178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Goal: make the message unreadable to ensure data privacy</a:t>
            </a:r>
          </a:p>
        </p:txBody>
      </p:sp>
    </p:spTree>
    <p:extLst>
      <p:ext uri="{BB962C8B-B14F-4D97-AF65-F5344CB8AC3E}">
        <p14:creationId xmlns:p14="http://schemas.microsoft.com/office/powerpoint/2010/main" val="219167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655208-5F40-4381-8EEA-918D6054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024" y="392684"/>
            <a:ext cx="3517567" cy="42011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Steganography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6CDBE55D-82E8-4F25-AD7A-BF94761BF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7" y="812800"/>
            <a:ext cx="4334340" cy="526508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D22900-67CA-4B9E-980F-54FB060918CD}"/>
              </a:ext>
            </a:extLst>
          </p:cNvPr>
          <p:cNvSpPr txBox="1"/>
          <p:nvPr/>
        </p:nvSpPr>
        <p:spPr>
          <a:xfrm>
            <a:off x="5029200" y="1175657"/>
            <a:ext cx="70067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However, sometimes an unreadable message is not secure.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Goal: Hide the message.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Methods: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Conceal secret message into cover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medias are used to make the information hard to detect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Based on a secret key for embedding and extracting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/>
              <a:t>Kerckhoffs’s</a:t>
            </a:r>
            <a:r>
              <a:rPr lang="en-US" sz="2400" dirty="0"/>
              <a:t> principle still holds for steganography</a:t>
            </a:r>
          </a:p>
        </p:txBody>
      </p:sp>
    </p:spTree>
    <p:extLst>
      <p:ext uri="{BB962C8B-B14F-4D97-AF65-F5344CB8AC3E}">
        <p14:creationId xmlns:p14="http://schemas.microsoft.com/office/powerpoint/2010/main" val="190111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“A cryptosystem should be secure even if everything about the system, except the key, is public knowledge.”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Auguste </a:t>
            </a:r>
            <a:r>
              <a:rPr lang="en-US" dirty="0" err="1">
                <a:solidFill>
                  <a:srgbClr val="FFFFFF"/>
                </a:solidFill>
              </a:rPr>
              <a:t>Kerckhoffs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873FBD-3742-4BC4-BA48-3F49E2C5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vs. Steganography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8646B-28A8-48DD-879D-5542A43C5E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Make the plaintext unreadable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Based on secret key for decryption (and encryption)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Cannot prevent an eavesdropper from getting the information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BDBBD5-C87B-46AB-B7A9-68BE10B45A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Make the communication process undetectable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Based on secret key for decryption (and encryption)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Prevent an eavesdropper from getting the information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Can be revealed by visual analysis and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313701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D143F4-1688-4B7B-B3AC-7BB6C615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Steganography &amp; Cryptography Algorithm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E2A59F6-D20F-4C65-A2B5-69A63474C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09" y="2112269"/>
            <a:ext cx="5515791" cy="39380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2B310B-792E-4AD4-9CE8-A7C0A04EEA57}"/>
              </a:ext>
            </a:extLst>
          </p:cNvPr>
          <p:cNvSpPr txBox="1"/>
          <p:nvPr/>
        </p:nvSpPr>
        <p:spPr>
          <a:xfrm>
            <a:off x="6319157" y="2351314"/>
            <a:ext cx="49802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encryption method combining steganography and cryptography through image processing.</a:t>
            </a:r>
          </a:p>
          <a:p>
            <a:endParaRPr lang="en-US" dirty="0"/>
          </a:p>
          <a:p>
            <a:r>
              <a:rPr lang="en-US" dirty="0"/>
              <a:t>Take prisoners’ problem as example:</a:t>
            </a:r>
          </a:p>
          <a:p>
            <a:r>
              <a:rPr lang="en-US" dirty="0"/>
              <a:t>Goal: communicate escape plan secretly.</a:t>
            </a:r>
          </a:p>
          <a:p>
            <a:endParaRPr lang="en-US" dirty="0"/>
          </a:p>
          <a:p>
            <a:r>
              <a:rPr lang="en-US" dirty="0"/>
              <a:t>Two main processes: Embedding Process and Extracting Process</a:t>
            </a:r>
          </a:p>
          <a:p>
            <a:endParaRPr lang="en-US" dirty="0"/>
          </a:p>
          <a:p>
            <a:r>
              <a:rPr lang="en-US" dirty="0"/>
              <a:t>ISC: Image-based Steganography and Cryptography</a:t>
            </a:r>
          </a:p>
        </p:txBody>
      </p:sp>
    </p:spTree>
    <p:extLst>
      <p:ext uri="{BB962C8B-B14F-4D97-AF65-F5344CB8AC3E}">
        <p14:creationId xmlns:p14="http://schemas.microsoft.com/office/powerpoint/2010/main" val="315959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0B0A-21B5-49AF-83B9-986A8176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ISC Embedding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1BF43-D28B-4A1A-BF88-A2232B408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375"/>
            <a:ext cx="6096000" cy="4341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FA492E-0753-475C-ACD3-827D1D919342}"/>
              </a:ext>
            </a:extLst>
          </p:cNvPr>
          <p:cNvSpPr txBox="1"/>
          <p:nvPr/>
        </p:nvSpPr>
        <p:spPr>
          <a:xfrm>
            <a:off x="6210300" y="2159000"/>
            <a:ext cx="5168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embedding process will be a modification of</a:t>
            </a:r>
          </a:p>
          <a:p>
            <a:r>
              <a:rPr lang="en-US" dirty="0"/>
              <a:t>the JPEG encoding scheme.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An image C and a key image 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Divide image C and K into 8*8-pixel blocks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Apply Discrete Cosine Transform (DCT) and discard the DC coefficients and AC zero coefficients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Store the remaining AC coefficients into vector </a:t>
            </a:r>
            <a:r>
              <a:rPr lang="en-US" dirty="0" err="1"/>
              <a:t>coverAC</a:t>
            </a:r>
            <a:r>
              <a:rPr lang="en-US" dirty="0"/>
              <a:t>[] and </a:t>
            </a:r>
            <a:r>
              <a:rPr lang="en-US" dirty="0" err="1"/>
              <a:t>keyAC</a:t>
            </a:r>
            <a:r>
              <a:rPr lang="en-US" dirty="0"/>
              <a:t>[]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Perform embedding algorithm and modify </a:t>
            </a:r>
            <a:r>
              <a:rPr lang="en-US" dirty="0" err="1"/>
              <a:t>coverAC</a:t>
            </a:r>
            <a:r>
              <a:rPr lang="en-US" dirty="0"/>
              <a:t>[] to get </a:t>
            </a:r>
            <a:r>
              <a:rPr lang="en-US" dirty="0" err="1"/>
              <a:t>stegoAC</a:t>
            </a:r>
            <a:r>
              <a:rPr lang="en-US" dirty="0"/>
              <a:t>[]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Continue with </a:t>
            </a:r>
            <a:r>
              <a:rPr lang="en-US" dirty="0" err="1"/>
              <a:t>stegoAC</a:t>
            </a:r>
            <a:r>
              <a:rPr lang="en-US" dirty="0"/>
              <a:t>[] to perform Huffman coding to get a JPEG image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9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1328-8987-4A2A-B4A4-067046E0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F76E6-EBB6-4E47-8D05-9BCC48761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random() returns a random number in [0, 1)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 should avoid produce zero coefficients or we cannot extract them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5FB4A-E578-438F-8ECA-036EAA806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042" y="269677"/>
            <a:ext cx="5154387" cy="631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0430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{3EDD0A0E-D297-4FAE-8A55-A1BDA3D4CD49}tf56160789_win32</Template>
  <TotalTime>281</TotalTime>
  <Words>506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NimbusMonL-Regu-Extend_850</vt:lpstr>
      <vt:lpstr>Times-Italic</vt:lpstr>
      <vt:lpstr>Times-Roman</vt:lpstr>
      <vt:lpstr>Arial</vt:lpstr>
      <vt:lpstr>Bookman Old Style</vt:lpstr>
      <vt:lpstr>Calibri</vt:lpstr>
      <vt:lpstr>Franklin Gothic Book</vt:lpstr>
      <vt:lpstr>Wingdings</vt:lpstr>
      <vt:lpstr>1_RetrospectVTI</vt:lpstr>
      <vt:lpstr>VE475 Project1 Steganography and Cryptography</vt:lpstr>
      <vt:lpstr>Content</vt:lpstr>
      <vt:lpstr>Cryptography</vt:lpstr>
      <vt:lpstr>Steganography</vt:lpstr>
      <vt:lpstr>“A cryptosystem should be secure even if everything about the system, except the key, is public knowledge.”</vt:lpstr>
      <vt:lpstr>Cryptography vs. Steganography</vt:lpstr>
      <vt:lpstr>Steganography &amp; Cryptography Algorithm</vt:lpstr>
      <vt:lpstr>ISC Embedding Process</vt:lpstr>
      <vt:lpstr>Embedding Algorithm</vt:lpstr>
      <vt:lpstr>ISC Extracting Process</vt:lpstr>
      <vt:lpstr>Summary of ISC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VE475 Project1 Steganography and Cryptography</dc:title>
  <dc:creator>Richard Li</dc:creator>
  <cp:lastModifiedBy>Richard Li</cp:lastModifiedBy>
  <cp:revision>9</cp:revision>
  <dcterms:created xsi:type="dcterms:W3CDTF">2021-07-22T05:10:15Z</dcterms:created>
  <dcterms:modified xsi:type="dcterms:W3CDTF">2021-07-22T09:58:32Z</dcterms:modified>
</cp:coreProperties>
</file>