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388" r:id="rId2"/>
    <p:sldId id="399" r:id="rId3"/>
    <p:sldId id="422" r:id="rId4"/>
    <p:sldId id="423" r:id="rId5"/>
    <p:sldId id="406" r:id="rId6"/>
    <p:sldId id="424" r:id="rId7"/>
    <p:sldId id="425" r:id="rId8"/>
    <p:sldId id="427" r:id="rId9"/>
    <p:sldId id="407" r:id="rId10"/>
    <p:sldId id="428" r:id="rId11"/>
    <p:sldId id="429" r:id="rId12"/>
    <p:sldId id="430" r:id="rId13"/>
    <p:sldId id="431" r:id="rId14"/>
    <p:sldId id="432" r:id="rId15"/>
    <p:sldId id="408" r:id="rId16"/>
    <p:sldId id="401" r:id="rId17"/>
    <p:sldId id="411" r:id="rId18"/>
    <p:sldId id="418" r:id="rId19"/>
    <p:sldId id="419" r:id="rId20"/>
    <p:sldId id="420" r:id="rId21"/>
    <p:sldId id="421" r:id="rId22"/>
    <p:sldId id="409" r:id="rId23"/>
    <p:sldId id="412" r:id="rId24"/>
    <p:sldId id="413" r:id="rId25"/>
    <p:sldId id="414" r:id="rId26"/>
    <p:sldId id="416" r:id="rId27"/>
    <p:sldId id="417" r:id="rId28"/>
    <p:sldId id="410" r:id="rId29"/>
    <p:sldId id="415" r:id="rId30"/>
    <p:sldId id="393" r:id="rId3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>
    <p:extLst>
      <p:ext uri="{19B8F6BF-5375-455C-9EA6-DF929625EA0E}">
        <p15:presenceInfo xmlns:p15="http://schemas.microsoft.com/office/powerpoint/2012/main" userId="AbuS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F8E"/>
    <a:srgbClr val="358FCB"/>
    <a:srgbClr val="767171"/>
    <a:srgbClr val="3082BA"/>
    <a:srgbClr val="25648F"/>
    <a:srgbClr val="1E5174"/>
    <a:srgbClr val="458B7C"/>
    <a:srgbClr val="2E5C52"/>
    <a:srgbClr val="397367"/>
    <a:srgbClr val="3E7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15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1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FE39-E206-4B27-9658-957DE19B1AAD}" type="datetimeFigureOut">
              <a:rPr lang="id-ID" smtClean="0"/>
              <a:pPr/>
              <a:t>22/07/2021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6A3E7-7B0A-43E6-AF50-B970C3A8BCF7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1818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912816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0355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059546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 userDrawn="1"/>
        </p:nvGrpSpPr>
        <p:grpSpPr>
          <a:xfrm>
            <a:off x="3293941" y="2988733"/>
            <a:ext cx="6261299" cy="4742705"/>
            <a:chOff x="3943629" y="1765230"/>
            <a:chExt cx="8733041" cy="6614959"/>
          </a:xfrm>
        </p:grpSpPr>
        <p:sp>
          <p:nvSpPr>
            <p:cNvPr id="37" name="Donut 36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8" name="Donut 37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9" name="Donut 38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0" name="Donut 39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1" name="Donut 40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43" name="Oval 42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44" name="Donut 43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5" name="Donut 44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6" name="Oval 45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47" name="Oval 46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48" name="Donut 47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49" name="Donut 48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0" name="Donut 49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1" name="Donut 50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2" name="Oval 51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53" name="Oval 52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54" name="Oval 53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55" name="Oval 54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56" name="Donut 55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7" name="Donut 56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59" name="Donut 58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0" name="Donut 59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1" name="Donut 60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2" name="Oval 61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3" name="Oval 62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4" name="Oval 63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  <p:extLst>
      <p:ext uri="{BB962C8B-B14F-4D97-AF65-F5344CB8AC3E}">
        <p14:creationId xmlns:p14="http://schemas.microsoft.com/office/powerpoint/2010/main" val="155464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957726" y="1565214"/>
            <a:ext cx="6549781" cy="6614959"/>
            <a:chOff x="3943629" y="1565205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767796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42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31748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497513"/>
              <a:ext cx="536090" cy="536090"/>
            </a:xfrm>
            <a:prstGeom prst="ellipse">
              <a:avLst/>
            </a:prstGeom>
            <a:solidFill>
              <a:schemeClr val="tx1">
                <a:alpha val="47000"/>
              </a:scheme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4937466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39667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45953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66875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61920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2F3540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19372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181801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134394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519344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201258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2462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7545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046185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97320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CEAD-6C4C-46CF-ADB1-280DD35AEF6B}" type="datetime1">
              <a:rPr lang="id-ID" smtClean="0"/>
              <a:pPr/>
              <a:t>22/07/2021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500B-1BCB-452B-802D-F943D569753B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454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28DFA1D-30A3-4D58-8E24-277CE2E93BA3}"/>
              </a:ext>
            </a:extLst>
          </p:cNvPr>
          <p:cNvSpPr txBox="1"/>
          <p:nvPr/>
        </p:nvSpPr>
        <p:spPr>
          <a:xfrm>
            <a:off x="1184461" y="2646363"/>
            <a:ext cx="6967165" cy="7155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405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Message Authentication Code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901E5C5-A6B4-4833-9313-FC178B1A6DAE}"/>
              </a:ext>
            </a:extLst>
          </p:cNvPr>
          <p:cNvSpPr/>
          <p:nvPr/>
        </p:nvSpPr>
        <p:spPr>
          <a:xfrm>
            <a:off x="4305300" y="1773238"/>
            <a:ext cx="442913" cy="442912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21C872D-759E-4B67-8B9B-28A368D89714}"/>
              </a:ext>
            </a:extLst>
          </p:cNvPr>
          <p:cNvSpPr/>
          <p:nvPr/>
        </p:nvSpPr>
        <p:spPr>
          <a:xfrm>
            <a:off x="4492625" y="1773238"/>
            <a:ext cx="441325" cy="442912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0548B82-757D-4998-8B09-E06060E03DA7}"/>
              </a:ext>
            </a:extLst>
          </p:cNvPr>
          <p:cNvSpPr/>
          <p:nvPr/>
        </p:nvSpPr>
        <p:spPr>
          <a:xfrm>
            <a:off x="4398963" y="1560513"/>
            <a:ext cx="442912" cy="441325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D5AD1C-562C-404E-9356-DE83A4CCCA2F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5792363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EC886A-C1CF-4024-87E2-EDBB57E408F8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5CED309-580D-4A70-AB22-D0B47AA180A6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661ED2-7EE3-491B-9553-41BF0EF5F321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6FD815-2736-4F70-85BB-C649B36408E9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EB738A-80C5-43FD-9338-0B46088E5569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1EADDC8-1D98-4079-928C-F06764613C1B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808086-F5A8-4D5E-AF7C-A2CEEFB69D7B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3E0403-457F-40FA-9B1B-468B37F601BE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0B9755-912D-4151-AB44-5E9E8BCC61EA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0032A88-D88B-4A8C-8F1F-F6421A2DC354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sp>
        <p:nvSpPr>
          <p:cNvPr id="20" name="Rectangle 57">
            <a:extLst>
              <a:ext uri="{FF2B5EF4-FFF2-40B4-BE49-F238E27FC236}">
                <a16:creationId xmlns:a16="http://schemas.microsoft.com/office/drawing/2014/main" id="{EEE9A805-8DF6-4D9A-83BB-4F303BB58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321" y="3455988"/>
            <a:ext cx="231505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A6A6A6"/>
                </a:solidFill>
                <a:latin typeface="Raleway" panose="020B0003030101060003" pitchFamily="34" charset="0"/>
              </a:rPr>
              <a:t>VE475 pgroup 3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A6A6A6"/>
              </a:solidFill>
              <a:latin typeface="Raleway" panose="020B0003030101060003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358FCB"/>
                </a:solidFill>
                <a:latin typeface="Raleway" panose="020B0003030101060003" pitchFamily="34" charset="0"/>
              </a:rPr>
              <a:t>Chang Yiding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358FCB"/>
                </a:solidFill>
                <a:latin typeface="Raleway" panose="020B0003030101060003" pitchFamily="34" charset="0"/>
              </a:rPr>
              <a:t>Dong Yier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358FCB"/>
                </a:solidFill>
                <a:latin typeface="Raleway" panose="020B0003030101060003" pitchFamily="34" charset="0"/>
              </a:rPr>
              <a:t>Xing Yidan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>
                <a:solidFill>
                  <a:srgbClr val="358FCB"/>
                </a:solidFill>
                <a:latin typeface="Raleway" panose="020B0003030101060003" pitchFamily="34" charset="0"/>
              </a:rPr>
              <a:t>Xu Yuchen</a:t>
            </a:r>
            <a:endParaRPr lang="id-ID" altLang="zh-CN" sz="240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2" grpId="0" animBg="1"/>
      <p:bldP spid="63" grpId="0" animBg="1"/>
      <p:bldP spid="64" grpId="0" animBg="1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46F10AD-8436-42B6-B33C-CC5EC60D7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19" y="567155"/>
            <a:ext cx="74412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Order of Authentication and Encryption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B48CDE-9195-41B6-AD8F-82711156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63" y="4153403"/>
            <a:ext cx="2896395" cy="18308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C7AF12-61B0-46C2-8896-0300B5FE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63" y="1478365"/>
            <a:ext cx="2592574" cy="20180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A7EAA7-8A65-4CA6-BA85-954B8BB52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84" y="1326157"/>
            <a:ext cx="2033755" cy="23224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DBAF0D-093B-4597-AD68-7F2F8B13D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675" y="2950439"/>
            <a:ext cx="1743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7F7F7F"/>
                </a:solidFill>
                <a:latin typeface="Raleway" panose="020B0003030101060003" pitchFamily="34" charset="0"/>
              </a:rPr>
              <a:t>Encrypt-then-MAC (EtM)</a:t>
            </a:r>
            <a:endParaRPr lang="id-ID" altLang="zh-CN" sz="18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3AE94E5-D142-407C-8217-03E4F9C76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949" y="2950439"/>
            <a:ext cx="1743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>
                <a:solidFill>
                  <a:srgbClr val="7F7F7F"/>
                </a:solidFill>
                <a:latin typeface="Raleway" panose="020B0003030101060003" pitchFamily="34" charset="0"/>
              </a:rPr>
              <a:t>MAC-then-Encrypt (MtE)</a:t>
            </a:r>
            <a:endParaRPr lang="id-ID" altLang="zh-CN" sz="18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DFDBACB-6D88-4DD6-AE36-EB49D7BF8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2675" y="5587362"/>
            <a:ext cx="17430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F7F7F"/>
                </a:solidFill>
                <a:latin typeface="+mn-lt"/>
              </a:rPr>
              <a:t>Encrypt-and-MAC</a:t>
            </a:r>
            <a:r>
              <a:rPr lang="en-US" altLang="zh-CN" sz="1800" dirty="0">
                <a:solidFill>
                  <a:srgbClr val="7F7F7F"/>
                </a:solidFill>
                <a:latin typeface="Raleway" panose="020B0003030101060003" pitchFamily="34" charset="0"/>
              </a:rPr>
              <a:t> </a:t>
            </a:r>
            <a:r>
              <a:rPr lang="en-US" altLang="zh-CN" sz="1800" dirty="0">
                <a:solidFill>
                  <a:srgbClr val="7F7F7F"/>
                </a:solidFill>
                <a:latin typeface="+mn-lt"/>
              </a:rPr>
              <a:t>(</a:t>
            </a:r>
            <a:r>
              <a:rPr lang="en-US" altLang="zh-CN" sz="1800" dirty="0" err="1">
                <a:solidFill>
                  <a:srgbClr val="7F7F7F"/>
                </a:solidFill>
                <a:latin typeface="+mn-lt"/>
              </a:rPr>
              <a:t>EaM</a:t>
            </a:r>
            <a:r>
              <a:rPr lang="en-US" altLang="zh-CN" sz="1800" dirty="0">
                <a:solidFill>
                  <a:srgbClr val="7F7F7F"/>
                </a:solidFill>
                <a:latin typeface="+mn-lt"/>
              </a:rPr>
              <a:t>)</a:t>
            </a:r>
            <a:endParaRPr lang="id-ID" altLang="zh-CN" sz="1800" b="1" dirty="0">
              <a:solidFill>
                <a:srgbClr val="7F7F7F"/>
              </a:solidFill>
              <a:latin typeface="+mn-lt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AF0CACDA-F790-4EA7-9020-FEC96E5A554B}"/>
              </a:ext>
            </a:extLst>
          </p:cNvPr>
          <p:cNvSpPr txBox="1"/>
          <p:nvPr/>
        </p:nvSpPr>
        <p:spPr>
          <a:xfrm>
            <a:off x="5123677" y="4284708"/>
            <a:ext cx="3598291" cy="1872688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rgbClr val="767171"/>
                </a:solidFill>
                <a:latin typeface="Raleway" panose="020B0003030101060003" pitchFamily="34" charset="0"/>
              </a:rPr>
              <a:t>Each approach has its own applications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 err="1">
                <a:solidFill>
                  <a:srgbClr val="358FCB"/>
                </a:solidFill>
                <a:latin typeface="Raleway" panose="020B0003030101060003" pitchFamily="34" charset="0"/>
              </a:rPr>
              <a:t>EtM</a:t>
            </a:r>
            <a:r>
              <a:rPr lang="en-US" altLang="zh-CN" sz="2000" b="1" dirty="0">
                <a:solidFill>
                  <a:srgbClr val="767171"/>
                </a:solidFill>
                <a:latin typeface="Raleway" panose="020B0003030101060003" pitchFamily="34" charset="0"/>
              </a:rPr>
              <a:t> is in general the most secure one</a:t>
            </a:r>
            <a:endParaRPr lang="en-US" altLang="zh-CN" sz="2000" b="1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14" y="917442"/>
            <a:ext cx="52164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Galois Counter Mode (GCM)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A9E60-0AED-458B-9EC1-C41D1A385971}"/>
              </a:ext>
            </a:extLst>
          </p:cNvPr>
          <p:cNvSpPr txBox="1"/>
          <p:nvPr/>
        </p:nvSpPr>
        <p:spPr>
          <a:xfrm>
            <a:off x="529614" y="1894967"/>
            <a:ext cx="8445691" cy="4083037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Previously, integrity check only for plaintext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or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ciphertext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To check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both</a:t>
            </a: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, use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Authenticated Encryption with Associated Data (AEAD)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rgbClr val="358FCB"/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Galois Counter Mode (GCM) – one of AEAD approach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GHASH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for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MAC</a:t>
            </a: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128-bit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 CTR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block cipher for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encryption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Closely combined instead of directly cascade</a:t>
            </a:r>
          </a:p>
        </p:txBody>
      </p:sp>
    </p:spTree>
    <p:extLst>
      <p:ext uri="{BB962C8B-B14F-4D97-AF65-F5344CB8AC3E}">
        <p14:creationId xmlns:p14="http://schemas.microsoft.com/office/powerpoint/2010/main" val="4574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27" y="1050736"/>
            <a:ext cx="50145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GHASH Function (for MAC)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A9E60-0AED-458B-9EC1-C41D1A385971}"/>
                  </a:ext>
                </a:extLst>
              </p:cNvPr>
              <p:cNvSpPr txBox="1"/>
              <p:nvPr/>
            </p:nvSpPr>
            <p:spPr>
              <a:xfrm>
                <a:off x="4572000" y="2167263"/>
                <a:ext cx="4328838" cy="3317121"/>
              </a:xfrm>
              <a:prstGeom prst="rect">
                <a:avLst/>
              </a:prstGeom>
              <a:noFill/>
            </p:spPr>
            <p:txBody>
              <a:bodyPr wrap="square" rIns="144000" bIns="36000" spcCol="36000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Inputting all 0s to hash function to get </a:t>
                </a:r>
                <a:r>
                  <a:rPr lang="en-US" altLang="zh-CN" sz="20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hash subkey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A single </a:t>
                </a: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GHASH block </a:t>
                </a:r>
                <a:r>
                  <a:rPr lang="en-US" altLang="zh-CN" sz="20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multiples</a:t>
                </a:r>
                <a:r>
                  <a:rPr lang="en-US" altLang="zh-CN" sz="20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the input with </a:t>
                </a: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hash subkey </a:t>
                </a:r>
                <a:r>
                  <a:rPr lang="en-US" altLang="zh-CN" sz="20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in</a:t>
                </a: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finite field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zh-CN" sz="2000" b="1" i="1" dirty="0">
                            <a:solidFill>
                              <a:srgbClr val="358FC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 dirty="0">
                                <a:solidFill>
                                  <a:srgbClr val="358FC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dirty="0">
                                <a:solidFill>
                                  <a:srgbClr val="358FCB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2000" b="1" i="1" dirty="0">
                                <a:solidFill>
                                  <a:srgbClr val="358FCB"/>
                                </a:solidFill>
                                <a:latin typeface="Cambria Math" panose="02040503050406030204" pitchFamily="18" charset="0"/>
                              </a:rPr>
                              <m:t>𝟏𝟐𝟖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b="1" dirty="0">
                  <a:solidFill>
                    <a:srgbClr val="767171"/>
                  </a:solidFill>
                  <a:latin typeface="Raleway" panose="020B00030301010600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Message </a:t>
                </a:r>
                <a:r>
                  <a:rPr lang="en-US" altLang="zh-CN" sz="20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divided</a:t>
                </a:r>
                <a:r>
                  <a:rPr lang="en-US" altLang="zh-CN" sz="20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 to 128-bit blocks and </a:t>
                </a:r>
                <a:r>
                  <a:rPr lang="en-US" altLang="zh-CN" sz="20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cascade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A9E60-0AED-458B-9EC1-C41D1A38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167263"/>
                <a:ext cx="4328838" cy="3317121"/>
              </a:xfrm>
              <a:prstGeom prst="rect">
                <a:avLst/>
              </a:prstGeom>
              <a:blipFill>
                <a:blip r:embed="rId2"/>
                <a:stretch>
                  <a:fillRect l="-1268" b="-25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43CAC5D-C50D-431D-ABA3-0C601FC2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7" y="2366382"/>
            <a:ext cx="3713661" cy="2918881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56907970-5F0D-4CD7-9077-9C78AF4DF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095" y="5178818"/>
            <a:ext cx="9941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4E9F8E"/>
                </a:solidFill>
                <a:latin typeface="Raleway" panose="020B0003030101060003" pitchFamily="34" charset="0"/>
              </a:rPr>
              <a:t>output</a:t>
            </a:r>
            <a:endParaRPr lang="id-ID" altLang="zh-CN" sz="20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7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8" y="711426"/>
            <a:ext cx="59490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GCTR Function (for encryption)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A9E60-0AED-458B-9EC1-C41D1A385971}"/>
              </a:ext>
            </a:extLst>
          </p:cNvPr>
          <p:cNvSpPr txBox="1"/>
          <p:nvPr/>
        </p:nvSpPr>
        <p:spPr>
          <a:xfrm>
            <a:off x="625318" y="5204842"/>
            <a:ext cx="8445691" cy="1543880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Work in a standard way of CTR mode </a:t>
            </a:r>
            <a:r>
              <a:rPr lang="en-US" altLang="zh-CN" sz="2200" b="1" i="1" dirty="0">
                <a:solidFill>
                  <a:srgbClr val="358FCB"/>
                </a:solidFill>
                <a:latin typeface="Raleway" panose="020B0003030101060003" pitchFamily="34" charset="0"/>
              </a:rPr>
              <a:t>except: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First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encrypt counter</a:t>
            </a: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 value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before</a:t>
            </a: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 XOR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42D48A-84A8-4C87-8165-495BACF20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4" y="1653158"/>
            <a:ext cx="6603931" cy="3062894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5693BA33-7A92-440F-82EA-343C71E49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541" y="4558393"/>
            <a:ext cx="30572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000" b="1" i="1" dirty="0">
                <a:solidFill>
                  <a:srgbClr val="4E9F8E"/>
                </a:solidFill>
                <a:latin typeface="Raleway" panose="020B0003030101060003" pitchFamily="34" charset="0"/>
              </a:rPr>
              <a:t>concentrate and output</a:t>
            </a:r>
            <a:endParaRPr lang="id-ID" altLang="zh-CN" sz="20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3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88F98FB-91F2-42AE-A601-BDA02C3E1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59" y="1811328"/>
            <a:ext cx="5956805" cy="4763234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63" y="663589"/>
            <a:ext cx="37032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The Complete GCM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74B3941-B62A-4AB7-B3BC-C4AC7B5E9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608" y="2109449"/>
            <a:ext cx="12267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i="1" dirty="0">
                <a:solidFill>
                  <a:srgbClr val="4E9F8E"/>
                </a:solidFill>
                <a:latin typeface="Raleway" panose="020B0003030101060003" pitchFamily="34" charset="0"/>
              </a:rPr>
              <a:t>GCTR part</a:t>
            </a:r>
            <a:endParaRPr lang="id-ID" altLang="zh-CN" sz="16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918C4-DEDA-4929-826A-8C4829E2C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243" y="5647487"/>
            <a:ext cx="13434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i="1" dirty="0">
                <a:solidFill>
                  <a:srgbClr val="4E9F8E"/>
                </a:solidFill>
                <a:latin typeface="Raleway" panose="020B0003030101060003" pitchFamily="34" charset="0"/>
              </a:rPr>
              <a:t>GHASH part</a:t>
            </a:r>
            <a:endParaRPr lang="id-ID" altLang="zh-CN" sz="16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8D0A152-108F-4EEB-BFC3-AD8DE8B2D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6" y="4192945"/>
            <a:ext cx="17760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i="1" dirty="0">
                <a:solidFill>
                  <a:srgbClr val="4E9F8E"/>
                </a:solidFill>
                <a:latin typeface="Raleway" panose="020B0003030101060003" pitchFamily="34" charset="0"/>
              </a:rPr>
              <a:t>Ciphertext as input to GHASH</a:t>
            </a:r>
            <a:endParaRPr lang="id-ID" altLang="zh-CN" sz="16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06F24F4-C649-4E9E-818F-F82B42344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014" y="1817062"/>
            <a:ext cx="16318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i="1" dirty="0">
                <a:solidFill>
                  <a:srgbClr val="4E9F8E"/>
                </a:solidFill>
                <a:latin typeface="Raleway" panose="020B0003030101060003" pitchFamily="34" charset="0"/>
              </a:rPr>
              <a:t>Initialization vector</a:t>
            </a:r>
            <a:endParaRPr lang="id-ID" altLang="zh-CN" sz="1600" b="1" i="1" dirty="0">
              <a:solidFill>
                <a:srgbClr val="4E9F8E"/>
              </a:solidFill>
              <a:latin typeface="Raleway" panose="020B00030301010600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AC884EDA-CBC1-4D1E-BC99-26BF08E93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9685" y="6209632"/>
            <a:ext cx="22284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b="1" i="1" dirty="0">
                <a:solidFill>
                  <a:srgbClr val="4E9F8E"/>
                </a:solidFill>
                <a:latin typeface="Raleway" panose="020B0003030101060003" pitchFamily="34" charset="0"/>
              </a:rPr>
              <a:t>authentication tag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7EF6971E-E933-4633-B65D-9CA07610635D}"/>
              </a:ext>
            </a:extLst>
          </p:cNvPr>
          <p:cNvSpPr txBox="1"/>
          <p:nvPr/>
        </p:nvSpPr>
        <p:spPr>
          <a:xfrm>
            <a:off x="5642055" y="1163135"/>
            <a:ext cx="3442734" cy="2940160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58FCB"/>
                </a:solidFill>
                <a:latin typeface="Raleway" panose="020B0003030101060003" pitchFamily="34" charset="0"/>
              </a:rPr>
              <a:t>Decryption and Verification: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Create the encrypted counter 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XOR with ciphertext =&gt; Get the message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Apply GHASH and verify the receiver tag</a:t>
            </a:r>
          </a:p>
        </p:txBody>
      </p:sp>
    </p:spTree>
    <p:extLst>
      <p:ext uri="{BB962C8B-B14F-4D97-AF65-F5344CB8AC3E}">
        <p14:creationId xmlns:p14="http://schemas.microsoft.com/office/powerpoint/2010/main" val="271556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1679389" y="2700339"/>
            <a:ext cx="5989573" cy="728281"/>
            <a:chOff x="3009720" y="2633663"/>
            <a:chExt cx="5989512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3686425" y="2646356"/>
              <a:ext cx="5312807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Security Assessments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3009720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3197045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3103381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33002983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29FB9-9A77-4989-92C8-820CE731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79450"/>
            <a:ext cx="4460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Non-repudiation Issues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CA51F5FF-EC9B-4D31-9FA8-B327EDDB453D}"/>
              </a:ext>
            </a:extLst>
          </p:cNvPr>
          <p:cNvSpPr txBox="1"/>
          <p:nvPr/>
        </p:nvSpPr>
        <p:spPr>
          <a:xfrm>
            <a:off x="655638" y="1614488"/>
            <a:ext cx="8137525" cy="4590868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MAC can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not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help "authenticate" the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actual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sender.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MAC uses the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same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key for generation and verification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Can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deny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having created a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 MAC-authorized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message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claiming others with access to the same key generated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Does not provide non-repudiation. </a:t>
            </a:r>
            <a:endParaRPr lang="en-US" altLang="zh-CN" sz="22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6629FB9-9A77-4989-92C8-820CE7311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79450"/>
            <a:ext cx="37639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Brute-force Attacks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CA51F5FF-EC9B-4D31-9FA8-B327EDDB453D}"/>
              </a:ext>
            </a:extLst>
          </p:cNvPr>
          <p:cNvSpPr txBox="1"/>
          <p:nvPr/>
        </p:nvSpPr>
        <p:spPr>
          <a:xfrm>
            <a:off x="655638" y="1614488"/>
            <a:ext cx="8137525" cy="5098699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Attacking the key (with length </a:t>
            </a:r>
            <a:r>
              <a:rPr lang="en-US" altLang="zh-CN" sz="2200" b="1" i="1" dirty="0">
                <a:solidFill>
                  <a:srgbClr val="358FCB"/>
                </a:solidFill>
                <a:latin typeface="Raleway" panose="020B0003030101060003" pitchFamily="34" charset="0"/>
              </a:rPr>
              <a:t>k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Acquire a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valid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message-tag pair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Find a key to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reproduce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this pair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Might exist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multiple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candidates, must choose 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Complexity: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O(2</a:t>
            </a:r>
            <a:r>
              <a:rPr lang="en-US" altLang="zh-CN" sz="2200" b="1" i="1" baseline="30000" dirty="0">
                <a:solidFill>
                  <a:srgbClr val="358FCB"/>
                </a:solidFill>
                <a:latin typeface="Raleway" panose="020B0003030101060003" pitchFamily="34" charset="0"/>
              </a:rPr>
              <a:t>k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)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Attacking the MAC tag (with length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 </a:t>
            </a:r>
            <a:r>
              <a:rPr lang="en-US" altLang="zh-CN" sz="2200" b="1" i="1" dirty="0">
                <a:solidFill>
                  <a:srgbClr val="358FCB"/>
                </a:solidFill>
                <a:latin typeface="Raleway" panose="020B0003030101060003" pitchFamily="34" charset="0"/>
              </a:rPr>
              <a:t>n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)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Amounts to finding a hash collision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Complexity: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O(2</a:t>
            </a:r>
            <a:r>
              <a:rPr lang="en-US" altLang="zh-CN" sz="2200" b="1" i="1" baseline="30000" dirty="0">
                <a:solidFill>
                  <a:srgbClr val="358FCB"/>
                </a:solidFill>
                <a:latin typeface="Raleway" panose="020B0003030101060003" pitchFamily="34" charset="0"/>
              </a:rPr>
              <a:t>n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)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Overall complexity: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O(min(2</a:t>
            </a:r>
            <a:r>
              <a:rPr lang="en-US" altLang="zh-CN" sz="2200" b="1" i="1" baseline="30000" dirty="0">
                <a:solidFill>
                  <a:srgbClr val="358FCB"/>
                </a:solidFill>
                <a:latin typeface="Raleway" panose="020B0003030101060003" pitchFamily="34" charset="0"/>
              </a:rPr>
              <a:t>k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; 2</a:t>
            </a:r>
            <a:r>
              <a:rPr lang="en-US" altLang="zh-CN" sz="2200" b="1" i="1" baseline="30000" dirty="0">
                <a:solidFill>
                  <a:srgbClr val="358FCB"/>
                </a:solidFill>
                <a:latin typeface="Raleway" panose="020B0003030101060003" pitchFamily="34" charset="0"/>
              </a:rPr>
              <a:t>n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))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Should choose large </a:t>
            </a:r>
            <a:r>
              <a:rPr lang="en-US" altLang="zh-CN" sz="2200" b="1" i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k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and </a:t>
            </a:r>
            <a:r>
              <a:rPr lang="en-US" altLang="zh-CN" sz="2200" b="1" i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n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. </a:t>
            </a:r>
            <a:endParaRPr lang="en-US" altLang="zh-CN" sz="2200" b="1" dirty="0">
              <a:solidFill>
                <a:schemeClr val="bg1">
                  <a:lumMod val="65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7965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E2885E5-BC6C-4826-9464-71E47ED36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679450"/>
            <a:ext cx="465364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Multiple Forgery Attacks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F7820824-C084-4B1D-BD96-E667C79207F2}"/>
              </a:ext>
            </a:extLst>
          </p:cNvPr>
          <p:cNvSpPr txBox="1"/>
          <p:nvPr/>
        </p:nvSpPr>
        <p:spPr>
          <a:xfrm>
            <a:off x="655638" y="1614488"/>
            <a:ext cx="8137525" cy="4590868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Locate a pair of distinct prefixes which can generate a common internal state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Request the tag for the message, which is different in content but have the same tag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The measurement of the effectiveness of a MAC when facing multiple forgery attacks is based on the expectation of the number of forgeries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9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CDCF3109-E6DC-4B6B-957C-0445E64CE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0" y="400972"/>
            <a:ext cx="84299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Multiple Forgery Attacks Against Various MAC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--Universal Hashing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A572774D-E18A-40E2-963C-258066B53633}"/>
              </a:ext>
            </a:extLst>
          </p:cNvPr>
          <p:cNvSpPr txBox="1"/>
          <p:nvPr/>
        </p:nvSpPr>
        <p:spPr>
          <a:xfrm>
            <a:off x="503236" y="1578217"/>
            <a:ext cx="8137525" cy="3257683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lvl="1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The expected number of forgeries after q queries is calculated by: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Suppose the first successful forgery is the </a:t>
            </a:r>
            <a:r>
              <a:rPr lang="en-US" altLang="zh-CN" sz="2000" b="1" i="1" dirty="0" err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</a:t>
            </a:r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th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trial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Calculate the probability that the first successful forgery will occur on the </a:t>
            </a:r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fth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trial times the probability that the next attempt will succeed 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0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ED4832C6-6F46-4AEE-A0C9-6495099B1743}"/>
              </a:ext>
            </a:extLst>
          </p:cNvPr>
          <p:cNvSpPr txBox="1"/>
          <p:nvPr/>
        </p:nvSpPr>
        <p:spPr>
          <a:xfrm>
            <a:off x="503236" y="4317875"/>
            <a:ext cx="8137525" cy="1036049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marL="457200" lvl="2">
              <a:lnSpc>
                <a:spcPct val="150000"/>
              </a:lnSpc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Using the geometric series and expanding the binomial, we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finally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have: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676F65-E130-4DA0-BC55-166D5DF93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53" y="5461721"/>
            <a:ext cx="314368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2751831" y="2700339"/>
            <a:ext cx="3855041" cy="728281"/>
            <a:chOff x="4082156" y="2633663"/>
            <a:chExt cx="3855003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4748499" y="2646356"/>
              <a:ext cx="3188660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Introduction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4082156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4269489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4175827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084AC97D-CC6B-4FC6-BB92-8E48ADA0E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0" y="400972"/>
            <a:ext cx="84299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Multiple Forgery Attacks Against Various MAC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--Chained MACs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161E04-EAFA-48B2-A282-0D06B4534DE8}"/>
              </a:ext>
            </a:extLst>
          </p:cNvPr>
          <p:cNvSpPr txBox="1"/>
          <p:nvPr/>
        </p:nvSpPr>
        <p:spPr>
          <a:xfrm>
            <a:off x="847287" y="1778466"/>
            <a:ext cx="7407479" cy="4092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For any chained MACs, E(F) can be obtained by viewing the number of queries in the first phase of the attack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We then have three cases: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We had a collision pair in the previous step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We had the first collision pair when we arrived at this step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We have never found a collision pair so far</a:t>
            </a:r>
            <a:endParaRPr lang="zh-CN" altLang="en-US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5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8FB93790-AAF3-48F2-88E1-83548539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30" y="400972"/>
            <a:ext cx="84299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Multiple Forgery Attacks Against Various MAC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--Chained MACs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611078-4C67-4CDD-A4A2-6783802EAB70}"/>
              </a:ext>
            </a:extLst>
          </p:cNvPr>
          <p:cNvSpPr txBox="1"/>
          <p:nvPr/>
        </p:nvSpPr>
        <p:spPr>
          <a:xfrm>
            <a:off x="847287" y="1778466"/>
            <a:ext cx="7407479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For the first two cases, we have located the necessary information to forge the information.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Then we need to calculate the probability of the first two cases, then calculate the total of </a:t>
            </a:r>
            <a:r>
              <a:rPr lang="en-US" altLang="zh-CN" sz="2000" b="1" i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P[F&gt;f]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over all values of </a:t>
            </a:r>
            <a:r>
              <a:rPr lang="en-US" altLang="zh-CN" sz="2000" b="1" i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in the </a:t>
            </a:r>
            <a:r>
              <a:rPr lang="en-US" altLang="zh-CN" sz="2000" b="1" i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q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queries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Introduce Stirling’s approximation and Taylor’s expansion, we finally have</a:t>
            </a:r>
          </a:p>
          <a:p>
            <a:pPr>
              <a:lnSpc>
                <a:spcPct val="150000"/>
              </a:lnSpc>
              <a:defRPr/>
            </a:pPr>
            <a:endParaRPr lang="zh-CN" altLang="en-US" sz="20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0CCA54-167E-431F-A0A3-275DB90EF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48" y="5134536"/>
            <a:ext cx="321989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1882595" y="2700339"/>
            <a:ext cx="5624372" cy="728281"/>
            <a:chOff x="3212922" y="2633663"/>
            <a:chExt cx="5624313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3848423" y="2646356"/>
              <a:ext cx="4988812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Applications of MAC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3212922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3400245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3306583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463329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BE9F14-F7D0-461C-A54D-CF10AB482AFA}"/>
              </a:ext>
            </a:extLst>
          </p:cNvPr>
          <p:cNvSpPr txBox="1"/>
          <p:nvPr/>
        </p:nvSpPr>
        <p:spPr>
          <a:xfrm>
            <a:off x="655638" y="708025"/>
            <a:ext cx="57278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Ciphertext Indistinguishability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68092C4-F814-4062-98F7-200552B48063}"/>
              </a:ext>
            </a:extLst>
          </p:cNvPr>
          <p:cNvSpPr txBox="1"/>
          <p:nvPr/>
        </p:nvSpPr>
        <p:spPr>
          <a:xfrm>
            <a:off x="552449" y="1740145"/>
            <a:ext cx="8467263" cy="5098699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Whether two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 arbitrary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ciphertexts are indistinguishable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Experiment between Eve and Charlie: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Eve gives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two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plaintexts to Charlie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Charlie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randomly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chooses one, sends the corresponding ciphertext back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Eve has a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decryption oracle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Eve needs to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guess which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plaintext was chosen.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If correct, Eve wins.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If winning probability </a:t>
            </a:r>
            <a:r>
              <a:rPr lang="zh-CN" altLang="en-US" sz="2200" b="1">
                <a:solidFill>
                  <a:srgbClr val="358FCB"/>
                </a:solidFill>
                <a:latin typeface="Raleway" panose="020B0003030101060003" pitchFamily="34" charset="0"/>
              </a:rPr>
              <a:t>≈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 50%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, then the cryptosystem is called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IND-CCA2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secure.</a:t>
            </a: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259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BE9F14-F7D0-461C-A54D-CF10AB482AFA}"/>
              </a:ext>
            </a:extLst>
          </p:cNvPr>
          <p:cNvSpPr txBox="1"/>
          <p:nvPr/>
        </p:nvSpPr>
        <p:spPr>
          <a:xfrm>
            <a:off x="655638" y="708025"/>
            <a:ext cx="7664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Improving Ciphertext Indistinguishability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68092C4-F814-4062-98F7-200552B48063}"/>
              </a:ext>
            </a:extLst>
          </p:cNvPr>
          <p:cNvSpPr txBox="1"/>
          <p:nvPr/>
        </p:nvSpPr>
        <p:spPr>
          <a:xfrm>
            <a:off x="552449" y="1740145"/>
            <a:ext cx="8467263" cy="5098699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Take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block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ciphers for example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Without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MAC: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Append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 random block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Submit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it to the oracle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Ditch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the last block of the returned plaintext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Eve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always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wins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With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MAC, this will fail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Last block contains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MAC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tag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Appended random block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becomes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MAC tag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Oracle finds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mismatch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on the MAC and rejects</a:t>
            </a:r>
          </a:p>
        </p:txBody>
      </p:sp>
    </p:spTree>
    <p:extLst>
      <p:ext uri="{BB962C8B-B14F-4D97-AF65-F5344CB8AC3E}">
        <p14:creationId xmlns:p14="http://schemas.microsoft.com/office/powerpoint/2010/main" val="3492959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BE9F14-F7D0-461C-A54D-CF10AB482AFA}"/>
              </a:ext>
            </a:extLst>
          </p:cNvPr>
          <p:cNvSpPr txBox="1"/>
          <p:nvPr/>
        </p:nvSpPr>
        <p:spPr>
          <a:xfrm>
            <a:off x="655638" y="708025"/>
            <a:ext cx="58687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Against Padding Oracle Attacks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68092C4-F814-4062-98F7-200552B48063}"/>
              </a:ext>
            </a:extLst>
          </p:cNvPr>
          <p:cNvSpPr txBox="1"/>
          <p:nvPr/>
        </p:nvSpPr>
        <p:spPr>
          <a:xfrm>
            <a:off x="552449" y="1740145"/>
            <a:ext cx="8467263" cy="5098699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Padding oracle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: checks if a ciphertext is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correctly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padded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Padding oracle attacks: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Recover the plaintext byte by byte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Message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receivers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=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padding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oracles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Try all (256) possibilities of a byte, ask oracle if the padding matches to deduce the byte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With MAC: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Check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 MAC tags first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before checking the padding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Message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receivers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=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MAC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tag verification oracles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Leak no information about the padding</a:t>
            </a:r>
          </a:p>
        </p:txBody>
      </p:sp>
    </p:spTree>
    <p:extLst>
      <p:ext uri="{BB962C8B-B14F-4D97-AF65-F5344CB8AC3E}">
        <p14:creationId xmlns:p14="http://schemas.microsoft.com/office/powerpoint/2010/main" val="255619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792F7E99-DF14-400C-A949-58363646A092}"/>
              </a:ext>
            </a:extLst>
          </p:cNvPr>
          <p:cNvSpPr txBox="1"/>
          <p:nvPr/>
        </p:nvSpPr>
        <p:spPr>
          <a:xfrm>
            <a:off x="655638" y="708025"/>
            <a:ext cx="51580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An Application in Real Life 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CC63795-5195-4477-AC2C-7DCC83D543A3}"/>
              </a:ext>
            </a:extLst>
          </p:cNvPr>
          <p:cNvSpPr txBox="1"/>
          <p:nvPr/>
        </p:nvSpPr>
        <p:spPr>
          <a:xfrm>
            <a:off x="460170" y="1496864"/>
            <a:ext cx="8467263" cy="2051711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We now introduce how MAC is applied in </a:t>
            </a:r>
            <a:r>
              <a:rPr lang="en-US" altLang="zh-CN" sz="2200" b="1" dirty="0" err="1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telemedicince</a:t>
            </a: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To conceal patients’ sensitive information and to ensure the correctness of information, two fundamental objectives need to be realized: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integrity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and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3329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5988861A-A374-4A00-8728-E4032E29A465}"/>
              </a:ext>
            </a:extLst>
          </p:cNvPr>
          <p:cNvSpPr txBox="1"/>
          <p:nvPr/>
        </p:nvSpPr>
        <p:spPr>
          <a:xfrm>
            <a:off x="655638" y="708025"/>
            <a:ext cx="418736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The working principle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5B207F9E-3CDF-48BA-8DBC-E3DB3D3EC808}"/>
              </a:ext>
            </a:extLst>
          </p:cNvPr>
          <p:cNvSpPr txBox="1"/>
          <p:nvPr/>
        </p:nvSpPr>
        <p:spPr>
          <a:xfrm>
            <a:off x="460170" y="1496864"/>
            <a:ext cx="8467263" cy="4590868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For the Hospital Sever: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generating HMAC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from the message to get the Message Digest, adding message and message digest,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using SHA-2 algorithm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to encrypt them,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sending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them to the patients.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For the patients(clients):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receiving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the ciphertext,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applying SHA-2 algorithm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to get message and message digest, using HMAC on the message to generate message digest,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comparing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the generated message digest and original message digest,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/>
              </a:rPr>
              <a:t>verifying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/>
              </a:rPr>
              <a:t>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91888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2864727" y="2700339"/>
            <a:ext cx="3551391" cy="728281"/>
            <a:chOff x="4195050" y="2633663"/>
            <a:chExt cx="3551353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4939255" y="2646356"/>
              <a:ext cx="2807148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Conclusion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4195050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4382372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4288711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345822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7BE9F14-F7D0-461C-A54D-CF10AB482AFA}"/>
              </a:ext>
            </a:extLst>
          </p:cNvPr>
          <p:cNvSpPr txBox="1"/>
          <p:nvPr/>
        </p:nvSpPr>
        <p:spPr>
          <a:xfrm>
            <a:off x="655638" y="708025"/>
            <a:ext cx="215155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Conclusion</a:t>
            </a:r>
            <a:endParaRPr lang="id-ID" altLang="zh-CN" sz="32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568092C4-F814-4062-98F7-200552B48063}"/>
              </a:ext>
            </a:extLst>
          </p:cNvPr>
          <p:cNvSpPr txBox="1"/>
          <p:nvPr/>
        </p:nvSpPr>
        <p:spPr>
          <a:xfrm>
            <a:off x="552449" y="1740145"/>
            <a:ext cx="8467263" cy="3067374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MAC is a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broad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Concept and importance of MAC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Explained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CBC-MAC and HMAC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Combining MAC with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encryption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Assessed the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security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of MACs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Discussed possible </a:t>
            </a:r>
            <a:r>
              <a:rPr lang="en-US" altLang="zh-CN" sz="2200" b="1">
                <a:solidFill>
                  <a:srgbClr val="358FCB"/>
                </a:solidFill>
                <a:latin typeface="Raleway" panose="020B0003030101060003" pitchFamily="34" charset="0"/>
              </a:rPr>
              <a:t>application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19530976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959FEF3E-F358-42D1-AAE2-65D67D3B1BF3}"/>
              </a:ext>
            </a:extLst>
          </p:cNvPr>
          <p:cNvSpPr txBox="1"/>
          <p:nvPr/>
        </p:nvSpPr>
        <p:spPr>
          <a:xfrm>
            <a:off x="503237" y="1736501"/>
            <a:ext cx="8137525" cy="4083037"/>
          </a:xfrm>
          <a:prstGeom prst="rect">
            <a:avLst/>
          </a:prstGeom>
          <a:noFill/>
        </p:spPr>
        <p:txBody>
          <a:bodyPr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Integrity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: judge whether the message has been modified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Authentication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: judge whether the message originated from the sender through cryptographic proof</a:t>
            </a:r>
          </a:p>
          <a:p>
            <a:pPr>
              <a:lnSpc>
                <a:spcPct val="150000"/>
              </a:lnSpc>
              <a:defRPr/>
            </a:pPr>
            <a:endParaRPr lang="en-US" altLang="zh-CN" sz="2200" b="1" dirty="0">
              <a:solidFill>
                <a:schemeClr val="bg2">
                  <a:lumMod val="50000"/>
                </a:schemeClr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Non-repudiation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: if the message passes the cryptographic proof, whether the receiver is confident that the message originated from the sender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7B78BF38-378F-48B8-8146-BC7097A15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746074"/>
            <a:ext cx="4727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Primitive Security Goals: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78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78FD0-5E7F-48DE-B761-4C6AFE5DBB42}"/>
              </a:ext>
            </a:extLst>
          </p:cNvPr>
          <p:cNvSpPr txBox="1"/>
          <p:nvPr/>
        </p:nvSpPr>
        <p:spPr>
          <a:xfrm>
            <a:off x="1484313" y="3251200"/>
            <a:ext cx="629920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3600" spc="225" dirty="0">
                <a:solidFill>
                  <a:schemeClr val="bg2">
                    <a:lumMod val="50000"/>
                  </a:schemeClr>
                </a:solidFill>
                <a:latin typeface="PT Sans" panose="020B0503020203020204" pitchFamily="34" charset="0"/>
              </a:rPr>
              <a:t>THANKS FOR WATCHING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C85A66-647B-42AB-81E5-054D16305EA4}"/>
              </a:ext>
            </a:extLst>
          </p:cNvPr>
          <p:cNvSpPr/>
          <p:nvPr/>
        </p:nvSpPr>
        <p:spPr>
          <a:xfrm>
            <a:off x="4270375" y="2255838"/>
            <a:ext cx="603250" cy="604837"/>
          </a:xfrm>
          <a:prstGeom prst="ellipse">
            <a:avLst/>
          </a:prstGeom>
          <a:solidFill>
            <a:srgbClr val="358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C99E138-1F64-4E20-838E-C71D715B81A4}"/>
              </a:ext>
            </a:extLst>
          </p:cNvPr>
          <p:cNvSpPr>
            <a:spLocks noEditPoints="1"/>
          </p:cNvSpPr>
          <p:nvPr/>
        </p:nvSpPr>
        <p:spPr bwMode="auto">
          <a:xfrm>
            <a:off x="4352925" y="2368550"/>
            <a:ext cx="368300" cy="368300"/>
          </a:xfrm>
          <a:custGeom>
            <a:avLst/>
            <a:gdLst>
              <a:gd name="T0" fmla="*/ 126 w 128"/>
              <a:gd name="T1" fmla="*/ 1 h 128"/>
              <a:gd name="T2" fmla="*/ 124 w 128"/>
              <a:gd name="T3" fmla="*/ 0 h 128"/>
              <a:gd name="T4" fmla="*/ 122 w 128"/>
              <a:gd name="T5" fmla="*/ 1 h 128"/>
              <a:gd name="T6" fmla="*/ 2 w 128"/>
              <a:gd name="T7" fmla="*/ 81 h 128"/>
              <a:gd name="T8" fmla="*/ 0 w 128"/>
              <a:gd name="T9" fmla="*/ 84 h 128"/>
              <a:gd name="T10" fmla="*/ 3 w 128"/>
              <a:gd name="T11" fmla="*/ 88 h 128"/>
              <a:gd name="T12" fmla="*/ 34 w 128"/>
              <a:gd name="T13" fmla="*/ 100 h 128"/>
              <a:gd name="T14" fmla="*/ 49 w 128"/>
              <a:gd name="T15" fmla="*/ 126 h 128"/>
              <a:gd name="T16" fmla="*/ 52 w 128"/>
              <a:gd name="T17" fmla="*/ 128 h 128"/>
              <a:gd name="T18" fmla="*/ 52 w 128"/>
              <a:gd name="T19" fmla="*/ 128 h 128"/>
              <a:gd name="T20" fmla="*/ 55 w 128"/>
              <a:gd name="T21" fmla="*/ 126 h 128"/>
              <a:gd name="T22" fmla="*/ 64 w 128"/>
              <a:gd name="T23" fmla="*/ 112 h 128"/>
              <a:gd name="T24" fmla="*/ 103 w 128"/>
              <a:gd name="T25" fmla="*/ 128 h 128"/>
              <a:gd name="T26" fmla="*/ 104 w 128"/>
              <a:gd name="T27" fmla="*/ 128 h 128"/>
              <a:gd name="T28" fmla="*/ 106 w 128"/>
              <a:gd name="T29" fmla="*/ 127 h 128"/>
              <a:gd name="T30" fmla="*/ 108 w 128"/>
              <a:gd name="T31" fmla="*/ 125 h 128"/>
              <a:gd name="T32" fmla="*/ 128 w 128"/>
              <a:gd name="T33" fmla="*/ 5 h 128"/>
              <a:gd name="T34" fmla="*/ 126 w 128"/>
              <a:gd name="T35" fmla="*/ 1 h 128"/>
              <a:gd name="T36" fmla="*/ 13 w 128"/>
              <a:gd name="T37" fmla="*/ 83 h 128"/>
              <a:gd name="T38" fmla="*/ 105 w 128"/>
              <a:gd name="T39" fmla="*/ 21 h 128"/>
              <a:gd name="T40" fmla="*/ 38 w 128"/>
              <a:gd name="T41" fmla="*/ 93 h 128"/>
              <a:gd name="T42" fmla="*/ 37 w 128"/>
              <a:gd name="T43" fmla="*/ 93 h 128"/>
              <a:gd name="T44" fmla="*/ 13 w 128"/>
              <a:gd name="T45" fmla="*/ 83 h 128"/>
              <a:gd name="T46" fmla="*/ 41 w 128"/>
              <a:gd name="T47" fmla="*/ 96 h 128"/>
              <a:gd name="T48" fmla="*/ 41 w 128"/>
              <a:gd name="T49" fmla="*/ 96 h 128"/>
              <a:gd name="T50" fmla="*/ 117 w 128"/>
              <a:gd name="T51" fmla="*/ 15 h 128"/>
              <a:gd name="T52" fmla="*/ 52 w 128"/>
              <a:gd name="T53" fmla="*/ 116 h 128"/>
              <a:gd name="T54" fmla="*/ 41 w 128"/>
              <a:gd name="T55" fmla="*/ 96 h 128"/>
              <a:gd name="T56" fmla="*/ 101 w 128"/>
              <a:gd name="T57" fmla="*/ 118 h 128"/>
              <a:gd name="T58" fmla="*/ 67 w 128"/>
              <a:gd name="T59" fmla="*/ 105 h 128"/>
              <a:gd name="T60" fmla="*/ 64 w 128"/>
              <a:gd name="T61" fmla="*/ 104 h 128"/>
              <a:gd name="T62" fmla="*/ 117 w 128"/>
              <a:gd name="T63" fmla="*/ 23 h 128"/>
              <a:gd name="T64" fmla="*/ 101 w 128"/>
              <a:gd name="T65" fmla="*/ 11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8" h="128">
                <a:moveTo>
                  <a:pt x="126" y="1"/>
                </a:moveTo>
                <a:cubicBezTo>
                  <a:pt x="126" y="0"/>
                  <a:pt x="125" y="0"/>
                  <a:pt x="124" y="0"/>
                </a:cubicBezTo>
                <a:cubicBezTo>
                  <a:pt x="123" y="0"/>
                  <a:pt x="122" y="0"/>
                  <a:pt x="122" y="1"/>
                </a:cubicBezTo>
                <a:cubicBezTo>
                  <a:pt x="2" y="81"/>
                  <a:pt x="2" y="81"/>
                  <a:pt x="2" y="81"/>
                </a:cubicBezTo>
                <a:cubicBezTo>
                  <a:pt x="1" y="81"/>
                  <a:pt x="0" y="83"/>
                  <a:pt x="0" y="84"/>
                </a:cubicBezTo>
                <a:cubicBezTo>
                  <a:pt x="0" y="86"/>
                  <a:pt x="1" y="87"/>
                  <a:pt x="3" y="88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49" y="126"/>
                  <a:pt x="49" y="126"/>
                  <a:pt x="49" y="126"/>
                </a:cubicBezTo>
                <a:cubicBezTo>
                  <a:pt x="49" y="127"/>
                  <a:pt x="51" y="128"/>
                  <a:pt x="52" y="128"/>
                </a:cubicBezTo>
                <a:cubicBezTo>
                  <a:pt x="52" y="128"/>
                  <a:pt x="52" y="128"/>
                  <a:pt x="52" y="128"/>
                </a:cubicBezTo>
                <a:cubicBezTo>
                  <a:pt x="53" y="128"/>
                  <a:pt x="55" y="127"/>
                  <a:pt x="55" y="126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03" y="128"/>
                  <a:pt x="103" y="128"/>
                  <a:pt x="103" y="128"/>
                </a:cubicBezTo>
                <a:cubicBezTo>
                  <a:pt x="103" y="128"/>
                  <a:pt x="103" y="128"/>
                  <a:pt x="104" y="128"/>
                </a:cubicBezTo>
                <a:cubicBezTo>
                  <a:pt x="105" y="128"/>
                  <a:pt x="105" y="128"/>
                  <a:pt x="106" y="127"/>
                </a:cubicBezTo>
                <a:cubicBezTo>
                  <a:pt x="107" y="127"/>
                  <a:pt x="108" y="126"/>
                  <a:pt x="108" y="125"/>
                </a:cubicBezTo>
                <a:cubicBezTo>
                  <a:pt x="128" y="5"/>
                  <a:pt x="128" y="5"/>
                  <a:pt x="128" y="5"/>
                </a:cubicBezTo>
                <a:cubicBezTo>
                  <a:pt x="128" y="3"/>
                  <a:pt x="128" y="2"/>
                  <a:pt x="126" y="1"/>
                </a:cubicBezTo>
                <a:close/>
                <a:moveTo>
                  <a:pt x="13" y="83"/>
                </a:moveTo>
                <a:cubicBezTo>
                  <a:pt x="105" y="21"/>
                  <a:pt x="105" y="21"/>
                  <a:pt x="105" y="21"/>
                </a:cubicBezTo>
                <a:cubicBezTo>
                  <a:pt x="38" y="93"/>
                  <a:pt x="38" y="93"/>
                  <a:pt x="38" y="93"/>
                </a:cubicBezTo>
                <a:cubicBezTo>
                  <a:pt x="37" y="93"/>
                  <a:pt x="37" y="93"/>
                  <a:pt x="37" y="93"/>
                </a:cubicBezTo>
                <a:lnTo>
                  <a:pt x="13" y="83"/>
                </a:lnTo>
                <a:close/>
                <a:moveTo>
                  <a:pt x="41" y="96"/>
                </a:moveTo>
                <a:cubicBezTo>
                  <a:pt x="41" y="96"/>
                  <a:pt x="41" y="96"/>
                  <a:pt x="41" y="96"/>
                </a:cubicBezTo>
                <a:cubicBezTo>
                  <a:pt x="117" y="15"/>
                  <a:pt x="117" y="15"/>
                  <a:pt x="117" y="15"/>
                </a:cubicBezTo>
                <a:cubicBezTo>
                  <a:pt x="52" y="116"/>
                  <a:pt x="52" y="116"/>
                  <a:pt x="52" y="116"/>
                </a:cubicBezTo>
                <a:lnTo>
                  <a:pt x="41" y="96"/>
                </a:lnTo>
                <a:close/>
                <a:moveTo>
                  <a:pt x="101" y="118"/>
                </a:moveTo>
                <a:cubicBezTo>
                  <a:pt x="67" y="105"/>
                  <a:pt x="67" y="105"/>
                  <a:pt x="67" y="105"/>
                </a:cubicBezTo>
                <a:cubicBezTo>
                  <a:pt x="66" y="104"/>
                  <a:pt x="65" y="104"/>
                  <a:pt x="64" y="104"/>
                </a:cubicBezTo>
                <a:cubicBezTo>
                  <a:pt x="117" y="23"/>
                  <a:pt x="117" y="23"/>
                  <a:pt x="117" y="23"/>
                </a:cubicBezTo>
                <a:lnTo>
                  <a:pt x="101" y="1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sz="135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953939-3C94-42E2-B937-BC1D1D73B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90783"/>
              </p:ext>
            </p:extLst>
          </p:nvPr>
        </p:nvGraphicFramePr>
        <p:xfrm>
          <a:off x="804496" y="1898652"/>
          <a:ext cx="7535008" cy="3798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380">
                  <a:extLst>
                    <a:ext uri="{9D8B030D-6E8A-4147-A177-3AD203B41FA5}">
                      <a16:colId xmlns:a16="http://schemas.microsoft.com/office/drawing/2014/main" val="4236585746"/>
                    </a:ext>
                  </a:extLst>
                </a:gridCol>
                <a:gridCol w="1660124">
                  <a:extLst>
                    <a:ext uri="{9D8B030D-6E8A-4147-A177-3AD203B41FA5}">
                      <a16:colId xmlns:a16="http://schemas.microsoft.com/office/drawing/2014/main" val="2556732472"/>
                    </a:ext>
                  </a:extLst>
                </a:gridCol>
                <a:gridCol w="1883752">
                  <a:extLst>
                    <a:ext uri="{9D8B030D-6E8A-4147-A177-3AD203B41FA5}">
                      <a16:colId xmlns:a16="http://schemas.microsoft.com/office/drawing/2014/main" val="589481279"/>
                    </a:ext>
                  </a:extLst>
                </a:gridCol>
                <a:gridCol w="1883752">
                  <a:extLst>
                    <a:ext uri="{9D8B030D-6E8A-4147-A177-3AD203B41FA5}">
                      <a16:colId xmlns:a16="http://schemas.microsoft.com/office/drawing/2014/main" val="3064777925"/>
                    </a:ext>
                  </a:extLst>
                </a:gridCol>
              </a:tblGrid>
              <a:tr h="75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Security Goal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Hash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MAC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Digital Signature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266219"/>
                  </a:ext>
                </a:extLst>
              </a:tr>
              <a:tr h="75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Integrity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4E9F8E"/>
                          </a:solidFill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solidFill>
                          <a:srgbClr val="4E9F8E"/>
                        </a:solidFill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76976"/>
                  </a:ext>
                </a:extLst>
              </a:tr>
              <a:tr h="75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Authentication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No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4E9F8E"/>
                          </a:solidFill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solidFill>
                          <a:srgbClr val="4E9F8E"/>
                        </a:solidFill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547582"/>
                  </a:ext>
                </a:extLst>
              </a:tr>
              <a:tr h="75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Non-repudiation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No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4E9F8E"/>
                          </a:solidFill>
                          <a:latin typeface="Raleway" panose="020B0003030101060003"/>
                        </a:rPr>
                        <a:t>No</a:t>
                      </a:r>
                      <a:endParaRPr lang="zh-CN" altLang="en-US" sz="2200" dirty="0">
                        <a:solidFill>
                          <a:srgbClr val="4E9F8E"/>
                        </a:solidFill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Yes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525395"/>
                  </a:ext>
                </a:extLst>
              </a:tr>
              <a:tr h="7562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Kind of Keys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None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4E9F8E"/>
                          </a:solidFill>
                          <a:latin typeface="Raleway" panose="020B0003030101060003"/>
                        </a:rPr>
                        <a:t>Symmetric Keys</a:t>
                      </a:r>
                      <a:endParaRPr lang="zh-CN" altLang="en-US" sz="2200" dirty="0">
                        <a:solidFill>
                          <a:srgbClr val="4E9F8E"/>
                        </a:solidFill>
                        <a:latin typeface="Raleway" panose="020B0003030101060003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latin typeface="Raleway" panose="020B0003030101060003"/>
                        </a:rPr>
                        <a:t>Asymmetric Keys</a:t>
                      </a:r>
                      <a:endParaRPr lang="zh-CN" altLang="en-US" sz="2200" dirty="0">
                        <a:latin typeface="Raleway" panose="020B0003030101060003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075380"/>
                  </a:ext>
                </a:extLst>
              </a:tr>
            </a:tbl>
          </a:graphicData>
        </a:graphic>
      </p:graphicFrame>
      <p:sp>
        <p:nvSpPr>
          <p:cNvPr id="5" name="TextBox 8">
            <a:extLst>
              <a:ext uri="{FF2B5EF4-FFF2-40B4-BE49-F238E27FC236}">
                <a16:creationId xmlns:a16="http://schemas.microsoft.com/office/drawing/2014/main" id="{A79010EF-38D6-4014-9BFF-0299F2115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045" y="868488"/>
            <a:ext cx="58705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Techniques to Achieve Security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75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1013356" y="2700339"/>
            <a:ext cx="7266391" cy="728281"/>
            <a:chOff x="2343693" y="2633663"/>
            <a:chExt cx="7266310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3075656" y="2646356"/>
              <a:ext cx="6534347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Working Principles of MAC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2343693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2531016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2437354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1842156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19" y="567155"/>
            <a:ext cx="4506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CBC-MAC (fixed-length)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1517FB-E5F6-4875-8AD4-F6E28481AD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t="5977" r="8455" b="9387"/>
          <a:stretch/>
        </p:blipFill>
        <p:spPr>
          <a:xfrm>
            <a:off x="2175030" y="1410670"/>
            <a:ext cx="4687410" cy="3081970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C173FE39-8E19-4D99-9ACD-48649E95009A}"/>
              </a:ext>
            </a:extLst>
          </p:cNvPr>
          <p:cNvSpPr txBox="1"/>
          <p:nvPr/>
        </p:nvSpPr>
        <p:spPr>
          <a:xfrm>
            <a:off x="503236" y="4447854"/>
            <a:ext cx="8137525" cy="1543880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CBC mode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for authentication instead of encryption</a:t>
            </a:r>
            <a:endParaRPr lang="en-US" altLang="zh-CN" sz="2200" b="1" dirty="0">
              <a:solidFill>
                <a:srgbClr val="358FCB"/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To ensure security,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length known by both sides </a:t>
            </a:r>
            <a:endParaRPr lang="en-US" altLang="zh-CN" sz="2200" b="1" dirty="0">
              <a:solidFill>
                <a:srgbClr val="767171"/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Compare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the calculated result with the received MAC</a:t>
            </a:r>
          </a:p>
        </p:txBody>
      </p:sp>
    </p:spTree>
    <p:extLst>
      <p:ext uri="{BB962C8B-B14F-4D97-AF65-F5344CB8AC3E}">
        <p14:creationId xmlns:p14="http://schemas.microsoft.com/office/powerpoint/2010/main" val="189892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319" y="567155"/>
            <a:ext cx="529664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CBC-MAC (arbitrary length)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173FE39-8E19-4D99-9ACD-48649E95009A}"/>
              </a:ext>
            </a:extLst>
          </p:cNvPr>
          <p:cNvSpPr txBox="1"/>
          <p:nvPr/>
        </p:nvSpPr>
        <p:spPr>
          <a:xfrm>
            <a:off x="503232" y="4569360"/>
            <a:ext cx="8137525" cy="1543880"/>
          </a:xfrm>
          <a:prstGeom prst="rect">
            <a:avLst/>
          </a:prstGeom>
          <a:noFill/>
        </p:spPr>
        <p:txBody>
          <a:bodyPr wrap="square" rIns="144000" bIns="36000" spcCol="36000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Add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 </a:t>
            </a:r>
            <a:r>
              <a:rPr lang="en-US" altLang="zh-CN" sz="2200" b="1" dirty="0">
                <a:solidFill>
                  <a:srgbClr val="767171"/>
                </a:solidFill>
                <a:latin typeface="Raleway" panose="020B0003030101060003" pitchFamily="34" charset="0"/>
              </a:rPr>
              <a:t>the length of message </a:t>
            </a:r>
            <a:r>
              <a:rPr lang="en-US" altLang="zh-CN" sz="2200" b="1" dirty="0">
                <a:solidFill>
                  <a:srgbClr val="358FCB"/>
                </a:solidFill>
                <a:latin typeface="Raleway" panose="020B0003030101060003" pitchFamily="34" charset="0"/>
              </a:rPr>
              <a:t>|m| 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in front of message</a:t>
            </a:r>
            <a:endParaRPr lang="en-US" altLang="zh-CN" sz="2200" b="1" dirty="0">
              <a:solidFill>
                <a:srgbClr val="358FCB"/>
              </a:solidFill>
              <a:latin typeface="Raleway" panose="020B00030301010600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Another way is to use two keys and do </a:t>
            </a:r>
            <a:r>
              <a:rPr lang="en-US" altLang="zh-CN" sz="2200" b="1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CBC-MAC twice</a:t>
            </a:r>
            <a:r>
              <a:rPr lang="en-US" altLang="zh-CN" sz="22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, but expensive in computing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579C47-A220-4015-8119-E0F35A7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770" y="1799191"/>
            <a:ext cx="4586451" cy="251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31B2C58E-6782-46D4-8449-BD9C9AECB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27" y="646287"/>
            <a:ext cx="12330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7F7F7F"/>
                </a:solidFill>
                <a:latin typeface="Raleway" panose="020B0003030101060003" pitchFamily="34" charset="0"/>
              </a:rPr>
              <a:t>HMAC</a:t>
            </a:r>
            <a:endParaRPr lang="id-ID" altLang="zh-CN" sz="3200" b="1" dirty="0">
              <a:solidFill>
                <a:srgbClr val="7F7F7F"/>
              </a:solidFill>
              <a:latin typeface="Raleway" panose="020B00030301010600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A9E60-0AED-458B-9EC1-C41D1A385971}"/>
                  </a:ext>
                </a:extLst>
              </p:cNvPr>
              <p:cNvSpPr txBox="1"/>
              <p:nvPr/>
            </p:nvSpPr>
            <p:spPr>
              <a:xfrm>
                <a:off x="503237" y="1446338"/>
                <a:ext cx="8137525" cy="4590868"/>
              </a:xfrm>
              <a:prstGeom prst="rect">
                <a:avLst/>
              </a:prstGeom>
              <a:noFill/>
            </p:spPr>
            <p:txBody>
              <a:bodyPr rIns="144000" bIns="36000" spcCol="36000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Design MAC </a:t>
                </a:r>
                <a:r>
                  <a:rPr lang="en-US" altLang="zh-CN" sz="22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with hash functions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Hash function runs in general </a:t>
                </a:r>
                <a:r>
                  <a:rPr lang="en-US" altLang="zh-CN" sz="22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faster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than block cipher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Extensive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existing source </a:t>
                </a:r>
                <a:r>
                  <a:rPr lang="en-US" altLang="zh-CN" sz="2200" b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library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for hash functions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en-US" altLang="zh-CN" sz="2200" b="1" dirty="0">
                  <a:solidFill>
                    <a:schemeClr val="bg2">
                      <a:lumMod val="50000"/>
                    </a:schemeClr>
                  </a:solidFill>
                  <a:latin typeface="Raleway" panose="020B0003030101060003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How to do HMAC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Elements: hash function </a:t>
                </a:r>
                <a:r>
                  <a:rPr lang="en-US" altLang="zh-CN" sz="2200" b="1" i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h = H(M)</a:t>
                </a:r>
                <a:r>
                  <a:rPr lang="en-US" altLang="zh-CN" sz="2200" b="1" i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, 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key </a:t>
                </a:r>
                <a:r>
                  <a:rPr lang="en-US" altLang="zh-CN" sz="2200" b="1" i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K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, two repeated-byte strings </a:t>
                </a:r>
                <a:r>
                  <a:rPr lang="en-US" altLang="zh-CN" sz="2200" b="1" i="1" dirty="0" err="1">
                    <a:solidFill>
                      <a:srgbClr val="358FCB"/>
                    </a:solidFill>
                    <a:latin typeface="Raleway" panose="020B0003030101060003" pitchFamily="34" charset="0"/>
                  </a:rPr>
                  <a:t>opad</a:t>
                </a: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  <a:latin typeface="Raleway" panose="020B0003030101060003" pitchFamily="34" charset="0"/>
                  </a:rPr>
                  <a:t> and </a:t>
                </a:r>
                <a:r>
                  <a:rPr lang="en-US" altLang="zh-CN" sz="2200" b="1" i="1" dirty="0" err="1">
                    <a:solidFill>
                      <a:srgbClr val="358FCB"/>
                    </a:solidFill>
                    <a:latin typeface="Raleway" panose="020B0003030101060003" pitchFamily="34" charset="0"/>
                  </a:rPr>
                  <a:t>ipad</a:t>
                </a:r>
                <a:r>
                  <a:rPr lang="en-US" altLang="zh-CN" sz="2200" b="1" i="1" dirty="0">
                    <a:solidFill>
                      <a:srgbClr val="358FCB"/>
                    </a:solidFill>
                    <a:latin typeface="Raleway" panose="020B0003030101060003" pitchFamily="34" charset="0"/>
                  </a:rPr>
                  <a:t> </a:t>
                </a:r>
                <a:r>
                  <a:rPr lang="en-US" altLang="zh-CN" sz="2200" b="1" dirty="0">
                    <a:solidFill>
                      <a:srgbClr val="767171"/>
                    </a:solidFill>
                    <a:latin typeface="Raleway" panose="020B0003030101060003" pitchFamily="34" charset="0"/>
                  </a:rPr>
                  <a:t>whose lengths are set equal to block size of h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2200" b="1" dirty="0">
                    <a:solidFill>
                      <a:schemeClr val="bg2">
                        <a:lumMod val="50000"/>
                      </a:schemeClr>
                    </a:solidFill>
                  </a:rPr>
                  <a:t>Calculation: </a:t>
                </a:r>
                <a14:m>
                  <m:oMath xmlns:m="http://schemas.openxmlformats.org/officeDocument/2006/math"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𝒐𝒑𝒂𝒅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𝒊𝒑𝒂𝒅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𝒕𝒆𝒙𝒕</m:t>
                    </m:r>
                    <m:r>
                      <a:rPr lang="en-US" altLang="zh-CN" sz="2200" b="1" i="1" smtClean="0">
                        <a:solidFill>
                          <a:srgbClr val="358FCB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zh-CN" sz="2200" b="1" dirty="0">
                  <a:latin typeface="Raleway" panose="020B0003030101060003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CA9E60-0AED-458B-9EC1-C41D1A38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7" y="1446338"/>
                <a:ext cx="8137525" cy="4590868"/>
              </a:xfrm>
              <a:prstGeom prst="rect">
                <a:avLst/>
              </a:prstGeom>
              <a:blipFill>
                <a:blip r:embed="rId2"/>
                <a:stretch>
                  <a:fillRect l="-900" r="-75" b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7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273D4358-5294-49AB-BBF8-CE78DF1914B5}"/>
              </a:ext>
            </a:extLst>
          </p:cNvPr>
          <p:cNvGrpSpPr>
            <a:grpSpLocks/>
          </p:cNvGrpSpPr>
          <p:nvPr/>
        </p:nvGrpSpPr>
        <p:grpSpPr bwMode="auto">
          <a:xfrm>
            <a:off x="573084" y="2700339"/>
            <a:ext cx="8236323" cy="728281"/>
            <a:chOff x="1903424" y="2633663"/>
            <a:chExt cx="8236236" cy="72790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3B97C5-D7A3-4CCD-BE0F-15E6038F4CC7}"/>
                </a:ext>
              </a:extLst>
            </p:cNvPr>
            <p:cNvSpPr txBox="1"/>
            <p:nvPr/>
          </p:nvSpPr>
          <p:spPr>
            <a:xfrm>
              <a:off x="2545998" y="2646356"/>
              <a:ext cx="7593662" cy="7152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50" b="1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Authenticated Encryption (AE)</a:t>
              </a:r>
              <a:endParaRPr lang="id-ID" sz="405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385AE95-37BD-4506-B45A-CDD87B19821D}"/>
                </a:ext>
              </a:extLst>
            </p:cNvPr>
            <p:cNvSpPr/>
            <p:nvPr/>
          </p:nvSpPr>
          <p:spPr>
            <a:xfrm>
              <a:off x="1903424" y="2846277"/>
              <a:ext cx="442907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16A100-4FC8-4B2D-82D0-33E9455E8A42}"/>
                </a:ext>
              </a:extLst>
            </p:cNvPr>
            <p:cNvSpPr/>
            <p:nvPr/>
          </p:nvSpPr>
          <p:spPr>
            <a:xfrm>
              <a:off x="2090747" y="2846277"/>
              <a:ext cx="441320" cy="442680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E894776-8B2C-48E7-82BB-0D8FCEDFE2A2}"/>
                </a:ext>
              </a:extLst>
            </p:cNvPr>
            <p:cNvSpPr/>
            <p:nvPr/>
          </p:nvSpPr>
          <p:spPr>
            <a:xfrm>
              <a:off x="1997085" y="2633663"/>
              <a:ext cx="442908" cy="441094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628211-8AEB-4785-B309-EFEE252F1D38}"/>
              </a:ext>
            </a:extLst>
          </p:cNvPr>
          <p:cNvGrpSpPr>
            <a:grpSpLocks/>
          </p:cNvGrpSpPr>
          <p:nvPr/>
        </p:nvGrpSpPr>
        <p:grpSpPr bwMode="auto">
          <a:xfrm>
            <a:off x="4349750" y="3900488"/>
            <a:ext cx="581025" cy="50800"/>
            <a:chOff x="5800526" y="4057907"/>
            <a:chExt cx="773681" cy="675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10C3AE-EF7E-4A13-84BD-BB9B42045573}"/>
                </a:ext>
              </a:extLst>
            </p:cNvPr>
            <p:cNvSpPr/>
            <p:nvPr/>
          </p:nvSpPr>
          <p:spPr>
            <a:xfrm>
              <a:off x="5800526" y="4057907"/>
              <a:ext cx="67644" cy="67506"/>
            </a:xfrm>
            <a:prstGeom prst="ellipse">
              <a:avLst/>
            </a:prstGeom>
            <a:solidFill>
              <a:srgbClr val="358F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4563EA-478D-4D06-AC0F-3B320766117B}"/>
                </a:ext>
              </a:extLst>
            </p:cNvPr>
            <p:cNvSpPr/>
            <p:nvPr/>
          </p:nvSpPr>
          <p:spPr>
            <a:xfrm>
              <a:off x="5878740" y="4057907"/>
              <a:ext cx="67644" cy="67506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0A36F3-2658-4587-A252-F8620204C14F}"/>
                </a:ext>
              </a:extLst>
            </p:cNvPr>
            <p:cNvSpPr/>
            <p:nvPr/>
          </p:nvSpPr>
          <p:spPr>
            <a:xfrm>
              <a:off x="5959068" y="4057907"/>
              <a:ext cx="67644" cy="67506"/>
            </a:xfrm>
            <a:prstGeom prst="ellipse">
              <a:avLst/>
            </a:prstGeom>
            <a:solidFill>
              <a:srgbClr val="358FC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180BBD-BE8C-4186-8155-D320AA8F3F75}"/>
                </a:ext>
              </a:extLst>
            </p:cNvPr>
            <p:cNvSpPr/>
            <p:nvPr/>
          </p:nvSpPr>
          <p:spPr>
            <a:xfrm>
              <a:off x="6037281" y="4057907"/>
              <a:ext cx="67644" cy="67506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0F802E-9CC7-4486-9BDB-93E515A275D1}"/>
                </a:ext>
              </a:extLst>
            </p:cNvPr>
            <p:cNvSpPr/>
            <p:nvPr/>
          </p:nvSpPr>
          <p:spPr>
            <a:xfrm>
              <a:off x="6115495" y="4057907"/>
              <a:ext cx="67644" cy="67506"/>
            </a:xfrm>
            <a:prstGeom prst="ellipse">
              <a:avLst/>
            </a:prstGeom>
            <a:solidFill>
              <a:srgbClr val="358FC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FEA669-96E7-4405-93AE-06E30ED165B4}"/>
                </a:ext>
              </a:extLst>
            </p:cNvPr>
            <p:cNvSpPr/>
            <p:nvPr/>
          </p:nvSpPr>
          <p:spPr>
            <a:xfrm>
              <a:off x="6191595" y="4057907"/>
              <a:ext cx="67644" cy="67506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F7DFA43-B14F-4503-9EBD-F6A6CA59CCC8}"/>
                </a:ext>
              </a:extLst>
            </p:cNvPr>
            <p:cNvSpPr/>
            <p:nvPr/>
          </p:nvSpPr>
          <p:spPr>
            <a:xfrm>
              <a:off x="6269808" y="4057907"/>
              <a:ext cx="67644" cy="67506"/>
            </a:xfrm>
            <a:prstGeom prst="ellipse">
              <a:avLst/>
            </a:prstGeom>
            <a:solidFill>
              <a:srgbClr val="358FC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1CDA92-2EE1-4F8E-AB68-25E4B6900194}"/>
                </a:ext>
              </a:extLst>
            </p:cNvPr>
            <p:cNvSpPr/>
            <p:nvPr/>
          </p:nvSpPr>
          <p:spPr>
            <a:xfrm>
              <a:off x="6348022" y="4057907"/>
              <a:ext cx="67644" cy="67506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76CF1C-84C4-406C-9FE3-8811C34F5326}"/>
                </a:ext>
              </a:extLst>
            </p:cNvPr>
            <p:cNvSpPr/>
            <p:nvPr/>
          </p:nvSpPr>
          <p:spPr>
            <a:xfrm>
              <a:off x="6428350" y="4057907"/>
              <a:ext cx="67644" cy="67506"/>
            </a:xfrm>
            <a:prstGeom prst="ellipse">
              <a:avLst/>
            </a:prstGeom>
            <a:solidFill>
              <a:srgbClr val="358FCB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C42462B-C1C6-4C8A-B454-F4C202241C61}"/>
                </a:ext>
              </a:extLst>
            </p:cNvPr>
            <p:cNvSpPr/>
            <p:nvPr/>
          </p:nvSpPr>
          <p:spPr>
            <a:xfrm>
              <a:off x="6506563" y="4057907"/>
              <a:ext cx="67644" cy="67506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 sz="1350"/>
            </a:p>
          </p:txBody>
        </p:sp>
      </p:grpSp>
    </p:spTree>
    <p:extLst>
      <p:ext uri="{BB962C8B-B14F-4D97-AF65-F5344CB8AC3E}">
        <p14:creationId xmlns:p14="http://schemas.microsoft.com/office/powerpoint/2010/main" val="24008467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4072</TotalTime>
  <Words>1153</Words>
  <Application>Microsoft Office PowerPoint</Application>
  <PresentationFormat>全屏显示(4:3)</PresentationFormat>
  <Paragraphs>174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PT Sans</vt:lpstr>
      <vt:lpstr>Raleway</vt:lpstr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SignAddict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AbuSina</dc:creator>
  <cp:lastModifiedBy>Colossus Chang</cp:lastModifiedBy>
  <cp:revision>513</cp:revision>
  <dcterms:created xsi:type="dcterms:W3CDTF">2014-06-26T04:26:33Z</dcterms:created>
  <dcterms:modified xsi:type="dcterms:W3CDTF">2021-07-22T09:48:02Z</dcterms:modified>
</cp:coreProperties>
</file>