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7" r:id="rId2"/>
    <p:sldId id="288" r:id="rId3"/>
    <p:sldId id="291" r:id="rId4"/>
    <p:sldId id="290" r:id="rId5"/>
    <p:sldId id="292" r:id="rId6"/>
    <p:sldId id="293" r:id="rId7"/>
    <p:sldId id="294" r:id="rId8"/>
    <p:sldId id="295" r:id="rId9"/>
    <p:sldId id="302" r:id="rId10"/>
    <p:sldId id="308" r:id="rId11"/>
    <p:sldId id="309" r:id="rId12"/>
    <p:sldId id="310" r:id="rId13"/>
    <p:sldId id="311" r:id="rId14"/>
    <p:sldId id="296" r:id="rId15"/>
    <p:sldId id="297" r:id="rId16"/>
    <p:sldId id="306" r:id="rId17"/>
    <p:sldId id="307" r:id="rId18"/>
    <p:sldId id="304" r:id="rId19"/>
    <p:sldId id="305" r:id="rId20"/>
    <p:sldId id="298" r:id="rId21"/>
    <p:sldId id="299" r:id="rId22"/>
    <p:sldId id="300" r:id="rId23"/>
    <p:sldId id="289" r:id="rId24"/>
    <p:sldId id="301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488" autoAdjust="0"/>
  </p:normalViewPr>
  <p:slideViewPr>
    <p:cSldViewPr snapToGrid="0" snapToObjects="1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2021/7/22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  <a:t>2021/7/22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</a:p>
          <a:p>
            <a:pPr lvl="1" rtl="0"/>
            <a:r>
              <a:rPr lang="en-US" noProof="0" dirty="0"/>
              <a:t>第二级</a:t>
            </a:r>
          </a:p>
          <a:p>
            <a:pPr lvl="2" rtl="0"/>
            <a:r>
              <a:rPr lang="en-US" noProof="0" dirty="0"/>
              <a:t>第三级</a:t>
            </a:r>
          </a:p>
          <a:p>
            <a:pPr lvl="3" rtl="0"/>
            <a:r>
              <a:rPr lang="en-US" noProof="0" dirty="0"/>
              <a:t>第四级</a:t>
            </a:r>
          </a:p>
          <a:p>
            <a:pPr lvl="4" rtl="0"/>
            <a:r>
              <a:rPr 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/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/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/>
          <p:cNvSpPr/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/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3" name="直接连接符​​(S) 2"/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/>
          <p:cNvSpPr/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/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/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/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28" name="直接连接符​​(S) 27"/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  <a:t>2021/7/22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/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21" name="长方形 20"/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  <a:t>2021/7/22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</a:p>
          <a:p>
            <a:pPr lvl="1" rtl="0"/>
            <a:r>
              <a:rPr lang="en-US" noProof="0"/>
              <a:t>第二级</a:t>
            </a:r>
          </a:p>
          <a:p>
            <a:pPr lvl="2" rtl="0"/>
            <a:r>
              <a:rPr lang="en-US" noProof="0"/>
              <a:t>第三级</a:t>
            </a:r>
          </a:p>
          <a:p>
            <a:pPr lvl="3" rtl="0"/>
            <a:r>
              <a:rPr lang="en-US" noProof="0"/>
              <a:t>第四级</a:t>
            </a:r>
          </a:p>
          <a:p>
            <a:pPr lvl="4" rtl="0"/>
            <a:r>
              <a:rPr 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  <a:t>2021/7/22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0546" y="2748134"/>
            <a:ext cx="7590908" cy="583800"/>
          </a:xfrm>
        </p:spPr>
        <p:txBody>
          <a:bodyPr/>
          <a:lstStyle/>
          <a:p>
            <a:r>
              <a:rPr lang="en-US" altLang="zh-CN" sz="3600" dirty="0"/>
              <a:t>Lattice-Based Cryptography</a:t>
            </a:r>
            <a:endParaRPr lang="zh-CN" altLang="en-US" sz="3600" dirty="0"/>
          </a:p>
        </p:txBody>
      </p:sp>
      <p:sp>
        <p:nvSpPr>
          <p:cNvPr id="4" name="标题 1"/>
          <p:cNvSpPr txBox="1"/>
          <p:nvPr/>
        </p:nvSpPr>
        <p:spPr>
          <a:xfrm>
            <a:off x="7701739" y="3467963"/>
            <a:ext cx="1724893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Group 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2F15-A01F-4621-A2A1-2C325701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Babai’s</a:t>
            </a:r>
            <a:r>
              <a:rPr lang="en-US" altLang="zh-CN" sz="3200" dirty="0"/>
              <a:t> Algorithm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387C60-83A2-49B1-852B-D30158E404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705" y="1283111"/>
            <a:ext cx="10524344" cy="4911725"/>
          </a:xfrm>
        </p:spPr>
        <p:txBody>
          <a:bodyPr/>
          <a:lstStyle/>
          <a:p>
            <a:endParaRPr lang="en-US" altLang="zh-CN" b="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891DD3-9B3D-4C96-98DA-0BE96329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695"/>
            <a:ext cx="9793067" cy="19243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96B03D0-A9E0-4CD4-A53D-6A49695A5E2C}"/>
              </a:ext>
            </a:extLst>
          </p:cNvPr>
          <p:cNvSpPr txBox="1"/>
          <p:nvPr/>
        </p:nvSpPr>
        <p:spPr>
          <a:xfrm>
            <a:off x="1038225" y="3838575"/>
            <a:ext cx="973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>
                <a:solidFill>
                  <a:srgbClr val="333333"/>
                </a:solidFill>
                <a:effectLst/>
                <a:latin typeface="AvertaStd-semibold"/>
              </a:rPr>
              <a:t>Prerequisite: The bases is “good” enough</a:t>
            </a:r>
          </a:p>
          <a:p>
            <a:r>
              <a:rPr lang="en-US" altLang="zh-CN" sz="3600" b="1" i="0" dirty="0">
                <a:solidFill>
                  <a:srgbClr val="FF0000"/>
                </a:solidFill>
                <a:effectLst/>
                <a:latin typeface="AvertaStd-semibold"/>
              </a:rPr>
              <a:t>Short, approximately orthonormal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vertaStd-semibold"/>
              </a:rPr>
              <a:t> 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AvertaStd-semibold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5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2F15-A01F-4621-A2A1-2C325701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Babai’s</a:t>
            </a:r>
            <a:r>
              <a:rPr lang="en-US" altLang="zh-CN" sz="3200" dirty="0"/>
              <a:t> Algorithm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387C60-83A2-49B1-852B-D30158E404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705" y="1283111"/>
            <a:ext cx="10524344" cy="4911725"/>
          </a:xfrm>
        </p:spPr>
        <p:txBody>
          <a:bodyPr/>
          <a:lstStyle/>
          <a:p>
            <a:endParaRPr lang="en-US" altLang="zh-CN" b="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FF69A-7787-4C38-B8B8-A2D843FE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86" y="2009944"/>
            <a:ext cx="8821381" cy="3458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858DE1-CA82-4EAD-A703-2E7DD0B0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59505"/>
            <a:ext cx="6706040" cy="4447057"/>
          </a:xfrm>
          <a:prstGeom prst="rect">
            <a:avLst/>
          </a:prstGeom>
        </p:spPr>
      </p:pic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EB1EBE4-6965-4535-BAF5-A5061D71E3C9}"/>
              </a:ext>
            </a:extLst>
          </p:cNvPr>
          <p:cNvSpPr/>
          <p:nvPr/>
        </p:nvSpPr>
        <p:spPr>
          <a:xfrm rot="20160000">
            <a:off x="3250781" y="5063066"/>
            <a:ext cx="1352731" cy="45719"/>
          </a:xfrm>
          <a:prstGeom prst="parallelogram">
            <a:avLst>
              <a:gd name="adj" fmla="val 1498573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2F15-A01F-4621-A2A1-2C325701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Key Generation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387C60-83A2-49B1-852B-D30158E404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705" y="1283111"/>
            <a:ext cx="10524344" cy="491172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Choose a “good” bases as the private key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Calculate a “bad” bases which has the same lattice space as the public key.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D0B22F-2A2F-4674-8C59-52DE9C90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068"/>
            <a:ext cx="9897856" cy="1552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15AAE2-D657-4F6C-BE8B-68CEC17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134"/>
            <a:ext cx="10155067" cy="15337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781A04-E3AD-4328-ACC7-631AB26DF4E0}"/>
              </a:ext>
            </a:extLst>
          </p:cNvPr>
          <p:cNvSpPr txBox="1"/>
          <p:nvPr/>
        </p:nvSpPr>
        <p:spPr>
          <a:xfrm>
            <a:off x="4437078" y="3567725"/>
            <a:ext cx="6695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Hermite Normal From</a:t>
            </a:r>
            <a:endParaRPr lang="zh-CN" altLang="en-US" sz="32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9AF448-6688-46DB-B5C5-08EFA4A5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5161067"/>
            <a:ext cx="10412278" cy="724001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28264B2-809C-4AE1-951B-0204CC85B525}"/>
              </a:ext>
            </a:extLst>
          </p:cNvPr>
          <p:cNvSpPr/>
          <p:nvPr/>
        </p:nvSpPr>
        <p:spPr>
          <a:xfrm>
            <a:off x="616689" y="4646428"/>
            <a:ext cx="10737112" cy="1392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670E5C-8F01-40B1-AB35-88970CD80823}"/>
              </a:ext>
            </a:extLst>
          </p:cNvPr>
          <p:cNvSpPr txBox="1"/>
          <p:nvPr/>
        </p:nvSpPr>
        <p:spPr>
          <a:xfrm>
            <a:off x="968951" y="4765599"/>
            <a:ext cx="458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Theorem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2F15-A01F-4621-A2A1-2C325701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Encryption &amp; Decryption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387C60-83A2-49B1-852B-D30158E404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705" y="1283111"/>
            <a:ext cx="10524344" cy="4911725"/>
          </a:xfrm>
        </p:spPr>
        <p:txBody>
          <a:bodyPr/>
          <a:lstStyle/>
          <a:p>
            <a:r>
              <a:rPr lang="en-US" altLang="zh-CN" sz="1800" dirty="0"/>
              <a:t>Encryption: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Decryption: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Prove:</a:t>
            </a:r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D22D1E-C276-4D36-B5CD-2562D81F8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" t="10935"/>
          <a:stretch/>
        </p:blipFill>
        <p:spPr>
          <a:xfrm>
            <a:off x="838200" y="1893216"/>
            <a:ext cx="10634784" cy="1272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E18894-052E-4171-B1F2-2B7E2E66C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59"/>
          <a:stretch/>
        </p:blipFill>
        <p:spPr>
          <a:xfrm>
            <a:off x="766018" y="3607042"/>
            <a:ext cx="10659963" cy="988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FE440A-3818-4651-9D0B-8DC39BE9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05" y="5286538"/>
            <a:ext cx="9154803" cy="75258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C5E0C8-730A-4994-9CAD-2A4299BA7C89}"/>
              </a:ext>
            </a:extLst>
          </p:cNvPr>
          <p:cNvCxnSpPr/>
          <p:nvPr/>
        </p:nvCxnSpPr>
        <p:spPr>
          <a:xfrm>
            <a:off x="3848986" y="5932967"/>
            <a:ext cx="3763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2790" y="2767965"/>
            <a:ext cx="5645785" cy="583565"/>
          </a:xfrm>
        </p:spPr>
        <p:txBody>
          <a:bodyPr/>
          <a:lstStyle/>
          <a:p>
            <a:r>
              <a:rPr lang="en-US" altLang="zh-CN" sz="3200" dirty="0"/>
              <a:t>LWE-based Cryptosystem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LWE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64285"/>
            <a:ext cx="7938135" cy="1892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7531" t="9375" b="9375"/>
          <a:stretch>
            <a:fillRect/>
          </a:stretch>
        </p:blipFill>
        <p:spPr>
          <a:xfrm>
            <a:off x="4719955" y="3275965"/>
            <a:ext cx="28067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LWE cryptosystem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Key Generation: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Encryption: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Decryption: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4091"/>
          <a:stretch>
            <a:fillRect/>
          </a:stretch>
        </p:blipFill>
        <p:spPr>
          <a:xfrm>
            <a:off x="1026795" y="1720850"/>
            <a:ext cx="6261735" cy="1339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6818"/>
          <a:stretch>
            <a:fillRect/>
          </a:stretch>
        </p:blipFill>
        <p:spPr>
          <a:xfrm>
            <a:off x="1026795" y="3611880"/>
            <a:ext cx="7658735" cy="1041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4469130"/>
            <a:ext cx="4673600" cy="355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2752" t="14583"/>
          <a:stretch>
            <a:fillRect/>
          </a:stretch>
        </p:blipFill>
        <p:spPr>
          <a:xfrm>
            <a:off x="1102995" y="5534025"/>
            <a:ext cx="269240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Simple 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38200" y="1263968"/>
            <a:ext cx="10524344" cy="4911725"/>
          </a:xfrm>
        </p:spPr>
        <p:txBody>
          <a:bodyPr>
            <a:normAutofit fontScale="92500"/>
          </a:bodyPr>
          <a:lstStyle/>
          <a:p>
            <a:r>
              <a:rPr lang="en-US" altLang="zh-CN" sz="2000"/>
              <a:t>Key Generation:</a:t>
            </a:r>
          </a:p>
          <a:p>
            <a:pPr marL="0" algn="l">
              <a:lnSpc>
                <a:spcPct val="130000"/>
              </a:lnSpc>
              <a:buNone/>
            </a:pPr>
            <a:r>
              <a:rPr lang="en-US" altLang="zh-CN" sz="2000"/>
              <a:t>S = 2, E = 1, A = [3, 5, 4, 8], m = 1</a:t>
            </a:r>
          </a:p>
          <a:p>
            <a:pPr marL="0" algn="l">
              <a:lnSpc>
                <a:spcPct val="130000"/>
              </a:lnSpc>
              <a:buNone/>
            </a:pPr>
            <a:r>
              <a:rPr lang="en-US" altLang="zh-CN" sz="2000"/>
              <a:t>P = AS + E = [7, 11, 9, 17]</a:t>
            </a:r>
          </a:p>
          <a:p>
            <a:r>
              <a:rPr lang="en-US" altLang="zh-CN" sz="2000"/>
              <a:t>Encryption: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Let a = [0, 1, 1, 0], then P</a:t>
            </a:r>
            <a:r>
              <a:rPr lang="en-US" altLang="zh-CN" sz="2000" baseline="30000"/>
              <a:t>T</a:t>
            </a:r>
            <a:r>
              <a:rPr lang="en-US" altLang="zh-CN" sz="2000"/>
              <a:t>a = 11 + 9 = 20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u = A</a:t>
            </a:r>
            <a:r>
              <a:rPr lang="en-US" altLang="zh-CN" sz="2000" baseline="30000"/>
              <a:t>T</a:t>
            </a:r>
            <a:r>
              <a:rPr lang="en-US" altLang="zh-CN" sz="2000"/>
              <a:t>a = 5 + 4 = 9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/>
              <a:t>c = 20 + 1 = 21</a:t>
            </a:r>
          </a:p>
          <a:p>
            <a:r>
              <a:rPr lang="en-US" altLang="zh-CN" sz="2000"/>
              <a:t>Decryption:</a:t>
            </a:r>
          </a:p>
          <a:p>
            <a:pPr marL="0" indent="0">
              <a:buNone/>
            </a:pPr>
            <a:r>
              <a:rPr lang="en-US" altLang="zh-CN" sz="2000"/>
              <a:t>m = c - S</a:t>
            </a:r>
            <a:r>
              <a:rPr lang="en-US" altLang="zh-CN" sz="2000" baseline="30000"/>
              <a:t>T</a:t>
            </a:r>
            <a:r>
              <a:rPr lang="en-US" altLang="zh-CN" sz="2000"/>
              <a:t>u = 21 - 2 * 9 = 3 = 1 mod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9383" y="2743364"/>
            <a:ext cx="4733233" cy="583800"/>
          </a:xfrm>
        </p:spPr>
        <p:txBody>
          <a:bodyPr/>
          <a:lstStyle/>
          <a:p>
            <a:r>
              <a:rPr lang="en-US" altLang="zh-CN" sz="3200" dirty="0"/>
              <a:t>NTRU Cryptosystem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Key Generation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990850" y="1856276"/>
                <a:ext cx="6419068" cy="2013885"/>
              </a:xfrm>
              <a:noFill/>
            </p:spPr>
            <p:txBody>
              <a:bodyPr wrap="square" rtlCol="0">
                <a:spAutoFit/>
              </a:bodyPr>
              <a:lstStyle/>
              <a:p>
                <a:pPr marL="0">
                  <a:lnSpc>
                    <a:spcPts val="12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The degree of polynomials in the ring N</a:t>
                </a:r>
              </a:p>
              <a:p>
                <a:pPr marL="0">
                  <a:lnSpc>
                    <a:spcPts val="12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q, a chosen large modulus.</a:t>
                </a:r>
              </a:p>
              <a:p>
                <a:pPr marL="0">
                  <a:lnSpc>
                    <a:spcPts val="12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p, a chosen small modulus.</a:t>
                </a:r>
              </a:p>
              <a:p>
                <a:pPr marL="0">
                  <a:lnSpc>
                    <a:spcPts val="12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Two small polynomials of degree N-1: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>
                    <a:latin typeface="+mn-lt"/>
                    <a:ea typeface="+mn-ea"/>
                  </a:rPr>
                  <a:t>and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1800" b="0" dirty="0"/>
              </a:p>
              <a:p>
                <a:pPr marL="457200"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>
                    <a:latin typeface="+mn-lt"/>
                    <a:ea typeface="+mn-ea"/>
                  </a:rPr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>
                    <a:latin typeface="+mn-lt"/>
                    <a:ea typeface="+mn-ea"/>
                  </a:rPr>
                  <a:t>1’s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1’s , the rest zero. </a:t>
                </a:r>
              </a:p>
              <a:p>
                <a:pPr marL="457200" lvl="1">
                  <a:lnSpc>
                    <a:spcPts val="12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g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>
                    <a:latin typeface="+mn-lt"/>
                    <a:ea typeface="+mn-ea"/>
                  </a:rPr>
                  <a:t>1’s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1’s , the rest zero. </a:t>
                </a:r>
                <a:endParaRPr lang="zh-CN" altLang="en-US" sz="1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990850" y="1842306"/>
                <a:ext cx="6419068" cy="2013885"/>
              </a:xfrm>
              <a:blipFill rotWithShape="1">
                <a:blip r:embed="rId2"/>
                <a:stretch>
                  <a:fillRect l="-665" t="-7273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27" y="1952604"/>
            <a:ext cx="1241448" cy="11253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27" y="1381125"/>
            <a:ext cx="250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Choosing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46138" y="3855538"/>
            <a:ext cx="273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Generating Keys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15" y="4543305"/>
            <a:ext cx="1241448" cy="1125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3"/>
              <p:cNvSpPr txBox="1">
                <a:spLocks/>
              </p:cNvSpPr>
              <p:nvPr/>
            </p:nvSpPr>
            <p:spPr>
              <a:xfrm>
                <a:off x="2990850" y="4313889"/>
                <a:ext cx="6419068" cy="186307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Find</a:t>
                </a:r>
                <a:r>
                  <a:rPr lang="en-US" altLang="zh-CN" sz="1800" b="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1 mod p</a:t>
                </a:r>
              </a:p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Find</a:t>
                </a:r>
                <a:r>
                  <a:rPr lang="en-US" altLang="zh-CN" sz="1800" b="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1 mod q</a:t>
                </a:r>
              </a:p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Private key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>
                  <a:latin typeface="+mn-lt"/>
                  <a:ea typeface="+mn-ea"/>
                </a:endParaRPr>
              </a:p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Public key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altLang="zh-CN" sz="1800" dirty="0"/>
                  <a:t>mod q</a:t>
                </a:r>
              </a:p>
            </p:txBody>
          </p:sp>
        </mc:Choice>
        <mc:Fallback xmlns="">
          <p:sp>
            <p:nvSpPr>
              <p:cNvPr id="16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4313889"/>
                <a:ext cx="6419068" cy="1863074"/>
              </a:xfrm>
              <a:prstGeom prst="rect">
                <a:avLst/>
              </a:prstGeom>
              <a:blipFill rotWithShape="1">
                <a:blip r:embed="rId4"/>
                <a:stretch>
                  <a:fillRect l="-665" t="-22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Lattice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504315"/>
            <a:ext cx="5746519" cy="293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104610" y="2043601"/>
            <a:ext cx="205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15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Basis: </a:t>
            </a:r>
            <a:endParaRPr lang="zh-CN" altLang="en-US" sz="2800" spc="15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38" y="2790450"/>
            <a:ext cx="4364181" cy="9297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66" y="4679177"/>
            <a:ext cx="2329068" cy="5363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Encryption and Decryption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71515" y="1853300"/>
                <a:ext cx="6419068" cy="1308050"/>
              </a:xfrm>
              <a:noFill/>
            </p:spPr>
            <p:txBody>
              <a:bodyPr wrap="square" rtlCol="0">
                <a:spAutoFit/>
              </a:bodyPr>
              <a:lstStyle/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A message m</a:t>
                </a:r>
              </a:p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A random polynomial r</a:t>
                </a:r>
              </a:p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>
                    <a:latin typeface="+mn-lt"/>
                    <a:ea typeface="+mn-ea"/>
                  </a:rPr>
                  <a:t>mod q</a:t>
                </a:r>
                <a:endParaRPr lang="zh-CN" altLang="en-US" sz="1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71515" y="1853300"/>
                <a:ext cx="6419068" cy="1308050"/>
              </a:xfrm>
              <a:blipFill rotWithShape="1">
                <a:blip r:embed="rId2"/>
                <a:stretch>
                  <a:fillRect l="-570" t="-1860" b="-6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58827" y="1381125"/>
            <a:ext cx="250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Encryption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71515" y="3407465"/>
            <a:ext cx="273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Decryption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23" y="4124974"/>
            <a:ext cx="1241448" cy="1125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3"/>
              <p:cNvSpPr txBox="1">
                <a:spLocks/>
              </p:cNvSpPr>
              <p:nvPr/>
            </p:nvSpPr>
            <p:spPr>
              <a:xfrm>
                <a:off x="2886466" y="4022912"/>
                <a:ext cx="6419068" cy="132946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mod q</a:t>
                </a:r>
              </a:p>
              <a:p>
                <a:pPr mar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mod p</a:t>
                </a:r>
              </a:p>
              <a:p>
                <a:pPr mar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mod p</a:t>
                </a:r>
              </a:p>
            </p:txBody>
          </p:sp>
        </mc:Choice>
        <mc:Fallback xmlns="">
          <p:sp>
            <p:nvSpPr>
              <p:cNvPr id="16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66" y="4022912"/>
                <a:ext cx="6419068" cy="1329467"/>
              </a:xfrm>
              <a:prstGeom prst="rect">
                <a:avLst/>
              </a:prstGeom>
              <a:blipFill rotWithShape="1">
                <a:blip r:embed="rId4"/>
                <a:stretch>
                  <a:fillRect l="-665" t="-2752"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238" y="1963647"/>
            <a:ext cx="1324396" cy="1087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Security</a:t>
            </a:r>
            <a:endParaRPr lang="zh-CN" altLang="en-US" sz="320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1095375" y="175284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Parameters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Moderate Security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Standard Security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High Security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347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Highest Security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58827" y="1381125"/>
            <a:ext cx="250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Choosing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58826" y="3823512"/>
            <a:ext cx="250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3"/>
              <p:cNvSpPr txBox="1">
                <a:spLocks/>
              </p:cNvSpPr>
              <p:nvPr/>
            </p:nvSpPr>
            <p:spPr>
              <a:xfrm>
                <a:off x="974724" y="4397184"/>
                <a:ext cx="8248651" cy="1352806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5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500"/>
                  </a:spcBef>
                  <a:buFont typeface="Arial" panose="020B0604020202020204" pitchFamily="34" charset="0"/>
                  <a:buChar char="•"/>
                  <a:defRPr sz="1400" kern="1200" spc="15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ct val="100000"/>
                  </a:lnSpc>
                </a:pPr>
                <a:r>
                  <a:rPr lang="en-US" altLang="zh-CN" sz="1800" dirty="0">
                    <a:latin typeface="+mn-lt"/>
                    <a:ea typeface="+mn-ea"/>
                  </a:rPr>
                  <a:t>To find the shortest vector in the lattice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+mn-ea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+mn-lt"/>
                    <a:ea typeface="+mn-ea"/>
                  </a:rPr>
                  <a:t> </a:t>
                </a:r>
                <a:r>
                  <a:rPr lang="en-US" altLang="zh-CN" sz="1800" dirty="0"/>
                  <a:t>abbreviated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d>
                        <m:d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latin typeface="+mn-lt"/>
                  <a:ea typeface="+mn-ea"/>
                </a:endParaRPr>
              </a:p>
              <a:p>
                <a:pPr marL="0">
                  <a:lnSpc>
                    <a:spcPct val="100000"/>
                  </a:lnSpc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20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24" y="4397184"/>
                <a:ext cx="8248651" cy="1352806"/>
              </a:xfrm>
              <a:prstGeom prst="rect">
                <a:avLst/>
              </a:prstGeom>
              <a:blipFill rotWithShape="1">
                <a:blip r:embed="rId2"/>
                <a:stretch>
                  <a:fillRect l="-517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Advantages</a:t>
            </a:r>
            <a:endParaRPr lang="zh-CN" altLang="en-US" sz="3200" dirty="0"/>
          </a:p>
        </p:txBody>
      </p:sp>
      <p:sp>
        <p:nvSpPr>
          <p:cNvPr id="7" name="内容占位符 3"/>
          <p:cNvSpPr txBox="1"/>
          <p:nvPr/>
        </p:nvSpPr>
        <p:spPr>
          <a:xfrm>
            <a:off x="838200" y="1761189"/>
            <a:ext cx="7391400" cy="13080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 rtl="0">
              <a:defRPr lang="en-US"/>
            </a:defPPr>
            <a:lvl1pPr indent="-228600">
              <a:lnSpc>
                <a:spcPct val="100000"/>
              </a:lnSpc>
              <a:spcBef>
                <a:spcPts val="1500"/>
              </a:spcBef>
              <a:buFont typeface="Arial" panose="020B0604020202090204" pitchFamily="34" charset="0"/>
              <a:buChar char="•"/>
              <a:defRPr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1500"/>
              </a:spcBef>
              <a:buFont typeface="Arial" panose="020B0604020202090204" pitchFamily="34" charset="0"/>
              <a:buChar char="•"/>
              <a:defRPr sz="1500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1500"/>
              </a:spcBef>
              <a:buFont typeface="Arial" panose="020B0604020202090204" pitchFamily="34" charset="0"/>
              <a:buChar char="•"/>
              <a:defRPr sz="1400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1500"/>
              </a:spcBef>
              <a:buFont typeface="Arial" panose="020B0604020202090204" pitchFamily="34" charset="0"/>
              <a:buChar char="•"/>
              <a:defRPr sz="1400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1500"/>
              </a:spcBef>
              <a:buFont typeface="Arial" panose="020B0604020202090204" pitchFamily="34" charset="0"/>
              <a:buChar char="•"/>
              <a:defRPr sz="1400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r>
              <a:rPr lang="en-US" altLang="zh-CN" dirty="0"/>
              <a:t>Faster key generation (Extended Euclidean Algorithm)</a:t>
            </a:r>
          </a:p>
          <a:p>
            <a:r>
              <a:rPr lang="en-US" altLang="zh-CN" dirty="0"/>
              <a:t>Much efficient encryption and decryption</a:t>
            </a:r>
          </a:p>
          <a:p>
            <a:r>
              <a:rPr lang="en-US" altLang="zh-CN" dirty="0"/>
              <a:t>Low memory use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Reference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effectLst/>
                <a:latin typeface="Times New Roman" panose="02020503050405090304" pitchFamily="18" charset="0"/>
              </a:rPr>
              <a:t>Micciancio</a:t>
            </a:r>
            <a:r>
              <a:rPr lang="en-US" altLang="zh-CN" b="0" i="0" dirty="0">
                <a:effectLst/>
                <a:latin typeface="Times New Roman" panose="02020503050405090304" pitchFamily="18" charset="0"/>
              </a:rPr>
              <a:t>, D., &amp; Regev, O. (2009). Lattice­-based Cryptography. In D. J. Bernstein, J. Buchmann, &amp; E. </a:t>
            </a:r>
            <a:r>
              <a:rPr lang="en-US" altLang="zh-CN" b="0" i="0" dirty="0" err="1">
                <a:effectLst/>
                <a:latin typeface="Times New Roman" panose="02020503050405090304" pitchFamily="18" charset="0"/>
              </a:rPr>
              <a:t>Dahmen</a:t>
            </a:r>
            <a:r>
              <a:rPr lang="en-US" altLang="zh-CN" b="0" i="0" dirty="0">
                <a:effectLst/>
                <a:latin typeface="Times New Roman" panose="02020503050405090304" pitchFamily="18" charset="0"/>
              </a:rPr>
              <a:t> (Eds.), </a:t>
            </a:r>
            <a:r>
              <a:rPr lang="en-US" altLang="zh-CN" b="0" i="1" dirty="0">
                <a:effectLst/>
                <a:latin typeface="Times New Roman" panose="02020503050405090304" pitchFamily="18" charset="0"/>
              </a:rPr>
              <a:t>Post-­Quantum Cryptography</a:t>
            </a:r>
            <a:r>
              <a:rPr lang="en-US" altLang="zh-CN" b="0" i="0" dirty="0">
                <a:effectLst/>
                <a:latin typeface="Times New Roman" panose="02020503050405090304" pitchFamily="18" charset="0"/>
              </a:rPr>
              <a:t> , (pp. 147­191).</a:t>
            </a:r>
          </a:p>
          <a:p>
            <a:pPr algn="l"/>
            <a:r>
              <a:rPr lang="en-US" altLang="zh-CN" dirty="0">
                <a:latin typeface="Times New Roman" panose="02020503050405090304" pitchFamily="18" charset="0"/>
              </a:rPr>
              <a:t>Wikipedia - the free encyclopedia “NTRU Cryptosystems Inc.”</a:t>
            </a:r>
          </a:p>
          <a:p>
            <a:pPr algn="l"/>
            <a:r>
              <a:rPr lang="en-US" altLang="zh-CN" dirty="0" err="1">
                <a:latin typeface="Times New Roman" panose="02020503050405090304" pitchFamily="18" charset="0"/>
              </a:rPr>
              <a:t>Hoffstein</a:t>
            </a:r>
            <a:r>
              <a:rPr lang="en-US" altLang="zh-CN" dirty="0">
                <a:latin typeface="Times New Roman" panose="02020503050405090304" pitchFamily="18" charset="0"/>
              </a:rPr>
              <a:t>, J., </a:t>
            </a:r>
            <a:r>
              <a:rPr lang="en-US" altLang="zh-CN" dirty="0" err="1">
                <a:latin typeface="Times New Roman" panose="02020503050405090304" pitchFamily="18" charset="0"/>
              </a:rPr>
              <a:t>Pipher</a:t>
            </a:r>
            <a:r>
              <a:rPr lang="en-US" altLang="zh-CN" dirty="0">
                <a:latin typeface="Times New Roman" panose="02020503050405090304" pitchFamily="18" charset="0"/>
              </a:rPr>
              <a:t>, J., &amp; Silverman, J. H. (1998, June).NTRU: A </a:t>
            </a:r>
            <a:r>
              <a:rPr lang="en-US" altLang="zh-CN" dirty="0" err="1">
                <a:latin typeface="Times New Roman" panose="02020503050405090304" pitchFamily="18" charset="0"/>
              </a:rPr>
              <a:t>ringbased</a:t>
            </a:r>
            <a:r>
              <a:rPr lang="en-US" altLang="zh-CN" dirty="0">
                <a:latin typeface="Times New Roman" panose="02020503050405090304" pitchFamily="18" charset="0"/>
              </a:rPr>
              <a:t> public key cryptosystem. In International Algorithmic Number Theory Symposium (pp. 267288).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9758" y="2845200"/>
            <a:ext cx="6352484" cy="583800"/>
          </a:xfrm>
        </p:spPr>
        <p:txBody>
          <a:bodyPr/>
          <a:lstStyle/>
          <a:p>
            <a:r>
              <a:rPr lang="en-US" altLang="zh-CN" sz="3200" dirty="0"/>
              <a:t>Thanks for your attention!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942" y="2733757"/>
            <a:ext cx="5252952" cy="583800"/>
          </a:xfrm>
        </p:spPr>
        <p:txBody>
          <a:bodyPr/>
          <a:lstStyle/>
          <a:p>
            <a:r>
              <a:rPr lang="en-US" altLang="zh-CN" sz="3200" dirty="0"/>
              <a:t>Hard Lattice Problems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Shortest Vector Problem (SVP)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42999" y="1820618"/>
            <a:ext cx="6620915" cy="3388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Shortest Independent Vectors Problem (SIVP)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08049" y="1839883"/>
            <a:ext cx="6965774" cy="355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Closest Vector Problem (CVP)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7734" y="1808436"/>
            <a:ext cx="6967538" cy="3614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620" y="2846840"/>
            <a:ext cx="7431233" cy="583800"/>
          </a:xfrm>
        </p:spPr>
        <p:txBody>
          <a:bodyPr/>
          <a:lstStyle/>
          <a:p>
            <a:r>
              <a:rPr lang="en-US" altLang="zh-CN" sz="3200" dirty="0"/>
              <a:t>Cryptographic Hard Problems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Short Integer Solution Problem (SIS)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60526" y="2044832"/>
            <a:ext cx="6115095" cy="1633549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3997401"/>
            <a:ext cx="2648308" cy="5086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D9AA-1816-41CB-A7E9-3D0372C9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791" y="2864414"/>
            <a:ext cx="6100417" cy="583800"/>
          </a:xfrm>
        </p:spPr>
        <p:txBody>
          <a:bodyPr/>
          <a:lstStyle/>
          <a:p>
            <a:pPr algn="ctr"/>
            <a:r>
              <a:rPr lang="en-US" altLang="zh-CN" sz="3200" dirty="0"/>
              <a:t>GGH/HNF Cryptosystem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B074A-C3B4-44EE-9900-5D71DC20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3" y="889718"/>
            <a:ext cx="10894074" cy="8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7448"/>
      </p:ext>
    </p:extLst>
  </p:cSld>
  <p:clrMapOvr>
    <a:masterClrMapping/>
  </p:clrMapOvr>
</p:sld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{B12BB58D-6D20-41C0-B4C3-73856906BCD2}tf11176810_win32</Template>
  <TotalTime>56</TotalTime>
  <Words>519</Words>
  <Application>Microsoft Office PowerPoint</Application>
  <PresentationFormat>宽屏</PresentationFormat>
  <Paragraphs>108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AvertaStd-semibold</vt:lpstr>
      <vt:lpstr>Meiryo UI</vt:lpstr>
      <vt:lpstr>Microsoft YaHei UI</vt:lpstr>
      <vt:lpstr>Arial</vt:lpstr>
      <vt:lpstr>Calibri</vt:lpstr>
      <vt:lpstr>Cambria Math</vt:lpstr>
      <vt:lpstr>Times New Roman</vt:lpstr>
      <vt:lpstr>创意性渐变 </vt:lpstr>
      <vt:lpstr>Lattice-Based Cryptography</vt:lpstr>
      <vt:lpstr>Lattice</vt:lpstr>
      <vt:lpstr>Hard Lattice Problems</vt:lpstr>
      <vt:lpstr>Shortest Vector Problem (SVP)</vt:lpstr>
      <vt:lpstr>Shortest Independent Vectors Problem (SIVP)</vt:lpstr>
      <vt:lpstr>Closest Vector Problem (CVP)</vt:lpstr>
      <vt:lpstr>Cryptographic Hard Problems</vt:lpstr>
      <vt:lpstr>Short Integer Solution Problem (SIS)</vt:lpstr>
      <vt:lpstr>GGH/HNF Cryptosystem</vt:lpstr>
      <vt:lpstr>Babai’s Algorithm</vt:lpstr>
      <vt:lpstr>Babai’s Algorithm</vt:lpstr>
      <vt:lpstr>Key Generation</vt:lpstr>
      <vt:lpstr>Encryption &amp; Decryption</vt:lpstr>
      <vt:lpstr>LWE-based Cryptosystem</vt:lpstr>
      <vt:lpstr>LWE Problem</vt:lpstr>
      <vt:lpstr>LWE cryptosystem</vt:lpstr>
      <vt:lpstr>Simple Example</vt:lpstr>
      <vt:lpstr>NTRU Cryptosystem</vt:lpstr>
      <vt:lpstr>Key Generation</vt:lpstr>
      <vt:lpstr>Encryption and Decryption</vt:lpstr>
      <vt:lpstr>Security</vt:lpstr>
      <vt:lpstr>Advantages</vt:lpstr>
      <vt:lpstr>Reference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Li. Zexi</dc:creator>
  <cp:lastModifiedBy>沈 羽</cp:lastModifiedBy>
  <cp:revision>28</cp:revision>
  <dcterms:created xsi:type="dcterms:W3CDTF">2021-07-22T08:53:50Z</dcterms:created>
  <dcterms:modified xsi:type="dcterms:W3CDTF">2021-07-22T11:21:24Z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