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1" r:id="rId8"/>
    <p:sldId id="280" r:id="rId9"/>
    <p:sldId id="283" r:id="rId10"/>
    <p:sldId id="292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1"/>
            <p14:sldId id="280"/>
            <p14:sldId id="283"/>
            <p14:sldId id="292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Xianyu Jacky" initials="XJ" lastIdx="1" clrIdx="4">
    <p:extLst>
      <p:ext uri="{19B8F6BF-5375-455C-9EA6-DF929625EA0E}">
        <p15:presenceInfo xmlns:p15="http://schemas.microsoft.com/office/powerpoint/2012/main" userId="a4e6e49f4a16db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241" autoAdjust="0"/>
  </p:normalViewPr>
  <p:slideViewPr>
    <p:cSldViewPr snapToGrid="0">
      <p:cViewPr varScale="1">
        <p:scale>
          <a:sx n="152" d="100"/>
          <a:sy n="152" d="100"/>
        </p:scale>
        <p:origin x="51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2021/12/1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2021/12/1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2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3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2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199" y="1041400"/>
            <a:ext cx="10515600" cy="2387600"/>
          </a:xfrm>
        </p:spPr>
        <p:txBody>
          <a:bodyPr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Tonelli-Shanks Algorithm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230CFC-C8DF-4454-8E67-7D6EDD2C7803}"/>
              </a:ext>
            </a:extLst>
          </p:cNvPr>
          <p:cNvSpPr txBox="1"/>
          <p:nvPr/>
        </p:nvSpPr>
        <p:spPr>
          <a:xfrm>
            <a:off x="2809502" y="3693226"/>
            <a:ext cx="657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Group 6</a:t>
            </a:r>
          </a:p>
          <a:p>
            <a:pPr algn="ctr"/>
            <a:r>
              <a:rPr lang="en-US" altLang="zh-CN" sz="2400" dirty="0" err="1">
                <a:solidFill>
                  <a:schemeClr val="bg1"/>
                </a:solidFill>
              </a:rPr>
              <a:t>Taoyue</a:t>
            </a:r>
            <a:r>
              <a:rPr lang="en-US" altLang="zh-CN" sz="2400" dirty="0">
                <a:solidFill>
                  <a:schemeClr val="bg1"/>
                </a:solidFill>
              </a:rPr>
              <a:t> Xia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Introduction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09" y="1524708"/>
            <a:ext cx="1130554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06F9E5-027D-4C44-8E5D-2212EC585B7A}"/>
                  </a:ext>
                </a:extLst>
              </p:cNvPr>
              <p:cNvSpPr txBox="1"/>
              <p:nvPr/>
            </p:nvSpPr>
            <p:spPr>
              <a:xfrm>
                <a:off x="521207" y="1340042"/>
                <a:ext cx="1097947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en-US" altLang="zh-CN" dirty="0"/>
                  <a:t>The Tonelli-Shanks Algorithm is used in modular arithmetic to calculate the square root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indent="457200" algn="just"/>
                <a:endParaRPr lang="en-US" altLang="zh-CN" dirty="0"/>
              </a:p>
              <a:p>
                <a:pPr indent="4572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/>
              </a:p>
              <a:p>
                <a:pPr indent="457200" algn="just"/>
                <a:endParaRPr lang="en-US" altLang="zh-CN" dirty="0"/>
              </a:p>
              <a:p>
                <a:pPr indent="457200" algn="just"/>
                <a:r>
                  <a:rPr lang="en-US" altLang="zh-CN" dirty="0"/>
                  <a:t>It can be used for finding points on elliptic curves, and the sieving process of quadratic sieve.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06F9E5-027D-4C44-8E5D-2212EC585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" y="1340042"/>
                <a:ext cx="10979475" cy="1477328"/>
              </a:xfrm>
              <a:prstGeom prst="rect">
                <a:avLst/>
              </a:prstGeom>
              <a:blipFill>
                <a:blip r:embed="rId3"/>
                <a:stretch>
                  <a:fillRect t="-2066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Method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D9F756-1A4C-4128-B31D-9C2CE461016D}"/>
                  </a:ext>
                </a:extLst>
              </p:cNvPr>
              <p:cNvSpPr txBox="1"/>
              <p:nvPr/>
            </p:nvSpPr>
            <p:spPr>
              <a:xfrm>
                <a:off x="521207" y="1144600"/>
                <a:ext cx="11046219" cy="5143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/>
                  <a:t>Given</a:t>
                </a:r>
                <a:r>
                  <a:rPr lang="fr-CA" altLang="zh-CN" sz="1600" dirty="0"/>
                  <a:t> a </a:t>
                </a:r>
                <a:r>
                  <a:rPr lang="en-US" altLang="zh-CN" sz="1600" dirty="0"/>
                  <a:t>non-zero</a:t>
                </a:r>
                <a:r>
                  <a:rPr lang="fr-CA" altLang="zh-CN" sz="1600" dirty="0"/>
                  <a:t> </a:t>
                </a:r>
                <a:r>
                  <a:rPr lang="en-US" altLang="zh-CN" sz="1600" dirty="0"/>
                  <a:t>integer</a:t>
                </a:r>
                <a:r>
                  <a:rPr lang="fr-CA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altLang="zh-CN" sz="1600" dirty="0"/>
                  <a:t> and an </a:t>
                </a:r>
                <a:r>
                  <a:rPr lang="en-US" altLang="zh-CN" sz="1600" dirty="0"/>
                  <a:t>odd</a:t>
                </a:r>
                <a:r>
                  <a:rPr lang="fr-CA" altLang="zh-CN" sz="1600" dirty="0"/>
                  <a:t> prime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altLang="zh-CN" sz="1600" dirty="0"/>
                  <a:t>, </a:t>
                </a:r>
                <a:r>
                  <a:rPr lang="fr-CA" altLang="zh-CN" sz="1600" dirty="0" err="1"/>
                  <a:t>referring</a:t>
                </a:r>
                <a:r>
                  <a:rPr lang="fr-CA" altLang="zh-CN" sz="1600" dirty="0"/>
                  <a:t> to </a:t>
                </a:r>
                <a:r>
                  <a:rPr lang="fr-CA" altLang="zh-CN" sz="1600" dirty="0" err="1"/>
                  <a:t>Euler’s</a:t>
                </a:r>
                <a:r>
                  <a:rPr lang="fr-CA" altLang="zh-CN" sz="1600" dirty="0"/>
                  <a:t> </a:t>
                </a:r>
                <a:r>
                  <a:rPr lang="en-US" altLang="zh-CN" sz="1600" dirty="0"/>
                  <a:t>criterion</a:t>
                </a:r>
                <a:r>
                  <a:rPr lang="fr-CA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altLang="zh-CN" sz="1600" dirty="0"/>
                  <a:t> has a square root if and </a:t>
                </a:r>
                <a:r>
                  <a:rPr lang="fr-CA" altLang="zh-CN" sz="1600" dirty="0" err="1"/>
                  <a:t>only</a:t>
                </a:r>
                <a:r>
                  <a:rPr lang="fr-CA" altLang="zh-CN" sz="1600" dirty="0"/>
                  <a:t> if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≡1 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CA" altLang="zh-CN" sz="1600" dirty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CA" altLang="zh-CN" sz="1600" dirty="0"/>
                  <a:t>If a </a:t>
                </a:r>
                <a:r>
                  <a:rPr lang="fr-CA" altLang="zh-CN" sz="1600" dirty="0" err="1"/>
                  <a:t>number</a:t>
                </a:r>
                <a:r>
                  <a:rPr lang="fr-CA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CA" altLang="zh-CN" sz="1600" dirty="0"/>
                  <a:t> has no square root, </a:t>
                </a:r>
                <a:r>
                  <a:rPr lang="fr-CA" altLang="zh-CN" sz="1600" dirty="0" err="1"/>
                  <a:t>then</a:t>
                </a:r>
                <a:r>
                  <a:rPr lang="fr-CA" altLang="zh-CN" sz="1600" dirty="0"/>
                  <a:t> </a:t>
                </a:r>
                <a:r>
                  <a:rPr lang="fr-CA" altLang="zh-CN" sz="1600" dirty="0" err="1"/>
                  <a:t>it</a:t>
                </a:r>
                <a:r>
                  <a:rPr lang="fr-CA" altLang="zh-CN" sz="1600" dirty="0"/>
                  <a:t> </a:t>
                </a:r>
                <a:r>
                  <a:rPr lang="fr-CA" altLang="zh-CN" sz="1600" dirty="0" err="1"/>
                  <a:t>will</a:t>
                </a:r>
                <a:r>
                  <a:rPr lang="fr-CA" altLang="zh-CN" sz="1600" dirty="0"/>
                  <a:t> </a:t>
                </a:r>
                <a:r>
                  <a:rPr lang="fr-CA" altLang="zh-CN" sz="1600" dirty="0" err="1"/>
                  <a:t>give</a:t>
                </a:r>
                <a:r>
                  <a:rPr lang="fr-CA" altLang="zh-CN" sz="1600" dirty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≡−1 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CA" altLang="zh-CN" sz="1600" dirty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CA" altLang="zh-CN" sz="1600" dirty="0" err="1"/>
                  <a:t>Since</a:t>
                </a:r>
                <a:r>
                  <a:rPr lang="fr-CA" altLang="zh-CN" sz="1600" dirty="0"/>
                  <a:t> </a:t>
                </a:r>
                <a:r>
                  <a:rPr lang="fr-CA" altLang="zh-CN" sz="1600" dirty="0" err="1"/>
                  <a:t>half</a:t>
                </a:r>
                <a:r>
                  <a:rPr lang="fr-CA" altLang="zh-CN" sz="1600" dirty="0"/>
                  <a:t> of the </a:t>
                </a:r>
                <a:r>
                  <a:rPr lang="fr-CA" altLang="zh-CN" sz="1600" dirty="0" err="1"/>
                  <a:t>integers</a:t>
                </a:r>
                <a:r>
                  <a:rPr lang="fr-CA" altLang="zh-CN" sz="16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CA" altLang="zh-CN" sz="1600" dirty="0">
                    <a:solidFill>
                      <a:srgbClr val="0070C0"/>
                    </a:solidFill>
                  </a:rPr>
                  <a:t> </a:t>
                </a:r>
                <a:r>
                  <a:rPr lang="fr-CA" altLang="zh-CN" sz="1600" dirty="0"/>
                  <a:t>has the </a:t>
                </a:r>
                <a:r>
                  <a:rPr lang="fr-CA" altLang="zh-CN" sz="1600" dirty="0" err="1"/>
                  <a:t>above</a:t>
                </a:r>
                <a:r>
                  <a:rPr lang="fr-CA" altLang="zh-CN" sz="1600" dirty="0"/>
                  <a:t> </a:t>
                </a:r>
                <a:r>
                  <a:rPr lang="fr-CA" altLang="zh-CN" sz="1600" dirty="0" err="1"/>
                  <a:t>property</a:t>
                </a:r>
                <a:r>
                  <a:rPr lang="fr-CA" altLang="zh-CN" sz="1600" dirty="0"/>
                  <a:t>, </a:t>
                </a:r>
                <a:r>
                  <a:rPr lang="fr-CA" altLang="zh-CN" sz="1600" dirty="0" err="1"/>
                  <a:t>we</a:t>
                </a:r>
                <a:r>
                  <a:rPr lang="fr-CA" altLang="zh-CN" sz="1600" dirty="0"/>
                  <a:t> can </a:t>
                </a:r>
                <a:r>
                  <a:rPr lang="fr-CA" altLang="zh-CN" sz="1600" dirty="0" err="1"/>
                  <a:t>find</a:t>
                </a:r>
                <a:r>
                  <a:rPr lang="fr-CA" altLang="zh-CN" sz="1600" dirty="0"/>
                  <a:t> one </a:t>
                </a:r>
                <a:r>
                  <a:rPr lang="fr-CA" altLang="zh-CN" sz="1600" dirty="0" err="1"/>
                  <a:t>just</a:t>
                </a:r>
                <a:r>
                  <a:rPr lang="fr-CA" altLang="zh-CN" sz="1600" dirty="0"/>
                  <a:t> by </a:t>
                </a:r>
                <a:r>
                  <a:rPr lang="fr-CA" altLang="zh-CN" sz="1600" dirty="0" err="1"/>
                  <a:t>enumeration</a:t>
                </a:r>
                <a:r>
                  <a:rPr lang="fr-CA" altLang="zh-CN" sz="1600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fr-CA" altLang="zh-CN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fr-CA" altLang="zh-CN" sz="1600" dirty="0" err="1"/>
                  <a:t>Then</a:t>
                </a:r>
                <a:r>
                  <a:rPr lang="fr-CA" altLang="zh-CN" sz="1600" dirty="0"/>
                  <a:t>, </a:t>
                </a:r>
                <a:r>
                  <a:rPr lang="fr-CA" altLang="zh-CN" sz="1600" dirty="0" err="1"/>
                  <a:t>we</a:t>
                </a:r>
                <a:r>
                  <a:rPr lang="fr-CA" altLang="zh-CN" sz="1600" dirty="0"/>
                  <a:t> can </a:t>
                </a:r>
                <a:r>
                  <a:rPr lang="fr-CA" altLang="zh-CN" sz="1600" dirty="0" err="1"/>
                  <a:t>also</a:t>
                </a:r>
                <a:r>
                  <a:rPr lang="fr-CA" altLang="zh-CN" sz="1600" dirty="0"/>
                  <a:t> </a:t>
                </a:r>
                <a:r>
                  <a:rPr lang="fr-CA" altLang="zh-CN" sz="1600" dirty="0" err="1"/>
                  <a:t>see</a:t>
                </a:r>
                <a:r>
                  <a:rPr lang="fr-CA" altLang="zh-CN" sz="1600" dirty="0"/>
                  <a:t> </a:t>
                </a:r>
                <a:r>
                  <a:rPr lang="fr-CA" altLang="zh-CN" sz="1600" dirty="0" err="1"/>
                  <a:t>that</a:t>
                </a:r>
                <a:r>
                  <a:rPr lang="fr-CA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CA" altLang="zh-CN" sz="1600" dirty="0"/>
                  <a:t> can </a:t>
                </a:r>
                <a:r>
                  <a:rPr lang="fr-CA" altLang="zh-CN" sz="1600" dirty="0" err="1"/>
                  <a:t>be</a:t>
                </a:r>
                <a:r>
                  <a:rPr lang="fr-CA" altLang="zh-CN" sz="1600" dirty="0"/>
                  <a:t> </a:t>
                </a:r>
                <a:r>
                  <a:rPr lang="fr-CA" altLang="zh-CN" sz="1600" dirty="0" err="1"/>
                  <a:t>expressed</a:t>
                </a:r>
                <a:r>
                  <a:rPr lang="fr-CA" altLang="zh-CN" sz="1600" dirty="0"/>
                  <a:t>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fr-CA" altLang="zh-CN" sz="1600" dirty="0"/>
                  <a:t>, </a:t>
                </a:r>
                <a:r>
                  <a:rPr lang="fr-CA" altLang="zh-CN" sz="1600" dirty="0" err="1"/>
                  <a:t>where</a:t>
                </a:r>
                <a:r>
                  <a:rPr lang="fr-CA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CA" altLang="zh-CN" sz="1600" dirty="0"/>
                  <a:t> </a:t>
                </a:r>
                <a:r>
                  <a:rPr lang="en-US" altLang="zh-CN" sz="1600" dirty="0"/>
                  <a:t>is an odd number. If we try on the case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1600" b="0" dirty="0">
                  <a:solidFill>
                    <a:srgbClr val="0070C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CA" altLang="zh-CN" sz="1600" dirty="0" err="1"/>
                  <a:t>Then</a:t>
                </a:r>
                <a:r>
                  <a:rPr lang="fr-CA" altLang="zh-CN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altLang="zh-CN" sz="1600" dirty="0"/>
                  <a:t>. Note </a:t>
                </a:r>
                <a:r>
                  <a:rPr lang="fr-CA" altLang="zh-CN" sz="1600" dirty="0" err="1"/>
                  <a:t>that</a:t>
                </a:r>
                <a:r>
                  <a:rPr lang="fr-CA" altLang="zh-CN" sz="16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≡1 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altLang="zh-CN" sz="1600" dirty="0">
                    <a:solidFill>
                      <a:srgbClr val="0070C0"/>
                    </a:solidFill>
                  </a:rPr>
                  <a:t>, </a:t>
                </a:r>
                <a:r>
                  <a:rPr lang="en-US" altLang="zh-CN" sz="1600" dirty="0"/>
                  <a:t>t</a:t>
                </a:r>
                <a:r>
                  <a:rPr lang="fr-CA" altLang="zh-CN" sz="1600" dirty="0" err="1"/>
                  <a:t>hen</a:t>
                </a:r>
                <a:r>
                  <a:rPr lang="fr-CA" altLang="zh-CN" sz="1600" dirty="0"/>
                  <a:t> </a:t>
                </a:r>
                <a:r>
                  <a:rPr lang="fr-CA" altLang="zh-CN" sz="1600" dirty="0" err="1"/>
                  <a:t>we</a:t>
                </a:r>
                <a:r>
                  <a:rPr lang="fr-CA" altLang="zh-CN" sz="1600" dirty="0"/>
                  <a:t> </a:t>
                </a:r>
                <a:r>
                  <a:rPr lang="fr-CA" altLang="zh-CN" sz="1600" dirty="0" err="1"/>
                  <a:t>find</a:t>
                </a:r>
                <a:r>
                  <a:rPr lang="fr-CA" altLang="zh-CN" sz="1600" dirty="0"/>
                  <a:t> a square root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altLang="zh-CN" sz="1600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/>
                  <a:t>If not, set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600" b="0" dirty="0">
                    <a:solidFill>
                      <a:srgbClr val="0070C0"/>
                    </a:solidFill>
                  </a:rPr>
                  <a:t>-</a:t>
                </a:r>
                <a:r>
                  <a:rPr lang="en-US" altLang="zh-CN" sz="1600" b="0" dirty="0" err="1">
                    <a:solidFill>
                      <a:srgbClr val="0070C0"/>
                    </a:solidFill>
                  </a:rPr>
                  <a:t>th</a:t>
                </a:r>
                <a:r>
                  <a:rPr lang="en-US" altLang="zh-CN" sz="1600" b="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b="0" dirty="0"/>
                  <a:t>root of 1,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600" b="0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dirty="0"/>
                  <a:t>Then, our job can be reduced to find every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600" b="0" dirty="0"/>
                  <a:t>pair for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b="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600" b="0" dirty="0"/>
                  <a:t>, then finally when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1600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600" b="0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600" b="0" dirty="0">
                    <a:solidFill>
                      <a:srgbClr val="0070C0"/>
                    </a:solidFill>
                  </a:rPr>
                  <a:t>-</a:t>
                </a:r>
                <a:r>
                  <a:rPr lang="en-US" altLang="zh-CN" sz="1600" b="0" dirty="0" err="1">
                    <a:solidFill>
                      <a:srgbClr val="0070C0"/>
                    </a:solidFill>
                  </a:rPr>
                  <a:t>th</a:t>
                </a:r>
                <a:r>
                  <a:rPr lang="en-US" altLang="zh-CN" sz="1600" b="0" dirty="0"/>
                  <a:t> root of 1, which indicate that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600" b="0" dirty="0"/>
                  <a:t> is a square root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600" b="0" dirty="0"/>
                  <a:t>.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D9F756-1A4C-4128-B31D-9C2CE461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" y="1144600"/>
                <a:ext cx="11046219" cy="5143524"/>
              </a:xfrm>
              <a:prstGeom prst="rect">
                <a:avLst/>
              </a:prstGeom>
              <a:blipFill>
                <a:blip r:embed="rId3"/>
                <a:stretch>
                  <a:fillRect l="-276" r="-276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Method (Continued)</a:t>
            </a:r>
            <a:endParaRPr lang="en-GB" altLang="zh-CN" dirty="0"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521207" y="1217427"/>
                <a:ext cx="11018542" cy="537868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 rtl="0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None/>
                </a:pP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Then we check whether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zh-CN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70C0"/>
                    </a:solidFill>
                    <a:latin typeface="+mn-lt"/>
                    <a:cs typeface="Segoe UI" panose="020B0502040204020203" pitchFamily="34" charset="0"/>
                  </a:rPr>
                  <a:t>-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+mn-lt"/>
                    <a:cs typeface="Segoe UI" panose="020B0502040204020203" pitchFamily="34" charset="0"/>
                  </a:rPr>
                  <a:t>th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root of 1. If it is, then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pair remains, and enter the next loop.</a:t>
                </a:r>
              </a:p>
              <a:p>
                <a:pPr marL="0" indent="0" rtl="0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None/>
                </a:pP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If not, then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p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  <m:r>
                              <a:rPr lang="en-US" altLang="zh-CN" sz="16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must be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lt"/>
                    <a:cs typeface="Segoe UI" panose="020B0502040204020203" pitchFamily="34" charset="0"/>
                  </a:rPr>
                  <a:t>-1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. So we need to find a new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pair so that the algorithm </a:t>
                </a:r>
                <a:r>
                  <a:rPr lang="en-US" altLang="zh-CN" sz="160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can continue.</a:t>
                </a:r>
                <a:endParaRPr lang="en-US" altLang="zh-CN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Segoe UI" panose="020B0502040204020203" pitchFamily="34" charset="0"/>
                </a:endParaRPr>
              </a:p>
              <a:p>
                <a:pPr marL="0" indent="0" rtl="0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None/>
                </a:pP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Simply, we can use multiply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</m:oMath>
                </a14:m>
                <a:r>
                  <a:rPr lang="zh-CN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with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+mn-lt"/>
                    <a:cs typeface="Segoe UI" panose="020B0502040204020203" pitchFamily="34" charset="0"/>
                  </a:rPr>
                  <a:t>a factor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+mn-lt"/>
                    <a:cs typeface="Segoe UI" panose="020B0502040204020203" pitchFamily="34" charset="0"/>
                  </a:rPr>
                  <a:t>should be multiplied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to hold the equality. Therefore, the problem now lands in how to find the proper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.</a:t>
                </a:r>
              </a:p>
              <a:p>
                <a:pPr marL="0" indent="0" rtl="0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None/>
                </a:pP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Fortunately, in the previous slide, we see that for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𝑧</m:t>
                    </m:r>
                  </m:oMath>
                </a14:m>
                <a:r>
                  <a:rPr lang="zh-CN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which have no square root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𝑚𝑜𝑑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0070C0"/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lt"/>
                    <a:cs typeface="Segoe UI" panose="020B0502040204020203" pitchFamily="34" charset="0"/>
                  </a:rPr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70C0"/>
                    </a:solidFill>
                    <a:latin typeface="+mn-lt"/>
                    <a:cs typeface="Segoe UI" panose="020B0502040204020203" pitchFamily="34" charset="0"/>
                  </a:rPr>
                  <a:t>-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+mn-lt"/>
                    <a:cs typeface="Segoe UI" panose="020B0502040204020203" pitchFamily="34" charset="0"/>
                  </a:rPr>
                  <a:t>th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+mn-lt"/>
                    <a:cs typeface="Segoe UI" panose="020B0502040204020203" pitchFamily="34" charset="0"/>
                  </a:rPr>
                  <a:t> root of -1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.</a:t>
                </a:r>
              </a:p>
              <a:p>
                <a:pPr marL="0" indent="0" rtl="0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None/>
                </a:pP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By squaring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many times, we can get a sequence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-</a:t>
                </a:r>
                <a:r>
                  <a:rPr lang="en-US" altLang="zh-CN" sz="16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th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root of -1, so that we can multiply the corresponding one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zh-CN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to make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-</a:t>
                </a:r>
                <a:r>
                  <a:rPr lang="en-US" altLang="zh-CN" sz="16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th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root of 1.</a:t>
                </a:r>
              </a:p>
              <a:p>
                <a:pPr marL="0" indent="0" rtl="0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None/>
                </a:pP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Finally, running to the end, when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, the corresponding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</m:oMath>
                </a14:m>
                <a:r>
                  <a:rPr lang="zh-CN" alt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would be our square root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𝑚𝑜𝑑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altLang="zh-CN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cs typeface="Segoe UI" panose="020B0502040204020203" pitchFamily="34" charset="0"/>
                  </a:rPr>
                  <a:t>.</a:t>
                </a:r>
                <a:endPara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521207" y="1217427"/>
                <a:ext cx="11018542" cy="5378681"/>
              </a:xfrm>
              <a:blipFill>
                <a:blip r:embed="rId3"/>
                <a:stretch>
                  <a:fillRect l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altLang="zh-CN" dirty="0"/>
              <a:t>Pseudocode</a:t>
            </a:r>
          </a:p>
        </p:txBody>
      </p:sp>
      <p:sp>
        <p:nvSpPr>
          <p:cNvPr id="30" name="内容占位符 17"/>
          <p:cNvSpPr txBox="1">
            <a:spLocks/>
          </p:cNvSpPr>
          <p:nvPr/>
        </p:nvSpPr>
        <p:spPr>
          <a:xfrm>
            <a:off x="541609" y="1455491"/>
            <a:ext cx="11038566" cy="5018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324677-3100-48AD-A8F4-0008B694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5" y="1259363"/>
            <a:ext cx="6082980" cy="521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F3613-5B45-4FD5-8CB5-FDFA0F5D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39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32A0B0-1A4F-4084-8807-3E4A8C5FD464}"/>
              </a:ext>
            </a:extLst>
          </p:cNvPr>
          <p:cNvSpPr txBox="1"/>
          <p:nvPr/>
        </p:nvSpPr>
        <p:spPr>
          <a:xfrm>
            <a:off x="4207823" y="2967335"/>
            <a:ext cx="377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3064227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331</TotalTime>
  <Words>480</Words>
  <Application>Microsoft Office PowerPoint</Application>
  <PresentationFormat>宽屏</PresentationFormat>
  <Paragraphs>36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 UI</vt:lpstr>
      <vt:lpstr>Arial</vt:lpstr>
      <vt:lpstr>Cambria Math</vt:lpstr>
      <vt:lpstr>Segoe UI</vt:lpstr>
      <vt:lpstr>欢迎文档</vt:lpstr>
      <vt:lpstr>Tonelli-Shanks Algorithm</vt:lpstr>
      <vt:lpstr>Introduction</vt:lpstr>
      <vt:lpstr>Method</vt:lpstr>
      <vt:lpstr>Method (Continued)</vt:lpstr>
      <vt:lpstr>Pseudocode</vt:lpstr>
      <vt:lpstr>Program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OxyContin Addiction and Drug Abuse</dc:title>
  <dc:creator>夏 陶悦</dc:creator>
  <cp:keywords/>
  <cp:lastModifiedBy>夏 陶悦</cp:lastModifiedBy>
  <cp:revision>84</cp:revision>
  <dcterms:created xsi:type="dcterms:W3CDTF">2021-11-29T02:15:05Z</dcterms:created>
  <dcterms:modified xsi:type="dcterms:W3CDTF">2021-12-01T09:16:28Z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