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C89"/>
    <a:srgbClr val="F2D4CC"/>
    <a:srgbClr val="E2C8B8"/>
    <a:srgbClr val="BED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22"/>
    <p:restoredTop sz="91481"/>
  </p:normalViewPr>
  <p:slideViewPr>
    <p:cSldViewPr snapToGrid="0">
      <p:cViewPr>
        <p:scale>
          <a:sx n="80" d="100"/>
          <a:sy n="80" d="100"/>
        </p:scale>
        <p:origin x="1616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713F-BFC6-1456-5A70-065EFF121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062A6-2326-B637-5478-DC7174541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7AF3B-E8BF-FE92-C13C-05C64DFE5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EC1A-4F89-D44B-87F7-C495BE2B4A9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29D8-0C5C-77A0-9A08-8BC6D0E3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D0D62-4EC9-88E3-FE4F-43F83BD5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23CC-4A00-D545-BF32-6BE95C57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6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5460C-B0DD-9970-D0DF-347DD5C7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D8790-4E62-9908-2377-0730A6258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2555-3117-921D-C02D-EE455C0F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EC1A-4F89-D44B-87F7-C495BE2B4A9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0AF47-ABBA-5097-AF1A-AEABDD01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A0484-F420-BB1E-B83C-3F353CC0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23CC-4A00-D545-BF32-6BE95C57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94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E6D69-3114-A2B8-9B49-73D2D2FAC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A3751-2C88-091F-F8BC-590A98D3B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0D7D2-F8F1-D0F1-80E8-A41B78EE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EC1A-4F89-D44B-87F7-C495BE2B4A9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BE391-B99A-1CF4-32C8-E823BD633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B86D2-7BFB-0CD8-2FBC-AFD84C72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23CC-4A00-D545-BF32-6BE95C57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0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4543-0FCA-32D9-86FD-6F1B76C0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CAA53-83C7-B314-47AF-6307487B4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4BFF6-3EAE-4CDE-63FD-AF7F4766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EC1A-4F89-D44B-87F7-C495BE2B4A9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89E89-8B69-763B-DAD4-33DF9DF4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55993-B9CC-3DAC-EFCD-8FD853DA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23CC-4A00-D545-BF32-6BE95C57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F251-2F4E-38BB-FBB3-44EF1EF5D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336E4-7E9A-76FA-ACF6-9EB3DBB1D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00ABE-8B46-DC3C-077D-1A1AC3B1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EC1A-4F89-D44B-87F7-C495BE2B4A9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AE63B-B75C-C461-62E6-3DE818C0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D0653-FF3A-A44B-C0D5-720CC1C6B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23CC-4A00-D545-BF32-6BE95C57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99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3977-B3BE-4FFD-20C4-F0865D44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2E9D1-0877-38A0-FA86-5C421E5F1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5D5BA-C688-2D62-D7DF-9E6142817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A4C0B-5337-EE94-C225-8F19B1D9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EC1A-4F89-D44B-87F7-C495BE2B4A9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28CB3-071D-1168-B87B-3E2E7507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3A682-80F7-8BD9-ED71-8103937A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23CC-4A00-D545-BF32-6BE95C57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33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6B61-EE5F-5677-AF19-860A257C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D190-FF45-C9D2-756B-ECA127CB1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5FCCE-ED08-84B6-DEC4-C4A1DC46A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7F5E1-3072-06FD-BED5-41FE40C15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2BB61-45FA-11B4-7F83-4F2DBBC0D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BFD67-6A33-E032-71ED-6F89C23EC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EC1A-4F89-D44B-87F7-C495BE2B4A9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A89C58-94A3-FDB9-F02E-F11BE871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6BDF9-4D6C-DE8B-D547-A5068C3F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23CC-4A00-D545-BF32-6BE95C57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62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57DC-67F2-E99C-0544-C8B26D96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2DB2A-FB1E-1D48-B738-67CA62A4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EC1A-4F89-D44B-87F7-C495BE2B4A9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F748C-879B-E829-36EC-2C065700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908A7-F52B-29E8-EE64-FF392003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23CC-4A00-D545-BF32-6BE95C57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7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63129-C5B9-C259-FEE5-7E4DA186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EC1A-4F89-D44B-87F7-C495BE2B4A9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A5E89-A56F-B971-0B4B-E710B586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60CC3-7355-7790-D367-96D27AED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23CC-4A00-D545-BF32-6BE95C57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9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E3D0-9B78-089A-3D67-E11CA7DF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D7A9-C4F1-B081-0E36-D7ECACF75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263F8-B2F1-FF22-9DE6-ED946EF4C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31DA6-8FA3-248D-86D7-EC23ACE7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EC1A-4F89-D44B-87F7-C495BE2B4A9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2DE79-AC67-F847-86FB-2814B652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013C3-0687-49D6-D4D9-9DE18E86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23CC-4A00-D545-BF32-6BE95C57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1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CB5F-85F3-7AEB-04EA-D571C3E0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328A8-A7E2-2C2E-D885-6A3BEB96D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F1B8F-5ACD-E106-9719-68C6EA2E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C059D-9368-10C9-C07A-BE3CC26F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8EC1A-4F89-D44B-87F7-C495BE2B4A9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85958-F574-EC53-5C1F-6A53A85F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73BB3-34B7-31BC-E40B-23BDFE1E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23CC-4A00-D545-BF32-6BE95C57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5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2000E-88D4-8143-B9E0-70EA6315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E886A-8D1D-3D6B-A1FB-2F2204D89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129A9-0BBB-4EA0-4D9D-B08D81822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D8EC1A-4F89-D44B-87F7-C495BE2B4A9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2A9C-1BE7-DFD7-7CC4-6610D4B77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7FBFA-C34D-33C7-659C-412B43E79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823CC-4A00-D545-BF32-6BE95C57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5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9F44-2A3B-4E7A-79CD-CAD6F9F1E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4800" b="0" i="0" u="none" strike="noStrike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Consumer Valuation of Battery Health Information in Used Electric Vehicle Markets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83729-9E82-9D5E-857A-C4A7926C7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1F1F1F"/>
                </a:solidFill>
                <a:effectLst/>
                <a:latin typeface="Roboto" panose="020F0502020204030204" pitchFamily="34" charset="0"/>
              </a:rPr>
              <a:t>A Discrete Choice Experiment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76833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1D77F-CCD6-6E9A-BF3B-23604AD5D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4DB02-A6DB-C173-5186-B0F8F3E7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5" y="365125"/>
            <a:ext cx="11261165" cy="728569"/>
          </a:xfrm>
        </p:spPr>
        <p:txBody>
          <a:bodyPr/>
          <a:lstStyle/>
          <a:p>
            <a:r>
              <a:rPr lang="en-US" dirty="0"/>
              <a:t>Visual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F25E7-8B1A-5828-E7DA-3EA60208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6" y="1219201"/>
            <a:ext cx="11309754" cy="5378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effectLst/>
              </a:rPr>
              <a:t>If these were your only options, which would you choose?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753DD6-22E4-9C03-9BE9-55718797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24164"/>
              </p:ext>
            </p:extLst>
          </p:nvPr>
        </p:nvGraphicFramePr>
        <p:xfrm>
          <a:off x="67235" y="1757082"/>
          <a:ext cx="11598239" cy="41198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578224">
                  <a:extLst>
                    <a:ext uri="{9D8B030D-6E8A-4147-A177-3AD203B41FA5}">
                      <a16:colId xmlns:a16="http://schemas.microsoft.com/office/drawing/2014/main" val="3635600157"/>
                    </a:ext>
                  </a:extLst>
                </a:gridCol>
                <a:gridCol w="1709047">
                  <a:extLst>
                    <a:ext uri="{9D8B030D-6E8A-4147-A177-3AD203B41FA5}">
                      <a16:colId xmlns:a16="http://schemas.microsoft.com/office/drawing/2014/main" val="1565982051"/>
                    </a:ext>
                  </a:extLst>
                </a:gridCol>
                <a:gridCol w="1274080">
                  <a:extLst>
                    <a:ext uri="{9D8B030D-6E8A-4147-A177-3AD203B41FA5}">
                      <a16:colId xmlns:a16="http://schemas.microsoft.com/office/drawing/2014/main" val="2994125384"/>
                    </a:ext>
                  </a:extLst>
                </a:gridCol>
                <a:gridCol w="1756214">
                  <a:extLst>
                    <a:ext uri="{9D8B030D-6E8A-4147-A177-3AD203B41FA5}">
                      <a16:colId xmlns:a16="http://schemas.microsoft.com/office/drawing/2014/main" val="404731839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86547108"/>
                    </a:ext>
                  </a:extLst>
                </a:gridCol>
                <a:gridCol w="2031927">
                  <a:extLst>
                    <a:ext uri="{9D8B030D-6E8A-4147-A177-3AD203B41FA5}">
                      <a16:colId xmlns:a16="http://schemas.microsoft.com/office/drawing/2014/main" val="1286294262"/>
                    </a:ext>
                  </a:extLst>
                </a:gridCol>
                <a:gridCol w="2038947">
                  <a:extLst>
                    <a:ext uri="{9D8B030D-6E8A-4147-A177-3AD203B41FA5}">
                      <a16:colId xmlns:a16="http://schemas.microsoft.com/office/drawing/2014/main" val="530889825"/>
                    </a:ext>
                  </a:extLst>
                </a:gridCol>
              </a:tblGrid>
              <a:tr h="355053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Vehicle</a:t>
                      </a:r>
                    </a:p>
                    <a:p>
                      <a:r>
                        <a:rPr lang="en-US" sz="1400" b="1" dirty="0"/>
                        <a:t>information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i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Mileage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400" b="0" i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(yr. 3)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06324"/>
                  </a:ext>
                </a:extLst>
              </a:tr>
              <a:tr h="153075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Battery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information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i="0" dirty="0"/>
                        <a:t>Condition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Like-new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372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Refurbishment history</a:t>
                      </a:r>
                      <a:endParaRPr lang="en-US" sz="1400" b="1" i="0" dirty="0"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Reconditioned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Original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Fully-replaced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1491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endParaRPr lang="en-US" sz="1400" i="0" dirty="0"/>
                    </a:p>
                    <a:p>
                      <a:r>
                        <a:rPr lang="en-US" sz="1400" b="1" i="0" dirty="0"/>
                        <a:t>Range</a:t>
                      </a:r>
                      <a:r>
                        <a:rPr lang="en-US" sz="1400" i="0" dirty="0"/>
                        <a:t> </a:t>
                      </a:r>
                      <a:r>
                        <a:rPr lang="en-US" sz="1400" i="1" dirty="0"/>
                        <a:t>in mile </a:t>
                      </a:r>
                    </a:p>
                    <a:p>
                      <a:r>
                        <a:rPr lang="en-US" sz="1400" i="0" dirty="0"/>
                        <a:t>(</a:t>
                      </a:r>
                      <a:r>
                        <a:rPr lang="en-US" sz="1400" b="1" i="0" dirty="0"/>
                        <a:t>SOH</a:t>
                      </a:r>
                      <a:r>
                        <a:rPr lang="en-US" sz="1400" i="0" dirty="0"/>
                        <a:t> </a:t>
                      </a:r>
                      <a:r>
                        <a:rPr lang="en-US" sz="1400" i="1" dirty="0"/>
                        <a:t>in %</a:t>
                      </a:r>
                      <a:r>
                        <a:rPr lang="en-US" sz="1400" i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New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250 (100%)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 (100%)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300 (100%)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1613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Current (yr. 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235 (94%)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194 (97%)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265 (88%)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08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Future (yr. 8)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213 (85%)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185 (92%)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216 (72%)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82301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1400" b="1" dirty="0"/>
                    </a:p>
                    <a:p>
                      <a:r>
                        <a:rPr lang="en-US" sz="1400" b="1" dirty="0"/>
                        <a:t>Charging history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weekly charging frequency </a:t>
                      </a:r>
                    </a:p>
                    <a:p>
                      <a:pPr rtl="0" fontAlgn="t">
                        <a:buNone/>
                      </a:pPr>
                      <a:r>
                        <a:rPr lang="en-US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(during the first 3 years )</a:t>
                      </a: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times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 times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 times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224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charging sessions using 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DCFC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3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Purchase price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$25,000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$20,000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$15,000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906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7A6F6D2-35BD-55AF-3837-88C7156C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1851215"/>
            <a:ext cx="463639" cy="341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2FCACA-5A3F-EF72-8F85-7CC091777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" y="3002886"/>
            <a:ext cx="496359" cy="341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B1F215-6078-8504-7816-80B956CAA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0" y="4271134"/>
            <a:ext cx="540405" cy="5819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66094EC-E592-EFFF-A89A-F165B2F6E260}"/>
              </a:ext>
            </a:extLst>
          </p:cNvPr>
          <p:cNvSpPr/>
          <p:nvPr/>
        </p:nvSpPr>
        <p:spPr>
          <a:xfrm>
            <a:off x="6318234" y="5549898"/>
            <a:ext cx="242047" cy="2420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5AA984-02B6-3277-7AEB-92443D917B76}"/>
              </a:ext>
            </a:extLst>
          </p:cNvPr>
          <p:cNvSpPr/>
          <p:nvPr/>
        </p:nvSpPr>
        <p:spPr>
          <a:xfrm>
            <a:off x="8502126" y="5562599"/>
            <a:ext cx="242047" cy="2420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DEB99A-64C6-CADD-5472-67A969384A66}"/>
              </a:ext>
            </a:extLst>
          </p:cNvPr>
          <p:cNvSpPr/>
          <p:nvPr/>
        </p:nvSpPr>
        <p:spPr>
          <a:xfrm>
            <a:off x="10575215" y="5562598"/>
            <a:ext cx="242047" cy="2420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E5051A-4FF4-9F5F-5C2B-503D4E3E7677}"/>
              </a:ext>
            </a:extLst>
          </p:cNvPr>
          <p:cNvSpPr txBox="1">
            <a:spLocks/>
          </p:cNvSpPr>
          <p:nvPr/>
        </p:nvSpPr>
        <p:spPr>
          <a:xfrm>
            <a:off x="44046" y="6320119"/>
            <a:ext cx="11309754" cy="53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000" dirty="0"/>
              <a:t>Would you actually purchase the vehicle you selected above if it is available to you?     </a:t>
            </a:r>
            <a:r>
              <a:rPr lang="en-US" sz="2000" dirty="0">
                <a:highlight>
                  <a:srgbClr val="C0C0C0"/>
                </a:highlight>
              </a:rPr>
              <a:t>Yes </a:t>
            </a:r>
            <a:r>
              <a:rPr lang="en-US" sz="2000" dirty="0"/>
              <a:t>      </a:t>
            </a:r>
            <a:r>
              <a:rPr lang="en-US" sz="2000" dirty="0">
                <a:highlight>
                  <a:srgbClr val="C0C0C0"/>
                </a:highlight>
              </a:rPr>
              <a:t>No</a:t>
            </a:r>
          </a:p>
        </p:txBody>
      </p:sp>
      <p:pic>
        <p:nvPicPr>
          <p:cNvPr id="13" name="Graphic 12" descr="Dollar with solid fill">
            <a:extLst>
              <a:ext uri="{FF2B5EF4-FFF2-40B4-BE49-F238E27FC236}">
                <a16:creationId xmlns:a16="http://schemas.microsoft.com/office/drawing/2014/main" id="{38CDB1DE-2F6A-4262-F963-35967E647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35" y="5167765"/>
            <a:ext cx="341864" cy="3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77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12AAE-6B35-48AA-AEC6-0A96F003B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6B0EF-5B55-4EF1-3E54-C21FDA64B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6" y="1219201"/>
            <a:ext cx="11309754" cy="5378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effectLst/>
              </a:rPr>
              <a:t>If these were your only options, which would you choose?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20D319-F6CC-406F-EE4A-293828669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30314"/>
              </p:ext>
            </p:extLst>
          </p:nvPr>
        </p:nvGraphicFramePr>
        <p:xfrm>
          <a:off x="67235" y="1757082"/>
          <a:ext cx="11598239" cy="412047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578224">
                  <a:extLst>
                    <a:ext uri="{9D8B030D-6E8A-4147-A177-3AD203B41FA5}">
                      <a16:colId xmlns:a16="http://schemas.microsoft.com/office/drawing/2014/main" val="3635600157"/>
                    </a:ext>
                  </a:extLst>
                </a:gridCol>
                <a:gridCol w="2000759">
                  <a:extLst>
                    <a:ext uri="{9D8B030D-6E8A-4147-A177-3AD203B41FA5}">
                      <a16:colId xmlns:a16="http://schemas.microsoft.com/office/drawing/2014/main" val="1565982051"/>
                    </a:ext>
                  </a:extLst>
                </a:gridCol>
                <a:gridCol w="1983534">
                  <a:extLst>
                    <a:ext uri="{9D8B030D-6E8A-4147-A177-3AD203B41FA5}">
                      <a16:colId xmlns:a16="http://schemas.microsoft.com/office/drawing/2014/main" val="2994125384"/>
                    </a:ext>
                  </a:extLst>
                </a:gridCol>
                <a:gridCol w="965290">
                  <a:extLst>
                    <a:ext uri="{9D8B030D-6E8A-4147-A177-3AD203B41FA5}">
                      <a16:colId xmlns:a16="http://schemas.microsoft.com/office/drawing/2014/main" val="4047318399"/>
                    </a:ext>
                  </a:extLst>
                </a:gridCol>
                <a:gridCol w="1999558">
                  <a:extLst>
                    <a:ext uri="{9D8B030D-6E8A-4147-A177-3AD203B41FA5}">
                      <a16:colId xmlns:a16="http://schemas.microsoft.com/office/drawing/2014/main" val="1686547108"/>
                    </a:ext>
                  </a:extLst>
                </a:gridCol>
                <a:gridCol w="2031927">
                  <a:extLst>
                    <a:ext uri="{9D8B030D-6E8A-4147-A177-3AD203B41FA5}">
                      <a16:colId xmlns:a16="http://schemas.microsoft.com/office/drawing/2014/main" val="1286294262"/>
                    </a:ext>
                  </a:extLst>
                </a:gridCol>
                <a:gridCol w="2038947">
                  <a:extLst>
                    <a:ext uri="{9D8B030D-6E8A-4147-A177-3AD203B41FA5}">
                      <a16:colId xmlns:a16="http://schemas.microsoft.com/office/drawing/2014/main" val="530889825"/>
                    </a:ext>
                  </a:extLst>
                </a:gridCol>
              </a:tblGrid>
              <a:tr h="355053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Vehicle</a:t>
                      </a:r>
                    </a:p>
                    <a:p>
                      <a:r>
                        <a:rPr lang="en-US" sz="1400" b="1" dirty="0"/>
                        <a:t>information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i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Mileage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400" b="0" i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(yr. 3)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06324"/>
                  </a:ext>
                </a:extLst>
              </a:tr>
              <a:tr h="15307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Battery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information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i="0" dirty="0"/>
                        <a:t>Condition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Like-new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372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Refurbishment history</a:t>
                      </a:r>
                      <a:endParaRPr lang="en-US" sz="1400" b="1" i="0" dirty="0"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Reconditioned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Original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Fully-replaced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149118"/>
                  </a:ext>
                </a:extLst>
              </a:tr>
              <a:tr h="11131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i="0" dirty="0"/>
                    </a:p>
                    <a:p>
                      <a:r>
                        <a:rPr lang="en-US" sz="1400" b="1" i="0" dirty="0"/>
                        <a:t>Range</a:t>
                      </a:r>
                      <a:r>
                        <a:rPr lang="en-US" sz="1400" i="0" dirty="0"/>
                        <a:t> </a:t>
                      </a:r>
                      <a:r>
                        <a:rPr lang="en-US" sz="1400" i="1" dirty="0"/>
                        <a:t>in mile </a:t>
                      </a:r>
                    </a:p>
                    <a:p>
                      <a:r>
                        <a:rPr lang="en-US" sz="1400" i="0" dirty="0"/>
                        <a:t>(</a:t>
                      </a:r>
                      <a:r>
                        <a:rPr lang="en-US" sz="1400" b="1" i="0" dirty="0"/>
                        <a:t>SOH</a:t>
                      </a:r>
                      <a:r>
                        <a:rPr lang="en-US" sz="1400" i="0" dirty="0"/>
                        <a:t> </a:t>
                      </a:r>
                      <a:r>
                        <a:rPr lang="en-US" sz="1400" i="1" dirty="0"/>
                        <a:t>in %</a:t>
                      </a:r>
                      <a:r>
                        <a:rPr lang="en-US" sz="1400" i="0" dirty="0"/>
                        <a:t>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1613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1400" b="1" dirty="0"/>
                    </a:p>
                    <a:p>
                      <a:r>
                        <a:rPr lang="en-US" sz="1400" b="1" dirty="0"/>
                        <a:t>Charging history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weekly charging frequency </a:t>
                      </a:r>
                    </a:p>
                    <a:p>
                      <a:pPr rtl="0" fontAlgn="t">
                        <a:buNone/>
                      </a:pPr>
                      <a:r>
                        <a:rPr lang="en-US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(during the first 3 years )</a:t>
                      </a: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times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 times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 times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224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charging sessions using 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DCFC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3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Purchase price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$25,000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$20,000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$15,000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906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59FF03D-560F-BB6D-CDBB-45B0518CE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1851215"/>
            <a:ext cx="463639" cy="341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A6F07-5376-0B54-43C0-1F0582A05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" y="3002886"/>
            <a:ext cx="496359" cy="341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C69F1F-74D2-7752-C331-FA99EEB50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0" y="4271134"/>
            <a:ext cx="540405" cy="5819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EF95FE8-328F-0CD8-481C-D055B9483434}"/>
              </a:ext>
            </a:extLst>
          </p:cNvPr>
          <p:cNvSpPr/>
          <p:nvPr/>
        </p:nvSpPr>
        <p:spPr>
          <a:xfrm>
            <a:off x="6387509" y="5549898"/>
            <a:ext cx="242047" cy="2420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D69E478-36F2-B8FA-FC99-746A0C1A7548}"/>
              </a:ext>
            </a:extLst>
          </p:cNvPr>
          <p:cNvSpPr/>
          <p:nvPr/>
        </p:nvSpPr>
        <p:spPr>
          <a:xfrm>
            <a:off x="8502126" y="5562599"/>
            <a:ext cx="242047" cy="2420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A7FA3D-985B-6A27-9A79-926700F6BC38}"/>
              </a:ext>
            </a:extLst>
          </p:cNvPr>
          <p:cNvSpPr/>
          <p:nvPr/>
        </p:nvSpPr>
        <p:spPr>
          <a:xfrm>
            <a:off x="10575215" y="5562598"/>
            <a:ext cx="242047" cy="2420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7092F1-483E-BCC7-C449-0701078BD7D4}"/>
              </a:ext>
            </a:extLst>
          </p:cNvPr>
          <p:cNvSpPr txBox="1">
            <a:spLocks/>
          </p:cNvSpPr>
          <p:nvPr/>
        </p:nvSpPr>
        <p:spPr>
          <a:xfrm>
            <a:off x="44046" y="6320119"/>
            <a:ext cx="11309754" cy="53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000" dirty="0"/>
              <a:t>Would you actually purchase the vehicle you selected above if it is available to you?     </a:t>
            </a:r>
            <a:r>
              <a:rPr lang="en-US" sz="2000" dirty="0">
                <a:highlight>
                  <a:srgbClr val="C0C0C0"/>
                </a:highlight>
              </a:rPr>
              <a:t>Yes </a:t>
            </a:r>
            <a:r>
              <a:rPr lang="en-US" sz="2000" dirty="0"/>
              <a:t>      </a:t>
            </a:r>
            <a:r>
              <a:rPr lang="en-US" sz="2000" dirty="0">
                <a:highlight>
                  <a:srgbClr val="C0C0C0"/>
                </a:highlight>
              </a:rPr>
              <a:t>No</a:t>
            </a:r>
          </a:p>
        </p:txBody>
      </p:sp>
      <p:pic>
        <p:nvPicPr>
          <p:cNvPr id="13" name="Graphic 12" descr="Dollar with solid fill">
            <a:extLst>
              <a:ext uri="{FF2B5EF4-FFF2-40B4-BE49-F238E27FC236}">
                <a16:creationId xmlns:a16="http://schemas.microsoft.com/office/drawing/2014/main" id="{69BACB0A-45F4-D4EC-9A00-7420FA0F0B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35" y="5167765"/>
            <a:ext cx="341864" cy="34186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6D3FEFD-995A-DA28-5CC6-00AFEC96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5" y="365125"/>
            <a:ext cx="11261165" cy="728569"/>
          </a:xfrm>
        </p:spPr>
        <p:txBody>
          <a:bodyPr/>
          <a:lstStyle/>
          <a:p>
            <a:r>
              <a:rPr lang="en-US" dirty="0"/>
              <a:t>Visual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49AA45-7F35-7BDD-9E1E-950D27613700}"/>
              </a:ext>
            </a:extLst>
          </p:cNvPr>
          <p:cNvSpPr txBox="1"/>
          <p:nvPr/>
        </p:nvSpPr>
        <p:spPr>
          <a:xfrm>
            <a:off x="5634400" y="3624550"/>
            <a:ext cx="58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1B1EA3-C228-BF5C-4667-3A711DF7E455}"/>
              </a:ext>
            </a:extLst>
          </p:cNvPr>
          <p:cNvSpPr txBox="1"/>
          <p:nvPr/>
        </p:nvSpPr>
        <p:spPr>
          <a:xfrm>
            <a:off x="6291785" y="3651584"/>
            <a:ext cx="113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8             3          0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2F9E40-8AE9-E548-6523-D6186E19DCB1}"/>
              </a:ext>
            </a:extLst>
          </p:cNvPr>
          <p:cNvSpPr txBox="1"/>
          <p:nvPr/>
        </p:nvSpPr>
        <p:spPr>
          <a:xfrm>
            <a:off x="6260815" y="2955077"/>
            <a:ext cx="158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213      235     259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886BF9-947F-D59A-6ED3-9DB3B620CB1D}"/>
              </a:ext>
            </a:extLst>
          </p:cNvPr>
          <p:cNvSpPr txBox="1"/>
          <p:nvPr/>
        </p:nvSpPr>
        <p:spPr>
          <a:xfrm>
            <a:off x="5634400" y="2939689"/>
            <a:ext cx="65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Range</a:t>
            </a:r>
          </a:p>
          <a:p>
            <a:r>
              <a:rPr lang="en-US" sz="1200" b="1" dirty="0"/>
              <a:t>SOH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82927-8CF9-9462-7CED-9F47F7C5F741}"/>
              </a:ext>
            </a:extLst>
          </p:cNvPr>
          <p:cNvSpPr txBox="1"/>
          <p:nvPr/>
        </p:nvSpPr>
        <p:spPr>
          <a:xfrm>
            <a:off x="6229712" y="3134612"/>
            <a:ext cx="158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85%     94%    100%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B175BF-FEC2-9F96-4B44-D88F188C109E}"/>
              </a:ext>
            </a:extLst>
          </p:cNvPr>
          <p:cNvGrpSpPr/>
          <p:nvPr/>
        </p:nvGrpSpPr>
        <p:grpSpPr>
          <a:xfrm>
            <a:off x="5758519" y="3176064"/>
            <a:ext cx="1760176" cy="663178"/>
            <a:chOff x="5758519" y="3297987"/>
            <a:chExt cx="1760176" cy="663178"/>
          </a:xfrm>
        </p:grpSpPr>
        <p:pic>
          <p:nvPicPr>
            <p:cNvPr id="15" name="Graphic 14" descr="Full battery outline">
              <a:extLst>
                <a:ext uri="{FF2B5EF4-FFF2-40B4-BE49-F238E27FC236}">
                  <a16:creationId xmlns:a16="http://schemas.microsoft.com/office/drawing/2014/main" id="{56070B51-B9D1-D940-3482-1A91150AF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5748"/>
            <a:stretch/>
          </p:blipFill>
          <p:spPr>
            <a:xfrm>
              <a:off x="6291785" y="3297987"/>
              <a:ext cx="1226910" cy="662108"/>
            </a:xfrm>
            <a:prstGeom prst="rect">
              <a:avLst/>
            </a:prstGeom>
          </p:spPr>
        </p:pic>
        <p:pic>
          <p:nvPicPr>
            <p:cNvPr id="21" name="Graphic 20" descr="Full battery outline">
              <a:extLst>
                <a:ext uri="{FF2B5EF4-FFF2-40B4-BE49-F238E27FC236}">
                  <a16:creationId xmlns:a16="http://schemas.microsoft.com/office/drawing/2014/main" id="{AD7C9FC3-8C56-B84A-0329-128DE285D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73854"/>
            <a:stretch/>
          </p:blipFill>
          <p:spPr>
            <a:xfrm>
              <a:off x="5758519" y="3299057"/>
              <a:ext cx="432024" cy="662108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E52DAB-4D7B-68FF-804D-F4B7520EBD4F}"/>
                </a:ext>
              </a:extLst>
            </p:cNvPr>
            <p:cNvCxnSpPr/>
            <p:nvPr/>
          </p:nvCxnSpPr>
          <p:spPr>
            <a:xfrm>
              <a:off x="6188451" y="3483358"/>
              <a:ext cx="125449" cy="0"/>
            </a:xfrm>
            <a:prstGeom prst="line">
              <a:avLst/>
            </a:prstGeom>
            <a:ln w="1397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4D4461-54C5-18C7-8CE6-9488DD410734}"/>
                </a:ext>
              </a:extLst>
            </p:cNvPr>
            <p:cNvCxnSpPr/>
            <p:nvPr/>
          </p:nvCxnSpPr>
          <p:spPr>
            <a:xfrm>
              <a:off x="6166987" y="3773507"/>
              <a:ext cx="125449" cy="0"/>
            </a:xfrm>
            <a:prstGeom prst="line">
              <a:avLst/>
            </a:prstGeom>
            <a:ln w="1397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phic 25" descr="Lightning outline">
              <a:extLst>
                <a:ext uri="{FF2B5EF4-FFF2-40B4-BE49-F238E27FC236}">
                  <a16:creationId xmlns:a16="http://schemas.microsoft.com/office/drawing/2014/main" id="{1E1A1777-85C9-0512-BA8D-577AF7AE0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40840" t="57851" r="39347" b="12365"/>
            <a:stretch/>
          </p:blipFill>
          <p:spPr>
            <a:xfrm>
              <a:off x="6215884" y="3540262"/>
              <a:ext cx="121201" cy="182193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08D624A-5A2E-DFAD-E9DB-8243DCFFA712}"/>
              </a:ext>
            </a:extLst>
          </p:cNvPr>
          <p:cNvSpPr txBox="1"/>
          <p:nvPr/>
        </p:nvSpPr>
        <p:spPr>
          <a:xfrm>
            <a:off x="8235157" y="2955083"/>
            <a:ext cx="158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185      194     200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FBB16E-AC1E-E987-0B62-153C98178C3A}"/>
              </a:ext>
            </a:extLst>
          </p:cNvPr>
          <p:cNvSpPr txBox="1"/>
          <p:nvPr/>
        </p:nvSpPr>
        <p:spPr>
          <a:xfrm>
            <a:off x="8204054" y="3134618"/>
            <a:ext cx="158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92%     97%    100%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FC1FA1-D9F5-C688-1920-C0868B902EE2}"/>
              </a:ext>
            </a:extLst>
          </p:cNvPr>
          <p:cNvGrpSpPr/>
          <p:nvPr/>
        </p:nvGrpSpPr>
        <p:grpSpPr>
          <a:xfrm>
            <a:off x="7732861" y="3176070"/>
            <a:ext cx="1760176" cy="663178"/>
            <a:chOff x="5758519" y="3297987"/>
            <a:chExt cx="1760176" cy="663178"/>
          </a:xfrm>
        </p:grpSpPr>
        <p:pic>
          <p:nvPicPr>
            <p:cNvPr id="32" name="Graphic 31" descr="Full battery outline">
              <a:extLst>
                <a:ext uri="{FF2B5EF4-FFF2-40B4-BE49-F238E27FC236}">
                  <a16:creationId xmlns:a16="http://schemas.microsoft.com/office/drawing/2014/main" id="{23A7CEB5-9ACB-9496-4E17-84778DF22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5748"/>
            <a:stretch/>
          </p:blipFill>
          <p:spPr>
            <a:xfrm>
              <a:off x="6291785" y="3297987"/>
              <a:ext cx="1226910" cy="662108"/>
            </a:xfrm>
            <a:prstGeom prst="rect">
              <a:avLst/>
            </a:prstGeom>
          </p:spPr>
        </p:pic>
        <p:pic>
          <p:nvPicPr>
            <p:cNvPr id="33" name="Graphic 32" descr="Full battery outline">
              <a:extLst>
                <a:ext uri="{FF2B5EF4-FFF2-40B4-BE49-F238E27FC236}">
                  <a16:creationId xmlns:a16="http://schemas.microsoft.com/office/drawing/2014/main" id="{A4AD708C-9013-3E03-5472-BEB303B88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73854"/>
            <a:stretch/>
          </p:blipFill>
          <p:spPr>
            <a:xfrm>
              <a:off x="5758519" y="3299057"/>
              <a:ext cx="432024" cy="662108"/>
            </a:xfrm>
            <a:prstGeom prst="rect">
              <a:avLst/>
            </a:prstGeom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32EBB09-8495-62AD-B64B-ECBF14C13989}"/>
                </a:ext>
              </a:extLst>
            </p:cNvPr>
            <p:cNvCxnSpPr/>
            <p:nvPr/>
          </p:nvCxnSpPr>
          <p:spPr>
            <a:xfrm>
              <a:off x="6188451" y="3483358"/>
              <a:ext cx="125449" cy="0"/>
            </a:xfrm>
            <a:prstGeom prst="line">
              <a:avLst/>
            </a:prstGeom>
            <a:ln w="1397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C92F026-3DD2-4D5B-2B50-B786BF2E28F4}"/>
                </a:ext>
              </a:extLst>
            </p:cNvPr>
            <p:cNvCxnSpPr/>
            <p:nvPr/>
          </p:nvCxnSpPr>
          <p:spPr>
            <a:xfrm>
              <a:off x="6166987" y="3773507"/>
              <a:ext cx="125449" cy="0"/>
            </a:xfrm>
            <a:prstGeom prst="line">
              <a:avLst/>
            </a:prstGeom>
            <a:ln w="1397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Graphic 35" descr="Lightning outline">
              <a:extLst>
                <a:ext uri="{FF2B5EF4-FFF2-40B4-BE49-F238E27FC236}">
                  <a16:creationId xmlns:a16="http://schemas.microsoft.com/office/drawing/2014/main" id="{9E8D75AE-835E-68CA-DD8D-87549EC17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40840" t="57851" r="39347" b="12365"/>
            <a:stretch/>
          </p:blipFill>
          <p:spPr>
            <a:xfrm>
              <a:off x="6215884" y="3540262"/>
              <a:ext cx="121201" cy="182193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CE55160-7161-A2F8-FA02-8BCA3035FB99}"/>
              </a:ext>
            </a:extLst>
          </p:cNvPr>
          <p:cNvSpPr txBox="1"/>
          <p:nvPr/>
        </p:nvSpPr>
        <p:spPr>
          <a:xfrm>
            <a:off x="7625943" y="2932571"/>
            <a:ext cx="65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Range</a:t>
            </a:r>
          </a:p>
          <a:p>
            <a:r>
              <a:rPr lang="en-US" sz="1200" b="1" dirty="0"/>
              <a:t>SOH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E1902E-B429-2734-A0D2-CD286B1DD301}"/>
              </a:ext>
            </a:extLst>
          </p:cNvPr>
          <p:cNvSpPr txBox="1"/>
          <p:nvPr/>
        </p:nvSpPr>
        <p:spPr>
          <a:xfrm>
            <a:off x="10297572" y="2955077"/>
            <a:ext cx="158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216      265     300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A23DA1-B59C-9AA5-C45F-E721D7D17545}"/>
              </a:ext>
            </a:extLst>
          </p:cNvPr>
          <p:cNvSpPr txBox="1"/>
          <p:nvPr/>
        </p:nvSpPr>
        <p:spPr>
          <a:xfrm>
            <a:off x="10266469" y="3134612"/>
            <a:ext cx="1582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72%     88%    100%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DD73B07-ACDF-ACCD-8A14-3F6761E8D864}"/>
              </a:ext>
            </a:extLst>
          </p:cNvPr>
          <p:cNvGrpSpPr/>
          <p:nvPr/>
        </p:nvGrpSpPr>
        <p:grpSpPr>
          <a:xfrm>
            <a:off x="9795276" y="3176064"/>
            <a:ext cx="1760176" cy="663178"/>
            <a:chOff x="5758519" y="3297987"/>
            <a:chExt cx="1760176" cy="663178"/>
          </a:xfrm>
        </p:grpSpPr>
        <p:pic>
          <p:nvPicPr>
            <p:cNvPr id="43" name="Graphic 42" descr="Full battery outline">
              <a:extLst>
                <a:ext uri="{FF2B5EF4-FFF2-40B4-BE49-F238E27FC236}">
                  <a16:creationId xmlns:a16="http://schemas.microsoft.com/office/drawing/2014/main" id="{CF3EFB86-E179-70FC-A37D-CCDDC129C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25748"/>
            <a:stretch/>
          </p:blipFill>
          <p:spPr>
            <a:xfrm>
              <a:off x="6291785" y="3297987"/>
              <a:ext cx="1226910" cy="662108"/>
            </a:xfrm>
            <a:prstGeom prst="rect">
              <a:avLst/>
            </a:prstGeom>
          </p:spPr>
        </p:pic>
        <p:pic>
          <p:nvPicPr>
            <p:cNvPr id="44" name="Graphic 43" descr="Full battery outline">
              <a:extLst>
                <a:ext uri="{FF2B5EF4-FFF2-40B4-BE49-F238E27FC236}">
                  <a16:creationId xmlns:a16="http://schemas.microsoft.com/office/drawing/2014/main" id="{01D9E77A-C85D-9C87-F489-0946CFBBB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r="73854"/>
            <a:stretch/>
          </p:blipFill>
          <p:spPr>
            <a:xfrm>
              <a:off x="5758519" y="3299057"/>
              <a:ext cx="432024" cy="662108"/>
            </a:xfrm>
            <a:prstGeom prst="rect">
              <a:avLst/>
            </a:prstGeom>
          </p:spPr>
        </p:pic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CF63514-A243-699D-EE19-E0C4123BA312}"/>
                </a:ext>
              </a:extLst>
            </p:cNvPr>
            <p:cNvCxnSpPr/>
            <p:nvPr/>
          </p:nvCxnSpPr>
          <p:spPr>
            <a:xfrm>
              <a:off x="6188451" y="3483358"/>
              <a:ext cx="125449" cy="0"/>
            </a:xfrm>
            <a:prstGeom prst="line">
              <a:avLst/>
            </a:prstGeom>
            <a:ln w="1397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3BBCCD-2864-0F89-4258-1DC8B18EAFC1}"/>
                </a:ext>
              </a:extLst>
            </p:cNvPr>
            <p:cNvCxnSpPr/>
            <p:nvPr/>
          </p:nvCxnSpPr>
          <p:spPr>
            <a:xfrm>
              <a:off x="6166987" y="3773507"/>
              <a:ext cx="125449" cy="0"/>
            </a:xfrm>
            <a:prstGeom prst="line">
              <a:avLst/>
            </a:prstGeom>
            <a:ln w="1397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phic 46" descr="Lightning outline">
              <a:extLst>
                <a:ext uri="{FF2B5EF4-FFF2-40B4-BE49-F238E27FC236}">
                  <a16:creationId xmlns:a16="http://schemas.microsoft.com/office/drawing/2014/main" id="{977C5780-752D-92E9-D7FC-F4908BC1F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40840" t="57851" r="39347" b="12365"/>
            <a:stretch/>
          </p:blipFill>
          <p:spPr>
            <a:xfrm>
              <a:off x="6215884" y="3540262"/>
              <a:ext cx="121201" cy="182193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53B6706-BB45-AB6A-B6AA-12A7C2C149E8}"/>
              </a:ext>
            </a:extLst>
          </p:cNvPr>
          <p:cNvSpPr txBox="1"/>
          <p:nvPr/>
        </p:nvSpPr>
        <p:spPr>
          <a:xfrm>
            <a:off x="9688358" y="2932565"/>
            <a:ext cx="658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Range</a:t>
            </a:r>
          </a:p>
          <a:p>
            <a:r>
              <a:rPr lang="en-US" sz="1200" b="1" dirty="0"/>
              <a:t>SOH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317D8D-3ACA-194D-7097-675BDBE39064}"/>
              </a:ext>
            </a:extLst>
          </p:cNvPr>
          <p:cNvSpPr txBox="1"/>
          <p:nvPr/>
        </p:nvSpPr>
        <p:spPr>
          <a:xfrm>
            <a:off x="8258484" y="3638778"/>
            <a:ext cx="113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8             3          0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490EED-9B1E-0B1D-7771-32450D57D955}"/>
              </a:ext>
            </a:extLst>
          </p:cNvPr>
          <p:cNvSpPr txBox="1"/>
          <p:nvPr/>
        </p:nvSpPr>
        <p:spPr>
          <a:xfrm>
            <a:off x="10320899" y="3653852"/>
            <a:ext cx="1138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8             3          0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5B8DDD-C673-137A-F9F4-4C6B66075B51}"/>
              </a:ext>
            </a:extLst>
          </p:cNvPr>
          <p:cNvSpPr txBox="1"/>
          <p:nvPr/>
        </p:nvSpPr>
        <p:spPr>
          <a:xfrm>
            <a:off x="7606024" y="3621493"/>
            <a:ext cx="58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56BD9E-1C2C-5FB0-E4C7-523BC41548B3}"/>
              </a:ext>
            </a:extLst>
          </p:cNvPr>
          <p:cNvSpPr txBox="1"/>
          <p:nvPr/>
        </p:nvSpPr>
        <p:spPr>
          <a:xfrm>
            <a:off x="9667367" y="3622318"/>
            <a:ext cx="58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52BC4B-68F9-3888-B45E-48A3A316B0E0}"/>
              </a:ext>
            </a:extLst>
          </p:cNvPr>
          <p:cNvSpPr txBox="1"/>
          <p:nvPr/>
        </p:nvSpPr>
        <p:spPr>
          <a:xfrm>
            <a:off x="6104636" y="3803995"/>
            <a:ext cx="2047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Future    Current   New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3E4FC6A-8557-EECC-801F-2C6A5E7FEB0F}"/>
              </a:ext>
            </a:extLst>
          </p:cNvPr>
          <p:cNvSpPr txBox="1"/>
          <p:nvPr/>
        </p:nvSpPr>
        <p:spPr>
          <a:xfrm>
            <a:off x="8067262" y="3799066"/>
            <a:ext cx="2047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Future    Current   New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AD7762-6E22-0759-0FC5-89B4392F3FA4}"/>
              </a:ext>
            </a:extLst>
          </p:cNvPr>
          <p:cNvSpPr txBox="1"/>
          <p:nvPr/>
        </p:nvSpPr>
        <p:spPr>
          <a:xfrm>
            <a:off x="10157156" y="3801569"/>
            <a:ext cx="2047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Future    Current   New</a:t>
            </a:r>
          </a:p>
        </p:txBody>
      </p:sp>
    </p:spTree>
    <p:extLst>
      <p:ext uri="{BB962C8B-B14F-4D97-AF65-F5344CB8AC3E}">
        <p14:creationId xmlns:p14="http://schemas.microsoft.com/office/powerpoint/2010/main" val="252466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25207-321C-119C-9239-FF69BF123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4487-1213-CCBD-5BAC-D30EFAF9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6" y="1219201"/>
            <a:ext cx="11309754" cy="5378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effectLst/>
              </a:rPr>
              <a:t>If these were your only options, which would you choose?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F6FD4A-2D21-A7FA-E502-FC4ACCFB9F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824483"/>
              </p:ext>
            </p:extLst>
          </p:nvPr>
        </p:nvGraphicFramePr>
        <p:xfrm>
          <a:off x="67235" y="1757082"/>
          <a:ext cx="11598239" cy="4120478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578224">
                  <a:extLst>
                    <a:ext uri="{9D8B030D-6E8A-4147-A177-3AD203B41FA5}">
                      <a16:colId xmlns:a16="http://schemas.microsoft.com/office/drawing/2014/main" val="3635600157"/>
                    </a:ext>
                  </a:extLst>
                </a:gridCol>
                <a:gridCol w="2000759">
                  <a:extLst>
                    <a:ext uri="{9D8B030D-6E8A-4147-A177-3AD203B41FA5}">
                      <a16:colId xmlns:a16="http://schemas.microsoft.com/office/drawing/2014/main" val="1565982051"/>
                    </a:ext>
                  </a:extLst>
                </a:gridCol>
                <a:gridCol w="1983534">
                  <a:extLst>
                    <a:ext uri="{9D8B030D-6E8A-4147-A177-3AD203B41FA5}">
                      <a16:colId xmlns:a16="http://schemas.microsoft.com/office/drawing/2014/main" val="2994125384"/>
                    </a:ext>
                  </a:extLst>
                </a:gridCol>
                <a:gridCol w="965290">
                  <a:extLst>
                    <a:ext uri="{9D8B030D-6E8A-4147-A177-3AD203B41FA5}">
                      <a16:colId xmlns:a16="http://schemas.microsoft.com/office/drawing/2014/main" val="4047318399"/>
                    </a:ext>
                  </a:extLst>
                </a:gridCol>
                <a:gridCol w="1999558">
                  <a:extLst>
                    <a:ext uri="{9D8B030D-6E8A-4147-A177-3AD203B41FA5}">
                      <a16:colId xmlns:a16="http://schemas.microsoft.com/office/drawing/2014/main" val="1686547108"/>
                    </a:ext>
                  </a:extLst>
                </a:gridCol>
                <a:gridCol w="2031927">
                  <a:extLst>
                    <a:ext uri="{9D8B030D-6E8A-4147-A177-3AD203B41FA5}">
                      <a16:colId xmlns:a16="http://schemas.microsoft.com/office/drawing/2014/main" val="1286294262"/>
                    </a:ext>
                  </a:extLst>
                </a:gridCol>
                <a:gridCol w="2038947">
                  <a:extLst>
                    <a:ext uri="{9D8B030D-6E8A-4147-A177-3AD203B41FA5}">
                      <a16:colId xmlns:a16="http://schemas.microsoft.com/office/drawing/2014/main" val="530889825"/>
                    </a:ext>
                  </a:extLst>
                </a:gridCol>
              </a:tblGrid>
              <a:tr h="355053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Vehicle</a:t>
                      </a:r>
                    </a:p>
                    <a:p>
                      <a:r>
                        <a:rPr lang="en-US" sz="1400" b="1" dirty="0"/>
                        <a:t>information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i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Mileage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400" b="0" i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(yr. 3)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06324"/>
                  </a:ext>
                </a:extLst>
              </a:tr>
              <a:tr h="153075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Battery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information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b="1" i="0" dirty="0"/>
                        <a:t>Condition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Like-new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Used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372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rtl="0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Refurbishment history</a:t>
                      </a:r>
                      <a:endParaRPr lang="en-US" sz="1400" b="1" i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Reconditioned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Original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Fully-replaced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149118"/>
                  </a:ext>
                </a:extLst>
              </a:tr>
              <a:tr h="11131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i="0" dirty="0"/>
                    </a:p>
                    <a:p>
                      <a:r>
                        <a:rPr lang="en-US" sz="1400" b="1" i="0" dirty="0"/>
                        <a:t>Range</a:t>
                      </a:r>
                      <a:r>
                        <a:rPr lang="en-US" sz="1400" i="0" dirty="0"/>
                        <a:t> </a:t>
                      </a:r>
                      <a:r>
                        <a:rPr lang="en-US" sz="1400" i="1" dirty="0"/>
                        <a:t>in mile </a:t>
                      </a:r>
                    </a:p>
                    <a:p>
                      <a:r>
                        <a:rPr lang="en-US" sz="1400" i="0" dirty="0"/>
                        <a:t>(</a:t>
                      </a:r>
                      <a:r>
                        <a:rPr lang="en-US" sz="1400" b="1" i="0" dirty="0"/>
                        <a:t>SOH</a:t>
                      </a:r>
                      <a:r>
                        <a:rPr lang="en-US" sz="1400" i="0" dirty="0"/>
                        <a:t> </a:t>
                      </a:r>
                      <a:r>
                        <a:rPr lang="en-US" sz="1400" i="1" dirty="0"/>
                        <a:t>in %</a:t>
                      </a:r>
                      <a:r>
                        <a:rPr lang="en-US" sz="1400" i="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816138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en-US" sz="1400" b="1" dirty="0"/>
                    </a:p>
                    <a:p>
                      <a:r>
                        <a:rPr lang="en-US" sz="1400" b="1" dirty="0"/>
                        <a:t>Charging history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weekly charging frequency </a:t>
                      </a:r>
                    </a:p>
                    <a:p>
                      <a:pPr rtl="0" fontAlgn="t">
                        <a:buNone/>
                      </a:pPr>
                      <a:r>
                        <a:rPr lang="en-US" sz="140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(during the first 3 years )</a:t>
                      </a: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rtl="0" fontAlgn="t">
                        <a:buNone/>
                      </a:pPr>
                      <a:endParaRPr lang="en-US" sz="140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times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 times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 times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224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40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Percentage of charging sessions using 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DCFC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b="1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80%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33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Purchase price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$25,000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$20,000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$15,000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en-US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906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456F2BA-0078-F7C2-0713-C8FD14430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1851215"/>
            <a:ext cx="463639" cy="341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43D150-4A70-8FD7-9FF9-E0FF5ED7A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0" y="3002886"/>
            <a:ext cx="496359" cy="341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0D3F57-352E-4348-2F9F-911F33B20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0" y="4271134"/>
            <a:ext cx="540405" cy="5819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2B245D9-6136-3DD4-7745-65C5E13A1363}"/>
              </a:ext>
            </a:extLst>
          </p:cNvPr>
          <p:cNvSpPr/>
          <p:nvPr/>
        </p:nvSpPr>
        <p:spPr>
          <a:xfrm>
            <a:off x="6387509" y="5549898"/>
            <a:ext cx="242047" cy="2420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A0E4D8-E32E-5080-5790-CE260164126F}"/>
              </a:ext>
            </a:extLst>
          </p:cNvPr>
          <p:cNvSpPr/>
          <p:nvPr/>
        </p:nvSpPr>
        <p:spPr>
          <a:xfrm>
            <a:off x="8502126" y="5562599"/>
            <a:ext cx="242047" cy="2420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ADB55B-EED5-507D-96CB-85B7D405AD3D}"/>
              </a:ext>
            </a:extLst>
          </p:cNvPr>
          <p:cNvSpPr/>
          <p:nvPr/>
        </p:nvSpPr>
        <p:spPr>
          <a:xfrm>
            <a:off x="10575215" y="5562598"/>
            <a:ext cx="242047" cy="2420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F8840F7-45EF-35C1-8924-8C182B2D5426}"/>
              </a:ext>
            </a:extLst>
          </p:cNvPr>
          <p:cNvSpPr txBox="1">
            <a:spLocks/>
          </p:cNvSpPr>
          <p:nvPr/>
        </p:nvSpPr>
        <p:spPr>
          <a:xfrm>
            <a:off x="44046" y="6320119"/>
            <a:ext cx="11309754" cy="53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000" dirty="0"/>
              <a:t>Would you actually purchase the vehicle you selected above if it is available to you?     </a:t>
            </a:r>
            <a:r>
              <a:rPr lang="en-US" sz="2000" dirty="0">
                <a:highlight>
                  <a:srgbClr val="C0C0C0"/>
                </a:highlight>
              </a:rPr>
              <a:t>Yes </a:t>
            </a:r>
            <a:r>
              <a:rPr lang="en-US" sz="2000" dirty="0"/>
              <a:t>      </a:t>
            </a:r>
            <a:r>
              <a:rPr lang="en-US" sz="2000" dirty="0">
                <a:highlight>
                  <a:srgbClr val="C0C0C0"/>
                </a:highlight>
              </a:rPr>
              <a:t>No</a:t>
            </a:r>
          </a:p>
        </p:txBody>
      </p:sp>
      <p:pic>
        <p:nvPicPr>
          <p:cNvPr id="13" name="Graphic 12" descr="Dollar with solid fill">
            <a:extLst>
              <a:ext uri="{FF2B5EF4-FFF2-40B4-BE49-F238E27FC236}">
                <a16:creationId xmlns:a16="http://schemas.microsoft.com/office/drawing/2014/main" id="{4FA814D2-3B9A-508E-3618-F34037CC53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635" y="5167765"/>
            <a:ext cx="341864" cy="34186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E4183B9-D04B-EF25-588A-C05E89C88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5" y="365125"/>
            <a:ext cx="11261165" cy="728569"/>
          </a:xfrm>
        </p:spPr>
        <p:txBody>
          <a:bodyPr/>
          <a:lstStyle/>
          <a:p>
            <a:r>
              <a:rPr lang="en-US" dirty="0"/>
              <a:t>Visual 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66FA8C-64C2-9041-61E2-0C48C1357620}"/>
              </a:ext>
            </a:extLst>
          </p:cNvPr>
          <p:cNvCxnSpPr>
            <a:cxnSpLocks/>
          </p:cNvCxnSpPr>
          <p:nvPr/>
        </p:nvCxnSpPr>
        <p:spPr>
          <a:xfrm>
            <a:off x="6045896" y="3801569"/>
            <a:ext cx="1167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AFC65B-FC08-B751-A274-9457A21AFADD}"/>
              </a:ext>
            </a:extLst>
          </p:cNvPr>
          <p:cNvCxnSpPr>
            <a:cxnSpLocks/>
          </p:cNvCxnSpPr>
          <p:nvPr/>
        </p:nvCxnSpPr>
        <p:spPr>
          <a:xfrm flipV="1">
            <a:off x="6045896" y="3173817"/>
            <a:ext cx="0" cy="627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C02E0AC-4C55-0A1D-7F88-F0F37D9BFEF7}"/>
              </a:ext>
            </a:extLst>
          </p:cNvPr>
          <p:cNvSpPr txBox="1"/>
          <p:nvPr/>
        </p:nvSpPr>
        <p:spPr>
          <a:xfrm>
            <a:off x="7188360" y="3678821"/>
            <a:ext cx="58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0134CA-2698-140E-2785-20C75C5A00C8}"/>
              </a:ext>
            </a:extLst>
          </p:cNvPr>
          <p:cNvSpPr txBox="1"/>
          <p:nvPr/>
        </p:nvSpPr>
        <p:spPr>
          <a:xfrm>
            <a:off x="5723216" y="2938576"/>
            <a:ext cx="109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Range (SOH)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8DAB15A-0FA3-883D-E99E-39829F7E2DCD}"/>
              </a:ext>
            </a:extLst>
          </p:cNvPr>
          <p:cNvSpPr txBox="1"/>
          <p:nvPr/>
        </p:nvSpPr>
        <p:spPr>
          <a:xfrm>
            <a:off x="5901292" y="3758216"/>
            <a:ext cx="1335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0          3                  8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351F09-8E05-EBB5-08BD-CAD8AB9F060E}"/>
              </a:ext>
            </a:extLst>
          </p:cNvPr>
          <p:cNvSpPr txBox="1"/>
          <p:nvPr/>
        </p:nvSpPr>
        <p:spPr>
          <a:xfrm>
            <a:off x="5837984" y="3882832"/>
            <a:ext cx="2047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New    Current        Future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030FEB2-132B-2AA0-A649-951AF9CBA821}"/>
              </a:ext>
            </a:extLst>
          </p:cNvPr>
          <p:cNvCxnSpPr>
            <a:cxnSpLocks/>
          </p:cNvCxnSpPr>
          <p:nvPr/>
        </p:nvCxnSpPr>
        <p:spPr>
          <a:xfrm>
            <a:off x="6045896" y="3408765"/>
            <a:ext cx="973671" cy="127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EAECC7A-FD6C-DDBF-1D50-E76A854BCCE2}"/>
              </a:ext>
            </a:extLst>
          </p:cNvPr>
          <p:cNvSpPr txBox="1"/>
          <p:nvPr/>
        </p:nvSpPr>
        <p:spPr>
          <a:xfrm>
            <a:off x="5716737" y="3305115"/>
            <a:ext cx="487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250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71FBBB-C18D-6B10-770A-B111EC4C34DF}"/>
              </a:ext>
            </a:extLst>
          </p:cNvPr>
          <p:cNvSpPr txBox="1"/>
          <p:nvPr/>
        </p:nvSpPr>
        <p:spPr>
          <a:xfrm>
            <a:off x="5714286" y="3435235"/>
            <a:ext cx="487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213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EED4D80-170C-E86F-1238-E918ECF91ED7}"/>
              </a:ext>
            </a:extLst>
          </p:cNvPr>
          <p:cNvCxnSpPr>
            <a:cxnSpLocks/>
          </p:cNvCxnSpPr>
          <p:nvPr/>
        </p:nvCxnSpPr>
        <p:spPr>
          <a:xfrm>
            <a:off x="7947832" y="3801569"/>
            <a:ext cx="1167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8070B4-3F67-ABAD-7C06-AC447BABB51A}"/>
              </a:ext>
            </a:extLst>
          </p:cNvPr>
          <p:cNvCxnSpPr>
            <a:cxnSpLocks/>
          </p:cNvCxnSpPr>
          <p:nvPr/>
        </p:nvCxnSpPr>
        <p:spPr>
          <a:xfrm flipV="1">
            <a:off x="7947832" y="3173817"/>
            <a:ext cx="0" cy="627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952D9-1725-ECD8-6AE7-F88BE048D1C0}"/>
              </a:ext>
            </a:extLst>
          </p:cNvPr>
          <p:cNvSpPr txBox="1"/>
          <p:nvPr/>
        </p:nvSpPr>
        <p:spPr>
          <a:xfrm>
            <a:off x="9090296" y="3678821"/>
            <a:ext cx="58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353C7F-1F5B-13C2-8B04-13434F237449}"/>
              </a:ext>
            </a:extLst>
          </p:cNvPr>
          <p:cNvSpPr txBox="1"/>
          <p:nvPr/>
        </p:nvSpPr>
        <p:spPr>
          <a:xfrm>
            <a:off x="7625152" y="2938576"/>
            <a:ext cx="109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Range (SOH)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827B7CD-3D64-272E-D159-D3B1274801E0}"/>
              </a:ext>
            </a:extLst>
          </p:cNvPr>
          <p:cNvSpPr txBox="1"/>
          <p:nvPr/>
        </p:nvSpPr>
        <p:spPr>
          <a:xfrm>
            <a:off x="7803228" y="3758216"/>
            <a:ext cx="1335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0          3                  8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4E92259-E87D-0B54-C722-B9E0374D260C}"/>
              </a:ext>
            </a:extLst>
          </p:cNvPr>
          <p:cNvSpPr txBox="1"/>
          <p:nvPr/>
        </p:nvSpPr>
        <p:spPr>
          <a:xfrm>
            <a:off x="7739920" y="3882832"/>
            <a:ext cx="2047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New    Current        Future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0CA5945-3607-23C0-21B0-ABC19E571D8B}"/>
              </a:ext>
            </a:extLst>
          </p:cNvPr>
          <p:cNvCxnSpPr>
            <a:cxnSpLocks/>
          </p:cNvCxnSpPr>
          <p:nvPr/>
        </p:nvCxnSpPr>
        <p:spPr>
          <a:xfrm>
            <a:off x="7947832" y="3586489"/>
            <a:ext cx="976162" cy="786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C7F4269-2409-B950-5BFA-134A66C45B44}"/>
              </a:ext>
            </a:extLst>
          </p:cNvPr>
          <p:cNvSpPr txBox="1"/>
          <p:nvPr/>
        </p:nvSpPr>
        <p:spPr>
          <a:xfrm>
            <a:off x="7616222" y="3552114"/>
            <a:ext cx="487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185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D920E4-A92B-98AC-8B7A-63A66B1D8266}"/>
              </a:ext>
            </a:extLst>
          </p:cNvPr>
          <p:cNvSpPr txBox="1"/>
          <p:nvPr/>
        </p:nvSpPr>
        <p:spPr>
          <a:xfrm>
            <a:off x="7609904" y="3440639"/>
            <a:ext cx="487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200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949092-2CB0-86C0-68AA-5D33FD6A6853}"/>
              </a:ext>
            </a:extLst>
          </p:cNvPr>
          <p:cNvCxnSpPr>
            <a:cxnSpLocks/>
          </p:cNvCxnSpPr>
          <p:nvPr/>
        </p:nvCxnSpPr>
        <p:spPr>
          <a:xfrm>
            <a:off x="10047048" y="3801569"/>
            <a:ext cx="11673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555700F-947D-07F7-CDDC-E8686B88E7EF}"/>
              </a:ext>
            </a:extLst>
          </p:cNvPr>
          <p:cNvCxnSpPr>
            <a:cxnSpLocks/>
          </p:cNvCxnSpPr>
          <p:nvPr/>
        </p:nvCxnSpPr>
        <p:spPr>
          <a:xfrm flipV="1">
            <a:off x="10047048" y="3173817"/>
            <a:ext cx="0" cy="627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ABFD18F-321F-ECA9-9019-5DA12489F006}"/>
              </a:ext>
            </a:extLst>
          </p:cNvPr>
          <p:cNvSpPr txBox="1"/>
          <p:nvPr/>
        </p:nvSpPr>
        <p:spPr>
          <a:xfrm>
            <a:off x="11189512" y="3678821"/>
            <a:ext cx="588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Year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1D39D5C-25DD-1950-7F2A-B2C48FE65DF8}"/>
              </a:ext>
            </a:extLst>
          </p:cNvPr>
          <p:cNvSpPr txBox="1"/>
          <p:nvPr/>
        </p:nvSpPr>
        <p:spPr>
          <a:xfrm>
            <a:off x="9724368" y="2938576"/>
            <a:ext cx="10928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Range (SOH)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4EFEDE-8E25-26CF-544C-A600A525AE55}"/>
              </a:ext>
            </a:extLst>
          </p:cNvPr>
          <p:cNvSpPr txBox="1"/>
          <p:nvPr/>
        </p:nvSpPr>
        <p:spPr>
          <a:xfrm>
            <a:off x="9902444" y="3758216"/>
            <a:ext cx="13351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0          3                  8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A4B578-A370-EF14-3110-23EC09C04C93}"/>
              </a:ext>
            </a:extLst>
          </p:cNvPr>
          <p:cNvSpPr txBox="1"/>
          <p:nvPr/>
        </p:nvSpPr>
        <p:spPr>
          <a:xfrm>
            <a:off x="9839136" y="3882832"/>
            <a:ext cx="2047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New    Current        Future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933981C-0812-5DC4-89C0-48EA8CADD32F}"/>
              </a:ext>
            </a:extLst>
          </p:cNvPr>
          <p:cNvCxnSpPr>
            <a:cxnSpLocks/>
          </p:cNvCxnSpPr>
          <p:nvPr/>
        </p:nvCxnSpPr>
        <p:spPr>
          <a:xfrm>
            <a:off x="10047048" y="3305115"/>
            <a:ext cx="960128" cy="281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8F1B34D-A608-6A83-BC18-22702017C3D3}"/>
              </a:ext>
            </a:extLst>
          </p:cNvPr>
          <p:cNvSpPr txBox="1"/>
          <p:nvPr/>
        </p:nvSpPr>
        <p:spPr>
          <a:xfrm>
            <a:off x="9708701" y="3177933"/>
            <a:ext cx="487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300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FD4196-2AD8-5F09-7EAB-93C508011678}"/>
              </a:ext>
            </a:extLst>
          </p:cNvPr>
          <p:cNvSpPr txBox="1"/>
          <p:nvPr/>
        </p:nvSpPr>
        <p:spPr>
          <a:xfrm>
            <a:off x="9717975" y="3434339"/>
            <a:ext cx="487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216</a:t>
            </a:r>
          </a:p>
        </p:txBody>
      </p:sp>
    </p:spTree>
    <p:extLst>
      <p:ext uri="{BB962C8B-B14F-4D97-AF65-F5344CB8AC3E}">
        <p14:creationId xmlns:p14="http://schemas.microsoft.com/office/powerpoint/2010/main" val="158059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1C335-69E2-7573-31FC-321C45613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EA95-34FB-E0D1-7CE1-F065103D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35" y="365125"/>
            <a:ext cx="11261165" cy="728569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75899-A8EC-C839-2F62-7515393E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46" y="1219201"/>
            <a:ext cx="11309754" cy="53788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effectLst/>
              </a:rPr>
              <a:t>If these were your only options, which would you choose?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D71142-1F24-DE07-4283-01899254B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622373"/>
              </p:ext>
            </p:extLst>
          </p:nvPr>
        </p:nvGraphicFramePr>
        <p:xfrm>
          <a:off x="67235" y="1757082"/>
          <a:ext cx="11598239" cy="125984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578224">
                  <a:extLst>
                    <a:ext uri="{9D8B030D-6E8A-4147-A177-3AD203B41FA5}">
                      <a16:colId xmlns:a16="http://schemas.microsoft.com/office/drawing/2014/main" val="3635600157"/>
                    </a:ext>
                  </a:extLst>
                </a:gridCol>
                <a:gridCol w="1709047">
                  <a:extLst>
                    <a:ext uri="{9D8B030D-6E8A-4147-A177-3AD203B41FA5}">
                      <a16:colId xmlns:a16="http://schemas.microsoft.com/office/drawing/2014/main" val="1565982051"/>
                    </a:ext>
                  </a:extLst>
                </a:gridCol>
                <a:gridCol w="3030294">
                  <a:extLst>
                    <a:ext uri="{9D8B030D-6E8A-4147-A177-3AD203B41FA5}">
                      <a16:colId xmlns:a16="http://schemas.microsoft.com/office/drawing/2014/main" val="2994125384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86547108"/>
                    </a:ext>
                  </a:extLst>
                </a:gridCol>
                <a:gridCol w="2031927">
                  <a:extLst>
                    <a:ext uri="{9D8B030D-6E8A-4147-A177-3AD203B41FA5}">
                      <a16:colId xmlns:a16="http://schemas.microsoft.com/office/drawing/2014/main" val="1286294262"/>
                    </a:ext>
                  </a:extLst>
                </a:gridCol>
                <a:gridCol w="2038947">
                  <a:extLst>
                    <a:ext uri="{9D8B030D-6E8A-4147-A177-3AD203B41FA5}">
                      <a16:colId xmlns:a16="http://schemas.microsoft.com/office/drawing/2014/main" val="530889825"/>
                    </a:ext>
                  </a:extLst>
                </a:gridCol>
              </a:tblGrid>
              <a:tr h="355053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Vehicle</a:t>
                      </a:r>
                    </a:p>
                    <a:p>
                      <a:r>
                        <a:rPr lang="en-US" sz="1400" b="1" dirty="0"/>
                        <a:t>information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i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Mileage</a:t>
                      </a: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sz="1400" b="0" i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(yr. 3)</a:t>
                      </a:r>
                      <a:endParaRPr lang="en-US" sz="1400" i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0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Purchase price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$25,000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$20,000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$15,000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42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i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ED1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CC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69065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64476ED-D5A4-EA9B-1CAA-D697D66C2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" y="1851215"/>
            <a:ext cx="463639" cy="34186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DE7006E-0787-F4B0-886F-A32D4E420DAB}"/>
              </a:ext>
            </a:extLst>
          </p:cNvPr>
          <p:cNvSpPr/>
          <p:nvPr/>
        </p:nvSpPr>
        <p:spPr>
          <a:xfrm>
            <a:off x="6318234" y="2677096"/>
            <a:ext cx="242047" cy="2420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05E239-C224-8BB3-3656-08AAA5AF4498}"/>
              </a:ext>
            </a:extLst>
          </p:cNvPr>
          <p:cNvSpPr/>
          <p:nvPr/>
        </p:nvSpPr>
        <p:spPr>
          <a:xfrm>
            <a:off x="8502126" y="2689797"/>
            <a:ext cx="242047" cy="2420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77D849-8D6A-90BE-BD84-90967EC2359C}"/>
              </a:ext>
            </a:extLst>
          </p:cNvPr>
          <p:cNvSpPr/>
          <p:nvPr/>
        </p:nvSpPr>
        <p:spPr>
          <a:xfrm>
            <a:off x="10575215" y="2689796"/>
            <a:ext cx="242047" cy="24204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00DBA77-1307-4F97-1D9F-3462ED581AD7}"/>
              </a:ext>
            </a:extLst>
          </p:cNvPr>
          <p:cNvSpPr txBox="1">
            <a:spLocks/>
          </p:cNvSpPr>
          <p:nvPr/>
        </p:nvSpPr>
        <p:spPr>
          <a:xfrm>
            <a:off x="44046" y="6320119"/>
            <a:ext cx="11309754" cy="537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000" dirty="0"/>
              <a:t>Would you actually purchase the vehicle you selected above if it is available to you?     </a:t>
            </a:r>
            <a:r>
              <a:rPr lang="en-US" sz="2000" dirty="0">
                <a:highlight>
                  <a:srgbClr val="C0C0C0"/>
                </a:highlight>
              </a:rPr>
              <a:t>Yes </a:t>
            </a:r>
            <a:r>
              <a:rPr lang="en-US" sz="2000" dirty="0"/>
              <a:t>      </a:t>
            </a:r>
            <a:r>
              <a:rPr lang="en-US" sz="2000" dirty="0">
                <a:highlight>
                  <a:srgbClr val="C0C0C0"/>
                </a:highlight>
              </a:rPr>
              <a:t>No</a:t>
            </a:r>
          </a:p>
        </p:txBody>
      </p:sp>
      <p:pic>
        <p:nvPicPr>
          <p:cNvPr id="13" name="Graphic 12" descr="Dollar with solid fill">
            <a:extLst>
              <a:ext uri="{FF2B5EF4-FFF2-40B4-BE49-F238E27FC236}">
                <a16:creationId xmlns:a16="http://schemas.microsoft.com/office/drawing/2014/main" id="{D9E8DF7F-0BB1-546D-878B-EF094C6ED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635" y="2294963"/>
            <a:ext cx="341864" cy="3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1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525</Words>
  <Application>Microsoft Macintosh PowerPoint</Application>
  <PresentationFormat>Widescreen</PresentationFormat>
  <Paragraphs>186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Roboto</vt:lpstr>
      <vt:lpstr>Office Theme</vt:lpstr>
      <vt:lpstr>Consumer Valuation of Battery Health Information in Used Electric Vehicle Markets</vt:lpstr>
      <vt:lpstr>Visual 1</vt:lpstr>
      <vt:lpstr>Visual 2</vt:lpstr>
      <vt:lpstr>Visual 3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Iogansen, Xiatian (Assoc)</dc:creator>
  <cp:lastModifiedBy>Iogansen, Xiatian (Assoc)</cp:lastModifiedBy>
  <cp:revision>5</cp:revision>
  <dcterms:created xsi:type="dcterms:W3CDTF">2025-04-29T16:47:11Z</dcterms:created>
  <dcterms:modified xsi:type="dcterms:W3CDTF">2025-04-29T19:30:15Z</dcterms:modified>
</cp:coreProperties>
</file>