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2" r:id="rId4"/>
    <p:sldId id="261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7FC0C-E86C-4D08-B183-1F5DAE505CF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0E8906-3D44-404D-A8DF-7B069910C5B9}" type="pres">
      <dgm:prSet presAssocID="{F047FC0C-E86C-4D08-B183-1F5DAE505CFA}" presName="diagram" presStyleCnt="0">
        <dgm:presLayoutVars>
          <dgm:dir/>
          <dgm:resizeHandles val="exact"/>
        </dgm:presLayoutVars>
      </dgm:prSet>
      <dgm:spPr/>
    </dgm:pt>
  </dgm:ptLst>
  <dgm:cxnLst>
    <dgm:cxn modelId="{D8A4C24F-E929-4E58-BADB-819A175E7408}" type="presOf" srcId="{F047FC0C-E86C-4D08-B183-1F5DAE505CFA}" destId="{9E0E8906-3D44-404D-A8DF-7B069910C5B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47FC0C-E86C-4D08-B183-1F5DAE505CF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0E8906-3D44-404D-A8DF-7B069910C5B9}" type="pres">
      <dgm:prSet presAssocID="{F047FC0C-E86C-4D08-B183-1F5DAE505CFA}" presName="diagram" presStyleCnt="0">
        <dgm:presLayoutVars>
          <dgm:dir/>
          <dgm:resizeHandles val="exact"/>
        </dgm:presLayoutVars>
      </dgm:prSet>
      <dgm:spPr/>
    </dgm:pt>
  </dgm:ptLst>
  <dgm:cxnLst>
    <dgm:cxn modelId="{D8A4C24F-E929-4E58-BADB-819A175E7408}" type="presOf" srcId="{F047FC0C-E86C-4D08-B183-1F5DAE505CFA}" destId="{9E0E8906-3D44-404D-A8DF-7B069910C5B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47FC0C-E86C-4D08-B183-1F5DAE505CF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0E8906-3D44-404D-A8DF-7B069910C5B9}" type="pres">
      <dgm:prSet presAssocID="{F047FC0C-E86C-4D08-B183-1F5DAE505CFA}" presName="diagram" presStyleCnt="0">
        <dgm:presLayoutVars>
          <dgm:dir/>
          <dgm:resizeHandles val="exact"/>
        </dgm:presLayoutVars>
      </dgm:prSet>
      <dgm:spPr/>
    </dgm:pt>
  </dgm:ptLst>
  <dgm:cxnLst>
    <dgm:cxn modelId="{D8A4C24F-E929-4E58-BADB-819A175E7408}" type="presOf" srcId="{F047FC0C-E86C-4D08-B183-1F5DAE505CFA}" destId="{9E0E8906-3D44-404D-A8DF-7B069910C5B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47FC0C-E86C-4D08-B183-1F5DAE505CF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0E8906-3D44-404D-A8DF-7B069910C5B9}" type="pres">
      <dgm:prSet presAssocID="{F047FC0C-E86C-4D08-B183-1F5DAE505CFA}" presName="diagram" presStyleCnt="0">
        <dgm:presLayoutVars>
          <dgm:dir/>
          <dgm:resizeHandles val="exact"/>
        </dgm:presLayoutVars>
      </dgm:prSet>
      <dgm:spPr/>
    </dgm:pt>
  </dgm:ptLst>
  <dgm:cxnLst>
    <dgm:cxn modelId="{D8A4C24F-E929-4E58-BADB-819A175E7408}" type="presOf" srcId="{F047FC0C-E86C-4D08-B183-1F5DAE505CFA}" destId="{9E0E8906-3D44-404D-A8DF-7B069910C5B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47FC0C-E86C-4D08-B183-1F5DAE505CF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0E8906-3D44-404D-A8DF-7B069910C5B9}" type="pres">
      <dgm:prSet presAssocID="{F047FC0C-E86C-4D08-B183-1F5DAE505CFA}" presName="diagram" presStyleCnt="0">
        <dgm:presLayoutVars>
          <dgm:dir/>
          <dgm:resizeHandles val="exact"/>
        </dgm:presLayoutVars>
      </dgm:prSet>
      <dgm:spPr/>
    </dgm:pt>
  </dgm:ptLst>
  <dgm:cxnLst>
    <dgm:cxn modelId="{D8A4C24F-E929-4E58-BADB-819A175E7408}" type="presOf" srcId="{F047FC0C-E86C-4D08-B183-1F5DAE505CFA}" destId="{9E0E8906-3D44-404D-A8DF-7B069910C5B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47FC0C-E86C-4D08-B183-1F5DAE505CF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0E8906-3D44-404D-A8DF-7B069910C5B9}" type="pres">
      <dgm:prSet presAssocID="{F047FC0C-E86C-4D08-B183-1F5DAE505CFA}" presName="diagram" presStyleCnt="0">
        <dgm:presLayoutVars>
          <dgm:dir/>
          <dgm:resizeHandles val="exact"/>
        </dgm:presLayoutVars>
      </dgm:prSet>
      <dgm:spPr/>
    </dgm:pt>
  </dgm:ptLst>
  <dgm:cxnLst>
    <dgm:cxn modelId="{D8A4C24F-E929-4E58-BADB-819A175E7408}" type="presOf" srcId="{F047FC0C-E86C-4D08-B183-1F5DAE505CFA}" destId="{9E0E8906-3D44-404D-A8DF-7B069910C5B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4A38-6E61-F059-CA85-DD199F014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99E61-4C80-4E1D-09A9-63C1880FB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FF6E-F153-47C8-A7DF-F06F3FBB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1445-2EF1-4049-99C2-1EFF904B462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4229A-AE7D-87AF-EFC1-4A3B6D66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E6DEC-FB51-29B6-C36F-371B4AF3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3BA1-5EB9-4EFE-92E8-04398B08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AC9-FECC-FA70-BD70-CD618823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A2F71-0E2C-EAC5-4448-7B28F0F84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3101-BA9D-6CEC-49E3-21B75F5B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1445-2EF1-4049-99C2-1EFF904B462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48F10-3026-BDD2-E0C0-0B0C95E9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1758-7FA8-D545-1C44-20329D3D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3BA1-5EB9-4EFE-92E8-04398B08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4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CD8BC-97FD-D366-4F4D-F13E76D96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EC264-F761-2BC0-3308-A57CC6F92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DF69-FF64-68E7-82D3-3C7C0478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1445-2EF1-4049-99C2-1EFF904B462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31383-D895-6357-5932-8D40AE75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13713-F197-F197-A723-DC16214C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3BA1-5EB9-4EFE-92E8-04398B08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1B3B-954F-2CBF-7064-BEDAC051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F6386-225A-0007-74FE-8E9C3947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6E46A-2DDC-4AF2-F3AA-7C852CBF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1445-2EF1-4049-99C2-1EFF904B462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29E36-76DC-F364-4455-47FF1E04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752C-5ED0-6039-8FE9-68ED2244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3BA1-5EB9-4EFE-92E8-04398B08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4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561C-7F39-A41F-6644-15AC2CF1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C4978-D705-6899-12CD-21B9E8506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C3F5B-9683-706C-4F54-75C0BBB8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1445-2EF1-4049-99C2-1EFF904B462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8A3F9-2CAE-3C67-4771-6377BA08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B08CE-2C55-1C9C-1A9D-25E7D783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3BA1-5EB9-4EFE-92E8-04398B08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5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6474-C417-473C-ED82-D334293B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4CA4B-D05F-4A59-1B7A-A477012D6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7D559-C98E-F5D3-7F72-BA7AC01C7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13010-7735-58AD-E3AD-E4F5EDD6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1445-2EF1-4049-99C2-1EFF904B462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B6CB4-125A-208D-5FA8-725A7026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51F79-3D6C-91B3-7E29-D85B991F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3BA1-5EB9-4EFE-92E8-04398B08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1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9F5D-B827-52A6-4F67-8FDCEF66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06560-2C1F-4BD3-B33C-3F915CDA6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B7D78-9325-66EA-E68C-17428112C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13E33-D8AC-4866-9731-ECB49F430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CA4E0-9AC9-FDFC-36B0-76FDCE213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C06F5-85A5-EA16-8908-E6699F48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1445-2EF1-4049-99C2-1EFF904B462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81662-7594-D3A5-F0F6-58FF49D2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C8B76-BAD1-F965-FECB-D0183B32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3BA1-5EB9-4EFE-92E8-04398B08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4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D982-B5A9-4E3A-18DE-8B4808B1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1DE78-C977-0A19-F6C8-4B830322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1445-2EF1-4049-99C2-1EFF904B462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A1DC7-4A87-7273-AC71-47520718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109DE-B140-34C0-A038-02971C61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3BA1-5EB9-4EFE-92E8-04398B08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1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E1A43-5DB0-920D-5096-926462C9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1445-2EF1-4049-99C2-1EFF904B462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FF81-CB29-FAA3-3D47-94B887185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3BBB4-F950-DBC4-CB2D-CEDA4406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3BA1-5EB9-4EFE-92E8-04398B08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2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AD64-0E30-CC4C-7667-4B9C2CF0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A8E3-A7A9-AE7F-E473-E9A09B246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A4DB9-6D4F-43B6-15F4-F58B33081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69983-9ADF-6DE9-15B9-8857BEAA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1445-2EF1-4049-99C2-1EFF904B462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29ADD-6159-0CE9-077A-058ECEA0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9D2FA-AEBB-399D-A947-8A3A41AF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3BA1-5EB9-4EFE-92E8-04398B08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9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D18B-1632-5D02-D184-9940B2B6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D401D-AFB9-36C8-4A14-DE223A9CE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82442-73F3-D530-1EAA-B24B1FF04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C50EE-3AD7-2F41-8597-4D447035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1445-2EF1-4049-99C2-1EFF904B462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2E7D2-2B16-55EE-88C5-2D2543CD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A9281-2B7C-E261-487F-E7E057B9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43BA1-5EB9-4EFE-92E8-04398B08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7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A3C08-D4ED-0D23-F201-9B7AC7E7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1B40D-C2E5-9374-9E8B-EE9EBE0F0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6C70D-A692-E345-254B-C041096C0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F31445-2EF1-4049-99C2-1EFF904B462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442DC-F7B6-3A17-19DE-251E6EDC5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9ADEC-2498-A76E-ABF4-FB2110342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43BA1-5EB9-4EFE-92E8-04398B08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EE3A-4DFC-EE73-9BE6-02D8F81C9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30562"/>
          </a:xfrm>
        </p:spPr>
        <p:txBody>
          <a:bodyPr>
            <a:normAutofit/>
          </a:bodyPr>
          <a:lstStyle/>
          <a:p>
            <a:r>
              <a:rPr lang="en-US" sz="7200" dirty="0"/>
              <a:t>Literature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623D7-DE47-5D4A-2040-3789722B670D}"/>
              </a:ext>
            </a:extLst>
          </p:cNvPr>
          <p:cNvSpPr txBox="1"/>
          <p:nvPr/>
        </p:nvSpPr>
        <p:spPr>
          <a:xfrm>
            <a:off x="9700098" y="5735637"/>
            <a:ext cx="1935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Zain Hoda</a:t>
            </a:r>
          </a:p>
        </p:txBody>
      </p:sp>
    </p:spTree>
    <p:extLst>
      <p:ext uri="{BB962C8B-B14F-4D97-AF65-F5344CB8AC3E}">
        <p14:creationId xmlns:p14="http://schemas.microsoft.com/office/powerpoint/2010/main" val="201623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D33D-F77B-BA50-99BB-4045AE29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535" y="1134669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/>
              <a:t>Question: What are the challenges in the adoption of used EV’s?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533B-A846-89AA-179A-EC6EB1163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2650"/>
            <a:ext cx="10515600" cy="1604005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Current Status: Overview of the issues in the current Market (New EV’s) </a:t>
            </a:r>
          </a:p>
        </p:txBody>
      </p:sp>
    </p:spTree>
    <p:extLst>
      <p:ext uri="{BB962C8B-B14F-4D97-AF65-F5344CB8AC3E}">
        <p14:creationId xmlns:p14="http://schemas.microsoft.com/office/powerpoint/2010/main" val="372518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F8178-F2FB-007E-DE57-FC4E35EC9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196A-201F-75B5-4242-7628040E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Growth of EV market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807246D-FF7A-0ADE-11D0-B0C32F6BD69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 descr="A graph of a sales report&#10;&#10;AI-generated content may be incorrect.">
            <a:extLst>
              <a:ext uri="{FF2B5EF4-FFF2-40B4-BE49-F238E27FC236}">
                <a16:creationId xmlns:a16="http://schemas.microsoft.com/office/drawing/2014/main" id="{9AB6502D-16C1-B54C-1D91-DA4B0A261F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37" y="1516946"/>
            <a:ext cx="9807580" cy="4464754"/>
          </a:xfrm>
        </p:spPr>
      </p:pic>
    </p:spTree>
    <p:extLst>
      <p:ext uri="{BB962C8B-B14F-4D97-AF65-F5344CB8AC3E}">
        <p14:creationId xmlns:p14="http://schemas.microsoft.com/office/powerpoint/2010/main" val="332902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7B25-7A52-45AD-C5E5-5F949073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Demand Side Issues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0F2582C-F291-6EEC-1A1D-35E1B2F6361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9037515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C0FC0-B7F9-3341-DE27-B3A2D6B9D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1683" y="1825625"/>
            <a:ext cx="10222117" cy="4351338"/>
          </a:xfrm>
        </p:spPr>
        <p:txBody>
          <a:bodyPr/>
          <a:lstStyle/>
          <a:p>
            <a:r>
              <a:rPr lang="en-US" dirty="0"/>
              <a:t>Consumer Preferences</a:t>
            </a:r>
          </a:p>
          <a:p>
            <a:pPr lvl="1"/>
            <a:r>
              <a:rPr lang="en-US" dirty="0"/>
              <a:t>Range anxiety</a:t>
            </a:r>
          </a:p>
          <a:p>
            <a:pPr lvl="1"/>
            <a:r>
              <a:rPr lang="en-US" dirty="0"/>
              <a:t>Long charging times</a:t>
            </a:r>
          </a:p>
          <a:p>
            <a:pPr lvl="1"/>
            <a:r>
              <a:rPr lang="en-US" dirty="0"/>
              <a:t>Lack of access to charging stations</a:t>
            </a:r>
          </a:p>
          <a:p>
            <a:pPr lvl="1"/>
            <a:r>
              <a:rPr lang="en-US" dirty="0"/>
              <a:t>Complexity of charging infrastructure</a:t>
            </a:r>
          </a:p>
          <a:p>
            <a:pPr lvl="1"/>
            <a:r>
              <a:rPr lang="en-US" dirty="0"/>
              <a:t>Negative perception of safety</a:t>
            </a:r>
          </a:p>
          <a:p>
            <a:pPr lvl="1"/>
            <a:r>
              <a:rPr lang="en-US" dirty="0"/>
              <a:t>Concerns about overall lifetime cost of the vehicle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2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10CB8-9F7C-0668-B08D-DCF06FAC8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C8CA-9DC7-C8E3-4467-35BDD789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Demand Side Issues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A8E8F7C-4E12-FC57-A473-BE96D81C40E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4C86B-9B37-7ECA-C6C7-23AC5A200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1683" y="1825625"/>
            <a:ext cx="10222117" cy="4351338"/>
          </a:xfrm>
        </p:spPr>
        <p:txBody>
          <a:bodyPr/>
          <a:lstStyle/>
          <a:p>
            <a:r>
              <a:rPr lang="en-US" dirty="0"/>
              <a:t>Consumer Characteristics</a:t>
            </a:r>
          </a:p>
          <a:p>
            <a:pPr lvl="1"/>
            <a:r>
              <a:rPr lang="en-US" dirty="0"/>
              <a:t>Socioeconomic status</a:t>
            </a:r>
          </a:p>
          <a:p>
            <a:pPr lvl="1"/>
            <a:r>
              <a:rPr lang="en-US" dirty="0"/>
              <a:t>Lifestyle choices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PEV Usage</a:t>
            </a:r>
          </a:p>
          <a:p>
            <a:pPr lvl="1"/>
            <a:r>
              <a:rPr lang="en-US" dirty="0"/>
              <a:t>Lower “VMT” (Vehicle Miles Travelled)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6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9DA57-F488-BEE3-A9DB-F8354C32E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886D-725A-B092-3D49-EC621C7D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Demand Side Issues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A35AC7-0757-CC8D-ADC4-EA6D3DF6E63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D65D4-4AB7-C391-9925-961023BA8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1683" y="1825625"/>
            <a:ext cx="10222117" cy="4351338"/>
          </a:xfrm>
        </p:spPr>
        <p:txBody>
          <a:bodyPr/>
          <a:lstStyle/>
          <a:p>
            <a:r>
              <a:rPr lang="en-US" dirty="0"/>
              <a:t>Contextual Factors</a:t>
            </a:r>
          </a:p>
          <a:p>
            <a:pPr lvl="1"/>
            <a:r>
              <a:rPr lang="en-US" dirty="0"/>
              <a:t>Financial Incentives</a:t>
            </a:r>
          </a:p>
          <a:p>
            <a:pPr lvl="1"/>
            <a:r>
              <a:rPr lang="en-US" dirty="0"/>
              <a:t>Infrastructure</a:t>
            </a:r>
          </a:p>
          <a:p>
            <a:pPr lvl="1"/>
            <a:r>
              <a:rPr lang="en-US" dirty="0"/>
              <a:t>Energy Prices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Consumer Engagement</a:t>
            </a:r>
          </a:p>
          <a:p>
            <a:pPr lvl="1"/>
            <a:r>
              <a:rPr lang="en-US" dirty="0"/>
              <a:t>Disconnect between technical improvements and perceptions</a:t>
            </a:r>
          </a:p>
        </p:txBody>
      </p:sp>
    </p:spTree>
    <p:extLst>
      <p:ext uri="{BB962C8B-B14F-4D97-AF65-F5344CB8AC3E}">
        <p14:creationId xmlns:p14="http://schemas.microsoft.com/office/powerpoint/2010/main" val="412411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482FD-18A7-B904-9FEA-F1E086692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9063-37B2-8CAC-1B0B-FAC96C0B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Supply Side Issues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C606B7D-BDF8-806D-E530-6509608CB0A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52DFF-7D51-3FF0-B453-0F578F3D2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1683" y="1825625"/>
            <a:ext cx="10222117" cy="4351338"/>
          </a:xfrm>
        </p:spPr>
        <p:txBody>
          <a:bodyPr/>
          <a:lstStyle/>
          <a:p>
            <a:r>
              <a:rPr lang="en-US" dirty="0"/>
              <a:t>Battery Supply Issues</a:t>
            </a:r>
          </a:p>
          <a:p>
            <a:pPr lvl="1"/>
            <a:r>
              <a:rPr lang="en-US" dirty="0"/>
              <a:t>Materials (Lithium, Cobalt)</a:t>
            </a:r>
          </a:p>
          <a:p>
            <a:pPr lvl="1"/>
            <a:r>
              <a:rPr lang="en-US" dirty="0"/>
              <a:t>Battery Production</a:t>
            </a:r>
          </a:p>
          <a:p>
            <a:pPr lvl="1"/>
            <a:r>
              <a:rPr lang="en-US" dirty="0"/>
              <a:t>Battery end-of-life(EOL) and recycling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EV production</a:t>
            </a:r>
          </a:p>
          <a:p>
            <a:pPr lvl="1"/>
            <a:r>
              <a:rPr lang="en-US" dirty="0"/>
              <a:t>Production Sites</a:t>
            </a:r>
          </a:p>
          <a:p>
            <a:pPr lvl="1"/>
            <a:r>
              <a:rPr lang="en-US" dirty="0"/>
              <a:t>Workforce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36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F27E2-413E-CBE1-928A-24F8E2FB9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4E7F-0E07-5A2E-58B4-4FD1D91F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Supply Side Issues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13F089F-A0E9-8217-77C9-1C4E8161F76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D7CCE-627E-12D6-0BBD-F352A38DC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1683" y="1825625"/>
            <a:ext cx="10222117" cy="4351338"/>
          </a:xfrm>
        </p:spPr>
        <p:txBody>
          <a:bodyPr/>
          <a:lstStyle/>
          <a:p>
            <a:r>
              <a:rPr lang="en-US" dirty="0"/>
              <a:t>EV Charging Infrastructure</a:t>
            </a:r>
          </a:p>
          <a:p>
            <a:pPr lvl="1"/>
            <a:r>
              <a:rPr lang="en-US" dirty="0"/>
              <a:t>Charger Deployment</a:t>
            </a:r>
          </a:p>
          <a:p>
            <a:pPr lvl="1"/>
            <a:r>
              <a:rPr lang="en-US" dirty="0"/>
              <a:t>Other Considerations (Profitability, </a:t>
            </a:r>
            <a:r>
              <a:rPr lang="en-US" dirty="0" err="1"/>
              <a:t>Relaibility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Policy Considerations</a:t>
            </a:r>
          </a:p>
          <a:p>
            <a:pPr lvl="1"/>
            <a:r>
              <a:rPr lang="en-US" dirty="0"/>
              <a:t>ZEV Mandates</a:t>
            </a:r>
          </a:p>
          <a:p>
            <a:pPr lvl="1"/>
            <a:r>
              <a:rPr lang="en-US" dirty="0"/>
              <a:t>Emission Standards</a:t>
            </a:r>
          </a:p>
          <a:p>
            <a:pPr lvl="1"/>
            <a:r>
              <a:rPr lang="en-US" dirty="0"/>
              <a:t>Fossil fuel vehicle bans</a:t>
            </a:r>
          </a:p>
          <a:p>
            <a:pPr lvl="1"/>
            <a:r>
              <a:rPr lang="en-US" dirty="0"/>
              <a:t>Incentives and subsidies for manufacturers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9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162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Literature Review</vt:lpstr>
      <vt:lpstr>Question: What are the challenges in the adoption of used EV’s?</vt:lpstr>
      <vt:lpstr>Growth of EV market</vt:lpstr>
      <vt:lpstr>Demand Side Issues </vt:lpstr>
      <vt:lpstr>Demand Side Issues </vt:lpstr>
      <vt:lpstr>Demand Side Issues </vt:lpstr>
      <vt:lpstr>Supply Side Issues </vt:lpstr>
      <vt:lpstr>Supply Side Issues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Hoda, Zain</dc:creator>
  <cp:lastModifiedBy>Hoda, Zain</cp:lastModifiedBy>
  <cp:revision>7</cp:revision>
  <dcterms:created xsi:type="dcterms:W3CDTF">2025-03-20T13:20:14Z</dcterms:created>
  <dcterms:modified xsi:type="dcterms:W3CDTF">2025-03-27T16:56:55Z</dcterms:modified>
</cp:coreProperties>
</file>