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81" r:id="rId4"/>
    <p:sldId id="283" r:id="rId5"/>
    <p:sldId id="282" r:id="rId6"/>
    <p:sldId id="274" r:id="rId7"/>
    <p:sldId id="275" r:id="rId8"/>
    <p:sldId id="276" r:id="rId9"/>
    <p:sldId id="277" r:id="rId10"/>
    <p:sldId id="279" r:id="rId11"/>
    <p:sldId id="280"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F4A38-6E61-F059-CA85-DD199F014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E99E61-4C80-4E1D-09A9-63C1880FB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ACFF6E-F153-47C8-A7DF-F06F3FBB32D8}"/>
              </a:ext>
            </a:extLst>
          </p:cNvPr>
          <p:cNvSpPr>
            <a:spLocks noGrp="1"/>
          </p:cNvSpPr>
          <p:nvPr>
            <p:ph type="dt" sz="half" idx="10"/>
          </p:nvPr>
        </p:nvSpPr>
        <p:spPr/>
        <p:txBody>
          <a:bodyPr/>
          <a:lstStyle/>
          <a:p>
            <a:fld id="{8EF31445-2EF1-4049-99C2-1EFF904B4621}" type="datetimeFigureOut">
              <a:rPr lang="en-US" smtClean="0"/>
              <a:t>4/10/2025</a:t>
            </a:fld>
            <a:endParaRPr lang="en-US"/>
          </a:p>
        </p:txBody>
      </p:sp>
      <p:sp>
        <p:nvSpPr>
          <p:cNvPr id="5" name="Footer Placeholder 4">
            <a:extLst>
              <a:ext uri="{FF2B5EF4-FFF2-40B4-BE49-F238E27FC236}">
                <a16:creationId xmlns:a16="http://schemas.microsoft.com/office/drawing/2014/main" id="{1314229A-AE7D-87AF-EFC1-4A3B6D6619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4E6DEC-FB51-29B6-C36F-371B4AF398F3}"/>
              </a:ext>
            </a:extLst>
          </p:cNvPr>
          <p:cNvSpPr>
            <a:spLocks noGrp="1"/>
          </p:cNvSpPr>
          <p:nvPr>
            <p:ph type="sldNum" sz="quarter" idx="12"/>
          </p:nvPr>
        </p:nvSpPr>
        <p:spPr/>
        <p:txBody>
          <a:bodyPr/>
          <a:lstStyle/>
          <a:p>
            <a:fld id="{ABC43BA1-5EB9-4EFE-92E8-04398B08CF90}" type="slidenum">
              <a:rPr lang="en-US" smtClean="0"/>
              <a:t>‹#›</a:t>
            </a:fld>
            <a:endParaRPr lang="en-US"/>
          </a:p>
        </p:txBody>
      </p:sp>
    </p:spTree>
    <p:extLst>
      <p:ext uri="{BB962C8B-B14F-4D97-AF65-F5344CB8AC3E}">
        <p14:creationId xmlns:p14="http://schemas.microsoft.com/office/powerpoint/2010/main" val="81605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26AC9-FECC-FA70-BD70-CD618823C2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6A2F71-0E2C-EAC5-4448-7B28F0F84D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C3101-BA9D-6CEC-49E3-21B75F5B9D14}"/>
              </a:ext>
            </a:extLst>
          </p:cNvPr>
          <p:cNvSpPr>
            <a:spLocks noGrp="1"/>
          </p:cNvSpPr>
          <p:nvPr>
            <p:ph type="dt" sz="half" idx="10"/>
          </p:nvPr>
        </p:nvSpPr>
        <p:spPr/>
        <p:txBody>
          <a:bodyPr/>
          <a:lstStyle/>
          <a:p>
            <a:fld id="{8EF31445-2EF1-4049-99C2-1EFF904B4621}" type="datetimeFigureOut">
              <a:rPr lang="en-US" smtClean="0"/>
              <a:t>4/10/2025</a:t>
            </a:fld>
            <a:endParaRPr lang="en-US"/>
          </a:p>
        </p:txBody>
      </p:sp>
      <p:sp>
        <p:nvSpPr>
          <p:cNvPr id="5" name="Footer Placeholder 4">
            <a:extLst>
              <a:ext uri="{FF2B5EF4-FFF2-40B4-BE49-F238E27FC236}">
                <a16:creationId xmlns:a16="http://schemas.microsoft.com/office/drawing/2014/main" id="{F8E48F10-3026-BDD2-E0C0-0B0C95E9E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81758-7FA8-D545-1C44-20329D3D4147}"/>
              </a:ext>
            </a:extLst>
          </p:cNvPr>
          <p:cNvSpPr>
            <a:spLocks noGrp="1"/>
          </p:cNvSpPr>
          <p:nvPr>
            <p:ph type="sldNum" sz="quarter" idx="12"/>
          </p:nvPr>
        </p:nvSpPr>
        <p:spPr/>
        <p:txBody>
          <a:bodyPr/>
          <a:lstStyle/>
          <a:p>
            <a:fld id="{ABC43BA1-5EB9-4EFE-92E8-04398B08CF90}" type="slidenum">
              <a:rPr lang="en-US" smtClean="0"/>
              <a:t>‹#›</a:t>
            </a:fld>
            <a:endParaRPr lang="en-US"/>
          </a:p>
        </p:txBody>
      </p:sp>
    </p:spTree>
    <p:extLst>
      <p:ext uri="{BB962C8B-B14F-4D97-AF65-F5344CB8AC3E}">
        <p14:creationId xmlns:p14="http://schemas.microsoft.com/office/powerpoint/2010/main" val="1103642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5CD8BC-97FD-D366-4F4D-F13E76D967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CEC264-F761-2BC0-3308-A57CC6F92A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38DF69-FF64-68E7-82D3-3C7C04789F63}"/>
              </a:ext>
            </a:extLst>
          </p:cNvPr>
          <p:cNvSpPr>
            <a:spLocks noGrp="1"/>
          </p:cNvSpPr>
          <p:nvPr>
            <p:ph type="dt" sz="half" idx="10"/>
          </p:nvPr>
        </p:nvSpPr>
        <p:spPr/>
        <p:txBody>
          <a:bodyPr/>
          <a:lstStyle/>
          <a:p>
            <a:fld id="{8EF31445-2EF1-4049-99C2-1EFF904B4621}" type="datetimeFigureOut">
              <a:rPr lang="en-US" smtClean="0"/>
              <a:t>4/10/2025</a:t>
            </a:fld>
            <a:endParaRPr lang="en-US"/>
          </a:p>
        </p:txBody>
      </p:sp>
      <p:sp>
        <p:nvSpPr>
          <p:cNvPr id="5" name="Footer Placeholder 4">
            <a:extLst>
              <a:ext uri="{FF2B5EF4-FFF2-40B4-BE49-F238E27FC236}">
                <a16:creationId xmlns:a16="http://schemas.microsoft.com/office/drawing/2014/main" id="{97C31383-D895-6357-5932-8D40AE753B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113713-F197-F197-A723-DC16214CC89C}"/>
              </a:ext>
            </a:extLst>
          </p:cNvPr>
          <p:cNvSpPr>
            <a:spLocks noGrp="1"/>
          </p:cNvSpPr>
          <p:nvPr>
            <p:ph type="sldNum" sz="quarter" idx="12"/>
          </p:nvPr>
        </p:nvSpPr>
        <p:spPr/>
        <p:txBody>
          <a:bodyPr/>
          <a:lstStyle/>
          <a:p>
            <a:fld id="{ABC43BA1-5EB9-4EFE-92E8-04398B08CF90}" type="slidenum">
              <a:rPr lang="en-US" smtClean="0"/>
              <a:t>‹#›</a:t>
            </a:fld>
            <a:endParaRPr lang="en-US"/>
          </a:p>
        </p:txBody>
      </p:sp>
    </p:spTree>
    <p:extLst>
      <p:ext uri="{BB962C8B-B14F-4D97-AF65-F5344CB8AC3E}">
        <p14:creationId xmlns:p14="http://schemas.microsoft.com/office/powerpoint/2010/main" val="290195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1B3B-954F-2CBF-7064-BEDAC051B9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9F6386-225A-0007-74FE-8E9C3947ED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36E46A-2DDC-4AF2-F3AA-7C852CBF94D3}"/>
              </a:ext>
            </a:extLst>
          </p:cNvPr>
          <p:cNvSpPr>
            <a:spLocks noGrp="1"/>
          </p:cNvSpPr>
          <p:nvPr>
            <p:ph type="dt" sz="half" idx="10"/>
          </p:nvPr>
        </p:nvSpPr>
        <p:spPr/>
        <p:txBody>
          <a:bodyPr/>
          <a:lstStyle/>
          <a:p>
            <a:fld id="{8EF31445-2EF1-4049-99C2-1EFF904B4621}" type="datetimeFigureOut">
              <a:rPr lang="en-US" smtClean="0"/>
              <a:t>4/10/2025</a:t>
            </a:fld>
            <a:endParaRPr lang="en-US"/>
          </a:p>
        </p:txBody>
      </p:sp>
      <p:sp>
        <p:nvSpPr>
          <p:cNvPr id="5" name="Footer Placeholder 4">
            <a:extLst>
              <a:ext uri="{FF2B5EF4-FFF2-40B4-BE49-F238E27FC236}">
                <a16:creationId xmlns:a16="http://schemas.microsoft.com/office/drawing/2014/main" id="{E2D29E36-76DC-F364-4455-47FF1E049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2752C-5ED0-6039-8FE9-68ED2244A578}"/>
              </a:ext>
            </a:extLst>
          </p:cNvPr>
          <p:cNvSpPr>
            <a:spLocks noGrp="1"/>
          </p:cNvSpPr>
          <p:nvPr>
            <p:ph type="sldNum" sz="quarter" idx="12"/>
          </p:nvPr>
        </p:nvSpPr>
        <p:spPr/>
        <p:txBody>
          <a:bodyPr/>
          <a:lstStyle/>
          <a:p>
            <a:fld id="{ABC43BA1-5EB9-4EFE-92E8-04398B08CF90}" type="slidenum">
              <a:rPr lang="en-US" smtClean="0"/>
              <a:t>‹#›</a:t>
            </a:fld>
            <a:endParaRPr lang="en-US"/>
          </a:p>
        </p:txBody>
      </p:sp>
    </p:spTree>
    <p:extLst>
      <p:ext uri="{BB962C8B-B14F-4D97-AF65-F5344CB8AC3E}">
        <p14:creationId xmlns:p14="http://schemas.microsoft.com/office/powerpoint/2010/main" val="3176144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D561C-7F39-A41F-6644-15AC2CF1D5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5C4978-D705-6899-12CD-21B9E85065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AC3F5B-9683-706C-4F54-75C0BBB8BA65}"/>
              </a:ext>
            </a:extLst>
          </p:cNvPr>
          <p:cNvSpPr>
            <a:spLocks noGrp="1"/>
          </p:cNvSpPr>
          <p:nvPr>
            <p:ph type="dt" sz="half" idx="10"/>
          </p:nvPr>
        </p:nvSpPr>
        <p:spPr/>
        <p:txBody>
          <a:bodyPr/>
          <a:lstStyle/>
          <a:p>
            <a:fld id="{8EF31445-2EF1-4049-99C2-1EFF904B4621}" type="datetimeFigureOut">
              <a:rPr lang="en-US" smtClean="0"/>
              <a:t>4/10/2025</a:t>
            </a:fld>
            <a:endParaRPr lang="en-US"/>
          </a:p>
        </p:txBody>
      </p:sp>
      <p:sp>
        <p:nvSpPr>
          <p:cNvPr id="5" name="Footer Placeholder 4">
            <a:extLst>
              <a:ext uri="{FF2B5EF4-FFF2-40B4-BE49-F238E27FC236}">
                <a16:creationId xmlns:a16="http://schemas.microsoft.com/office/drawing/2014/main" id="{3C88A3F9-2CAE-3C67-4771-6377BA088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9B08CE-2C55-1C9C-1A9D-25E7D78332DE}"/>
              </a:ext>
            </a:extLst>
          </p:cNvPr>
          <p:cNvSpPr>
            <a:spLocks noGrp="1"/>
          </p:cNvSpPr>
          <p:nvPr>
            <p:ph type="sldNum" sz="quarter" idx="12"/>
          </p:nvPr>
        </p:nvSpPr>
        <p:spPr/>
        <p:txBody>
          <a:bodyPr/>
          <a:lstStyle/>
          <a:p>
            <a:fld id="{ABC43BA1-5EB9-4EFE-92E8-04398B08CF90}" type="slidenum">
              <a:rPr lang="en-US" smtClean="0"/>
              <a:t>‹#›</a:t>
            </a:fld>
            <a:endParaRPr lang="en-US"/>
          </a:p>
        </p:txBody>
      </p:sp>
    </p:spTree>
    <p:extLst>
      <p:ext uri="{BB962C8B-B14F-4D97-AF65-F5344CB8AC3E}">
        <p14:creationId xmlns:p14="http://schemas.microsoft.com/office/powerpoint/2010/main" val="223895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36474-C417-473C-ED82-D334293B05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84CA4B-D05F-4A59-1B7A-A477012D69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57D559-C98E-F5D3-7F72-BA7AC01C7C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F13010-7735-58AD-E3AD-E4F5EDD65F45}"/>
              </a:ext>
            </a:extLst>
          </p:cNvPr>
          <p:cNvSpPr>
            <a:spLocks noGrp="1"/>
          </p:cNvSpPr>
          <p:nvPr>
            <p:ph type="dt" sz="half" idx="10"/>
          </p:nvPr>
        </p:nvSpPr>
        <p:spPr/>
        <p:txBody>
          <a:bodyPr/>
          <a:lstStyle/>
          <a:p>
            <a:fld id="{8EF31445-2EF1-4049-99C2-1EFF904B4621}" type="datetimeFigureOut">
              <a:rPr lang="en-US" smtClean="0"/>
              <a:t>4/10/2025</a:t>
            </a:fld>
            <a:endParaRPr lang="en-US"/>
          </a:p>
        </p:txBody>
      </p:sp>
      <p:sp>
        <p:nvSpPr>
          <p:cNvPr id="6" name="Footer Placeholder 5">
            <a:extLst>
              <a:ext uri="{FF2B5EF4-FFF2-40B4-BE49-F238E27FC236}">
                <a16:creationId xmlns:a16="http://schemas.microsoft.com/office/drawing/2014/main" id="{B30B6CB4-125A-208D-5FA8-725A70264E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E51F79-3D6C-91B3-7E29-D85B991F1FA9}"/>
              </a:ext>
            </a:extLst>
          </p:cNvPr>
          <p:cNvSpPr>
            <a:spLocks noGrp="1"/>
          </p:cNvSpPr>
          <p:nvPr>
            <p:ph type="sldNum" sz="quarter" idx="12"/>
          </p:nvPr>
        </p:nvSpPr>
        <p:spPr/>
        <p:txBody>
          <a:bodyPr/>
          <a:lstStyle/>
          <a:p>
            <a:fld id="{ABC43BA1-5EB9-4EFE-92E8-04398B08CF90}" type="slidenum">
              <a:rPr lang="en-US" smtClean="0"/>
              <a:t>‹#›</a:t>
            </a:fld>
            <a:endParaRPr lang="en-US"/>
          </a:p>
        </p:txBody>
      </p:sp>
    </p:spTree>
    <p:extLst>
      <p:ext uri="{BB962C8B-B14F-4D97-AF65-F5344CB8AC3E}">
        <p14:creationId xmlns:p14="http://schemas.microsoft.com/office/powerpoint/2010/main" val="1308014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09F5D-B827-52A6-4F67-8FDCEF66A2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106560-2C1F-4BD3-B33C-3F915CDA6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4B7D78-9325-66EA-E68C-17428112CC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913E33-D8AC-4866-9731-ECB49F4309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CCA4E0-9AC9-FDFC-36B0-76FDCE213F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4C06F5-85A5-EA16-8908-E6699F48161F}"/>
              </a:ext>
            </a:extLst>
          </p:cNvPr>
          <p:cNvSpPr>
            <a:spLocks noGrp="1"/>
          </p:cNvSpPr>
          <p:nvPr>
            <p:ph type="dt" sz="half" idx="10"/>
          </p:nvPr>
        </p:nvSpPr>
        <p:spPr/>
        <p:txBody>
          <a:bodyPr/>
          <a:lstStyle/>
          <a:p>
            <a:fld id="{8EF31445-2EF1-4049-99C2-1EFF904B4621}" type="datetimeFigureOut">
              <a:rPr lang="en-US" smtClean="0"/>
              <a:t>4/10/2025</a:t>
            </a:fld>
            <a:endParaRPr lang="en-US"/>
          </a:p>
        </p:txBody>
      </p:sp>
      <p:sp>
        <p:nvSpPr>
          <p:cNvPr id="8" name="Footer Placeholder 7">
            <a:extLst>
              <a:ext uri="{FF2B5EF4-FFF2-40B4-BE49-F238E27FC236}">
                <a16:creationId xmlns:a16="http://schemas.microsoft.com/office/drawing/2014/main" id="{9BF81662-7594-D3A5-F0F6-58FF49D20F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DC8B76-BAD1-F965-FECB-D0183B32AE43}"/>
              </a:ext>
            </a:extLst>
          </p:cNvPr>
          <p:cNvSpPr>
            <a:spLocks noGrp="1"/>
          </p:cNvSpPr>
          <p:nvPr>
            <p:ph type="sldNum" sz="quarter" idx="12"/>
          </p:nvPr>
        </p:nvSpPr>
        <p:spPr/>
        <p:txBody>
          <a:bodyPr/>
          <a:lstStyle/>
          <a:p>
            <a:fld id="{ABC43BA1-5EB9-4EFE-92E8-04398B08CF90}" type="slidenum">
              <a:rPr lang="en-US" smtClean="0"/>
              <a:t>‹#›</a:t>
            </a:fld>
            <a:endParaRPr lang="en-US"/>
          </a:p>
        </p:txBody>
      </p:sp>
    </p:spTree>
    <p:extLst>
      <p:ext uri="{BB962C8B-B14F-4D97-AF65-F5344CB8AC3E}">
        <p14:creationId xmlns:p14="http://schemas.microsoft.com/office/powerpoint/2010/main" val="3801546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AD982-B5A9-4E3A-18DE-8B4808B1B0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71DE78-C977-0A19-F6C8-4B830322DD49}"/>
              </a:ext>
            </a:extLst>
          </p:cNvPr>
          <p:cNvSpPr>
            <a:spLocks noGrp="1"/>
          </p:cNvSpPr>
          <p:nvPr>
            <p:ph type="dt" sz="half" idx="10"/>
          </p:nvPr>
        </p:nvSpPr>
        <p:spPr/>
        <p:txBody>
          <a:bodyPr/>
          <a:lstStyle/>
          <a:p>
            <a:fld id="{8EF31445-2EF1-4049-99C2-1EFF904B4621}" type="datetimeFigureOut">
              <a:rPr lang="en-US" smtClean="0"/>
              <a:t>4/10/2025</a:t>
            </a:fld>
            <a:endParaRPr lang="en-US"/>
          </a:p>
        </p:txBody>
      </p:sp>
      <p:sp>
        <p:nvSpPr>
          <p:cNvPr id="4" name="Footer Placeholder 3">
            <a:extLst>
              <a:ext uri="{FF2B5EF4-FFF2-40B4-BE49-F238E27FC236}">
                <a16:creationId xmlns:a16="http://schemas.microsoft.com/office/drawing/2014/main" id="{708A1DC7-4A87-7273-AC71-475207187F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E2109DE-B140-34C0-A038-02971C6119BE}"/>
              </a:ext>
            </a:extLst>
          </p:cNvPr>
          <p:cNvSpPr>
            <a:spLocks noGrp="1"/>
          </p:cNvSpPr>
          <p:nvPr>
            <p:ph type="sldNum" sz="quarter" idx="12"/>
          </p:nvPr>
        </p:nvSpPr>
        <p:spPr/>
        <p:txBody>
          <a:bodyPr/>
          <a:lstStyle/>
          <a:p>
            <a:fld id="{ABC43BA1-5EB9-4EFE-92E8-04398B08CF90}" type="slidenum">
              <a:rPr lang="en-US" smtClean="0"/>
              <a:t>‹#›</a:t>
            </a:fld>
            <a:endParaRPr lang="en-US"/>
          </a:p>
        </p:txBody>
      </p:sp>
    </p:spTree>
    <p:extLst>
      <p:ext uri="{BB962C8B-B14F-4D97-AF65-F5344CB8AC3E}">
        <p14:creationId xmlns:p14="http://schemas.microsoft.com/office/powerpoint/2010/main" val="1505110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CE1A43-5DB0-920D-5096-926462C9893E}"/>
              </a:ext>
            </a:extLst>
          </p:cNvPr>
          <p:cNvSpPr>
            <a:spLocks noGrp="1"/>
          </p:cNvSpPr>
          <p:nvPr>
            <p:ph type="dt" sz="half" idx="10"/>
          </p:nvPr>
        </p:nvSpPr>
        <p:spPr/>
        <p:txBody>
          <a:bodyPr/>
          <a:lstStyle/>
          <a:p>
            <a:fld id="{8EF31445-2EF1-4049-99C2-1EFF904B4621}" type="datetimeFigureOut">
              <a:rPr lang="en-US" smtClean="0"/>
              <a:t>4/10/2025</a:t>
            </a:fld>
            <a:endParaRPr lang="en-US"/>
          </a:p>
        </p:txBody>
      </p:sp>
      <p:sp>
        <p:nvSpPr>
          <p:cNvPr id="3" name="Footer Placeholder 2">
            <a:extLst>
              <a:ext uri="{FF2B5EF4-FFF2-40B4-BE49-F238E27FC236}">
                <a16:creationId xmlns:a16="http://schemas.microsoft.com/office/drawing/2014/main" id="{62C5FF81-CB29-FAA3-3D47-94B8871855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F3BBB4-F950-DBC4-CB2D-CEDA44069AA8}"/>
              </a:ext>
            </a:extLst>
          </p:cNvPr>
          <p:cNvSpPr>
            <a:spLocks noGrp="1"/>
          </p:cNvSpPr>
          <p:nvPr>
            <p:ph type="sldNum" sz="quarter" idx="12"/>
          </p:nvPr>
        </p:nvSpPr>
        <p:spPr/>
        <p:txBody>
          <a:bodyPr/>
          <a:lstStyle/>
          <a:p>
            <a:fld id="{ABC43BA1-5EB9-4EFE-92E8-04398B08CF90}" type="slidenum">
              <a:rPr lang="en-US" smtClean="0"/>
              <a:t>‹#›</a:t>
            </a:fld>
            <a:endParaRPr lang="en-US"/>
          </a:p>
        </p:txBody>
      </p:sp>
    </p:spTree>
    <p:extLst>
      <p:ext uri="{BB962C8B-B14F-4D97-AF65-F5344CB8AC3E}">
        <p14:creationId xmlns:p14="http://schemas.microsoft.com/office/powerpoint/2010/main" val="3844622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1AD64-0E30-CC4C-7667-4B9C2CF079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69A8E3-A7A9-AE7F-E473-E9A09B2466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8A4DB9-6D4F-43B6-15F4-F58B330813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469983-9ADF-6DE9-15B9-8857BEAAB681}"/>
              </a:ext>
            </a:extLst>
          </p:cNvPr>
          <p:cNvSpPr>
            <a:spLocks noGrp="1"/>
          </p:cNvSpPr>
          <p:nvPr>
            <p:ph type="dt" sz="half" idx="10"/>
          </p:nvPr>
        </p:nvSpPr>
        <p:spPr/>
        <p:txBody>
          <a:bodyPr/>
          <a:lstStyle/>
          <a:p>
            <a:fld id="{8EF31445-2EF1-4049-99C2-1EFF904B4621}" type="datetimeFigureOut">
              <a:rPr lang="en-US" smtClean="0"/>
              <a:t>4/10/2025</a:t>
            </a:fld>
            <a:endParaRPr lang="en-US"/>
          </a:p>
        </p:txBody>
      </p:sp>
      <p:sp>
        <p:nvSpPr>
          <p:cNvPr id="6" name="Footer Placeholder 5">
            <a:extLst>
              <a:ext uri="{FF2B5EF4-FFF2-40B4-BE49-F238E27FC236}">
                <a16:creationId xmlns:a16="http://schemas.microsoft.com/office/drawing/2014/main" id="{59129ADD-6159-0CE9-077A-058ECEA081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79D2FA-AEBB-399D-A947-8A3A41AFB1CB}"/>
              </a:ext>
            </a:extLst>
          </p:cNvPr>
          <p:cNvSpPr>
            <a:spLocks noGrp="1"/>
          </p:cNvSpPr>
          <p:nvPr>
            <p:ph type="sldNum" sz="quarter" idx="12"/>
          </p:nvPr>
        </p:nvSpPr>
        <p:spPr/>
        <p:txBody>
          <a:bodyPr/>
          <a:lstStyle/>
          <a:p>
            <a:fld id="{ABC43BA1-5EB9-4EFE-92E8-04398B08CF90}" type="slidenum">
              <a:rPr lang="en-US" smtClean="0"/>
              <a:t>‹#›</a:t>
            </a:fld>
            <a:endParaRPr lang="en-US"/>
          </a:p>
        </p:txBody>
      </p:sp>
    </p:spTree>
    <p:extLst>
      <p:ext uri="{BB962C8B-B14F-4D97-AF65-F5344CB8AC3E}">
        <p14:creationId xmlns:p14="http://schemas.microsoft.com/office/powerpoint/2010/main" val="1022891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0D18B-1632-5D02-D184-9940B2B68A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3D401D-AFB9-36C8-4A14-DE223A9CEE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882442-73F3-D530-1EAA-B24B1FF048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4C50EE-3AD7-2F41-8597-4D4470352044}"/>
              </a:ext>
            </a:extLst>
          </p:cNvPr>
          <p:cNvSpPr>
            <a:spLocks noGrp="1"/>
          </p:cNvSpPr>
          <p:nvPr>
            <p:ph type="dt" sz="half" idx="10"/>
          </p:nvPr>
        </p:nvSpPr>
        <p:spPr/>
        <p:txBody>
          <a:bodyPr/>
          <a:lstStyle/>
          <a:p>
            <a:fld id="{8EF31445-2EF1-4049-99C2-1EFF904B4621}" type="datetimeFigureOut">
              <a:rPr lang="en-US" smtClean="0"/>
              <a:t>4/10/2025</a:t>
            </a:fld>
            <a:endParaRPr lang="en-US"/>
          </a:p>
        </p:txBody>
      </p:sp>
      <p:sp>
        <p:nvSpPr>
          <p:cNvPr id="6" name="Footer Placeholder 5">
            <a:extLst>
              <a:ext uri="{FF2B5EF4-FFF2-40B4-BE49-F238E27FC236}">
                <a16:creationId xmlns:a16="http://schemas.microsoft.com/office/drawing/2014/main" id="{5062E7D2-2B16-55EE-88C5-2D2543CDA4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6A9281-2B7C-E261-487F-E7E057B9017B}"/>
              </a:ext>
            </a:extLst>
          </p:cNvPr>
          <p:cNvSpPr>
            <a:spLocks noGrp="1"/>
          </p:cNvSpPr>
          <p:nvPr>
            <p:ph type="sldNum" sz="quarter" idx="12"/>
          </p:nvPr>
        </p:nvSpPr>
        <p:spPr/>
        <p:txBody>
          <a:bodyPr/>
          <a:lstStyle/>
          <a:p>
            <a:fld id="{ABC43BA1-5EB9-4EFE-92E8-04398B08CF90}" type="slidenum">
              <a:rPr lang="en-US" smtClean="0"/>
              <a:t>‹#›</a:t>
            </a:fld>
            <a:endParaRPr lang="en-US"/>
          </a:p>
        </p:txBody>
      </p:sp>
    </p:spTree>
    <p:extLst>
      <p:ext uri="{BB962C8B-B14F-4D97-AF65-F5344CB8AC3E}">
        <p14:creationId xmlns:p14="http://schemas.microsoft.com/office/powerpoint/2010/main" val="3440077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AA3C08-D4ED-0D23-F201-9B7AC7E7A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D1B40D-C2E5-9374-9E8B-EE9EBE0F04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B6C70D-A692-E345-254B-C041096C05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F31445-2EF1-4049-99C2-1EFF904B4621}" type="datetimeFigureOut">
              <a:rPr lang="en-US" smtClean="0"/>
              <a:t>4/10/2025</a:t>
            </a:fld>
            <a:endParaRPr lang="en-US"/>
          </a:p>
        </p:txBody>
      </p:sp>
      <p:sp>
        <p:nvSpPr>
          <p:cNvPr id="5" name="Footer Placeholder 4">
            <a:extLst>
              <a:ext uri="{FF2B5EF4-FFF2-40B4-BE49-F238E27FC236}">
                <a16:creationId xmlns:a16="http://schemas.microsoft.com/office/drawing/2014/main" id="{22F442DC-F7B6-3A17-19DE-251E6EDC58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379ADEC-2498-A76E-ABF4-FB21103428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C43BA1-5EB9-4EFE-92E8-04398B08CF90}" type="slidenum">
              <a:rPr lang="en-US" smtClean="0"/>
              <a:t>‹#›</a:t>
            </a:fld>
            <a:endParaRPr lang="en-US"/>
          </a:p>
        </p:txBody>
      </p:sp>
    </p:spTree>
    <p:extLst>
      <p:ext uri="{BB962C8B-B14F-4D97-AF65-F5344CB8AC3E}">
        <p14:creationId xmlns:p14="http://schemas.microsoft.com/office/powerpoint/2010/main" val="340299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7EE3A-4DFC-EE73-9BE6-02D8F81C92C7}"/>
              </a:ext>
            </a:extLst>
          </p:cNvPr>
          <p:cNvSpPr>
            <a:spLocks noGrp="1"/>
          </p:cNvSpPr>
          <p:nvPr>
            <p:ph type="ctrTitle"/>
          </p:nvPr>
        </p:nvSpPr>
        <p:spPr>
          <a:xfrm>
            <a:off x="1524000" y="1122363"/>
            <a:ext cx="9144000" cy="3230562"/>
          </a:xfrm>
        </p:spPr>
        <p:txBody>
          <a:bodyPr>
            <a:normAutofit/>
          </a:bodyPr>
          <a:lstStyle/>
          <a:p>
            <a:r>
              <a:rPr lang="en-US" sz="7200" dirty="0"/>
              <a:t>Literature Review</a:t>
            </a:r>
          </a:p>
        </p:txBody>
      </p:sp>
      <p:sp>
        <p:nvSpPr>
          <p:cNvPr id="3" name="TextBox 2">
            <a:extLst>
              <a:ext uri="{FF2B5EF4-FFF2-40B4-BE49-F238E27FC236}">
                <a16:creationId xmlns:a16="http://schemas.microsoft.com/office/drawing/2014/main" id="{EC9623D7-DE47-5D4A-2040-3789722B670D}"/>
              </a:ext>
            </a:extLst>
          </p:cNvPr>
          <p:cNvSpPr txBox="1"/>
          <p:nvPr/>
        </p:nvSpPr>
        <p:spPr>
          <a:xfrm>
            <a:off x="9700098" y="5735637"/>
            <a:ext cx="1935804" cy="461665"/>
          </a:xfrm>
          <a:prstGeom prst="rect">
            <a:avLst/>
          </a:prstGeom>
          <a:noFill/>
        </p:spPr>
        <p:txBody>
          <a:bodyPr wrap="square" rtlCol="0">
            <a:spAutoFit/>
          </a:bodyPr>
          <a:lstStyle/>
          <a:p>
            <a:r>
              <a:rPr lang="en-US" sz="2400" dirty="0"/>
              <a:t>Zain Hoda</a:t>
            </a:r>
          </a:p>
        </p:txBody>
      </p:sp>
    </p:spTree>
    <p:extLst>
      <p:ext uri="{BB962C8B-B14F-4D97-AF65-F5344CB8AC3E}">
        <p14:creationId xmlns:p14="http://schemas.microsoft.com/office/powerpoint/2010/main" val="2016234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7851F-01EC-D02C-0A02-DE34E1BF95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1B23FA-58EE-7A21-DF4F-2C48B311EEF9}"/>
              </a:ext>
            </a:extLst>
          </p:cNvPr>
          <p:cNvSpPr>
            <a:spLocks noGrp="1"/>
          </p:cNvSpPr>
          <p:nvPr>
            <p:ph type="title"/>
          </p:nvPr>
        </p:nvSpPr>
        <p:spPr>
          <a:xfrm>
            <a:off x="838200" y="519033"/>
            <a:ext cx="10515600" cy="1325563"/>
          </a:xfrm>
        </p:spPr>
        <p:txBody>
          <a:bodyPr>
            <a:noAutofit/>
          </a:bodyPr>
          <a:lstStyle/>
          <a:p>
            <a:r>
              <a:rPr lang="en-US" sz="4800" dirty="0"/>
              <a:t>Conclusion:</a:t>
            </a:r>
          </a:p>
        </p:txBody>
      </p:sp>
      <p:sp>
        <p:nvSpPr>
          <p:cNvPr id="3" name="Content Placeholder 2">
            <a:extLst>
              <a:ext uri="{FF2B5EF4-FFF2-40B4-BE49-F238E27FC236}">
                <a16:creationId xmlns:a16="http://schemas.microsoft.com/office/drawing/2014/main" id="{B02F32F6-FF28-7703-B23C-6AE39D87621D}"/>
              </a:ext>
            </a:extLst>
          </p:cNvPr>
          <p:cNvSpPr>
            <a:spLocks noGrp="1"/>
          </p:cNvSpPr>
          <p:nvPr>
            <p:ph idx="1"/>
          </p:nvPr>
        </p:nvSpPr>
        <p:spPr>
          <a:xfrm>
            <a:off x="838200" y="1844595"/>
            <a:ext cx="10515600" cy="4494371"/>
          </a:xfrm>
        </p:spPr>
        <p:txBody>
          <a:bodyPr>
            <a:normAutofit/>
          </a:bodyPr>
          <a:lstStyle/>
          <a:p>
            <a:pPr marL="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literature on used EV adoption reveals that price, battery performance, and charging availability are the primary concerns for potential buyers. Lower-income households show greater concern about price and charging availability, while higher-income households are more concerned about battery performance. The findings suggest that expanding charging infrastructure and designing targeted incentives could help increase used EV adoption, particularly among lower-income households.</a:t>
            </a:r>
          </a:p>
          <a:p>
            <a:pPr marL="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As the market for EVs continues to grow, used EVs will play an increasingly important role in broadening adoption across different demographic groups. Future research should focus on addressing the gaps identified, particularly in understanding how to make used EVs more accessible to lower-income households and those without access to home charging.</a:t>
            </a:r>
          </a:p>
          <a:p>
            <a:pPr marL="0" indent="0">
              <a:lnSpc>
                <a:spcPct val="115000"/>
              </a:lnSpc>
              <a:spcAft>
                <a:spcPts val="800"/>
              </a:spcAft>
              <a:buNone/>
            </a:pPr>
            <a:br>
              <a:rPr lang="en-US" sz="1800" dirty="0">
                <a:effectLst/>
                <a:latin typeface="Aptos" panose="020B0004020202020204" pitchFamily="34" charset="0"/>
                <a:ea typeface="Aptos" panose="020B0004020202020204" pitchFamily="34" charset="0"/>
                <a:cs typeface="Times New Roman" panose="02020603050405020304" pitchFamily="18" charset="0"/>
              </a:rPr>
            </a:b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42264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C2DEA-6CFC-30F6-4FB6-6D613D5157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E1F24D-C8A8-2FBC-66C6-EFC1CAC55A87}"/>
              </a:ext>
            </a:extLst>
          </p:cNvPr>
          <p:cNvSpPr>
            <a:spLocks noGrp="1"/>
          </p:cNvSpPr>
          <p:nvPr>
            <p:ph type="title"/>
          </p:nvPr>
        </p:nvSpPr>
        <p:spPr>
          <a:xfrm>
            <a:off x="838200" y="519033"/>
            <a:ext cx="10515600" cy="1325563"/>
          </a:xfrm>
        </p:spPr>
        <p:txBody>
          <a:bodyPr>
            <a:noAutofit/>
          </a:bodyPr>
          <a:lstStyle/>
          <a:p>
            <a:r>
              <a:rPr lang="en-US" sz="4800" dirty="0"/>
              <a:t>References:</a:t>
            </a:r>
          </a:p>
        </p:txBody>
      </p:sp>
      <p:sp>
        <p:nvSpPr>
          <p:cNvPr id="3" name="Content Placeholder 2">
            <a:extLst>
              <a:ext uri="{FF2B5EF4-FFF2-40B4-BE49-F238E27FC236}">
                <a16:creationId xmlns:a16="http://schemas.microsoft.com/office/drawing/2014/main" id="{32F00E1C-7C00-8370-D41B-09A05A9E5882}"/>
              </a:ext>
            </a:extLst>
          </p:cNvPr>
          <p:cNvSpPr>
            <a:spLocks noGrp="1"/>
          </p:cNvSpPr>
          <p:nvPr>
            <p:ph idx="1"/>
          </p:nvPr>
        </p:nvSpPr>
        <p:spPr>
          <a:xfrm>
            <a:off x="838200" y="1844595"/>
            <a:ext cx="10515600" cy="4494371"/>
          </a:xfrm>
        </p:spPr>
        <p:txBody>
          <a:bodyPr>
            <a:normAutofit fontScale="77500" lnSpcReduction="20000"/>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[1]	“Light Duty Electric Drive Vehicles Monthly Sales Updates,” Argonne National Laboratory. Accessed: Mar. 24, 2025. [Online]. Available: https://www.anl.gov/esia/light-duty-electric-drive-vehicles-monthly-sales-updates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[2]	“Used Electric Car Prices &amp; Market Report — Q1 2025.” Accessed: Mar. 24, 2025. [Online]. Available: https://www.recurrentauto.com/research/used-electric-vehicle-buying-report</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[3]	G. Tal, M. A. Nicholas, and T. S. Turrentine, “First Look at the Plug-in Vehicle Secondary Market,” 2017, Accessed: Apr. 09, 2025. [Online]. Available: https://escholarship.org/uc/item/22p191zs</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[4]	W. S. Loh and R. B. Noland, “Concerns expressed by used electric vehicle owners based on surveying social media,”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Transportation Research Part D: Transport and Environment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vol. 128, p. 104086, Mar. 2024,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doi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10.1016/j.trd.2024.104086.</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[5]	E.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Muehlegger</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D. Rapson, “Understanding the Distributional Impacts of Vehicle Policy: Who Buys New and Used Alternative Vehicles?,” Feb. 2018, Accessed: Mar. 24, 2025. [Online]. Available: https://escholarship.org/uc/item/0tn4m2tx</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[6]	G. Tal, J. H. Lee, D. Chakraborty, and A. Davis, “Where are Used Electric Vehicles and Who are the Buyers?,” Jul. 2021,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doi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10.7922/G2J38QTS.</a:t>
            </a:r>
          </a:p>
          <a:p>
            <a:pPr marL="0" indent="0">
              <a:lnSpc>
                <a:spcPct val="115000"/>
              </a:lnSpc>
              <a:spcAft>
                <a:spcPts val="800"/>
              </a:spcAft>
              <a:buNone/>
            </a:pPr>
            <a:br>
              <a:rPr lang="en-US" sz="1800" dirty="0">
                <a:effectLst/>
                <a:latin typeface="Aptos" panose="020B0004020202020204" pitchFamily="34" charset="0"/>
                <a:ea typeface="Aptos" panose="020B0004020202020204" pitchFamily="34" charset="0"/>
                <a:cs typeface="Times New Roman" panose="02020603050405020304" pitchFamily="18" charset="0"/>
              </a:rPr>
            </a:b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04771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A9FEE-8281-FE68-895A-E0822B8612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526DD0-9CC3-B193-0B66-6D175310F0D4}"/>
              </a:ext>
            </a:extLst>
          </p:cNvPr>
          <p:cNvSpPr>
            <a:spLocks noGrp="1"/>
          </p:cNvSpPr>
          <p:nvPr>
            <p:ph type="title"/>
          </p:nvPr>
        </p:nvSpPr>
        <p:spPr>
          <a:xfrm>
            <a:off x="838200" y="519033"/>
            <a:ext cx="10515600" cy="1325563"/>
          </a:xfrm>
        </p:spPr>
        <p:txBody>
          <a:bodyPr>
            <a:noAutofit/>
          </a:bodyPr>
          <a:lstStyle/>
          <a:p>
            <a:r>
              <a:rPr lang="en-US" sz="4800" dirty="0"/>
              <a:t>References (cont.):</a:t>
            </a:r>
          </a:p>
        </p:txBody>
      </p:sp>
      <p:sp>
        <p:nvSpPr>
          <p:cNvPr id="3" name="Content Placeholder 2">
            <a:extLst>
              <a:ext uri="{FF2B5EF4-FFF2-40B4-BE49-F238E27FC236}">
                <a16:creationId xmlns:a16="http://schemas.microsoft.com/office/drawing/2014/main" id="{0685FD57-096E-FE4D-5DD0-DDE9CB770014}"/>
              </a:ext>
            </a:extLst>
          </p:cNvPr>
          <p:cNvSpPr>
            <a:spLocks noGrp="1"/>
          </p:cNvSpPr>
          <p:nvPr>
            <p:ph idx="1"/>
          </p:nvPr>
        </p:nvSpPr>
        <p:spPr>
          <a:xfrm>
            <a:off x="838200" y="1629624"/>
            <a:ext cx="10515600" cy="4897925"/>
          </a:xfrm>
        </p:spPr>
        <p:txBody>
          <a:bodyPr>
            <a:normAutofit fontScale="77500" lnSpcReduction="20000"/>
          </a:bodyPr>
          <a:lstStyle/>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[7]	A. Hoen and M. J.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Koetse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 choice experiment on alternative fuel vehicle preferences of private car owners in the Netherlands,”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Transportation Research Part A: Policy and Practice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vol. 61, pp. 199–215, Mar. 2014,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doi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10.1016/j.tra.2014.01.008.</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[8]	F. Liao, E. Molin, and B. van Wee, “Consumer preferences for electric vehicles: a literature review,”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Transport Reviews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May 2017, Accessed: Apr. 09, 2025. [Online]. Available: https://www.tandfonline.com/doi/abs/10.1080/01441647.2016.1230794</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[9]	T. Zou, M.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Khaloei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and 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MacKenzie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“Effects of Charging Infrastructure Characteristics on Electric Vehicle Preferences of New and Used Car Buyers in the United States,”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Transportation Research Record: Journal of the Transportation Research Board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vol. 2674, no. 12, pp. 165–175, Dec. 2020,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doi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10.1177/0361198120952792.</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[10]	S. Hardman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et al.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 review of consumer preferences of and interactions with electric vehicle charging infrastructure,”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Transportation Research Part D: Transport and Environment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vol. 62, pp. 508–523, Jul. 2018,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doi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10.1016/j.trd.2018.04.002.</a:t>
            </a:r>
          </a:p>
          <a:p>
            <a:pPr marL="0" marR="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[11]	D. Hall and N.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Lutsey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“Emerging best practices for electric vehicle charging infrastructure,”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The international council on clean transportation (ICCT): Washington, DC, USA</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vol. 54, 2017, Accessed: Apr. 09, 2025. [Online]. Available: https://www.academia.edu/download/55821122/EV-charging-best-practices_ICCT-white-paper_04102017_vF_2.pdf</a:t>
            </a:r>
          </a:p>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[12]	J. S. Krupa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et al.</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“Analysis of a consumer survey on plug-in hybrid electric vehicles,”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Transportation Research Part A: Policy and Practice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vol. 64, pp. 14–31, Jun. 2014,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doi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10.1016/j.tra.2014.02.019.</a:t>
            </a:r>
          </a:p>
          <a:p>
            <a:pPr marL="0" indent="0">
              <a:lnSpc>
                <a:spcPct val="115000"/>
              </a:lnSpc>
              <a:spcAft>
                <a:spcPts val="800"/>
              </a:spcAft>
              <a:buNone/>
            </a:pPr>
            <a:br>
              <a:rPr lang="en-US" sz="1800" dirty="0">
                <a:effectLst/>
                <a:latin typeface="Aptos" panose="020B0004020202020204" pitchFamily="34" charset="0"/>
                <a:ea typeface="Aptos" panose="020B0004020202020204" pitchFamily="34" charset="0"/>
                <a:cs typeface="Times New Roman" panose="02020603050405020304" pitchFamily="18" charset="0"/>
              </a:rPr>
            </a:b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32330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ED33D-F77B-BA50-99BB-4045AE2953AD}"/>
              </a:ext>
            </a:extLst>
          </p:cNvPr>
          <p:cNvSpPr>
            <a:spLocks noGrp="1"/>
          </p:cNvSpPr>
          <p:nvPr>
            <p:ph type="title"/>
          </p:nvPr>
        </p:nvSpPr>
        <p:spPr>
          <a:xfrm>
            <a:off x="852535" y="1134669"/>
            <a:ext cx="10515600" cy="1325563"/>
          </a:xfrm>
        </p:spPr>
        <p:txBody>
          <a:bodyPr>
            <a:noAutofit/>
          </a:bodyPr>
          <a:lstStyle/>
          <a:p>
            <a:r>
              <a:rPr lang="en-US" sz="4800" dirty="0"/>
              <a:t>Question: What are the challenges in the adoption of used EV’s?</a:t>
            </a:r>
          </a:p>
        </p:txBody>
      </p:sp>
    </p:spTree>
    <p:extLst>
      <p:ext uri="{BB962C8B-B14F-4D97-AF65-F5344CB8AC3E}">
        <p14:creationId xmlns:p14="http://schemas.microsoft.com/office/powerpoint/2010/main" val="3725189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D23FD-E75D-34AB-EBFB-B74FD730F5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209A28-6997-37DA-CE40-197CE962A658}"/>
              </a:ext>
            </a:extLst>
          </p:cNvPr>
          <p:cNvSpPr>
            <a:spLocks noGrp="1"/>
          </p:cNvSpPr>
          <p:nvPr>
            <p:ph type="title"/>
          </p:nvPr>
        </p:nvSpPr>
        <p:spPr>
          <a:xfrm>
            <a:off x="838200" y="519033"/>
            <a:ext cx="10515600" cy="1325563"/>
          </a:xfrm>
        </p:spPr>
        <p:txBody>
          <a:bodyPr>
            <a:noAutofit/>
          </a:bodyPr>
          <a:lstStyle/>
          <a:p>
            <a:r>
              <a:rPr lang="en-US" sz="4800" dirty="0"/>
              <a:t>Introduction:</a:t>
            </a:r>
          </a:p>
        </p:txBody>
      </p:sp>
      <p:sp>
        <p:nvSpPr>
          <p:cNvPr id="3" name="Content Placeholder 2">
            <a:extLst>
              <a:ext uri="{FF2B5EF4-FFF2-40B4-BE49-F238E27FC236}">
                <a16:creationId xmlns:a16="http://schemas.microsoft.com/office/drawing/2014/main" id="{7E66800C-19DE-5BE9-F856-8375A5656F84}"/>
              </a:ext>
            </a:extLst>
          </p:cNvPr>
          <p:cNvSpPr>
            <a:spLocks noGrp="1"/>
          </p:cNvSpPr>
          <p:nvPr>
            <p:ph idx="1"/>
          </p:nvPr>
        </p:nvSpPr>
        <p:spPr>
          <a:xfrm>
            <a:off x="838200" y="2100403"/>
            <a:ext cx="10515600" cy="4454305"/>
          </a:xfrm>
        </p:spPr>
        <p:txBody>
          <a:bodyPr>
            <a:normAutofit/>
          </a:bodyPr>
          <a:lstStyle/>
          <a:p>
            <a:pPr marL="0" indent="0">
              <a:lnSpc>
                <a:spcPct val="115000"/>
              </a:lnSpc>
              <a:spcAft>
                <a:spcPts val="80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The US automobile market has experienced a tremendous growth in plug-in electric vehicles (BEV and PHEV) over the last decade from virtually non-existent to over 6.5 million vehicles sold (as of end of Feb 2025) [1]. The pre-owned electric vehicle market is emerging as a significant segment of the overall EV landscape. The growing importance of used EVs is evident in recent sales data, with pre-owned vehicles representing approximately one-third of all U.S. electric vehicle transactions in the first quarter of 2022 [2]. </a:t>
            </a:r>
            <a:endParaRPr lang="en-US" sz="1800" dirty="0">
              <a:latin typeface="+mj-lt"/>
              <a:ea typeface="+mj-ea"/>
              <a:cs typeface="+mj-cs"/>
            </a:endParaRPr>
          </a:p>
          <a:p>
            <a:pPr marL="0" marR="0" indent="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43025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61590-36AB-1A33-1D91-FF3FCAAB6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6E6370-4DFD-78B3-E749-200F6FE0DD9A}"/>
              </a:ext>
            </a:extLst>
          </p:cNvPr>
          <p:cNvSpPr>
            <a:spLocks noGrp="1"/>
          </p:cNvSpPr>
          <p:nvPr>
            <p:ph type="title"/>
          </p:nvPr>
        </p:nvSpPr>
        <p:spPr>
          <a:xfrm>
            <a:off x="838200" y="519033"/>
            <a:ext cx="10515600" cy="1325563"/>
          </a:xfrm>
        </p:spPr>
        <p:txBody>
          <a:bodyPr>
            <a:noAutofit/>
          </a:bodyPr>
          <a:lstStyle/>
          <a:p>
            <a:r>
              <a:rPr lang="en-US" sz="4800" dirty="0">
                <a:effectLst/>
                <a:latin typeface="Aptos" panose="020B0004020202020204" pitchFamily="34" charset="0"/>
                <a:ea typeface="Aptos" panose="020B0004020202020204" pitchFamily="34" charset="0"/>
                <a:cs typeface="Times New Roman" panose="02020603050405020304" pitchFamily="18" charset="0"/>
              </a:rPr>
              <a:t>Characteristics of Used EV Buyers: </a:t>
            </a:r>
            <a:endParaRPr lang="en-US" sz="4800" dirty="0"/>
          </a:p>
        </p:txBody>
      </p:sp>
      <p:sp>
        <p:nvSpPr>
          <p:cNvPr id="3" name="Content Placeholder 2">
            <a:extLst>
              <a:ext uri="{FF2B5EF4-FFF2-40B4-BE49-F238E27FC236}">
                <a16:creationId xmlns:a16="http://schemas.microsoft.com/office/drawing/2014/main" id="{8C2514E5-3B2E-1249-591C-941320FE1AE7}"/>
              </a:ext>
            </a:extLst>
          </p:cNvPr>
          <p:cNvSpPr>
            <a:spLocks noGrp="1"/>
          </p:cNvSpPr>
          <p:nvPr>
            <p:ph idx="1"/>
          </p:nvPr>
        </p:nvSpPr>
        <p:spPr>
          <a:xfrm>
            <a:off x="838200" y="2399169"/>
            <a:ext cx="10515600" cy="3376944"/>
          </a:xfrm>
        </p:spPr>
        <p:txBody>
          <a:bodyPr>
            <a:normAutofit/>
          </a:bodyPr>
          <a:lstStyle/>
          <a:p>
            <a:pPr marL="0" indent="0">
              <a:lnSpc>
                <a:spcPct val="115000"/>
              </a:lnSpc>
              <a:spcAft>
                <a:spcPts val="80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Most of the research about EV users has focused on New EV’s. There have been some studies on used EV’s but the shortcoming of those studies have been that they have been limited to California [3] .  The research into used EV buyers reveals that they share many demographic similarities with new EV buyers, though with some differences. Current used EV owners tend to be predominantly male, middle-aged, white, well-educated, and with higher-than-average incomes [4]. However, their incomes are generally lower than those who purchase new EVs [3].</a:t>
            </a:r>
            <a:endParaRPr lang="en-US" sz="1800" dirty="0">
              <a:latin typeface="+mj-lt"/>
              <a:ea typeface="+mj-ea"/>
              <a:cs typeface="+mj-cs"/>
            </a:endParaRPr>
          </a:p>
          <a:p>
            <a:pPr marL="0" marR="0" indent="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806382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BE2A8-ABC2-46AB-6AAA-B35C8A2980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68BE3-C46D-AE6B-BD4B-6A388911367B}"/>
              </a:ext>
            </a:extLst>
          </p:cNvPr>
          <p:cNvSpPr>
            <a:spLocks noGrp="1"/>
          </p:cNvSpPr>
          <p:nvPr>
            <p:ph type="title"/>
          </p:nvPr>
        </p:nvSpPr>
        <p:spPr>
          <a:xfrm>
            <a:off x="838200" y="519033"/>
            <a:ext cx="10515600" cy="1325563"/>
          </a:xfrm>
        </p:spPr>
        <p:txBody>
          <a:bodyPr>
            <a:noAutofit/>
          </a:bodyPr>
          <a:lstStyle/>
          <a:p>
            <a:r>
              <a:rPr lang="en-US" sz="4800" dirty="0">
                <a:effectLst/>
                <a:latin typeface="Aptos" panose="020B0004020202020204" pitchFamily="34" charset="0"/>
                <a:ea typeface="Aptos" panose="020B0004020202020204" pitchFamily="34" charset="0"/>
                <a:cs typeface="Times New Roman" panose="02020603050405020304" pitchFamily="18" charset="0"/>
              </a:rPr>
              <a:t>Characteristics of Used EV Buyers: </a:t>
            </a:r>
            <a:endParaRPr lang="en-US" sz="4800" dirty="0"/>
          </a:p>
        </p:txBody>
      </p:sp>
      <p:sp>
        <p:nvSpPr>
          <p:cNvPr id="3" name="Content Placeholder 2">
            <a:extLst>
              <a:ext uri="{FF2B5EF4-FFF2-40B4-BE49-F238E27FC236}">
                <a16:creationId xmlns:a16="http://schemas.microsoft.com/office/drawing/2014/main" id="{76D4D043-AB9D-7BCC-4EAF-5741673CFD70}"/>
              </a:ext>
            </a:extLst>
          </p:cNvPr>
          <p:cNvSpPr>
            <a:spLocks noGrp="1"/>
          </p:cNvSpPr>
          <p:nvPr>
            <p:ph idx="1"/>
          </p:nvPr>
        </p:nvSpPr>
        <p:spPr>
          <a:xfrm>
            <a:off x="838200" y="2491243"/>
            <a:ext cx="10515600" cy="2958943"/>
          </a:xfrm>
        </p:spPr>
        <p:txBody>
          <a:bodyPr>
            <a:normAutofit/>
          </a:bodyPr>
          <a:lstStyle/>
          <a:p>
            <a:pPr marL="0" indent="0">
              <a:lnSpc>
                <a:spcPct val="115000"/>
              </a:lnSpc>
              <a:spcAft>
                <a:spcPts val="800"/>
              </a:spcAft>
              <a:buNone/>
            </a:pPr>
            <a:r>
              <a:rPr lang="en-US" sz="1800" dirty="0" err="1">
                <a:effectLst/>
                <a:latin typeface="Aptos" panose="020B0004020202020204" pitchFamily="34" charset="0"/>
                <a:ea typeface="Aptos" panose="020B0004020202020204" pitchFamily="34" charset="0"/>
                <a:cs typeface="Times New Roman" panose="02020603050405020304" pitchFamily="18" charset="0"/>
              </a:rPr>
              <a:t>Muehlegger</a:t>
            </a:r>
            <a:r>
              <a:rPr lang="en-US" sz="1800" dirty="0">
                <a:effectLst/>
                <a:latin typeface="Aptos" panose="020B0004020202020204" pitchFamily="34" charset="0"/>
                <a:ea typeface="Aptos" panose="020B0004020202020204" pitchFamily="34" charset="0"/>
                <a:cs typeface="Times New Roman" panose="02020603050405020304" pitchFamily="18" charset="0"/>
              </a:rPr>
              <a:t> and Rapson investigated purchase patterns among minorities in the California used plug-in electric vehicle (PEV) market from 2011 to 2015 and found that minorities (other than Asians) were less likely to purchase new PEVs, but more likely to purchase a used PEV if they decided to purchase any PEV [5].</a:t>
            </a:r>
          </a:p>
          <a:p>
            <a:pPr marL="0" indent="0">
              <a:lnSpc>
                <a:spcPct val="115000"/>
              </a:lnSpc>
              <a:spcAft>
                <a:spcPts val="80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Another study found that while new PEVs tend to be concentrated in wealthier areas, used PEVs are more dispersed, indicating a potential broadening of the EV market through used vehicles [6].</a:t>
            </a:r>
          </a:p>
          <a:p>
            <a:pPr marL="0" indent="0">
              <a:lnSpc>
                <a:spcPct val="115000"/>
              </a:lnSpc>
              <a:spcAft>
                <a:spcPts val="800"/>
              </a:spcAft>
              <a:buNone/>
            </a:pPr>
            <a:endParaRPr lang="en-US" sz="1800" dirty="0">
              <a:latin typeface="+mj-lt"/>
              <a:ea typeface="+mj-ea"/>
              <a:cs typeface="+mj-cs"/>
            </a:endParaRPr>
          </a:p>
          <a:p>
            <a:pPr marL="0" marR="0" indent="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9103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6C017-0558-DD79-2502-6A96A3059C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596D00-1383-9B41-C386-8DD162DFF44B}"/>
              </a:ext>
            </a:extLst>
          </p:cNvPr>
          <p:cNvSpPr>
            <a:spLocks noGrp="1"/>
          </p:cNvSpPr>
          <p:nvPr>
            <p:ph type="title"/>
          </p:nvPr>
        </p:nvSpPr>
        <p:spPr>
          <a:xfrm>
            <a:off x="838200" y="519033"/>
            <a:ext cx="10515600" cy="1325563"/>
          </a:xfrm>
        </p:spPr>
        <p:txBody>
          <a:bodyPr>
            <a:noAutofit/>
          </a:bodyPr>
          <a:lstStyle/>
          <a:p>
            <a:r>
              <a:rPr lang="en-US" sz="4800" dirty="0"/>
              <a:t>Key Consumer Concerns:</a:t>
            </a:r>
          </a:p>
        </p:txBody>
      </p:sp>
      <p:sp>
        <p:nvSpPr>
          <p:cNvPr id="3" name="Content Placeholder 2">
            <a:extLst>
              <a:ext uri="{FF2B5EF4-FFF2-40B4-BE49-F238E27FC236}">
                <a16:creationId xmlns:a16="http://schemas.microsoft.com/office/drawing/2014/main" id="{93252043-1BE4-CB04-C128-5D79736BA622}"/>
              </a:ext>
            </a:extLst>
          </p:cNvPr>
          <p:cNvSpPr>
            <a:spLocks noGrp="1"/>
          </p:cNvSpPr>
          <p:nvPr>
            <p:ph idx="1"/>
          </p:nvPr>
        </p:nvSpPr>
        <p:spPr>
          <a:xfrm>
            <a:off x="838200" y="2100404"/>
            <a:ext cx="10515600" cy="3213980"/>
          </a:xfrm>
        </p:spPr>
        <p:txBody>
          <a:bodyPr>
            <a:normAutofit/>
          </a:bodyPr>
          <a:lstStyle/>
          <a:p>
            <a:pPr marL="0" marR="0" indent="0">
              <a:lnSpc>
                <a:spcPct val="115000"/>
              </a:lnSpc>
              <a:spcAft>
                <a:spcPts val="800"/>
              </a:spcAft>
              <a:buNone/>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Price and Affordability: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Price is one of the most significant concerns for potential used EV buyers [4] which aligns with broader research showing that purchase price is a critical factor in EV adoption decisions in general [7], [8].</a:t>
            </a:r>
          </a:p>
          <a:p>
            <a:pPr marL="0" indent="0">
              <a:lnSpc>
                <a:spcPct val="115000"/>
              </a:lnSpc>
              <a:spcAft>
                <a:spcPts val="800"/>
              </a:spcAft>
              <a:buNone/>
            </a:pPr>
            <a:r>
              <a:rPr lang="en-US" sz="1800" b="1" dirty="0">
                <a:effectLst/>
                <a:latin typeface="Aptos" panose="020B0004020202020204" pitchFamily="34" charset="0"/>
                <a:ea typeface="Aptos" panose="020B0004020202020204" pitchFamily="34" charset="0"/>
                <a:cs typeface="Times New Roman" panose="02020603050405020304" pitchFamily="18" charset="0"/>
              </a:rPr>
              <a:t>Battery Performance and Range:</a:t>
            </a:r>
            <a:r>
              <a:rPr lang="en-US" sz="1800" dirty="0">
                <a:effectLst/>
                <a:latin typeface="Aptos" panose="020B0004020202020204" pitchFamily="34" charset="0"/>
                <a:ea typeface="Aptos" panose="020B0004020202020204" pitchFamily="34" charset="0"/>
                <a:cs typeface="Times New Roman" panose="02020603050405020304" pitchFamily="18" charset="0"/>
              </a:rPr>
              <a:t> Battery performance ranks as the top concern among used EV buyers and one study showed that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lower-income households (below $50,000) showed less concern about battery performance compared to higher-income households, possibly because they typically travel shorter distances [4]. </a:t>
            </a:r>
            <a:r>
              <a:rPr lang="en-US" sz="1800" dirty="0">
                <a:effectLst/>
                <a:latin typeface="Aptos" panose="020B0004020202020204" pitchFamily="34" charset="0"/>
                <a:ea typeface="Aptos" panose="020B0004020202020204" pitchFamily="34" charset="0"/>
                <a:cs typeface="Times New Roman" panose="02020603050405020304" pitchFamily="18" charset="0"/>
              </a:rPr>
              <a:t>Range anxiety, which refers to concerns about being stranded with a depleted battery, continues to be a significant factor for used EV adoption as it is for new EVs [3], [9]. </a:t>
            </a:r>
          </a:p>
          <a:p>
            <a:pPr marL="0" marR="0" indent="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772980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22E87-57CE-408E-34B5-CB40B42443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8C879B-6B4B-878A-0994-D8D455AEE221}"/>
              </a:ext>
            </a:extLst>
          </p:cNvPr>
          <p:cNvSpPr>
            <a:spLocks noGrp="1"/>
          </p:cNvSpPr>
          <p:nvPr>
            <p:ph type="title"/>
          </p:nvPr>
        </p:nvSpPr>
        <p:spPr>
          <a:xfrm>
            <a:off x="838200" y="519033"/>
            <a:ext cx="10515600" cy="1325563"/>
          </a:xfrm>
        </p:spPr>
        <p:txBody>
          <a:bodyPr>
            <a:noAutofit/>
          </a:bodyPr>
          <a:lstStyle/>
          <a:p>
            <a:r>
              <a:rPr lang="en-US" sz="4800" dirty="0"/>
              <a:t>Key Consumer Concerns (cont.):</a:t>
            </a:r>
          </a:p>
        </p:txBody>
      </p:sp>
      <p:sp>
        <p:nvSpPr>
          <p:cNvPr id="3" name="Content Placeholder 2">
            <a:extLst>
              <a:ext uri="{FF2B5EF4-FFF2-40B4-BE49-F238E27FC236}">
                <a16:creationId xmlns:a16="http://schemas.microsoft.com/office/drawing/2014/main" id="{648C8205-E21E-842D-9CBF-963BEDF21BA3}"/>
              </a:ext>
            </a:extLst>
          </p:cNvPr>
          <p:cNvSpPr>
            <a:spLocks noGrp="1"/>
          </p:cNvSpPr>
          <p:nvPr>
            <p:ph idx="1"/>
          </p:nvPr>
        </p:nvSpPr>
        <p:spPr>
          <a:xfrm>
            <a:off x="838200" y="2100404"/>
            <a:ext cx="10515600" cy="3213980"/>
          </a:xfrm>
        </p:spPr>
        <p:txBody>
          <a:bodyPr>
            <a:normAutofit/>
          </a:bodyPr>
          <a:lstStyle/>
          <a:p>
            <a:pPr marL="0" indent="0">
              <a:lnSpc>
                <a:spcPct val="115000"/>
              </a:lnSpc>
              <a:spcAft>
                <a:spcPts val="800"/>
              </a:spcAft>
              <a:buNone/>
            </a:pPr>
            <a:r>
              <a:rPr lang="en-US" sz="1800" b="1" dirty="0">
                <a:effectLst/>
                <a:latin typeface="Aptos" panose="020B0004020202020204" pitchFamily="34" charset="0"/>
                <a:ea typeface="Aptos" panose="020B0004020202020204" pitchFamily="34" charset="0"/>
                <a:cs typeface="Times New Roman" panose="02020603050405020304" pitchFamily="18" charset="0"/>
              </a:rPr>
              <a:t>Charging Infrastructure:</a:t>
            </a:r>
            <a:r>
              <a:rPr lang="en-US" sz="1800" dirty="0">
                <a:effectLst/>
                <a:latin typeface="Aptos" panose="020B0004020202020204" pitchFamily="34" charset="0"/>
                <a:ea typeface="Aptos" panose="020B0004020202020204" pitchFamily="34" charset="0"/>
                <a:cs typeface="Times New Roman" panose="02020603050405020304" pitchFamily="18" charset="0"/>
              </a:rPr>
              <a:t> Access to charging infrastructure represents another major concern for potential used EV buyers [4]. Individuals from lower-income households and those without nearby charging stations showed significantly higher concerns about charging availability. Others found that the probability of purchasing a used EV decreases as walking distance to charging infrastructure increases [9]. Several studies have identified home charging as the most influential charging location for EV adoption decisions [10] which poses challenges for those living in multi-unit dwellings or without designated parking spaces.</a:t>
            </a:r>
            <a:br>
              <a:rPr lang="en-US" sz="1800" dirty="0">
                <a:effectLst/>
                <a:latin typeface="Aptos" panose="020B0004020202020204" pitchFamily="34" charset="0"/>
                <a:ea typeface="Aptos" panose="020B0004020202020204" pitchFamily="34" charset="0"/>
                <a:cs typeface="Times New Roman" panose="02020603050405020304" pitchFamily="18" charset="0"/>
              </a:rPr>
            </a:br>
            <a:br>
              <a:rPr lang="en-US" sz="1800" dirty="0">
                <a:effectLst/>
                <a:latin typeface="Aptos" panose="020B0004020202020204" pitchFamily="34" charset="0"/>
                <a:ea typeface="Aptos" panose="020B0004020202020204" pitchFamily="34" charset="0"/>
                <a:cs typeface="Times New Roman" panose="02020603050405020304" pitchFamily="18" charset="0"/>
              </a:rPr>
            </a:b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58657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18EADE-D848-104B-EB95-C315604FCB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C1549E-8418-82B7-6B43-88D0DF29961A}"/>
              </a:ext>
            </a:extLst>
          </p:cNvPr>
          <p:cNvSpPr>
            <a:spLocks noGrp="1"/>
          </p:cNvSpPr>
          <p:nvPr>
            <p:ph type="title"/>
          </p:nvPr>
        </p:nvSpPr>
        <p:spPr>
          <a:xfrm>
            <a:off x="838200" y="519033"/>
            <a:ext cx="10515600" cy="1325563"/>
          </a:xfrm>
        </p:spPr>
        <p:txBody>
          <a:bodyPr>
            <a:noAutofit/>
          </a:bodyPr>
          <a:lstStyle/>
          <a:p>
            <a:pPr marL="228600" marR="0">
              <a:lnSpc>
                <a:spcPct val="115000"/>
              </a:lnSpc>
              <a:spcAft>
                <a:spcPts val="800"/>
              </a:spcAft>
            </a:pPr>
            <a:r>
              <a:rPr lang="en-US" sz="4800" kern="100" dirty="0">
                <a:effectLst/>
                <a:ea typeface="Aptos" panose="020B0004020202020204" pitchFamily="34" charset="0"/>
                <a:cs typeface="Times New Roman" panose="02020603050405020304" pitchFamily="18" charset="0"/>
              </a:rPr>
              <a:t>Facilitating Factors</a:t>
            </a:r>
          </a:p>
        </p:txBody>
      </p:sp>
      <p:sp>
        <p:nvSpPr>
          <p:cNvPr id="3" name="Content Placeholder 2">
            <a:extLst>
              <a:ext uri="{FF2B5EF4-FFF2-40B4-BE49-F238E27FC236}">
                <a16:creationId xmlns:a16="http://schemas.microsoft.com/office/drawing/2014/main" id="{B795D52B-4EDA-D708-66E4-661FECE6A6E0}"/>
              </a:ext>
            </a:extLst>
          </p:cNvPr>
          <p:cNvSpPr>
            <a:spLocks noGrp="1"/>
          </p:cNvSpPr>
          <p:nvPr>
            <p:ph idx="1"/>
          </p:nvPr>
        </p:nvSpPr>
        <p:spPr>
          <a:xfrm>
            <a:off x="838200" y="2100404"/>
            <a:ext cx="10515600" cy="3186820"/>
          </a:xfrm>
        </p:spPr>
        <p:txBody>
          <a:bodyPr>
            <a:normAutofit/>
          </a:bodyPr>
          <a:lstStyle/>
          <a:p>
            <a:pPr marL="228600" marR="0">
              <a:lnSpc>
                <a:spcPct val="115000"/>
              </a:lnSpc>
              <a:spcAft>
                <a:spcPts val="800"/>
              </a:spcAft>
              <a:buNone/>
            </a:pPr>
            <a:r>
              <a:rPr lang="en-US" sz="1900" b="1" kern="100" dirty="0">
                <a:effectLst/>
                <a:latin typeface="Aptos" panose="020B0004020202020204" pitchFamily="34" charset="0"/>
                <a:ea typeface="Aptos" panose="020B0004020202020204" pitchFamily="34" charset="0"/>
                <a:cs typeface="Times New Roman" panose="02020603050405020304" pitchFamily="18" charset="0"/>
              </a:rPr>
              <a:t>Incentives and Policy Support</a:t>
            </a:r>
            <a:r>
              <a:rPr lang="en-US" sz="1900" b="1" kern="100" dirty="0">
                <a:latin typeface="Aptos" panose="020B0004020202020204" pitchFamily="34" charset="0"/>
                <a:ea typeface="Aptos" panose="020B0004020202020204" pitchFamily="34" charset="0"/>
                <a:cs typeface="Times New Roman" panose="02020603050405020304" pitchFamily="18" charset="0"/>
              </a:rPr>
              <a:t>: </a:t>
            </a:r>
            <a:r>
              <a:rPr lang="en-US" sz="1900" dirty="0">
                <a:latin typeface="Aptos" panose="020B0004020202020204" pitchFamily="34" charset="0"/>
                <a:cs typeface="Times New Roman" panose="02020603050405020304" pitchFamily="18" charset="0"/>
              </a:rPr>
              <a:t>While substantial research exists on incentives for new EV purchases, limited research addresses incentives specifically for used EVs. In the United States, recent legislation (the Inflation Reduction Act) now provides subsidies via tax credits for used EVs up to $4000, which could significantly impact the used EV market [4]. </a:t>
            </a:r>
          </a:p>
          <a:p>
            <a:pPr>
              <a:lnSpc>
                <a:spcPct val="115000"/>
              </a:lnSpc>
              <a:spcAft>
                <a:spcPts val="800"/>
              </a:spcAft>
              <a:buNone/>
            </a:pPr>
            <a:r>
              <a:rPr lang="en-US" sz="1900" b="1" kern="100" dirty="0">
                <a:effectLst/>
                <a:latin typeface="Aptos" panose="020B0004020202020204" pitchFamily="34" charset="0"/>
                <a:ea typeface="Aptos" panose="020B0004020202020204" pitchFamily="34" charset="0"/>
                <a:cs typeface="Times New Roman" panose="02020603050405020304" pitchFamily="18" charset="0"/>
              </a:rPr>
              <a:t>Satisfaction with Used EVs: </a:t>
            </a:r>
            <a:r>
              <a:rPr lang="en-US" sz="1900" dirty="0">
                <a:effectLst/>
                <a:latin typeface="Aptos" panose="020B0004020202020204" pitchFamily="34" charset="0"/>
                <a:ea typeface="Aptos" panose="020B0004020202020204" pitchFamily="34" charset="0"/>
                <a:cs typeface="Times New Roman" panose="02020603050405020304" pitchFamily="18" charset="0"/>
              </a:rPr>
              <a:t>Research suggests that satisfaction among used EV owners is generally high. </a:t>
            </a:r>
            <a:r>
              <a:rPr lang="en-US" sz="1900" dirty="0">
                <a:latin typeface="Aptos" panose="020B0004020202020204" pitchFamily="34" charset="0"/>
                <a:ea typeface="Aptos" panose="020B0004020202020204" pitchFamily="34" charset="0"/>
                <a:cs typeface="Times New Roman" panose="02020603050405020304" pitchFamily="18" charset="0"/>
              </a:rPr>
              <a:t>A study</a:t>
            </a:r>
            <a:r>
              <a:rPr lang="en-US" sz="1900" dirty="0">
                <a:effectLst/>
                <a:latin typeface="Aptos" panose="020B0004020202020204" pitchFamily="34" charset="0"/>
                <a:ea typeface="Aptos" panose="020B0004020202020204" pitchFamily="34" charset="0"/>
                <a:cs typeface="Times New Roman" panose="02020603050405020304" pitchFamily="18" charset="0"/>
              </a:rPr>
              <a:t> found that 77% of respondents would repeat their used PEV purchase, with only 3% stating they would not buy an EV in the future [3]. </a:t>
            </a:r>
          </a:p>
        </p:txBody>
      </p:sp>
    </p:spTree>
    <p:extLst>
      <p:ext uri="{BB962C8B-B14F-4D97-AF65-F5344CB8AC3E}">
        <p14:creationId xmlns:p14="http://schemas.microsoft.com/office/powerpoint/2010/main" val="806357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50006-780F-37E5-7592-E41358BC5C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AB92CD-4C10-E81E-37CE-86173F79879E}"/>
              </a:ext>
            </a:extLst>
          </p:cNvPr>
          <p:cNvSpPr>
            <a:spLocks noGrp="1"/>
          </p:cNvSpPr>
          <p:nvPr>
            <p:ph type="title"/>
          </p:nvPr>
        </p:nvSpPr>
        <p:spPr>
          <a:xfrm>
            <a:off x="838200" y="519033"/>
            <a:ext cx="10515600" cy="1325563"/>
          </a:xfrm>
        </p:spPr>
        <p:txBody>
          <a:bodyPr>
            <a:noAutofit/>
          </a:bodyPr>
          <a:lstStyle/>
          <a:p>
            <a:r>
              <a:rPr lang="en-US" sz="4800" dirty="0"/>
              <a:t>Gaps &amp; Limitations in Current Research</a:t>
            </a:r>
          </a:p>
        </p:txBody>
      </p:sp>
      <p:sp>
        <p:nvSpPr>
          <p:cNvPr id="3" name="Content Placeholder 2">
            <a:extLst>
              <a:ext uri="{FF2B5EF4-FFF2-40B4-BE49-F238E27FC236}">
                <a16:creationId xmlns:a16="http://schemas.microsoft.com/office/drawing/2014/main" id="{6FF61ACF-854B-EDF3-B81D-3F84E52E416E}"/>
              </a:ext>
            </a:extLst>
          </p:cNvPr>
          <p:cNvSpPr>
            <a:spLocks noGrp="1"/>
          </p:cNvSpPr>
          <p:nvPr>
            <p:ph idx="1"/>
          </p:nvPr>
        </p:nvSpPr>
        <p:spPr>
          <a:xfrm>
            <a:off x="838200" y="1844595"/>
            <a:ext cx="10515600" cy="4494371"/>
          </a:xfrm>
        </p:spPr>
        <p:txBody>
          <a:bodyPr>
            <a:normAutofit/>
          </a:bodyPr>
          <a:lstStyle/>
          <a:p>
            <a:pPr marL="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Many studies fail to distinguish between battery electric vehicles (BEVs) and plug-in hybrid electric vehicles (PHEVs), which have different characteristics and user experiences [3], [5]. Additionally, much of the early research focused exclusively on California, limiting its applicability to broader markets.</a:t>
            </a:r>
          </a:p>
          <a:p>
            <a:pPr marL="0" marR="0" indent="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Methodological limitations also exist like s</a:t>
            </a:r>
            <a:r>
              <a:rPr lang="en-US" sz="1800" kern="100" dirty="0">
                <a:latin typeface="Aptos" panose="020B0004020202020204" pitchFamily="34" charset="0"/>
                <a:ea typeface="Aptos" panose="020B0004020202020204" pitchFamily="34" charset="0"/>
                <a:cs typeface="Times New Roman" panose="02020603050405020304" pitchFamily="18" charset="0"/>
              </a:rPr>
              <a:t>ome studies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relied on stated preference surveys, which present hypothetical choice scenarios rather than observing actual purchase decisions [9]. </a:t>
            </a:r>
            <a:r>
              <a:rPr lang="en-US" sz="1800" kern="100" dirty="0">
                <a:latin typeface="Aptos" panose="020B0004020202020204" pitchFamily="34" charset="0"/>
                <a:ea typeface="Aptos" panose="020B0004020202020204" pitchFamily="34" charset="0"/>
                <a:cs typeface="Times New Roman" panose="02020603050405020304" pitchFamily="18" charset="0"/>
              </a:rPr>
              <a:t>Others have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potential sampling biases in their study of social media users, who may not represent the broader population of used EV owners [4].</a:t>
            </a:r>
          </a:p>
          <a:p>
            <a:pPr marL="0" marR="0" indent="0">
              <a:lnSpc>
                <a:spcPct val="115000"/>
              </a:lnSpc>
              <a:spcAft>
                <a:spcPts val="800"/>
              </a:spcAft>
              <a:buNone/>
            </a:pPr>
            <a:r>
              <a:rPr lang="en-US" sz="1800" dirty="0">
                <a:effectLst/>
                <a:latin typeface="Aptos" panose="020B0004020202020204" pitchFamily="34" charset="0"/>
                <a:ea typeface="Aptos" panose="020B0004020202020204" pitchFamily="34" charset="0"/>
                <a:cs typeface="Times New Roman" panose="02020603050405020304" pitchFamily="18" charset="0"/>
              </a:rPr>
              <a:t>There is also limited research on how used EV buyers differ from general used car buyers, an important comparison for understanding the potential for market growth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br>
              <a:rPr lang="en-US" sz="1800" dirty="0">
                <a:effectLst/>
                <a:latin typeface="Aptos" panose="020B0004020202020204" pitchFamily="34" charset="0"/>
                <a:ea typeface="Aptos" panose="020B0004020202020204" pitchFamily="34" charset="0"/>
                <a:cs typeface="Times New Roman" panose="02020603050405020304" pitchFamily="18" charset="0"/>
              </a:rPr>
            </a:b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56953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710</TotalTime>
  <Words>1630</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Literature Review</vt:lpstr>
      <vt:lpstr>Question: What are the challenges in the adoption of used EV’s?</vt:lpstr>
      <vt:lpstr>Introduction:</vt:lpstr>
      <vt:lpstr>Characteristics of Used EV Buyers: </vt:lpstr>
      <vt:lpstr>Characteristics of Used EV Buyers: </vt:lpstr>
      <vt:lpstr>Key Consumer Concerns:</vt:lpstr>
      <vt:lpstr>Key Consumer Concerns (cont.):</vt:lpstr>
      <vt:lpstr>Facilitating Factors</vt:lpstr>
      <vt:lpstr>Gaps &amp; Limitations in Current Research</vt:lpstr>
      <vt:lpstr>Conclusion:</vt:lpstr>
      <vt:lpstr>References:</vt:lpstr>
      <vt:lpstr>References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Hoda, Zain</dc:creator>
  <cp:lastModifiedBy>Hoda, Zain</cp:lastModifiedBy>
  <cp:revision>9</cp:revision>
  <dcterms:created xsi:type="dcterms:W3CDTF">2025-03-20T13:20:14Z</dcterms:created>
  <dcterms:modified xsi:type="dcterms:W3CDTF">2025-04-10T15:32:47Z</dcterms:modified>
</cp:coreProperties>
</file>