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6" name="Shape 106"/>
          <p:cNvSpPr/>
          <p:nvPr>
            <p:ph type="body" sz="quarter" idx="14"/>
          </p:nvPr>
        </p:nvSpPr>
        <p:spPr>
          <a:xfrm>
            <a:off x="1270000" y="424179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标题文本</a:t>
            </a:r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Shape 53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Shape 63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Shape 64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Shape 75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Shape 76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Shape 77"/>
          <p:cNvSpPr/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9" name="Shape 79"/>
          <p:cNvSpPr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Shape 97"/>
          <p:cNvSpPr/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"/><Relationship Id="rId3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tif"/><Relationship Id="rId4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tif"/><Relationship Id="rId3" Type="http://schemas.openxmlformats.org/officeDocument/2006/relationships/image" Target="../media/image2.png"/><Relationship Id="rId4" Type="http://schemas.openxmlformats.org/officeDocument/2006/relationships/image" Target="../media/image7.tif"/><Relationship Id="rId5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tif"/><Relationship Id="rId3" Type="http://schemas.openxmlformats.org/officeDocument/2006/relationships/image" Target="../media/image9.tif"/><Relationship Id="rId4" Type="http://schemas.openxmlformats.org/officeDocument/2006/relationships/image" Target="../media/image10.tif"/><Relationship Id="rId5" Type="http://schemas.openxmlformats.org/officeDocument/2006/relationships/image" Target="../media/image11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zhuanlan.zhihu.com/p/22782487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facebook.github.io/react/" TargetMode="External"/><Relationship Id="rId4" Type="http://schemas.openxmlformats.org/officeDocument/2006/relationships/hyperlink" Target="http://t.cn/RITboae" TargetMode="External"/><Relationship Id="rId5" Type="http://schemas.openxmlformats.org/officeDocument/2006/relationships/hyperlink" Target="http://yuerblog.cc/wp-content/uploads/2016/10/output4/#/?_k=bogn33" TargetMode="Externa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092200"/>
            <a:ext cx="12014200" cy="6007100"/>
          </a:xfrm>
          <a:prstGeom prst="rect">
            <a:avLst/>
          </a:prstGeom>
        </p:spPr>
      </p:pic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algn="ctr"/>
            <a:r>
              <a:t>react js</a:t>
            </a:r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>
            <a:off x="782352" y="8502650"/>
            <a:ext cx="11694096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 JAVASCRIPT LIBRARY FOR BUILDING USER INTERFACES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 - 事件响应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508000" y="2529888"/>
            <a:ext cx="11988801" cy="6751224"/>
          </a:xfrm>
          <a:prstGeom prst="rect">
            <a:avLst/>
          </a:prstGeom>
        </p:spPr>
        <p:txBody>
          <a:bodyPr/>
          <a:lstStyle/>
          <a:p>
            <a:pPr marL="167639" indent="-167639" defTabSz="233679">
              <a:spcBef>
                <a:spcPts val="1600"/>
              </a:spcBef>
              <a:buBlip>
                <a:blip r:embed="rId2"/>
              </a:buBlip>
              <a:defRPr sz="1600"/>
            </a:pPr>
            <a:r>
              <a:t>class LikeButton extends Component {</a:t>
            </a:r>
          </a:p>
          <a:p>
            <a:pPr marL="167639" indent="-167639" defTabSz="233679">
              <a:spcBef>
                <a:spcPts val="1600"/>
              </a:spcBef>
              <a:buBlip>
                <a:blip r:embed="rId2"/>
              </a:buBlip>
              <a:defRPr sz="1600"/>
            </a:pPr>
            <a:r>
              <a:t>  constructor(props) {</a:t>
            </a:r>
          </a:p>
          <a:p>
            <a:pPr marL="167639" indent="-167639" defTabSz="233679">
              <a:spcBef>
                <a:spcPts val="1600"/>
              </a:spcBef>
              <a:buBlip>
                <a:blip r:embed="rId2"/>
              </a:buBlip>
              <a:defRPr sz="1600"/>
            </a:pPr>
            <a:r>
              <a:t>    super(props);</a:t>
            </a:r>
          </a:p>
          <a:p>
            <a:pPr marL="167639" indent="-167639" defTabSz="233679">
              <a:spcBef>
                <a:spcPts val="1600"/>
              </a:spcBef>
              <a:buBlip>
                <a:blip r:embed="rId2"/>
              </a:buBlip>
              <a:defRPr sz="1600"/>
            </a:pPr>
            <a:r>
              <a:t>    this.state = { liked: false };</a:t>
            </a:r>
          </a:p>
          <a:p>
            <a:pPr marL="167639" indent="-167639" defTabSz="233679">
              <a:spcBef>
                <a:spcPts val="1600"/>
              </a:spcBef>
              <a:buBlip>
                <a:blip r:embed="rId2"/>
              </a:buBlip>
              <a:defRPr sz="1600"/>
            </a:pPr>
            <a:r>
              <a:t>  }</a:t>
            </a:r>
          </a:p>
          <a:p>
            <a:pPr marL="167639" indent="-167639" defTabSz="233679">
              <a:spcBef>
                <a:spcPts val="1600"/>
              </a:spcBef>
              <a:buBlip>
                <a:blip r:embed="rId2"/>
              </a:buBlip>
              <a:defRPr sz="1600"/>
            </a:pPr>
            <a:r>
              <a:t>  handleClick(e) {</a:t>
            </a:r>
          </a:p>
          <a:p>
            <a:pPr marL="167639" indent="-167639" defTabSz="233679">
              <a:spcBef>
                <a:spcPts val="1600"/>
              </a:spcBef>
              <a:buBlip>
                <a:blip r:embed="rId2"/>
              </a:buBlip>
              <a:defRPr sz="1600"/>
            </a:pPr>
            <a:r>
              <a:t>    this.setState({ liked: !this.state.liked });</a:t>
            </a:r>
          </a:p>
          <a:p>
            <a:pPr marL="167639" indent="-167639" defTabSz="233679">
              <a:spcBef>
                <a:spcPts val="1600"/>
              </a:spcBef>
              <a:buBlip>
                <a:blip r:embed="rId2"/>
              </a:buBlip>
              <a:defRPr sz="1600"/>
            </a:pPr>
            <a:r>
              <a:t>  }</a:t>
            </a:r>
          </a:p>
          <a:p>
            <a:pPr marL="167639" indent="-167639" defTabSz="233679">
              <a:spcBef>
                <a:spcPts val="1600"/>
              </a:spcBef>
              <a:buBlip>
                <a:blip r:embed="rId2"/>
              </a:buBlip>
              <a:defRPr sz="1600"/>
            </a:pPr>
            <a:r>
              <a:t>  render() {</a:t>
            </a:r>
          </a:p>
          <a:p>
            <a:pPr marL="167639" indent="-167639" defTabSz="233679">
              <a:spcBef>
                <a:spcPts val="1600"/>
              </a:spcBef>
              <a:buBlip>
                <a:blip r:embed="rId2"/>
              </a:buBlip>
              <a:defRPr sz="1600"/>
            </a:pPr>
            <a:r>
              <a:t>    const text = this.state.liked ? 'like' : 'haven\'t liked';</a:t>
            </a:r>
          </a:p>
          <a:p>
            <a:pPr marL="167639" indent="-167639" defTabSz="233679">
              <a:spcBef>
                <a:spcPts val="1600"/>
              </a:spcBef>
              <a:buBlip>
                <a:blip r:embed="rId2"/>
              </a:buBlip>
              <a:defRPr sz="1600"/>
            </a:pPr>
            <a:r>
              <a:t>    return (</a:t>
            </a:r>
          </a:p>
          <a:p>
            <a:pPr marL="167639" indent="-167639" defTabSz="233679">
              <a:spcBef>
                <a:spcPts val="1600"/>
              </a:spcBef>
              <a:buBlip>
                <a:blip r:embed="rId2"/>
              </a:buBlip>
              <a:defRPr sz="1600"/>
            </a:pPr>
            <a:r>
              <a:t>      &lt;p onClick={this.handleClick.bind(this)}&gt;</a:t>
            </a:r>
          </a:p>
          <a:p>
            <a:pPr marL="167639" indent="-167639" defTabSz="233679">
              <a:spcBef>
                <a:spcPts val="1600"/>
              </a:spcBef>
              <a:buBlip>
                <a:blip r:embed="rId2"/>
              </a:buBlip>
              <a:defRPr sz="1600"/>
            </a:pPr>
            <a:r>
              <a:t>          You {text} this. Click to toggle.</a:t>
            </a:r>
          </a:p>
          <a:p>
            <a:pPr marL="167639" indent="-167639" defTabSz="233679">
              <a:spcBef>
                <a:spcPts val="1600"/>
              </a:spcBef>
              <a:buBlip>
                <a:blip r:embed="rId2"/>
              </a:buBlip>
              <a:defRPr sz="1600"/>
            </a:pPr>
            <a:r>
              <a:t>      &lt;/p&gt;</a:t>
            </a:r>
          </a:p>
          <a:p>
            <a:pPr marL="167639" indent="-167639" defTabSz="233679">
              <a:spcBef>
                <a:spcPts val="1600"/>
              </a:spcBef>
              <a:buBlip>
                <a:blip r:embed="rId2"/>
              </a:buBlip>
              <a:defRPr sz="1600"/>
            </a:pPr>
            <a:r>
              <a:t>    );</a:t>
            </a:r>
          </a:p>
          <a:p>
            <a:pPr marL="167639" indent="-167639" defTabSz="233679">
              <a:spcBef>
                <a:spcPts val="1600"/>
              </a:spcBef>
              <a:buBlip>
                <a:blip r:embed="rId2"/>
              </a:buBlip>
              <a:defRPr sz="1600"/>
            </a:pPr>
            <a:r>
              <a:t>  }</a:t>
            </a:r>
          </a:p>
          <a:p>
            <a:pPr marL="167639" indent="-167639" defTabSz="233679">
              <a:spcBef>
                <a:spcPts val="1600"/>
              </a:spcBef>
              <a:buBlip>
                <a:blip r:embed="rId2"/>
              </a:buBlip>
              <a:defRPr sz="16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 - 虚拟DOM</a:t>
            </a:r>
          </a:p>
        </p:txBody>
      </p:sp>
      <p:grpSp>
        <p:nvGrpSpPr>
          <p:cNvPr id="175" name="Group 175"/>
          <p:cNvGrpSpPr/>
          <p:nvPr/>
        </p:nvGrpSpPr>
        <p:grpSpPr>
          <a:xfrm>
            <a:off x="406400" y="2616198"/>
            <a:ext cx="11385526" cy="6419582"/>
            <a:chOff x="0" y="0"/>
            <a:chExt cx="11385525" cy="6419580"/>
          </a:xfrm>
        </p:grpSpPr>
        <p:pic>
          <p:nvPicPr>
            <p:cNvPr id="173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385526" cy="6048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Shape 174"/>
            <p:cNvSpPr/>
            <p:nvPr/>
          </p:nvSpPr>
          <p:spPr>
            <a:xfrm>
              <a:off x="8201100" y="5251180"/>
              <a:ext cx="3178070" cy="11684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更好的性能</a:t>
              </a:r>
            </a:p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更灵活的控制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 - 组件生命期</a:t>
            </a:r>
          </a:p>
        </p:txBody>
      </p:sp>
      <p:pic>
        <p:nvPicPr>
          <p:cNvPr id="17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7437" y="471363"/>
            <a:ext cx="8386037" cy="881087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092200"/>
            <a:ext cx="12014200" cy="6007100"/>
          </a:xfrm>
          <a:prstGeom prst="rect">
            <a:avLst/>
          </a:prstGeom>
        </p:spPr>
      </p:pic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nodejs</a:t>
            </a:r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服务端javascript引擎，自带npm包管理（类似前端的maven）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npM包依赖管理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2335" indent="-402335" defTabSz="560831">
              <a:spcBef>
                <a:spcPts val="4000"/>
              </a:spcBef>
              <a:buBlip>
                <a:blip r:embed="rId2"/>
              </a:buBlip>
              <a:defRPr sz="3264"/>
            </a:pPr>
            <a:r>
              <a:t>在REACT项目中，主要使用NPM完成各类js扩展包的下载。</a:t>
            </a:r>
          </a:p>
          <a:p>
            <a:pPr marL="402335" indent="-402335" defTabSz="560831">
              <a:spcBef>
                <a:spcPts val="4000"/>
              </a:spcBef>
              <a:buBlip>
                <a:blip r:embed="rId2"/>
              </a:buBlip>
              <a:defRPr sz="3264"/>
            </a:pPr>
            <a:r>
              <a:t>REACT主要需要安装2类用途的扩展包：</a:t>
            </a:r>
          </a:p>
          <a:p>
            <a:pPr lvl="1" marL="804671" indent="-402335" defTabSz="560831">
              <a:spcBef>
                <a:spcPts val="4000"/>
              </a:spcBef>
              <a:buBlip>
                <a:blip r:embed="rId2"/>
              </a:buBlip>
              <a:defRPr sz="3264"/>
            </a:pPr>
            <a:r>
              <a:t>编译用途：转换ES6，JSX语法，转换LESS/SCSS等CSS语法，图片预处理，压缩和公共代码提取等…这些库最终不会发布给用户。</a:t>
            </a:r>
          </a:p>
          <a:p>
            <a:pPr lvl="1" marL="804671" indent="-402335" defTabSz="560831">
              <a:spcBef>
                <a:spcPts val="4000"/>
              </a:spcBef>
              <a:buBlip>
                <a:blip r:embed="rId2"/>
              </a:buBlip>
              <a:defRPr sz="3264"/>
            </a:pPr>
            <a:r>
              <a:t>功能用途：用于实现功能，比如：iscroll，echarts等…这些库需要打包发布给用户。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395144" y="573668"/>
            <a:ext cx="8868574" cy="8606264"/>
            <a:chOff x="0" y="0"/>
            <a:chExt cx="8868572" cy="8606262"/>
          </a:xfrm>
        </p:grpSpPr>
        <p:pic>
          <p:nvPicPr>
            <p:cNvPr id="186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68573" cy="86062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Shape 187"/>
            <p:cNvSpPr/>
            <p:nvPr/>
          </p:nvSpPr>
          <p:spPr>
            <a:xfrm>
              <a:off x="2773144" y="2583454"/>
              <a:ext cx="3815358" cy="6350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编译用途的扩展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2735134" y="6528038"/>
              <a:ext cx="3891378" cy="6350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功能用途的扩展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092200"/>
            <a:ext cx="12014200" cy="6007100"/>
          </a:xfrm>
          <a:prstGeom prst="rect">
            <a:avLst/>
          </a:prstGeom>
        </p:spPr>
      </p:pic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前端的Makefile，一站式编译，打包，发布应用，基于nodejs开发。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webpack的思想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一切皆为module：除react component外，在代码中还可以把css，img都视为module来实现访问。</a:t>
            </a:r>
          </a:p>
          <a:p>
            <a:pPr>
              <a:buBlip>
                <a:blip r:embed="rId2"/>
              </a:buBlip>
            </a:pPr>
            <a:r>
              <a:t>一切皆为js：经过WEBPACK编译后的代码，会在运行时通过js动态引入所需的dom，css，img，不需要我们显式的引入。</a:t>
            </a:r>
          </a:p>
          <a:p>
            <a:pPr>
              <a:buBlip>
                <a:blip r:embed="rId2"/>
              </a:buBlip>
            </a:pPr>
            <a:r>
              <a:t>插件式配置：通过npm安装各类编译插件，配置webpack.config.js运行插件完成不同的编译任务。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WEBPACK下的前端开发</a:t>
            </a:r>
          </a:p>
        </p:txBody>
      </p:sp>
      <p:pic>
        <p:nvPicPr>
          <p:cNvPr id="19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858" y="2654441"/>
            <a:ext cx="11397479" cy="6173635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8482466" y="1720414"/>
            <a:ext cx="3517628" cy="32131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ES6语法</a:t>
            </a:r>
          </a:p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JSX语法</a:t>
            </a:r>
          </a:p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ToolBar react组件</a:t>
            </a:r>
          </a:p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CSS文件视为module</a:t>
            </a:r>
          </a:p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IMG视为module</a:t>
            </a:r>
          </a:p>
        </p:txBody>
      </p:sp>
      <p:pic>
        <p:nvPicPr>
          <p:cNvPr id="201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39527" y="4966158"/>
            <a:ext cx="6871554" cy="394967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>
            <a:off x="8936066" y="7995227"/>
            <a:ext cx="2019301" cy="6350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项目组件化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3"/>
      <p:bldP build="whole" bldLvl="1" animBg="1" rev="0" advAuto="0" spid="202" grpId="4"/>
      <p:bldP build="whole" bldLvl="1" animBg="1" rev="0" advAuto="0" spid="199" grpId="1"/>
      <p:bldP build="whole" bldLvl="1" animBg="1" rev="0" advAuto="0" spid="200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打包示例</a:t>
            </a:r>
          </a:p>
        </p:txBody>
      </p:sp>
      <p:pic>
        <p:nvPicPr>
          <p:cNvPr id="20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550" y="2666999"/>
            <a:ext cx="11997292" cy="3845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167" y="2710839"/>
            <a:ext cx="9960992" cy="6389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3988" y="2666999"/>
            <a:ext cx="11403835" cy="4387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7413" y="2654299"/>
            <a:ext cx="11883566" cy="3204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xit" nodeType="clickEffect" presetSubtype="2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8"/>
      <p:bldP build="whole" bldLvl="1" animBg="1" rev="0" advAuto="0" spid="206" grpId="3"/>
      <p:bldP build="whole" bldLvl="1" animBg="1" rev="0" advAuto="0" spid="206" grpId="4"/>
      <p:bldP build="whole" bldLvl="1" animBg="1" rev="0" advAuto="0" spid="207" grpId="5"/>
      <p:bldP build="whole" bldLvl="1" animBg="1" rev="0" advAuto="0" spid="205" grpId="1"/>
      <p:bldP build="whole" bldLvl="1" animBg="1" rev="0" advAuto="0" spid="205" grpId="2"/>
      <p:bldP build="whole" bldLvl="1" animBg="1" rev="0" advAuto="0" spid="207" grpId="6"/>
      <p:bldP build="whole" bldLvl="1" animBg="1" rev="0" advAuto="0" spid="208" grpId="7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asted-image.tif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10" r="0" b="210"/>
          <a:stretch>
            <a:fillRect/>
          </a:stretch>
        </p:blipFill>
        <p:spPr>
          <a:xfrm>
            <a:off x="1961665" y="1181100"/>
            <a:ext cx="9081470" cy="56769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5696"/>
            </a:lvl1pPr>
          </a:lstStyle>
          <a:p>
            <a:pPr/>
            <a:r>
              <a:t>react颠覆前端</a:t>
            </a:r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前端模型原本很简单，为何我们还在复杂的路上越走越远。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react优势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Declarative — MVVM令交互式UI更简单</a:t>
            </a:r>
          </a:p>
          <a:p>
            <a:pPr>
              <a:buBlip>
                <a:blip r:embed="rId2"/>
              </a:buBlip>
            </a:pPr>
            <a:r>
              <a:t>Component-Based — 组件化开发，高内聚，可复用</a:t>
            </a:r>
          </a:p>
          <a:p>
            <a:pPr>
              <a:buBlip>
                <a:blip r:embed="rId2"/>
              </a:buBlip>
            </a:pPr>
            <a:r>
              <a:t>Learn Once, Write Anywhere — 跨平台 H5，IOS，ANDROID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092200"/>
            <a:ext cx="12014200" cy="6007100"/>
          </a:xfrm>
          <a:prstGeom prst="rect">
            <a:avLst/>
          </a:prstGeom>
        </p:spPr>
      </p:pic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5696"/>
            </a:lvl1pPr>
          </a:lstStyle>
          <a:p>
            <a:pPr/>
            <a:r>
              <a:t>拓展话题</a:t>
            </a:r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围绕react，再谈几个常见问题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 思维转变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工程化：路由，状态管理，UI渲染，不对后端产生依赖。</a:t>
            </a:r>
          </a:p>
          <a:p>
            <a:pPr>
              <a:buBlip>
                <a:blip r:embed="rId2"/>
              </a:buBlip>
            </a:pPr>
            <a:r>
              <a:t>组件化：大组件是小组件拼接而成，页面只是组件的容器。</a:t>
            </a:r>
          </a:p>
          <a:p>
            <a:pPr>
              <a:buBlip>
                <a:blip r:embed="rId2"/>
              </a:buBlip>
            </a:pPr>
            <a:r>
              <a:t>模块化：一切资源视为模块，模块之间互相引用。</a:t>
            </a:r>
          </a:p>
        </p:txBody>
      </p:sp>
      <p:sp>
        <p:nvSpPr>
          <p:cNvPr id="220" name="Shape 220"/>
          <p:cNvSpPr/>
          <p:nvPr/>
        </p:nvSpPr>
        <p:spPr>
          <a:xfrm>
            <a:off x="2598564" y="3423643"/>
            <a:ext cx="7807672" cy="63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前端正在玩的，绝大多数是后端玩剩下的。</a:t>
            </a:r>
          </a:p>
        </p:txBody>
      </p:sp>
      <p:sp>
        <p:nvSpPr>
          <p:cNvPr id="221" name="Shape 221"/>
          <p:cNvSpPr/>
          <p:nvPr/>
        </p:nvSpPr>
        <p:spPr>
          <a:xfrm>
            <a:off x="2598564" y="4518130"/>
            <a:ext cx="7807672" cy="22352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所有概念均可类比：</a:t>
            </a:r>
          </a:p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后端mvc，前端mvvm</a:t>
            </a:r>
          </a:p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后端widgets，前端component</a:t>
            </a:r>
          </a:p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后端assets，前端css module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  <p:bldP build="whole" bldLvl="1" animBg="1" rev="0" advAuto="0" spid="221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 - 混乱的状态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组件除了渲染UI，还包含了业务逻辑代码，随着迭代不断膨胀。</a:t>
            </a:r>
          </a:p>
          <a:p>
            <a:pPr>
              <a:buBlip>
                <a:blip r:embed="rId2"/>
              </a:buBlip>
            </a:pPr>
            <a:r>
              <a:t>组件的state更新散落在各处异步逻辑中，很难维护和追踪。</a:t>
            </a:r>
          </a:p>
          <a:p>
            <a:pPr>
              <a:buBlip>
                <a:blip r:embed="rId2"/>
              </a:buBlip>
            </a:pPr>
            <a:r>
              <a:t>跨组件共享state难以实现，不容易满足业务需求。</a:t>
            </a:r>
          </a:p>
        </p:txBody>
      </p:sp>
      <p:grpSp>
        <p:nvGrpSpPr>
          <p:cNvPr id="227" name="Group 227"/>
          <p:cNvGrpSpPr/>
          <p:nvPr/>
        </p:nvGrpSpPr>
        <p:grpSpPr>
          <a:xfrm>
            <a:off x="878364" y="2578100"/>
            <a:ext cx="11248072" cy="7096196"/>
            <a:chOff x="0" y="0"/>
            <a:chExt cx="11248070" cy="7096195"/>
          </a:xfrm>
        </p:grpSpPr>
        <p:pic>
          <p:nvPicPr>
            <p:cNvPr id="225" name="redux-(action-reducer-store)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248071" cy="7096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Shape 226"/>
            <p:cNvSpPr/>
            <p:nvPr/>
          </p:nvSpPr>
          <p:spPr>
            <a:xfrm>
              <a:off x="7987469" y="347895"/>
              <a:ext cx="2821387" cy="6350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redux 状态管理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传统WEB - 多页应用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服务端利用controller-&gt;action完成页面路由。</a:t>
            </a:r>
          </a:p>
          <a:p>
            <a:pPr>
              <a:buBlip>
                <a:blip r:embed="rId2"/>
              </a:buBlip>
            </a:pPr>
            <a:r>
              <a:t>服务端view渲染html页面，返回给浏览器。</a:t>
            </a:r>
          </a:p>
          <a:p>
            <a:pPr>
              <a:buBlip>
                <a:blip r:embed="rId2"/>
              </a:buBlip>
            </a:pPr>
            <a:r>
              <a:t>部分的ajax动态数据获取。</a:t>
            </a:r>
          </a:p>
        </p:txBody>
      </p:sp>
      <p:pic>
        <p:nvPicPr>
          <p:cNvPr id="231" name="7122b71c-2c2a-11e6-946a-bb791275939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94072" y="3719595"/>
            <a:ext cx="3822701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 - 单页应用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9470" indent="-339470" defTabSz="473201">
              <a:spcBef>
                <a:spcPts val="3400"/>
              </a:spcBef>
              <a:buBlip>
                <a:blip r:embed="rId2"/>
              </a:buBlip>
              <a:defRPr sz="2754"/>
            </a:pPr>
            <a:r>
              <a:t>优势：</a:t>
            </a:r>
          </a:p>
          <a:p>
            <a:pPr lvl="1" marL="678941" indent="-339470" defTabSz="473201">
              <a:spcBef>
                <a:spcPts val="3400"/>
              </a:spcBef>
              <a:buBlip>
                <a:blip r:embed="rId2"/>
              </a:buBlip>
              <a:defRPr sz="2754"/>
            </a:pPr>
            <a:r>
              <a:t>前后分离：前端做渲染&amp;页面路由，后端吐数据，各司其职。</a:t>
            </a:r>
          </a:p>
          <a:p>
            <a:pPr lvl="1" marL="678941" indent="-339470" defTabSz="473201">
              <a:spcBef>
                <a:spcPts val="3400"/>
              </a:spcBef>
              <a:buBlip>
                <a:blip r:embed="rId2"/>
              </a:buBlip>
              <a:defRPr sz="2754"/>
            </a:pPr>
            <a:r>
              <a:t>优化体验：类native应用的舒适用户体验，无需重复从服务端加载页面资源。</a:t>
            </a:r>
          </a:p>
          <a:p>
            <a:pPr marL="339470" indent="-339470" defTabSz="473201">
              <a:spcBef>
                <a:spcPts val="3400"/>
              </a:spcBef>
              <a:buBlip>
                <a:blip r:embed="rId2"/>
              </a:buBlip>
              <a:defRPr sz="2754"/>
            </a:pPr>
            <a:r>
              <a:t>缺点：</a:t>
            </a:r>
          </a:p>
          <a:p>
            <a:pPr lvl="1" marL="678941" indent="-339470" defTabSz="473201">
              <a:spcBef>
                <a:spcPts val="3400"/>
              </a:spcBef>
              <a:buBlip>
                <a:blip r:embed="rId2"/>
              </a:buBlip>
              <a:defRPr sz="2754"/>
            </a:pPr>
            <a:r>
              <a:t>因为前端动态渲染的原因，不利于SEO。</a:t>
            </a:r>
          </a:p>
          <a:p>
            <a:pPr lvl="1" marL="678941" indent="-339470" defTabSz="473201">
              <a:spcBef>
                <a:spcPts val="3400"/>
              </a:spcBef>
              <a:buBlip>
                <a:blip r:embed="rId2"/>
              </a:buBlip>
              <a:defRPr sz="2754"/>
            </a:pPr>
            <a:r>
              <a:t>单体js/css文件大，首次加载慢。</a:t>
            </a:r>
          </a:p>
        </p:txBody>
      </p:sp>
      <p:sp>
        <p:nvSpPr>
          <p:cNvPr id="235" name="Shape 235"/>
          <p:cNvSpPr/>
          <p:nvPr/>
        </p:nvSpPr>
        <p:spPr>
          <a:xfrm>
            <a:off x="3337060" y="4641849"/>
            <a:ext cx="6330680" cy="5588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react-router组件用于单页应用的页面路由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 - 同构&amp;服务端渲染</a:t>
            </a:r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nodejs v8：前后端统一javascript语言，能够进行dom计算，前后端同构开发不是梦。</a:t>
            </a:r>
          </a:p>
          <a:p>
            <a:pPr>
              <a:buBlip>
                <a:blip r:embed="rId2"/>
              </a:buBlip>
            </a:pPr>
            <a:r>
              <a:t>SEO和性能问题：首屏由node服务端渲染出dom字符串返回给浏览器，前端只需针对dom树做一次事件绑定。</a:t>
            </a:r>
          </a:p>
        </p:txBody>
      </p:sp>
      <p:pic>
        <p:nvPicPr>
          <p:cNvPr id="239" name="1f550bc8-2c2b-11e6-9551-d143d5cc199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00583" y="3409948"/>
            <a:ext cx="3911601" cy="488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–Jose Aguinaga</a:t>
            </a:r>
          </a:p>
        </p:txBody>
      </p:sp>
      <p:sp>
        <p:nvSpPr>
          <p:cNvPr id="242" name="Shape 242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在 2016 年学 JavaScript 是一种什么样的体验？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学习react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官方文档：</a:t>
            </a:r>
            <a:r>
              <a:rPr u="sng">
                <a:hlinkClick r:id="rId3" invalidUrl="" action="" tgtFrame="" tooltip="" history="1" highlightClick="0" endSnd="0"/>
              </a:rPr>
              <a:t>https://facebook.github.io/react/</a:t>
            </a:r>
          </a:p>
          <a:p>
            <a:pPr>
              <a:buBlip>
                <a:blip r:embed="rId2"/>
              </a:buBlip>
            </a:pPr>
            <a:r>
              <a:t>我的博客：</a:t>
            </a:r>
            <a:r>
              <a:rPr u="sng">
                <a:hlinkClick r:id="rId4" invalidUrl="" action="" tgtFrame="" tooltip="" history="1" highlightClick="0" endSnd="0"/>
              </a:rPr>
              <a:t>http://t.cn/RITboae</a:t>
            </a:r>
            <a:r>
              <a:t>（</a:t>
            </a:r>
            <a:r>
              <a:rPr u="sng">
                <a:hlinkClick r:id="rId5" invalidUrl="" action="" tgtFrame="" tooltip="" history="1" highlightClick="0" endSnd="0"/>
              </a:rPr>
              <a:t>例子点我</a:t>
            </a:r>
            <a: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学习VUE.JS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如果对react学习感到困难，可以选择vue.js。</a:t>
            </a:r>
          </a:p>
          <a:p>
            <a:pPr>
              <a:buBlip>
                <a:blip r:embed="rId2"/>
              </a:buBlip>
            </a:pPr>
            <a:r>
              <a:t>类似react的国产版本，已被阿里收编在weex项目下。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93619" y="2905899"/>
            <a:ext cx="5778501" cy="5854701"/>
          </a:xfrm>
          <a:prstGeom prst="rect">
            <a:avLst/>
          </a:prstGeom>
        </p:spPr>
      </p:pic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REACT最小技术栈</a:t>
            </a:r>
          </a:p>
        </p:txBody>
      </p:sp>
      <p:sp>
        <p:nvSpPr>
          <p:cNvPr id="141" name="Shape 141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ES6 — 面向对象的JS</a:t>
            </a:r>
          </a:p>
          <a:p>
            <a:pPr>
              <a:buBlip>
                <a:blip r:embed="rId3"/>
              </a:buBlip>
            </a:pPr>
            <a:r>
              <a:t>Webpack — 编译打包</a:t>
            </a:r>
          </a:p>
          <a:p>
            <a:pPr>
              <a:buBlip>
                <a:blip r:embed="rId3"/>
              </a:buBlip>
            </a:pPr>
            <a:r>
              <a:t>React — 组件化+JSX</a:t>
            </a:r>
          </a:p>
          <a:p>
            <a:pPr>
              <a:buBlip>
                <a:blip r:embed="rId3"/>
              </a:buBlip>
            </a:pPr>
            <a:r>
              <a:t>React-router — 单页应用路由</a:t>
            </a:r>
          </a:p>
          <a:p>
            <a:pPr>
              <a:buBlip>
                <a:blip r:embed="rId3"/>
              </a:buBlip>
            </a:pPr>
            <a:r>
              <a:t>Redux — UI和State分离，全局状态store</a:t>
            </a:r>
          </a:p>
        </p:txBody>
      </p:sp>
      <p:sp>
        <p:nvSpPr>
          <p:cNvPr id="142" name="Shape 142"/>
          <p:cNvSpPr/>
          <p:nvPr/>
        </p:nvSpPr>
        <p:spPr>
          <a:xfrm>
            <a:off x="2670492" y="4543423"/>
            <a:ext cx="7663816" cy="635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陡峭的技术栈让很多人望而却步。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520700" y="596900"/>
            <a:ext cx="11988800" cy="1905000"/>
          </a:xfrm>
          <a:prstGeom prst="rect">
            <a:avLst/>
          </a:prstGeom>
        </p:spPr>
        <p:txBody>
          <a:bodyPr/>
          <a:lstStyle/>
          <a:p>
            <a:pPr/>
            <a:r>
              <a:t>JQUERY的诟病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面条式代码，惨不忍睹，你写的你维护。</a:t>
            </a:r>
          </a:p>
          <a:p>
            <a:pPr>
              <a:buBlip>
                <a:blip r:embed="rId2"/>
              </a:buBlip>
            </a:pPr>
            <a:r>
              <a:t>DOM操作满天飞，增删节点的、修改事件的、修改样式的...</a:t>
            </a:r>
          </a:p>
          <a:p>
            <a:pPr>
              <a:buBlip>
                <a:blip r:embed="rId2"/>
              </a:buBlip>
            </a:pPr>
            <a:r>
              <a:t>“业务逻辑”与”展现交互”纠缠不清，复杂交互让人崩溃。</a:t>
            </a:r>
          </a:p>
          <a:p>
            <a:pPr>
              <a:buBlip>
                <a:blip r:embed="rId2"/>
              </a:buBlip>
            </a:pPr>
            <a:r>
              <a:t>修改列表，一言不合就erase了重画，性能差劲。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react设计模式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grpSp>
        <p:nvGrpSpPr>
          <p:cNvPr id="151" name="Group 151"/>
          <p:cNvGrpSpPr/>
          <p:nvPr/>
        </p:nvGrpSpPr>
        <p:grpSpPr>
          <a:xfrm>
            <a:off x="522671" y="3341971"/>
            <a:ext cx="6046800" cy="3637089"/>
            <a:chOff x="0" y="0"/>
            <a:chExt cx="6046798" cy="3637087"/>
          </a:xfrm>
        </p:grpSpPr>
        <p:pic>
          <p:nvPicPr>
            <p:cNvPr id="149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046799" cy="36370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0" name="Shape 150"/>
            <p:cNvSpPr/>
            <p:nvPr/>
          </p:nvSpPr>
          <p:spPr>
            <a:xfrm>
              <a:off x="4776922" y="274649"/>
              <a:ext cx="869334" cy="551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MVP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7079888" y="3341194"/>
            <a:ext cx="4782708" cy="3638643"/>
            <a:chOff x="0" y="0"/>
            <a:chExt cx="4782706" cy="3638641"/>
          </a:xfrm>
        </p:grpSpPr>
        <p:pic>
          <p:nvPicPr>
            <p:cNvPr id="152" name="pasted-image.tif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782707" cy="363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3" name="Shape 153"/>
            <p:cNvSpPr/>
            <p:nvPr/>
          </p:nvSpPr>
          <p:spPr>
            <a:xfrm>
              <a:off x="3077031" y="204760"/>
              <a:ext cx="138053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MVVM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2"/>
      <p:bldP build="whole" bldLvl="1" animBg="1" rev="0" advAuto="0" spid="15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 — JSX语法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508000" y="2601592"/>
            <a:ext cx="11988800" cy="6506213"/>
          </a:xfrm>
          <a:prstGeom prst="rect">
            <a:avLst/>
          </a:prstGeom>
        </p:spPr>
        <p:txBody>
          <a:bodyPr/>
          <a:lstStyle/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// tutorial1.js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var CommentBox = React.createClass({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  render: function() {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    return (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      &lt;div className="commentBox"&gt;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        Hello, world! I am a CommentBox.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      &lt;/div&gt;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    );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  }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});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ReactDOM.render(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  &lt;CommentBox /&gt;,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  document.getElementById('content')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508000" y="596900"/>
            <a:ext cx="11988800" cy="1454499"/>
          </a:xfrm>
          <a:prstGeom prst="rect">
            <a:avLst/>
          </a:prstGeom>
        </p:spPr>
        <p:txBody>
          <a:bodyPr/>
          <a:lstStyle/>
          <a:p>
            <a:pPr/>
            <a:r>
              <a:t>REACT — 组件component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508000" y="2576887"/>
            <a:ext cx="11988800" cy="6495936"/>
          </a:xfrm>
          <a:prstGeom prst="rect">
            <a:avLst/>
          </a:prstGeom>
        </p:spPr>
        <p:txBody>
          <a:bodyPr/>
          <a:lstStyle/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// tutorial2.js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var CommentList = React.createClass({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  render: function() {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    return (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      &lt;div className=“commentList"&gt;</a:t>
            </a:r>
          </a:p>
          <a:p>
            <a:pPr lvl="1" marL="352043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       &lt;CommentBox author=“liangdong”/&gt;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      &lt;/div&gt;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    );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  }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});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ReactDOM.render(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  &lt;CommentList /&gt;,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  document.getElementById('content')</a:t>
            </a:r>
          </a:p>
          <a:p>
            <a:pPr marL="176021" indent="-176021" defTabSz="245363">
              <a:spcBef>
                <a:spcPts val="1700"/>
              </a:spcBef>
              <a:buBlip>
                <a:blip r:embed="rId2"/>
              </a:buBlip>
              <a:defRPr sz="1679"/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 - 属性props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7268" indent="-247268" defTabSz="344677">
              <a:spcBef>
                <a:spcPts val="2400"/>
              </a:spcBef>
              <a:buBlip>
                <a:blip r:embed="rId2"/>
              </a:buBlip>
              <a:defRPr sz="2359"/>
            </a:pPr>
            <a:r>
              <a:t>var CommentBox = React.createClass({</a:t>
            </a:r>
          </a:p>
          <a:p>
            <a:pPr marL="247268" indent="-247268" defTabSz="344677">
              <a:spcBef>
                <a:spcPts val="2400"/>
              </a:spcBef>
              <a:buBlip>
                <a:blip r:embed="rId2"/>
              </a:buBlip>
              <a:defRPr sz="2359"/>
            </a:pPr>
            <a:r>
              <a:t>  render: function() {</a:t>
            </a:r>
          </a:p>
          <a:p>
            <a:pPr marL="247268" indent="-247268" defTabSz="344677">
              <a:spcBef>
                <a:spcPts val="2400"/>
              </a:spcBef>
              <a:buBlip>
                <a:blip r:embed="rId2"/>
              </a:buBlip>
              <a:defRPr sz="2359"/>
            </a:pPr>
            <a:r>
              <a:t>    return (</a:t>
            </a:r>
          </a:p>
          <a:p>
            <a:pPr marL="247268" indent="-247268" defTabSz="344677">
              <a:spcBef>
                <a:spcPts val="2400"/>
              </a:spcBef>
              <a:buBlip>
                <a:blip r:embed="rId2"/>
              </a:buBlip>
              <a:defRPr sz="2359"/>
            </a:pPr>
            <a:r>
              <a:t>      &lt;div className="commentBox"&gt;</a:t>
            </a:r>
          </a:p>
          <a:p>
            <a:pPr marL="247268" indent="-247268" defTabSz="344677">
              <a:spcBef>
                <a:spcPts val="2400"/>
              </a:spcBef>
              <a:buBlip>
                <a:blip r:embed="rId2"/>
              </a:buBlip>
              <a:defRPr sz="2359"/>
            </a:pPr>
            <a:r>
              <a:t>        Hello, world! I am a {this.props.author}.</a:t>
            </a:r>
          </a:p>
          <a:p>
            <a:pPr marL="247268" indent="-247268" defTabSz="344677">
              <a:spcBef>
                <a:spcPts val="2400"/>
              </a:spcBef>
              <a:buBlip>
                <a:blip r:embed="rId2"/>
              </a:buBlip>
              <a:defRPr sz="2359"/>
            </a:pPr>
            <a:r>
              <a:t>      &lt;/div&gt;</a:t>
            </a:r>
          </a:p>
          <a:p>
            <a:pPr marL="247268" indent="-247268" defTabSz="344677">
              <a:spcBef>
                <a:spcPts val="2400"/>
              </a:spcBef>
              <a:buBlip>
                <a:blip r:embed="rId2"/>
              </a:buBlip>
              <a:defRPr sz="2359"/>
            </a:pPr>
            <a:r>
              <a:t>    );</a:t>
            </a:r>
          </a:p>
          <a:p>
            <a:pPr marL="247268" indent="-247268" defTabSz="344677">
              <a:spcBef>
                <a:spcPts val="2400"/>
              </a:spcBef>
              <a:buBlip>
                <a:blip r:embed="rId2"/>
              </a:buBlip>
              <a:defRPr sz="2359"/>
            </a:pPr>
            <a:r>
              <a:t>  }</a:t>
            </a:r>
          </a:p>
          <a:p>
            <a:pPr marL="247268" indent="-247268" defTabSz="344677">
              <a:spcBef>
                <a:spcPts val="2400"/>
              </a:spcBef>
              <a:buBlip>
                <a:blip r:embed="rId2"/>
              </a:buBlip>
              <a:defRPr sz="2359"/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 - 状态state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xfrm>
            <a:off x="508000" y="2666999"/>
            <a:ext cx="11988800" cy="6821345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67" name="819DF1EA-C1BA-4603-B72A-6CDACAEDD337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654" y="2666999"/>
            <a:ext cx="7958547" cy="6584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