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6"/>
  </p:notesMasterIdLst>
  <p:sldIdLst>
    <p:sldId id="256" r:id="rId3"/>
    <p:sldId id="338" r:id="rId4"/>
    <p:sldId id="323" r:id="rId5"/>
    <p:sldId id="324" r:id="rId6"/>
    <p:sldId id="325" r:id="rId7"/>
    <p:sldId id="326" r:id="rId8"/>
    <p:sldId id="334" r:id="rId9"/>
    <p:sldId id="327" r:id="rId10"/>
    <p:sldId id="328" r:id="rId11"/>
    <p:sldId id="335" r:id="rId12"/>
    <p:sldId id="329" r:id="rId13"/>
    <p:sldId id="330" r:id="rId14"/>
    <p:sldId id="336" r:id="rId15"/>
    <p:sldId id="332" r:id="rId16"/>
    <p:sldId id="337" r:id="rId17"/>
    <p:sldId id="333"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2" r:id="rId31"/>
    <p:sldId id="353" r:id="rId32"/>
    <p:sldId id="354" r:id="rId33"/>
    <p:sldId id="355"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8D8787"/>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892" autoAdjust="0"/>
    <p:restoredTop sz="80443" autoAdjust="0"/>
  </p:normalViewPr>
  <p:slideViewPr>
    <p:cSldViewPr snapToGrid="0">
      <p:cViewPr varScale="1">
        <p:scale>
          <a:sx n="84" d="100"/>
          <a:sy n="84" d="100"/>
        </p:scale>
        <p:origin x="1092"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02012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058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13639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161862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5534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12434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28762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Redux is open-source and lives at http://redux.js.org/. </a:t>
            </a:r>
            <a:r>
              <a:rPr lang="en-US" dirty="0" err="1" smtClean="0"/>
              <a:t>Ot</a:t>
            </a:r>
            <a:r>
              <a:rPr lang="en-US" dirty="0" smtClean="0"/>
              <a:t> is frequently</a:t>
            </a:r>
            <a:r>
              <a:rPr lang="en-US" baseline="0" dirty="0" smtClean="0"/>
              <a:t> paired with React, but works with other JavaScript libraries as well.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452436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294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784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was created by Facebook. It is open-source and lives on GitHub</a:t>
            </a:r>
            <a:r>
              <a:rPr lang="en-US" baseline="0" dirty="0" smtClean="0"/>
              <a:t> at https://facebook.github.io/react/.</a:t>
            </a:r>
          </a:p>
          <a:p>
            <a:endParaRPr lang="en-US" baseline="0" dirty="0" smtClean="0"/>
          </a:p>
          <a:p>
            <a:r>
              <a:rPr lang="en-US" dirty="0" smtClean="0"/>
              <a:t>React is NOT a framework. It does not:</a:t>
            </a:r>
            <a:endParaRPr lang="en-US" baseline="0" dirty="0" smtClean="0"/>
          </a:p>
          <a:p>
            <a:endParaRPr lang="en-US" baseline="0" dirty="0" smtClean="0"/>
          </a:p>
          <a:p>
            <a:pPr marL="171450" indent="-171450">
              <a:buFont typeface="Arial" panose="020B0604020202020204" pitchFamily="34" charset="0"/>
              <a:buChar char="•"/>
            </a:pPr>
            <a:r>
              <a:rPr lang="en-US" dirty="0" smtClean="0"/>
              <a:t>Manage application state</a:t>
            </a:r>
          </a:p>
          <a:p>
            <a:pPr marL="171450" indent="-171450">
              <a:buFont typeface="Arial" panose="020B0604020202020204" pitchFamily="34" charset="0"/>
              <a:buChar char="•"/>
            </a:pPr>
            <a:r>
              <a:rPr lang="en-US" dirty="0" smtClean="0"/>
              <a:t>Manage asynchronous operations</a:t>
            </a:r>
          </a:p>
          <a:p>
            <a:pPr marL="171450" indent="-171450">
              <a:buFont typeface="Arial" panose="020B0604020202020204" pitchFamily="34" charset="0"/>
              <a:buChar char="•"/>
            </a:pPr>
            <a:r>
              <a:rPr lang="en-US" dirty="0" smtClean="0"/>
              <a:t>Process business logic</a:t>
            </a:r>
          </a:p>
          <a:p>
            <a:pPr marL="171450" indent="-171450">
              <a:buFont typeface="Arial" panose="020B0604020202020204" pitchFamily="34" charset="0"/>
              <a:buChar char="•"/>
            </a:pPr>
            <a:r>
              <a:rPr lang="en-US" dirty="0" smtClean="0"/>
              <a:t>Provide a controller, routing or other such similar features</a:t>
            </a:r>
          </a:p>
          <a:p>
            <a:pPr marL="171450" indent="-171450">
              <a:buFont typeface="Arial" panose="020B0604020202020204" pitchFamily="34" charset="0"/>
              <a:buChar char="•"/>
            </a:pPr>
            <a:r>
              <a:rPr lang="en-US" dirty="0" smtClean="0"/>
              <a:t>Provides local storage mechanisms</a:t>
            </a:r>
          </a:p>
          <a:p>
            <a:pPr marL="171450" indent="-171450">
              <a:buFont typeface="Arial" panose="020B0604020202020204" pitchFamily="34" charset="0"/>
              <a:buChar char="•"/>
            </a:pPr>
            <a:r>
              <a:rPr lang="en-US" dirty="0" smtClean="0"/>
              <a:t>Provides a mechanism for services and dependency injection</a:t>
            </a:r>
          </a:p>
          <a:p>
            <a:endParaRPr lang="en-US" dirty="0" smtClean="0"/>
          </a:p>
          <a:p>
            <a:r>
              <a:rPr lang="en-US" dirty="0" smtClean="0"/>
              <a:t>React is </a:t>
            </a:r>
            <a:r>
              <a:rPr lang="en-US" baseline="0" dirty="0" smtClean="0"/>
              <a:t>i</a:t>
            </a:r>
            <a:r>
              <a:rPr lang="en-US" dirty="0" smtClean="0"/>
              <a:t>t is for coding UI elements.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67279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1031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958114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884463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548436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343114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627896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800695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362296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97317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9817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WintellectNOW</a:t>
            </a:r>
            <a:endParaRPr lang="en-US" dirty="0"/>
          </a:p>
        </p:txBody>
      </p:sp>
      <p:sp>
        <p:nvSpPr>
          <p:cNvPr id="5" name="Date Placeholder 4"/>
          <p:cNvSpPr>
            <a:spLocks noGrp="1"/>
          </p:cNvSpPr>
          <p:nvPr>
            <p:ph type="dt" idx="11"/>
          </p:nvPr>
        </p:nvSpPr>
        <p:spPr/>
        <p:txBody>
          <a:bodyPr/>
          <a:lstStyle/>
          <a:p>
            <a:fld id="{38EEC551-8CDA-4EB6-89BB-2A86C9F091C8}" type="datetime8">
              <a:rPr lang="en-US" smtClean="0"/>
              <a:t>3/31/2017 7:49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316491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8749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69874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278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4299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57965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19388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smtClean="0"/>
              <a:t>to</a:t>
            </a:r>
            <a:br>
              <a:rPr lang="en-US" dirty="0" smtClean="0"/>
            </a:br>
            <a:r>
              <a:rPr lang="en-US" dirty="0" smtClean="0"/>
              <a:t>React and Redux</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Through the use of Babel and Webpack 2, ES2015 Modules are available to developers</a:t>
            </a:r>
          </a:p>
          <a:p>
            <a:r>
              <a:rPr lang="en-US" dirty="0" smtClean="0"/>
              <a:t>When React is installed in the application via NPM, it can be easily imported using the </a:t>
            </a:r>
            <a:r>
              <a:rPr lang="en-US" b="1" dirty="0" smtClean="0"/>
              <a:t>import</a:t>
            </a:r>
            <a:r>
              <a:rPr lang="en-US" dirty="0" smtClean="0"/>
              <a:t> syntax of ES2015 modules</a:t>
            </a:r>
          </a:p>
          <a:p>
            <a:r>
              <a:rPr lang="en-US" dirty="0" smtClean="0"/>
              <a:t>An application grows with numerous component and other classes, each class receives its own file, and can be imported by other files if the class is marked with the </a:t>
            </a:r>
            <a:r>
              <a:rPr lang="en-US" b="1" dirty="0" smtClean="0"/>
              <a:t>export</a:t>
            </a:r>
            <a:r>
              <a:rPr lang="en-US" dirty="0" smtClean="0"/>
              <a:t> keyword</a:t>
            </a:r>
            <a:endParaRPr lang="en-US" dirty="0"/>
          </a:p>
        </p:txBody>
      </p:sp>
    </p:spTree>
    <p:extLst>
      <p:ext uri="{BB962C8B-B14F-4D97-AF65-F5344CB8AC3E}">
        <p14:creationId xmlns:p14="http://schemas.microsoft.com/office/powerpoint/2010/main" val="96672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To retrieve data from REST services, the fetch API will be used</a:t>
            </a:r>
          </a:p>
          <a:p>
            <a:r>
              <a:rPr lang="en-US" dirty="0"/>
              <a:t>The fetch API is a replacement for the </a:t>
            </a:r>
            <a:r>
              <a:rPr lang="en-US" dirty="0" err="1"/>
              <a:t>XMLHttpRequest</a:t>
            </a:r>
            <a:r>
              <a:rPr lang="en-US" dirty="0"/>
              <a:t> (XHR) object</a:t>
            </a:r>
          </a:p>
          <a:p>
            <a:r>
              <a:rPr lang="en-US" dirty="0"/>
              <a:t>The fetch API makes no assumptions about the data transfer format</a:t>
            </a:r>
          </a:p>
          <a:p>
            <a:r>
              <a:rPr lang="en-US" dirty="0"/>
              <a:t>The fetch API is not an official standard yet, but it is supported by many modern browsers, and a polyfill is loaded in our project to make the API available in older </a:t>
            </a:r>
            <a:r>
              <a:rPr lang="en-US" dirty="0" smtClean="0"/>
              <a:t>browsers</a:t>
            </a:r>
          </a:p>
          <a:p>
            <a:r>
              <a:rPr lang="en-US" dirty="0" smtClean="0"/>
              <a:t>The Webpack 2 configuration for the lab project makes a fetch polyfill available for browsers which do not support it natively</a:t>
            </a:r>
            <a:endParaRPr lang="en-US" dirty="0"/>
          </a:p>
        </p:txBody>
      </p:sp>
    </p:spTree>
    <p:extLst>
      <p:ext uri="{BB962C8B-B14F-4D97-AF65-F5344CB8AC3E}">
        <p14:creationId xmlns:p14="http://schemas.microsoft.com/office/powerpoint/2010/main" val="97428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 Data</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React Component data is one of the most important aspects of working with React</a:t>
            </a:r>
          </a:p>
          <a:p>
            <a:r>
              <a:rPr lang="en-US" dirty="0" smtClean="0"/>
              <a:t>Components </a:t>
            </a:r>
            <a:r>
              <a:rPr lang="en-US" dirty="0"/>
              <a:t>utilize three kinds of data: props, state and context</a:t>
            </a:r>
          </a:p>
          <a:p>
            <a:r>
              <a:rPr lang="en-US" dirty="0"/>
              <a:t>Props, state and </a:t>
            </a:r>
            <a:r>
              <a:rPr lang="en-US" dirty="0" smtClean="0"/>
              <a:t>context </a:t>
            </a:r>
            <a:r>
              <a:rPr lang="en-US" dirty="0"/>
              <a:t>indicate the relationship of the component to a particular </a:t>
            </a:r>
            <a:r>
              <a:rPr lang="en-US" dirty="0" smtClean="0"/>
              <a:t>data</a:t>
            </a:r>
            <a:endParaRPr lang="en-US" dirty="0"/>
          </a:p>
        </p:txBody>
      </p:sp>
    </p:spTree>
    <p:extLst>
      <p:ext uri="{BB962C8B-B14F-4D97-AF65-F5344CB8AC3E}">
        <p14:creationId xmlns:p14="http://schemas.microsoft.com/office/powerpoint/2010/main" val="161639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 Data</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Props </a:t>
            </a:r>
            <a:r>
              <a:rPr lang="en-US" dirty="0"/>
              <a:t>represent data passed from the application or a parent component, and within the component receiving the data, the data is considered immutable</a:t>
            </a:r>
          </a:p>
          <a:p>
            <a:r>
              <a:rPr lang="en-US" dirty="0"/>
              <a:t>State represents data local to a component, and mutable only within that component, but the component may pass the data as props to a child </a:t>
            </a:r>
            <a:r>
              <a:rPr lang="en-US" dirty="0" smtClean="0"/>
              <a:t>component</a:t>
            </a:r>
          </a:p>
          <a:p>
            <a:r>
              <a:rPr lang="en-US" dirty="0"/>
              <a:t>Therefore, data which is state in a parent component, may be props in a child component</a:t>
            </a:r>
          </a:p>
          <a:p>
            <a:r>
              <a:rPr lang="en-US" dirty="0"/>
              <a:t>It’s the same data in both places, but each component's relationship to the data is different: the parent component can mutate, and child component cannot </a:t>
            </a:r>
            <a:r>
              <a:rPr lang="en-US" dirty="0" smtClean="0"/>
              <a:t>mutate</a:t>
            </a:r>
            <a:endParaRPr lang="en-US" dirty="0"/>
          </a:p>
        </p:txBody>
      </p:sp>
    </p:spTree>
    <p:extLst>
      <p:ext uri="{BB962C8B-B14F-4D97-AF65-F5344CB8AC3E}">
        <p14:creationId xmlns:p14="http://schemas.microsoft.com/office/powerpoint/2010/main" val="86356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 Data</a:t>
            </a:r>
            <a:endParaRPr lang="en-US" dirty="0"/>
          </a:p>
        </p:txBody>
      </p:sp>
      <p:sp>
        <p:nvSpPr>
          <p:cNvPr id="5" name="Rounded Rectangle 4"/>
          <p:cNvSpPr/>
          <p:nvPr/>
        </p:nvSpPr>
        <p:spPr bwMode="auto">
          <a:xfrm>
            <a:off x="4098851" y="1880367"/>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0"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sp>
        <p:nvSpPr>
          <p:cNvPr id="6" name="Rounded Rectangle 5"/>
          <p:cNvSpPr/>
          <p:nvPr/>
        </p:nvSpPr>
        <p:spPr bwMode="auto">
          <a:xfrm>
            <a:off x="4098851" y="3523813"/>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sp>
        <p:nvSpPr>
          <p:cNvPr id="7" name="Rounded Rectangle 6"/>
          <p:cNvSpPr/>
          <p:nvPr/>
        </p:nvSpPr>
        <p:spPr bwMode="auto">
          <a:xfrm>
            <a:off x="4098851" y="5167258"/>
            <a:ext cx="2631530" cy="971127"/>
          </a:xfrm>
          <a:prstGeom prst="roundRect">
            <a:avLst/>
          </a:prstGeom>
          <a:noFill/>
          <a:ln w="38100">
            <a:solidFill>
              <a:srgbClr val="4A65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765" dirty="0">
                <a:solidFill>
                  <a:schemeClr val="tx1">
                    <a:lumMod val="75000"/>
                  </a:schemeClr>
                </a:solidFill>
                <a:latin typeface="Arial" charset="0"/>
                <a:ea typeface="Arial" charset="0"/>
                <a:cs typeface="Arial" charset="0"/>
              </a:rPr>
              <a:t>Component</a:t>
            </a:r>
          </a:p>
        </p:txBody>
      </p:sp>
      <p:cxnSp>
        <p:nvCxnSpPr>
          <p:cNvPr id="8" name="Straight Arrow Connector 7"/>
          <p:cNvCxnSpPr/>
          <p:nvPr/>
        </p:nvCxnSpPr>
        <p:spPr>
          <a:xfrm>
            <a:off x="4564021" y="2702090"/>
            <a:ext cx="0" cy="1045829"/>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0860" y="2983019"/>
            <a:ext cx="927809" cy="534056"/>
          </a:xfrm>
          <a:prstGeom prst="rect">
            <a:avLst/>
          </a:prstGeom>
          <a:noFill/>
        </p:spPr>
        <p:txBody>
          <a:bodyPr wrap="none" lIns="179285" tIns="143428" rIns="179285" bIns="143428" rtlCol="0">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props</a:t>
            </a:r>
          </a:p>
        </p:txBody>
      </p:sp>
      <p:cxnSp>
        <p:nvCxnSpPr>
          <p:cNvPr id="10" name="Straight Arrow Connector 9"/>
          <p:cNvCxnSpPr/>
          <p:nvPr/>
        </p:nvCxnSpPr>
        <p:spPr>
          <a:xfrm>
            <a:off x="4564021" y="4345536"/>
            <a:ext cx="0" cy="1045829"/>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60860" y="4635813"/>
            <a:ext cx="927809" cy="534056"/>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latin typeface="Arial" charset="0"/>
                <a:ea typeface="Arial" charset="0"/>
                <a:cs typeface="Arial" charset="0"/>
              </a:rPr>
              <a:t>props</a:t>
            </a:r>
            <a:endParaRPr lang="en-US" sz="1765" dirty="0">
              <a:gradFill>
                <a:gsLst>
                  <a:gs pos="2917">
                    <a:schemeClr val="tx1"/>
                  </a:gs>
                  <a:gs pos="30000">
                    <a:schemeClr val="tx1"/>
                  </a:gs>
                </a:gsLst>
                <a:lin ang="5400000" scaled="0"/>
              </a:gradFill>
              <a:latin typeface="Arial" charset="0"/>
              <a:ea typeface="Arial" charset="0"/>
              <a:cs typeface="Arial" charset="0"/>
            </a:endParaRPr>
          </a:p>
        </p:txBody>
      </p:sp>
      <p:cxnSp>
        <p:nvCxnSpPr>
          <p:cNvPr id="12" name="Straight Arrow Connector 11"/>
          <p:cNvCxnSpPr/>
          <p:nvPr/>
        </p:nvCxnSpPr>
        <p:spPr>
          <a:xfrm>
            <a:off x="2679512" y="2328580"/>
            <a:ext cx="1651924" cy="0"/>
          </a:xfrm>
          <a:prstGeom prst="straightConnector1">
            <a:avLst/>
          </a:prstGeom>
          <a:ln w="38100">
            <a:solidFill>
              <a:srgbClr val="FC643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18858" y="2230410"/>
            <a:ext cx="927809" cy="534056"/>
          </a:xfrm>
          <a:prstGeom prst="rect">
            <a:avLst/>
          </a:prstGeom>
          <a:noFill/>
        </p:spPr>
        <p:txBody>
          <a:bodyPr wrap="non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latin typeface="Arial" charset="0"/>
                <a:ea typeface="Arial" charset="0"/>
                <a:cs typeface="Arial" charset="0"/>
              </a:rPr>
              <a:t>props</a:t>
            </a:r>
            <a:endParaRPr lang="en-US" sz="1765" dirty="0">
              <a:gradFill>
                <a:gsLst>
                  <a:gs pos="2917">
                    <a:schemeClr val="tx1"/>
                  </a:gs>
                  <a:gs pos="30000">
                    <a:schemeClr val="tx1"/>
                  </a:gs>
                </a:gsLst>
                <a:lin ang="5400000" scaled="0"/>
              </a:gradFill>
              <a:latin typeface="Arial" charset="0"/>
              <a:ea typeface="Arial" charset="0"/>
              <a:cs typeface="Arial" charset="0"/>
            </a:endParaRPr>
          </a:p>
        </p:txBody>
      </p:sp>
      <p:sp>
        <p:nvSpPr>
          <p:cNvPr id="14" name="TextBox 13"/>
          <p:cNvSpPr txBox="1"/>
          <p:nvPr/>
        </p:nvSpPr>
        <p:spPr>
          <a:xfrm>
            <a:off x="4978959" y="3690810"/>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a:solidFill>
                  <a:srgbClr val="7030A0"/>
                </a:solidFill>
                <a:latin typeface="Arial" charset="0"/>
                <a:ea typeface="Arial" charset="0"/>
                <a:cs typeface="Arial" charset="0"/>
              </a:rPr>
              <a:t>state</a:t>
            </a:r>
            <a:endParaRPr lang="en-US" sz="1765" dirty="0" err="1">
              <a:solidFill>
                <a:srgbClr val="7030A0"/>
              </a:solidFill>
              <a:latin typeface="Arial" charset="0"/>
              <a:ea typeface="Arial" charset="0"/>
              <a:cs typeface="Arial" charset="0"/>
            </a:endParaRPr>
          </a:p>
        </p:txBody>
      </p:sp>
      <p:sp>
        <p:nvSpPr>
          <p:cNvPr id="15" name="TextBox 14"/>
          <p:cNvSpPr txBox="1"/>
          <p:nvPr/>
        </p:nvSpPr>
        <p:spPr>
          <a:xfrm>
            <a:off x="4991409" y="2044217"/>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dirty="0">
                <a:solidFill>
                  <a:srgbClr val="7030A0"/>
                </a:solidFill>
                <a:latin typeface="Arial" charset="0"/>
                <a:ea typeface="Arial" charset="0"/>
                <a:cs typeface="Arial" charset="0"/>
              </a:rPr>
              <a:t>state</a:t>
            </a:r>
          </a:p>
        </p:txBody>
      </p:sp>
      <p:sp>
        <p:nvSpPr>
          <p:cNvPr id="16" name="TextBox 15"/>
          <p:cNvSpPr txBox="1"/>
          <p:nvPr/>
        </p:nvSpPr>
        <p:spPr>
          <a:xfrm>
            <a:off x="4991409" y="5337190"/>
            <a:ext cx="597617" cy="244398"/>
          </a:xfrm>
          <a:prstGeom prst="rect">
            <a:avLst/>
          </a:prstGeom>
          <a:noFill/>
        </p:spPr>
        <p:txBody>
          <a:bodyPr wrap="square" lIns="0" tIns="0" rIns="0" bIns="0" rtlCol="0" anchor="ctr" anchorCtr="0">
            <a:spAutoFit/>
          </a:bodyPr>
          <a:lstStyle/>
          <a:p>
            <a:pPr algn="ctr">
              <a:lnSpc>
                <a:spcPct val="90000"/>
              </a:lnSpc>
              <a:spcAft>
                <a:spcPts val="588"/>
              </a:spcAft>
            </a:pPr>
            <a:r>
              <a:rPr lang="en-US" sz="1765">
                <a:solidFill>
                  <a:srgbClr val="7030A0"/>
                </a:solidFill>
                <a:latin typeface="Arial" charset="0"/>
                <a:ea typeface="Arial" charset="0"/>
                <a:cs typeface="Arial" charset="0"/>
              </a:rPr>
              <a:t>state</a:t>
            </a:r>
            <a:endParaRPr lang="en-US" sz="1765" dirty="0" err="1">
              <a:solidFill>
                <a:srgbClr val="7030A0"/>
              </a:solidFill>
              <a:latin typeface="Arial" charset="0"/>
              <a:ea typeface="Arial" charset="0"/>
              <a:cs typeface="Arial" charset="0"/>
            </a:endParaRPr>
          </a:p>
        </p:txBody>
      </p:sp>
      <p:cxnSp>
        <p:nvCxnSpPr>
          <p:cNvPr id="17" name="Elbow Connector 16"/>
          <p:cNvCxnSpPr>
            <a:stCxn id="8" idx="3"/>
            <a:endCxn id="12" idx="3"/>
          </p:cNvCxnSpPr>
          <p:nvPr/>
        </p:nvCxnSpPr>
        <p:spPr>
          <a:xfrm>
            <a:off x="6730381" y="2365931"/>
            <a:ext cx="12450" cy="1643445"/>
          </a:xfrm>
          <a:prstGeom prst="bentConnector3">
            <a:avLst>
              <a:gd name="adj1" fmla="val 7659780"/>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3" idx="3"/>
          </p:cNvCxnSpPr>
          <p:nvPr/>
        </p:nvCxnSpPr>
        <p:spPr>
          <a:xfrm rot="5400000">
            <a:off x="6385743" y="4354015"/>
            <a:ext cx="1643445" cy="954169"/>
          </a:xfrm>
          <a:prstGeom prst="bentConnector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5400000">
            <a:off x="7316403" y="3728771"/>
            <a:ext cx="1126760" cy="561211"/>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00B050"/>
                </a:solidFill>
                <a:latin typeface="Calibri Regular" charset="0"/>
              </a:rPr>
              <a:t>context</a:t>
            </a:r>
          </a:p>
        </p:txBody>
      </p:sp>
      <p:cxnSp>
        <p:nvCxnSpPr>
          <p:cNvPr id="20" name="Straight Arrow Connector 19"/>
          <p:cNvCxnSpPr/>
          <p:nvPr/>
        </p:nvCxnSpPr>
        <p:spPr>
          <a:xfrm>
            <a:off x="4331436" y="2333115"/>
            <a:ext cx="239346" cy="339743"/>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7" idx="2"/>
          </p:cNvCxnSpPr>
          <p:nvPr/>
        </p:nvCxnSpPr>
        <p:spPr>
          <a:xfrm flipH="1">
            <a:off x="4978959" y="2288615"/>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6595" y="2674287"/>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sp>
        <p:nvSpPr>
          <p:cNvPr id="23" name="TextBox 22"/>
          <p:cNvSpPr txBox="1"/>
          <p:nvPr/>
        </p:nvSpPr>
        <p:spPr>
          <a:xfrm>
            <a:off x="4416595" y="4308756"/>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sp>
        <p:nvSpPr>
          <p:cNvPr id="24" name="TextBox 23"/>
          <p:cNvSpPr txBox="1"/>
          <p:nvPr/>
        </p:nvSpPr>
        <p:spPr>
          <a:xfrm>
            <a:off x="4416595" y="5971065"/>
            <a:ext cx="744258" cy="334916"/>
          </a:xfrm>
          <a:prstGeom prst="rect">
            <a:avLst/>
          </a:prstGeom>
          <a:solidFill>
            <a:schemeClr val="bg2"/>
          </a:solidFill>
          <a:ln w="38100">
            <a:solidFill>
              <a:srgbClr val="0078D7"/>
            </a:solidFill>
          </a:ln>
          <a:effectLst>
            <a:glow>
              <a:schemeClr val="accent3">
                <a:alpha val="40000"/>
              </a:schemeClr>
            </a:glow>
            <a:reflection endPos="0" dist="50800" dir="5400000" sy="-100000" algn="bl" rotWithShape="0"/>
            <a:softEdge rad="0"/>
          </a:effectLst>
        </p:spPr>
        <p:txBody>
          <a:bodyPr wrap="none" lIns="44821" tIns="44821" rIns="44821" bIns="44821" rtlCol="0" anchor="ctr">
            <a:spAutoFit/>
          </a:bodyPr>
          <a:lstStyle/>
          <a:p>
            <a:pPr>
              <a:lnSpc>
                <a:spcPct val="90000"/>
              </a:lnSpc>
              <a:spcAft>
                <a:spcPts val="588"/>
              </a:spcAft>
            </a:pPr>
            <a:r>
              <a:rPr lang="en-US" sz="1765" dirty="0">
                <a:gradFill>
                  <a:gsLst>
                    <a:gs pos="2917">
                      <a:schemeClr val="tx1"/>
                    </a:gs>
                    <a:gs pos="30000">
                      <a:schemeClr val="tx1"/>
                    </a:gs>
                  </a:gsLst>
                  <a:lin ang="5400000" scaled="0"/>
                </a:gradFill>
                <a:latin typeface="Arial" charset="0"/>
                <a:ea typeface="Arial" charset="0"/>
                <a:cs typeface="Arial" charset="0"/>
              </a:rPr>
              <a:t>render</a:t>
            </a:r>
          </a:p>
        </p:txBody>
      </p:sp>
      <p:cxnSp>
        <p:nvCxnSpPr>
          <p:cNvPr id="25" name="Straight Arrow Connector 24"/>
          <p:cNvCxnSpPr/>
          <p:nvPr/>
        </p:nvCxnSpPr>
        <p:spPr>
          <a:xfrm>
            <a:off x="4564021" y="3752363"/>
            <a:ext cx="0" cy="563941"/>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978959" y="5585392"/>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949604" y="3930632"/>
            <a:ext cx="311259" cy="385672"/>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64021" y="5389446"/>
            <a:ext cx="0" cy="563941"/>
          </a:xfrm>
          <a:prstGeom prst="straightConnector1">
            <a:avLst/>
          </a:prstGeom>
          <a:ln w="381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0893" y="2049728"/>
            <a:ext cx="2870798" cy="1918950"/>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Props data originates from outside the component tree from the application</a:t>
            </a:r>
          </a:p>
        </p:txBody>
      </p:sp>
      <p:sp>
        <p:nvSpPr>
          <p:cNvPr id="30" name="TextBox 29"/>
          <p:cNvSpPr txBox="1"/>
          <p:nvPr/>
        </p:nvSpPr>
        <p:spPr>
          <a:xfrm>
            <a:off x="8072096" y="1959544"/>
            <a:ext cx="3892380" cy="224480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State is local to each component. State can only be directly referenced and mutated from within the component to which it belongs</a:t>
            </a:r>
          </a:p>
        </p:txBody>
      </p:sp>
      <p:sp>
        <p:nvSpPr>
          <p:cNvPr id="31" name="TextBox 30"/>
          <p:cNvSpPr txBox="1"/>
          <p:nvPr/>
        </p:nvSpPr>
        <p:spPr>
          <a:xfrm>
            <a:off x="8084544" y="4013492"/>
            <a:ext cx="3764021" cy="2244808"/>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Props + State may be passed in as Props to a child component, data which is state in one component, can be be props in the child component</a:t>
            </a:r>
          </a:p>
        </p:txBody>
      </p:sp>
      <p:sp>
        <p:nvSpPr>
          <p:cNvPr id="32" name="TextBox 31"/>
          <p:cNvSpPr txBox="1"/>
          <p:nvPr/>
        </p:nvSpPr>
        <p:spPr>
          <a:xfrm>
            <a:off x="750893" y="4052085"/>
            <a:ext cx="3084626" cy="1918979"/>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latin typeface="Calibri Regular" charset="0"/>
              </a:rPr>
              <a:t>Context can be thought of as a global scope within the component tree, its use should be limited</a:t>
            </a:r>
          </a:p>
        </p:txBody>
      </p:sp>
    </p:spTree>
    <p:extLst>
      <p:ext uri="{BB962C8B-B14F-4D97-AF65-F5344CB8AC3E}">
        <p14:creationId xmlns:p14="http://schemas.microsoft.com/office/powerpoint/2010/main" val="42217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React Components</a:t>
            </a:r>
            <a:endParaRPr lang="en-US" dirty="0"/>
          </a:p>
        </p:txBody>
      </p:sp>
      <p:sp>
        <p:nvSpPr>
          <p:cNvPr id="3" name="Content Placeholder 2"/>
          <p:cNvSpPr>
            <a:spLocks noGrp="1"/>
          </p:cNvSpPr>
          <p:nvPr>
            <p:ph idx="1"/>
          </p:nvPr>
        </p:nvSpPr>
        <p:spPr>
          <a:xfrm>
            <a:off x="838200" y="1690688"/>
            <a:ext cx="10515600" cy="4351338"/>
          </a:xfrm>
        </p:spPr>
        <p:txBody>
          <a:bodyPr>
            <a:normAutofit fontScale="92500"/>
          </a:bodyPr>
          <a:lstStyle/>
          <a:p>
            <a:r>
              <a:rPr lang="en-US" dirty="0" smtClean="0"/>
              <a:t>In addition to managing component data, the other critical concept of working with components is how to compose them</a:t>
            </a:r>
          </a:p>
          <a:p>
            <a:r>
              <a:rPr lang="en-US" dirty="0" smtClean="0"/>
              <a:t>While a single React component can contain the entire UI, this is not a best practice</a:t>
            </a:r>
          </a:p>
          <a:p>
            <a:r>
              <a:rPr lang="en-US" dirty="0" smtClean="0"/>
              <a:t>Instead, large UIs should be decomposed into many smaller components, which are then composed together to form a larger UI</a:t>
            </a:r>
          </a:p>
          <a:p>
            <a:r>
              <a:rPr lang="en-US" dirty="0" smtClean="0"/>
              <a:t>The flow of data between parent and child components is critical:</a:t>
            </a:r>
          </a:p>
          <a:p>
            <a:pPr lvl="1"/>
            <a:r>
              <a:rPr lang="en-US" dirty="0"/>
              <a:t>P</a:t>
            </a:r>
            <a:r>
              <a:rPr lang="en-US" dirty="0" smtClean="0"/>
              <a:t>arent passes data to child component via props; data is immutable to child</a:t>
            </a:r>
          </a:p>
          <a:p>
            <a:pPr lvl="1"/>
            <a:r>
              <a:rPr lang="en-US" dirty="0" smtClean="0"/>
              <a:t>Child passes data to parent via events; data is used to update the state of the parent, or is passed up the component tree</a:t>
            </a:r>
            <a:endParaRPr lang="en-US" dirty="0"/>
          </a:p>
        </p:txBody>
      </p:sp>
    </p:spTree>
    <p:extLst>
      <p:ext uri="{BB962C8B-B14F-4D97-AF65-F5344CB8AC3E}">
        <p14:creationId xmlns:p14="http://schemas.microsoft.com/office/powerpoint/2010/main" val="12068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React Components</a:t>
            </a:r>
            <a:endParaRPr lang="en-US" dirty="0"/>
          </a:p>
        </p:txBody>
      </p:sp>
      <p:sp>
        <p:nvSpPr>
          <p:cNvPr id="33" name="Rounded Rectangle 32"/>
          <p:cNvSpPr/>
          <p:nvPr/>
        </p:nvSpPr>
        <p:spPr>
          <a:xfrm>
            <a:off x="4940292" y="2715842"/>
            <a:ext cx="2536637" cy="7192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Parent Component</a:t>
            </a:r>
          </a:p>
        </p:txBody>
      </p:sp>
      <p:sp>
        <p:nvSpPr>
          <p:cNvPr id="34" name="Rounded Rectangle 33"/>
          <p:cNvSpPr/>
          <p:nvPr/>
        </p:nvSpPr>
        <p:spPr>
          <a:xfrm>
            <a:off x="4940291" y="4836226"/>
            <a:ext cx="2536637" cy="71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Child Component</a:t>
            </a:r>
          </a:p>
        </p:txBody>
      </p:sp>
      <p:sp>
        <p:nvSpPr>
          <p:cNvPr id="35" name="Double Bracket 34"/>
          <p:cNvSpPr/>
          <p:nvPr/>
        </p:nvSpPr>
        <p:spPr>
          <a:xfrm>
            <a:off x="4382649" y="3075465"/>
            <a:ext cx="3651919" cy="2126179"/>
          </a:xfrm>
          <a:prstGeom prst="bracketPair">
            <a:avLst/>
          </a:prstGeom>
          <a:ln w="635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6" name="TextBox 35"/>
          <p:cNvSpPr txBox="1"/>
          <p:nvPr/>
        </p:nvSpPr>
        <p:spPr>
          <a:xfrm>
            <a:off x="1678582" y="3876981"/>
            <a:ext cx="2600600" cy="531737"/>
          </a:xfrm>
          <a:prstGeom prst="rect">
            <a:avLst/>
          </a:prstGeom>
          <a:noFill/>
        </p:spPr>
        <p:txBody>
          <a:bodyPr wrap="none" rtlCol="0">
            <a:spAutoFit/>
          </a:bodyPr>
          <a:lstStyle/>
          <a:p>
            <a:r>
              <a:rPr lang="en-US" sz="2800" dirty="0">
                <a:latin typeface="Calibri Regular" charset="0"/>
              </a:rPr>
              <a:t>Input Properties</a:t>
            </a:r>
          </a:p>
        </p:txBody>
      </p:sp>
      <p:sp>
        <p:nvSpPr>
          <p:cNvPr id="37" name="TextBox 36"/>
          <p:cNvSpPr txBox="1"/>
          <p:nvPr/>
        </p:nvSpPr>
        <p:spPr>
          <a:xfrm>
            <a:off x="8187658" y="3876981"/>
            <a:ext cx="2304599" cy="531737"/>
          </a:xfrm>
          <a:prstGeom prst="rect">
            <a:avLst/>
          </a:prstGeom>
          <a:noFill/>
        </p:spPr>
        <p:txBody>
          <a:bodyPr wrap="none" rtlCol="0">
            <a:spAutoFit/>
          </a:bodyPr>
          <a:lstStyle/>
          <a:p>
            <a:r>
              <a:rPr lang="en-US" sz="2800" dirty="0">
                <a:latin typeface="Calibri Regular" charset="0"/>
              </a:rPr>
              <a:t>Output Events</a:t>
            </a:r>
          </a:p>
        </p:txBody>
      </p:sp>
      <p:sp>
        <p:nvSpPr>
          <p:cNvPr id="38" name="TextBox 37"/>
          <p:cNvSpPr txBox="1"/>
          <p:nvPr/>
        </p:nvSpPr>
        <p:spPr>
          <a:xfrm>
            <a:off x="882400" y="4400127"/>
            <a:ext cx="3347159" cy="1787159"/>
          </a:xfrm>
          <a:prstGeom prst="rect">
            <a:avLst/>
          </a:prstGeom>
          <a:noFill/>
        </p:spPr>
        <p:txBody>
          <a:bodyPr wrap="square" rtlCol="0">
            <a:spAutoFit/>
          </a:bodyPr>
          <a:lstStyle/>
          <a:p>
            <a:pPr algn="r"/>
            <a:r>
              <a:rPr lang="en-US" dirty="0">
                <a:latin typeface="Calibri Regular" charset="0"/>
              </a:rPr>
              <a:t>Input Properties are typically data values and event handler. The child component receives the parent data input, and uses the parent event handlers to communicate data to the parent</a:t>
            </a:r>
          </a:p>
        </p:txBody>
      </p:sp>
      <p:sp>
        <p:nvSpPr>
          <p:cNvPr id="39" name="TextBox 38"/>
          <p:cNvSpPr txBox="1"/>
          <p:nvPr/>
        </p:nvSpPr>
        <p:spPr>
          <a:xfrm>
            <a:off x="8187659" y="4400127"/>
            <a:ext cx="3347159" cy="1787159"/>
          </a:xfrm>
          <a:prstGeom prst="rect">
            <a:avLst/>
          </a:prstGeom>
          <a:noFill/>
        </p:spPr>
        <p:txBody>
          <a:bodyPr wrap="square" rtlCol="0">
            <a:spAutoFit/>
          </a:bodyPr>
          <a:lstStyle/>
          <a:p>
            <a:r>
              <a:rPr lang="en-US" dirty="0">
                <a:latin typeface="Calibri Regular" charset="0"/>
              </a:rPr>
              <a:t>Events from within the child invoke the event handlers from the parent. The child passes data to the parent through arguments passed to the event handler when invoked</a:t>
            </a:r>
          </a:p>
        </p:txBody>
      </p:sp>
      <p:sp>
        <p:nvSpPr>
          <p:cNvPr id="40" name="TextBox 39"/>
          <p:cNvSpPr txBox="1"/>
          <p:nvPr/>
        </p:nvSpPr>
        <p:spPr>
          <a:xfrm>
            <a:off x="2184427" y="1841238"/>
            <a:ext cx="8048362" cy="657265"/>
          </a:xfrm>
          <a:prstGeom prst="rect">
            <a:avLst/>
          </a:prstGeom>
          <a:noFill/>
        </p:spPr>
        <p:txBody>
          <a:bodyPr wrap="square" rtlCol="0">
            <a:spAutoFit/>
          </a:bodyPr>
          <a:lstStyle/>
          <a:p>
            <a:pPr algn="ctr"/>
            <a:r>
              <a:rPr lang="en-US" dirty="0" smtClean="0">
                <a:latin typeface="Calibri Regular" charset="0"/>
              </a:rPr>
              <a:t>This is the </a:t>
            </a:r>
            <a:r>
              <a:rPr lang="en-US" dirty="0">
                <a:latin typeface="Calibri Regular" charset="0"/>
              </a:rPr>
              <a:t>most important concept of Component Driven Development as it</a:t>
            </a:r>
          </a:p>
          <a:p>
            <a:pPr algn="ctr"/>
            <a:r>
              <a:rPr lang="en-US" dirty="0">
                <a:latin typeface="Calibri Regular" charset="0"/>
              </a:rPr>
              <a:t>applies to all modern component based frameworks/libraries such as React</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08" y="6284940"/>
            <a:ext cx="1158910" cy="295522"/>
          </a:xfrm>
          <a:prstGeom prst="rect">
            <a:avLst/>
          </a:prstGeom>
        </p:spPr>
      </p:pic>
    </p:spTree>
    <p:extLst>
      <p:ext uri="{BB962C8B-B14F-4D97-AF65-F5344CB8AC3E}">
        <p14:creationId xmlns:p14="http://schemas.microsoft.com/office/powerpoint/2010/main" val="159600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Redux</a:t>
            </a:r>
            <a:endParaRPr lang="en-US" dirty="0"/>
          </a:p>
        </p:txBody>
      </p:sp>
      <p:sp>
        <p:nvSpPr>
          <p:cNvPr id="3" name="Content Placeholder 2"/>
          <p:cNvSpPr>
            <a:spLocks noGrp="1"/>
          </p:cNvSpPr>
          <p:nvPr>
            <p:ph idx="1"/>
          </p:nvPr>
        </p:nvSpPr>
        <p:spPr>
          <a:xfrm>
            <a:off x="838200" y="1690688"/>
            <a:ext cx="6264839" cy="4351338"/>
          </a:xfrm>
        </p:spPr>
        <p:txBody>
          <a:bodyPr>
            <a:normAutofit/>
          </a:bodyPr>
          <a:lstStyle/>
          <a:p>
            <a:r>
              <a:rPr lang="en-US" dirty="0" smtClean="0"/>
              <a:t>JavaScript library for managing state</a:t>
            </a:r>
          </a:p>
          <a:p>
            <a:r>
              <a:rPr lang="en-US" dirty="0" smtClean="0"/>
              <a:t>Views execution </a:t>
            </a:r>
            <a:r>
              <a:rPr lang="en-US" dirty="0"/>
              <a:t>of an </a:t>
            </a:r>
            <a:r>
              <a:rPr lang="en-US" dirty="0" smtClean="0"/>
              <a:t>app as </a:t>
            </a:r>
            <a:r>
              <a:rPr lang="en-US" dirty="0"/>
              <a:t>initial state followed by a series of </a:t>
            </a:r>
            <a:r>
              <a:rPr lang="en-US" dirty="0" smtClean="0"/>
              <a:t>actions</a:t>
            </a:r>
          </a:p>
          <a:p>
            <a:r>
              <a:rPr lang="en-US" dirty="0"/>
              <a:t>Each action reduces </a:t>
            </a:r>
            <a:r>
              <a:rPr lang="en-US" dirty="0" smtClean="0"/>
              <a:t>state </a:t>
            </a:r>
            <a:r>
              <a:rPr lang="en-US" dirty="0"/>
              <a:t>to a new predictable </a:t>
            </a:r>
            <a:r>
              <a:rPr lang="en-US" dirty="0" smtClean="0"/>
              <a:t>state</a:t>
            </a:r>
            <a:endParaRPr lang="en-US" dirty="0"/>
          </a:p>
          <a:p>
            <a:r>
              <a:rPr lang="en-US" dirty="0"/>
              <a:t>A state container, known as </a:t>
            </a:r>
            <a:r>
              <a:rPr lang="en-US" dirty="0" smtClean="0"/>
              <a:t>a </a:t>
            </a:r>
            <a:r>
              <a:rPr lang="en-US" u="sng" dirty="0" smtClean="0"/>
              <a:t>store</a:t>
            </a:r>
            <a:r>
              <a:rPr lang="en-US" dirty="0"/>
              <a:t>, contains </a:t>
            </a:r>
            <a:r>
              <a:rPr lang="en-US" dirty="0" smtClean="0"/>
              <a:t>reduction </a:t>
            </a:r>
            <a:r>
              <a:rPr lang="en-US" dirty="0"/>
              <a:t>logic implemented as pure functions as well as the </a:t>
            </a:r>
            <a:r>
              <a:rPr lang="en-US" dirty="0" smtClean="0"/>
              <a:t>current </a:t>
            </a:r>
            <a:r>
              <a:rPr lang="en-US" dirty="0"/>
              <a:t>state</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7690" y="1564640"/>
            <a:ext cx="4250761" cy="3841749"/>
          </a:xfrm>
          <a:prstGeom prst="rect">
            <a:avLst/>
          </a:prstGeom>
        </p:spPr>
      </p:pic>
    </p:spTree>
    <p:extLst>
      <p:ext uri="{BB962C8B-B14F-4D97-AF65-F5344CB8AC3E}">
        <p14:creationId xmlns:p14="http://schemas.microsoft.com/office/powerpoint/2010/main" val="97263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Principles of Redux</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To enable state changes to be predictable, the following constraints applied to state changes</a:t>
            </a:r>
          </a:p>
          <a:p>
            <a:pPr lvl="1"/>
            <a:r>
              <a:rPr lang="en-US" sz="3000" dirty="0"/>
              <a:t>Single Source of Truth</a:t>
            </a:r>
          </a:p>
          <a:p>
            <a:pPr lvl="1"/>
            <a:r>
              <a:rPr lang="en-US" sz="3000" dirty="0"/>
              <a:t>State is Read-Only</a:t>
            </a:r>
          </a:p>
          <a:p>
            <a:pPr lvl="1"/>
            <a:r>
              <a:rPr lang="en-US" sz="3000" dirty="0"/>
              <a:t>Changes are made with Pure Functions</a:t>
            </a:r>
          </a:p>
          <a:p>
            <a:endParaRPr lang="en-US" dirty="0"/>
          </a:p>
          <a:p>
            <a:endParaRPr lang="en-US" dirty="0"/>
          </a:p>
        </p:txBody>
      </p:sp>
    </p:spTree>
    <p:extLst>
      <p:ext uri="{BB962C8B-B14F-4D97-AF65-F5344CB8AC3E}">
        <p14:creationId xmlns:p14="http://schemas.microsoft.com/office/powerpoint/2010/main" val="178761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Source of Truth</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Following the pattern of Flux, all data flows through a Redux system in a unidirectional matter</a:t>
            </a:r>
          </a:p>
          <a:p>
            <a:r>
              <a:rPr lang="en-US" sz="3000" dirty="0"/>
              <a:t>All changes to the state comes from actions applied to the state, and all actions are funneled into Redux</a:t>
            </a:r>
          </a:p>
          <a:p>
            <a:r>
              <a:rPr lang="en-US" sz="3000" dirty="0"/>
              <a:t>No part of the system can ever receive data from two sources</a:t>
            </a:r>
          </a:p>
          <a:p>
            <a:r>
              <a:rPr lang="en-US" sz="3000" dirty="0"/>
              <a:t>Additionally, the state managed by Redux is the state of the whole application (with minor exceptions, such as form control entry)</a:t>
            </a:r>
          </a:p>
          <a:p>
            <a:endParaRPr lang="en-US" dirty="0"/>
          </a:p>
          <a:p>
            <a:endParaRPr lang="en-US" dirty="0"/>
          </a:p>
        </p:txBody>
      </p:sp>
    </p:spTree>
    <p:extLst>
      <p:ext uri="{BB962C8B-B14F-4D97-AF65-F5344CB8AC3E}">
        <p14:creationId xmlns:p14="http://schemas.microsoft.com/office/powerpoint/2010/main" val="196528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a:t>
            </a:r>
            <a:endParaRPr lang="en-US" dirty="0"/>
          </a:p>
        </p:txBody>
      </p:sp>
      <p:sp>
        <p:nvSpPr>
          <p:cNvPr id="3" name="Content Placeholder 2"/>
          <p:cNvSpPr>
            <a:spLocks noGrp="1"/>
          </p:cNvSpPr>
          <p:nvPr>
            <p:ph idx="1"/>
          </p:nvPr>
        </p:nvSpPr>
        <p:spPr>
          <a:xfrm>
            <a:off x="838199" y="1825625"/>
            <a:ext cx="6064405" cy="4351338"/>
          </a:xfrm>
        </p:spPr>
        <p:txBody>
          <a:bodyPr>
            <a:normAutofit/>
          </a:bodyPr>
          <a:lstStyle/>
          <a:p>
            <a:r>
              <a:rPr lang="en-US" dirty="0" smtClean="0"/>
              <a:t>JavaScript </a:t>
            </a:r>
            <a:r>
              <a:rPr lang="en-US" dirty="0"/>
              <a:t>library for building </a:t>
            </a:r>
            <a:r>
              <a:rPr lang="en-US" dirty="0" smtClean="0"/>
              <a:t>UIs</a:t>
            </a:r>
            <a:endParaRPr lang="en-US" dirty="0"/>
          </a:p>
          <a:p>
            <a:pPr lvl="1"/>
            <a:r>
              <a:rPr lang="en-US" dirty="0"/>
              <a:t>Focus is on </a:t>
            </a:r>
            <a:r>
              <a:rPr lang="en-US" dirty="0" smtClean="0"/>
              <a:t>code</a:t>
            </a:r>
            <a:r>
              <a:rPr lang="en-US" dirty="0"/>
              <a:t>, not </a:t>
            </a:r>
            <a:r>
              <a:rPr lang="en-US" dirty="0" smtClean="0"/>
              <a:t>templates</a:t>
            </a:r>
          </a:p>
          <a:p>
            <a:pPr lvl="1"/>
            <a:r>
              <a:rPr lang="en-US" dirty="0" smtClean="0"/>
              <a:t>The V in MVC</a:t>
            </a:r>
            <a:endParaRPr lang="en-US" dirty="0"/>
          </a:p>
          <a:p>
            <a:r>
              <a:rPr lang="en-US" dirty="0"/>
              <a:t>React Components are composable</a:t>
            </a:r>
          </a:p>
          <a:p>
            <a:r>
              <a:rPr lang="en-US" dirty="0"/>
              <a:t>One-way reactive data </a:t>
            </a:r>
            <a:r>
              <a:rPr lang="en-US" dirty="0" smtClean="0"/>
              <a:t>flow</a:t>
            </a:r>
          </a:p>
          <a:p>
            <a:pPr lvl="1"/>
            <a:r>
              <a:rPr lang="en-US" dirty="0" smtClean="0"/>
              <a:t>Two-way data binding is supported, but is not the default</a:t>
            </a:r>
            <a:endParaRPr lang="en-US" dirty="0"/>
          </a:p>
          <a:p>
            <a:r>
              <a:rPr lang="en-US" dirty="0" smtClean="0"/>
              <a:t>Handles </a:t>
            </a:r>
            <a:r>
              <a:rPr lang="en-US" dirty="0"/>
              <a:t>DOM manipulations </a:t>
            </a:r>
            <a:r>
              <a:rPr lang="en-US" dirty="0" smtClean="0"/>
              <a:t>efficiently using a virtual DOM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858" y="2004044"/>
            <a:ext cx="3933942" cy="3493732"/>
          </a:xfrm>
          <a:prstGeom prst="rect">
            <a:avLst/>
          </a:prstGeom>
        </p:spPr>
      </p:pic>
    </p:spTree>
    <p:extLst>
      <p:ext uri="{BB962C8B-B14F-4D97-AF65-F5344CB8AC3E}">
        <p14:creationId xmlns:p14="http://schemas.microsoft.com/office/powerpoint/2010/main" val="12338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is Read-Only</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State can never be mutated</a:t>
            </a:r>
          </a:p>
          <a:p>
            <a:r>
              <a:rPr lang="en-US" sz="3000" dirty="0"/>
              <a:t>New states are produced by applying an action to the current state (known as reduction) from which a new state object is produced</a:t>
            </a:r>
          </a:p>
          <a:p>
            <a:r>
              <a:rPr lang="en-US" sz="3000" dirty="0"/>
              <a:t>Immutable programming techniques need to be utilized</a:t>
            </a:r>
          </a:p>
          <a:p>
            <a:endParaRPr lang="en-US" dirty="0"/>
          </a:p>
          <a:p>
            <a:endParaRPr lang="en-US" dirty="0"/>
          </a:p>
        </p:txBody>
      </p:sp>
    </p:spTree>
    <p:extLst>
      <p:ext uri="{BB962C8B-B14F-4D97-AF65-F5344CB8AC3E}">
        <p14:creationId xmlns:p14="http://schemas.microsoft.com/office/powerpoint/2010/main" val="138174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are made with Pure Functions</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Pure functions accept inputs, and using only those inputs produce a single </a:t>
            </a:r>
            <a:r>
              <a:rPr lang="en-US" sz="3000" dirty="0" smtClean="0"/>
              <a:t>output</a:t>
            </a:r>
          </a:p>
          <a:p>
            <a:r>
              <a:rPr lang="en-US" sz="3000" dirty="0" smtClean="0"/>
              <a:t>Do not modify the input parameters</a:t>
            </a:r>
            <a:endParaRPr lang="en-US" sz="3000" dirty="0"/>
          </a:p>
          <a:p>
            <a:r>
              <a:rPr lang="en-US" sz="3000" dirty="0"/>
              <a:t>The function produces no side </a:t>
            </a:r>
            <a:r>
              <a:rPr lang="en-US" sz="3000" dirty="0" smtClean="0"/>
              <a:t>effects</a:t>
            </a:r>
          </a:p>
          <a:p>
            <a:r>
              <a:rPr lang="en-US" sz="3000" dirty="0" smtClean="0"/>
              <a:t>The only output is what is returned from the function</a:t>
            </a:r>
            <a:endParaRPr lang="en-US" sz="3000" dirty="0"/>
          </a:p>
          <a:p>
            <a:r>
              <a:rPr lang="en-US" sz="3000" dirty="0"/>
              <a:t>Many pure functions can be composed together to process different parts of the state tree</a:t>
            </a:r>
          </a:p>
          <a:p>
            <a:endParaRPr lang="en-US" dirty="0"/>
          </a:p>
          <a:p>
            <a:endParaRPr lang="en-US" dirty="0"/>
          </a:p>
        </p:txBody>
      </p:sp>
    </p:spTree>
    <p:extLst>
      <p:ext uri="{BB962C8B-B14F-4D97-AF65-F5344CB8AC3E}">
        <p14:creationId xmlns:p14="http://schemas.microsoft.com/office/powerpoint/2010/main" val="50903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Redux</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From the Redux website, "Redux is a predictable state container for JavaScript apps."</a:t>
            </a:r>
          </a:p>
          <a:p>
            <a:r>
              <a:rPr lang="en-US" sz="3000" dirty="0"/>
              <a:t>Predictable – state changes follow the three principles</a:t>
            </a:r>
          </a:p>
          <a:p>
            <a:r>
              <a:rPr lang="en-US" sz="3000" dirty="0"/>
              <a:t>State – the application's data, including data related to the UI itself</a:t>
            </a:r>
          </a:p>
          <a:p>
            <a:r>
              <a:rPr lang="en-US" sz="3000" dirty="0"/>
              <a:t>Container – Redux is the container which applies actions to the pure reducer functions to return a new state</a:t>
            </a:r>
          </a:p>
          <a:p>
            <a:r>
              <a:rPr lang="en-US" sz="3000" dirty="0"/>
              <a:t>Redux has been designed for JavaScript applications</a:t>
            </a:r>
          </a:p>
          <a:p>
            <a:endParaRPr lang="en-US" dirty="0"/>
          </a:p>
          <a:p>
            <a:endParaRPr lang="en-US" dirty="0"/>
          </a:p>
        </p:txBody>
      </p:sp>
    </p:spTree>
    <p:extLst>
      <p:ext uri="{BB962C8B-B14F-4D97-AF65-F5344CB8AC3E}">
        <p14:creationId xmlns:p14="http://schemas.microsoft.com/office/powerpoint/2010/main" val="787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from Flux</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While Redux and Flux share similar concepts and principles, there are some differences</a:t>
            </a:r>
          </a:p>
          <a:p>
            <a:r>
              <a:rPr lang="en-US" sz="3000" dirty="0"/>
              <a:t>Flux differentiates between the dispatcher and store, this is because Flux supports multiple stores</a:t>
            </a:r>
          </a:p>
          <a:p>
            <a:r>
              <a:rPr lang="en-US" sz="3000" dirty="0"/>
              <a:t>Redux limits the application to one store which means the store and dispatcher can be combined into one </a:t>
            </a:r>
            <a:r>
              <a:rPr lang="en-US" sz="3000" dirty="0" smtClean="0"/>
              <a:t>dispatcher-store</a:t>
            </a:r>
            <a:endParaRPr lang="en-US" dirty="0"/>
          </a:p>
          <a:p>
            <a:endParaRPr lang="en-US" dirty="0"/>
          </a:p>
        </p:txBody>
      </p:sp>
    </p:spTree>
    <p:extLst>
      <p:ext uri="{BB962C8B-B14F-4D97-AF65-F5344CB8AC3E}">
        <p14:creationId xmlns:p14="http://schemas.microsoft.com/office/powerpoint/2010/main" val="30336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 Functions</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Follows the pattern of the reduce function available on the Array prototype in JavaScript</a:t>
            </a:r>
          </a:p>
          <a:p>
            <a:r>
              <a:rPr lang="en-US" sz="3000" dirty="0"/>
              <a:t>Receives the current state and an action, the function produces a new state based upon the type of action, and its associated data</a:t>
            </a:r>
          </a:p>
          <a:p>
            <a:r>
              <a:rPr lang="en-US" sz="3000" dirty="0"/>
              <a:t>Pure function – output results from inputs only, no side-effects</a:t>
            </a:r>
          </a:p>
          <a:p>
            <a:r>
              <a:rPr lang="en-US" sz="3000" dirty="0"/>
              <a:t>Should be configured to create an initial state during the first run</a:t>
            </a:r>
          </a:p>
        </p:txBody>
      </p:sp>
    </p:spTree>
    <p:extLst>
      <p:ext uri="{BB962C8B-B14F-4D97-AF65-F5344CB8AC3E}">
        <p14:creationId xmlns:p14="http://schemas.microsoft.com/office/powerpoint/2010/main" val="147209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Stores</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Stores are the container for applying the action to the state using the reducer function, and they contain the current state</a:t>
            </a:r>
          </a:p>
          <a:p>
            <a:r>
              <a:rPr lang="en-US" sz="3000" dirty="0"/>
              <a:t>Created with the createStore function</a:t>
            </a:r>
          </a:p>
          <a:p>
            <a:r>
              <a:rPr lang="en-US" sz="3000" dirty="0"/>
              <a:t>The first parameter is the reducer function</a:t>
            </a:r>
          </a:p>
          <a:p>
            <a:r>
              <a:rPr lang="en-US" sz="3000" dirty="0"/>
              <a:t>The second parameter is an optional initial state, if this is not provided the default state initialized by the reducer function will be used on the first run-through</a:t>
            </a:r>
          </a:p>
        </p:txBody>
      </p:sp>
    </p:spTree>
    <p:extLst>
      <p:ext uri="{BB962C8B-B14F-4D97-AF65-F5344CB8AC3E}">
        <p14:creationId xmlns:p14="http://schemas.microsoft.com/office/powerpoint/2010/main" val="726044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Actions with the Store</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Actions are sent to the store using the dispatch function</a:t>
            </a:r>
          </a:p>
          <a:p>
            <a:r>
              <a:rPr lang="en-US" sz="3000" dirty="0"/>
              <a:t>The dispatch function accepts the action object as an argument</a:t>
            </a:r>
          </a:p>
          <a:p>
            <a:r>
              <a:rPr lang="en-US" sz="3000" dirty="0"/>
              <a:t>The action object must have a type property to identify what the action is, additional properties with other relevant data may be specified as well</a:t>
            </a:r>
          </a:p>
        </p:txBody>
      </p:sp>
    </p:spTree>
    <p:extLst>
      <p:ext uri="{BB962C8B-B14F-4D97-AF65-F5344CB8AC3E}">
        <p14:creationId xmlns:p14="http://schemas.microsoft.com/office/powerpoint/2010/main" val="32139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the New State</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To distribute the new state produced from a dispatched action, a publisher/subscriber model is used through a subscribe function available on the store</a:t>
            </a:r>
          </a:p>
          <a:p>
            <a:r>
              <a:rPr lang="en-US" sz="3000" dirty="0"/>
              <a:t>When actions are dispatched, they are processed by the reducer producing a new state, then all of the subscriber functions are invoked so they can process the new state</a:t>
            </a:r>
          </a:p>
          <a:p>
            <a:r>
              <a:rPr lang="en-US" sz="3000" dirty="0"/>
              <a:t>The new state is retrieved in the subscriber function through the getState function on the store</a:t>
            </a:r>
          </a:p>
        </p:txBody>
      </p:sp>
    </p:spTree>
    <p:extLst>
      <p:ext uri="{BB962C8B-B14F-4D97-AF65-F5344CB8AC3E}">
        <p14:creationId xmlns:p14="http://schemas.microsoft.com/office/powerpoint/2010/main" val="1163711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React and Asynchronous Programming</a:t>
            </a:r>
          </a:p>
        </p:txBody>
      </p:sp>
      <p:sp>
        <p:nvSpPr>
          <p:cNvPr id="3" name="Content Placeholder 2"/>
          <p:cNvSpPr>
            <a:spLocks noGrp="1"/>
          </p:cNvSpPr>
          <p:nvPr>
            <p:ph idx="1"/>
          </p:nvPr>
        </p:nvSpPr>
        <p:spPr>
          <a:xfrm>
            <a:off x="838200" y="1690688"/>
            <a:ext cx="10515600" cy="4351338"/>
          </a:xfrm>
        </p:spPr>
        <p:txBody>
          <a:bodyPr>
            <a:normAutofit/>
          </a:bodyPr>
          <a:lstStyle/>
          <a:p>
            <a:r>
              <a:rPr lang="en-US" sz="3000" dirty="0"/>
              <a:t>Redux works great with React, but Redux is not limited to only working React</a:t>
            </a:r>
          </a:p>
          <a:p>
            <a:r>
              <a:rPr lang="en-US" sz="3000" dirty="0"/>
              <a:t>Nevertheless, the React/Redux combination is so popular there are special libraries for tying the two together and there are lots of resources online which explore this common combination of libraries</a:t>
            </a:r>
          </a:p>
          <a:p>
            <a:r>
              <a:rPr lang="en-US" sz="3000" dirty="0"/>
              <a:t>Asynchronous programming introduces additional complexities to managing state</a:t>
            </a:r>
          </a:p>
        </p:txBody>
      </p:sp>
    </p:spTree>
    <p:extLst>
      <p:ext uri="{BB962C8B-B14F-4D97-AF65-F5344CB8AC3E}">
        <p14:creationId xmlns:p14="http://schemas.microsoft.com/office/powerpoint/2010/main" val="179061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React</a:t>
            </a:r>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US" sz="3000" dirty="0"/>
              <a:t>Because of React's notion of state versus props, and Redux's approach to application state and the changing of it, React and Redux work together in a very natural, easy, and powerful way</a:t>
            </a:r>
          </a:p>
          <a:p>
            <a:r>
              <a:rPr lang="en-US" sz="3000" dirty="0"/>
              <a:t>Redux is used to manage the application's state, not each component's state</a:t>
            </a:r>
          </a:p>
          <a:p>
            <a:r>
              <a:rPr lang="en-US" sz="3000" dirty="0"/>
              <a:t>The application's state and action creator functions are passed as props to presentational components through container components</a:t>
            </a:r>
          </a:p>
          <a:p>
            <a:r>
              <a:rPr lang="en-US" sz="3000" dirty="0"/>
              <a:t>The presentational components invoke the action creator functions triggering the Redux store to update the application state and propagate the new state through the container components to the presentational </a:t>
            </a:r>
            <a:r>
              <a:rPr lang="en-US" sz="3000" dirty="0" smtClean="0"/>
              <a:t>components</a:t>
            </a:r>
            <a:endParaRPr lang="en-US" sz="3000" dirty="0"/>
          </a:p>
        </p:txBody>
      </p:sp>
    </p:spTree>
    <p:extLst>
      <p:ext uri="{BB962C8B-B14F-4D97-AF65-F5344CB8AC3E}">
        <p14:creationId xmlns:p14="http://schemas.microsoft.com/office/powerpoint/2010/main" val="210061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ES2017, ES2016, ES2015</a:t>
            </a:r>
            <a:r>
              <a:rPr lang="mr-IN" dirty="0" smtClean="0"/>
              <a: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Typically, React development is done with the latest and greatest JavaScript features</a:t>
            </a:r>
          </a:p>
          <a:p>
            <a:r>
              <a:rPr lang="en-US" dirty="0" smtClean="0"/>
              <a:t>Support for these cutting-edge features, especially when running React applications in older browsers, is provided by a transpiler such as Babel or TypeScript</a:t>
            </a:r>
          </a:p>
          <a:p>
            <a:r>
              <a:rPr lang="en-US" dirty="0" smtClean="0"/>
              <a:t>Because JSX, a little language which simplifies the development of components, requires a transpiler, it makes sense to use the transpiler for the whole application to gain access to the latest JavaScript  features such as ES2015 modules, arrow functions, classes, etc</a:t>
            </a:r>
            <a:r>
              <a:rPr lang="mr-IN" dirty="0" smtClean="0"/>
              <a:t>…</a:t>
            </a:r>
            <a:endParaRPr lang="en-US" dirty="0"/>
          </a:p>
          <a:p>
            <a:endParaRPr lang="en-US" dirty="0"/>
          </a:p>
        </p:txBody>
      </p:sp>
    </p:spTree>
    <p:extLst>
      <p:ext uri="{BB962C8B-B14F-4D97-AF65-F5344CB8AC3E}">
        <p14:creationId xmlns:p14="http://schemas.microsoft.com/office/powerpoint/2010/main" val="31026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8263" y="553481"/>
            <a:ext cx="10515600" cy="1325563"/>
          </a:xfrm>
        </p:spPr>
        <p:txBody>
          <a:bodyPr>
            <a:normAutofit fontScale="90000"/>
          </a:bodyPr>
          <a:lstStyle/>
          <a:p>
            <a:r>
              <a:rPr lang="en-US" dirty="0"/>
              <a:t>Presentational versus Container Components</a:t>
            </a:r>
            <a:br>
              <a:rPr lang="en-US" dirty="0"/>
            </a:br>
            <a:r>
              <a:rPr lang="en-US" sz="3600" dirty="0">
                <a:gradFill>
                  <a:gsLst>
                    <a:gs pos="0">
                      <a:schemeClr val="tx2"/>
                    </a:gs>
                    <a:gs pos="100000">
                      <a:schemeClr val="tx2"/>
                    </a:gs>
                  </a:gsLst>
                  <a:lin ang="5400000" scaled="0"/>
                </a:gradFill>
              </a:rPr>
              <a:t>Connecting State and Components without a Container</a:t>
            </a:r>
          </a:p>
        </p:txBody>
      </p:sp>
      <p:sp>
        <p:nvSpPr>
          <p:cNvPr id="4" name="Rounded Rectangle 3"/>
          <p:cNvSpPr/>
          <p:nvPr/>
        </p:nvSpPr>
        <p:spPr bwMode="auto">
          <a:xfrm>
            <a:off x="5088683" y="4272062"/>
            <a:ext cx="2465168"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Presentational Component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(React)</a:t>
            </a:r>
          </a:p>
        </p:txBody>
      </p:sp>
      <p:sp>
        <p:nvSpPr>
          <p:cNvPr id="7" name="Rounded Rectangle 6"/>
          <p:cNvSpPr/>
          <p:nvPr/>
        </p:nvSpPr>
        <p:spPr bwMode="auto">
          <a:xfrm>
            <a:off x="1278877" y="4272062"/>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Application State Store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(Redux)</a:t>
            </a:r>
          </a:p>
        </p:txBody>
      </p:sp>
      <p:cxnSp>
        <p:nvCxnSpPr>
          <p:cNvPr id="8" name="Straight Arrow Connector 7"/>
          <p:cNvCxnSpPr>
            <a:cxnSpLocks/>
            <a:endCxn id="4" idx="1"/>
          </p:cNvCxnSpPr>
          <p:nvPr/>
        </p:nvCxnSpPr>
        <p:spPr>
          <a:xfrm>
            <a:off x="3519940" y="4907029"/>
            <a:ext cx="15687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bwMode="auto">
          <a:xfrm>
            <a:off x="3295833" y="2552246"/>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Actions</a:t>
            </a:r>
          </a:p>
        </p:txBody>
      </p:sp>
      <p:cxnSp>
        <p:nvCxnSpPr>
          <p:cNvPr id="11" name="Straight Arrow Connector 10"/>
          <p:cNvCxnSpPr>
            <a:cxnSpLocks/>
            <a:stCxn id="4" idx="0"/>
            <a:endCxn id="9" idx="3"/>
          </p:cNvCxnSpPr>
          <p:nvPr/>
        </p:nvCxnSpPr>
        <p:spPr>
          <a:xfrm rot="16200000" flipV="1">
            <a:off x="5386657" y="3337452"/>
            <a:ext cx="1084849" cy="78437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a:endCxn id="7" idx="0"/>
          </p:cNvCxnSpPr>
          <p:nvPr/>
        </p:nvCxnSpPr>
        <p:spPr>
          <a:xfrm rot="10800000" flipV="1">
            <a:off x="2399408" y="3187213"/>
            <a:ext cx="896425" cy="1084849"/>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77957" y="2383171"/>
            <a:ext cx="3472485" cy="3005144"/>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latin typeface="Calibri Regular" charset="0"/>
              </a:rPr>
              <a:t>The presentational component requires knowledge of the store and how to dispatch actions. This tightly couples the presentational component to the application environment. Because of this coupling, the presentational components cannot be easily reused.</a:t>
            </a:r>
          </a:p>
        </p:txBody>
      </p:sp>
      <p:sp>
        <p:nvSpPr>
          <p:cNvPr id="15" name="TextBox 14"/>
          <p:cNvSpPr txBox="1"/>
          <p:nvPr/>
        </p:nvSpPr>
        <p:spPr>
          <a:xfrm rot="2579416">
            <a:off x="5766928" y="2723100"/>
            <a:ext cx="1391336" cy="61552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C6439"/>
                </a:solidFill>
                <a:latin typeface="Calibri Regular" charset="0"/>
              </a:rPr>
              <a:t>dispatch</a:t>
            </a:r>
          </a:p>
        </p:txBody>
      </p:sp>
      <p:sp>
        <p:nvSpPr>
          <p:cNvPr id="16" name="TextBox 15"/>
          <p:cNvSpPr txBox="1"/>
          <p:nvPr/>
        </p:nvSpPr>
        <p:spPr>
          <a:xfrm>
            <a:off x="3598905" y="4830434"/>
            <a:ext cx="1376564" cy="615522"/>
          </a:xfrm>
          <a:prstGeom prst="rect">
            <a:avLst/>
          </a:prstGeom>
          <a:noFill/>
        </p:spPr>
        <p:txBody>
          <a:bodyPr wrap="none" lIns="179285" tIns="143428" rIns="179285" bIns="143428" rtlCol="0">
            <a:spAutoFit/>
          </a:bodyPr>
          <a:lstStyle/>
          <a:p>
            <a:pPr algn="ctr">
              <a:lnSpc>
                <a:spcPct val="90000"/>
              </a:lnSpc>
              <a:spcAft>
                <a:spcPts val="588"/>
              </a:spcAft>
            </a:pPr>
            <a:r>
              <a:rPr lang="en-US" sz="2353" dirty="0" err="1">
                <a:solidFill>
                  <a:srgbClr val="FC6439"/>
                </a:solidFill>
                <a:latin typeface="Calibri Regular" charset="0"/>
              </a:rPr>
              <a:t>getState</a:t>
            </a:r>
            <a:endParaRPr lang="en-US" sz="2353" dirty="0">
              <a:solidFill>
                <a:srgbClr val="FC6439"/>
              </a:solidFill>
              <a:latin typeface="Calibri Regular" charset="0"/>
            </a:endParaRPr>
          </a:p>
        </p:txBody>
      </p:sp>
    </p:spTree>
    <p:extLst>
      <p:ext uri="{BB962C8B-B14F-4D97-AF65-F5344CB8AC3E}">
        <p14:creationId xmlns:p14="http://schemas.microsoft.com/office/powerpoint/2010/main" val="51870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6896" y="566681"/>
            <a:ext cx="11655840" cy="899537"/>
          </a:xfrm>
        </p:spPr>
        <p:txBody>
          <a:bodyPr>
            <a:noAutofit/>
          </a:bodyPr>
          <a:lstStyle/>
          <a:p>
            <a:r>
              <a:rPr lang="en-US" dirty="0"/>
              <a:t>Presentational versus Container Components</a:t>
            </a:r>
            <a:r>
              <a:rPr lang="en-US" sz="4000" dirty="0"/>
              <a:t/>
            </a:r>
            <a:br>
              <a:rPr lang="en-US" sz="4000" dirty="0"/>
            </a:br>
            <a:r>
              <a:rPr lang="en-US" sz="3600" dirty="0">
                <a:gradFill>
                  <a:gsLst>
                    <a:gs pos="0">
                      <a:schemeClr val="tx2"/>
                    </a:gs>
                    <a:gs pos="100000">
                      <a:schemeClr val="tx2"/>
                    </a:gs>
                  </a:gsLst>
                  <a:lin ang="5400000" scaled="0"/>
                </a:gradFill>
              </a:rPr>
              <a:t>Connecting State and Components with a Container</a:t>
            </a:r>
          </a:p>
        </p:txBody>
      </p:sp>
      <p:sp>
        <p:nvSpPr>
          <p:cNvPr id="7" name="Rounded Rectangle 6"/>
          <p:cNvSpPr/>
          <p:nvPr/>
        </p:nvSpPr>
        <p:spPr bwMode="auto">
          <a:xfrm>
            <a:off x="808097" y="4104535"/>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Application State Store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(Redux)</a:t>
            </a:r>
          </a:p>
        </p:txBody>
      </p:sp>
      <p:sp>
        <p:nvSpPr>
          <p:cNvPr id="9" name="Rounded Rectangle 8"/>
          <p:cNvSpPr/>
          <p:nvPr/>
        </p:nvSpPr>
        <p:spPr bwMode="auto">
          <a:xfrm>
            <a:off x="2302138" y="2084363"/>
            <a:ext cx="2241062" cy="1269935"/>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Actions</a:t>
            </a:r>
          </a:p>
        </p:txBody>
      </p:sp>
      <p:cxnSp>
        <p:nvCxnSpPr>
          <p:cNvPr id="13" name="Straight Arrow Connector 12"/>
          <p:cNvCxnSpPr>
            <a:stCxn id="9" idx="1"/>
            <a:endCxn id="7" idx="0"/>
          </p:cNvCxnSpPr>
          <p:nvPr/>
        </p:nvCxnSpPr>
        <p:spPr>
          <a:xfrm rot="10800000" flipV="1">
            <a:off x="1928628" y="2719330"/>
            <a:ext cx="373510" cy="138520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49925" y="2341215"/>
            <a:ext cx="3748730" cy="3548242"/>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latin typeface="Calibri Regular" charset="0"/>
              </a:rPr>
              <a:t>The presentational component no longer requires knowledge of the store or how to dispatch actions. The container component will map the application state and actions to the presentational component props. This allows the presentational component to be loosely coupled the application environment, and makes it more reusable.</a:t>
            </a:r>
          </a:p>
        </p:txBody>
      </p:sp>
      <p:sp>
        <p:nvSpPr>
          <p:cNvPr id="15" name="TextBox 14"/>
          <p:cNvSpPr txBox="1"/>
          <p:nvPr/>
        </p:nvSpPr>
        <p:spPr>
          <a:xfrm>
            <a:off x="4805336" y="2205436"/>
            <a:ext cx="1391336" cy="61552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FC6439"/>
                </a:solidFill>
                <a:latin typeface="Calibri Regular" charset="0"/>
              </a:rPr>
              <a:t>dispatch</a:t>
            </a:r>
          </a:p>
        </p:txBody>
      </p:sp>
      <p:sp>
        <p:nvSpPr>
          <p:cNvPr id="16" name="TextBox 15"/>
          <p:cNvSpPr txBox="1"/>
          <p:nvPr/>
        </p:nvSpPr>
        <p:spPr>
          <a:xfrm>
            <a:off x="3300097" y="4624233"/>
            <a:ext cx="1376564" cy="615522"/>
          </a:xfrm>
          <a:prstGeom prst="rect">
            <a:avLst/>
          </a:prstGeom>
          <a:noFill/>
        </p:spPr>
        <p:txBody>
          <a:bodyPr wrap="none" lIns="179285" tIns="143428" rIns="179285" bIns="143428" rtlCol="0">
            <a:spAutoFit/>
          </a:bodyPr>
          <a:lstStyle/>
          <a:p>
            <a:pPr>
              <a:lnSpc>
                <a:spcPct val="90000"/>
              </a:lnSpc>
              <a:spcAft>
                <a:spcPts val="588"/>
              </a:spcAft>
            </a:pPr>
            <a:r>
              <a:rPr lang="en-US" sz="2353" dirty="0" err="1">
                <a:solidFill>
                  <a:srgbClr val="FC6439"/>
                </a:solidFill>
                <a:latin typeface="Calibri Regular" charset="0"/>
              </a:rPr>
              <a:t>getState</a:t>
            </a:r>
            <a:endParaRPr lang="en-US" sz="2353" dirty="0">
              <a:solidFill>
                <a:srgbClr val="FC6439"/>
              </a:solidFill>
              <a:latin typeface="Calibri Regular" charset="0"/>
            </a:endParaRPr>
          </a:p>
        </p:txBody>
      </p:sp>
      <p:grpSp>
        <p:nvGrpSpPr>
          <p:cNvPr id="10" name="Group 9"/>
          <p:cNvGrpSpPr/>
          <p:nvPr/>
        </p:nvGrpSpPr>
        <p:grpSpPr>
          <a:xfrm>
            <a:off x="5124873" y="3538108"/>
            <a:ext cx="2667867" cy="2443829"/>
            <a:chOff x="5818779" y="4357229"/>
            <a:chExt cx="2514600" cy="2492833"/>
          </a:xfrm>
        </p:grpSpPr>
        <p:sp>
          <p:nvSpPr>
            <p:cNvPr id="5" name="Rounded Rectangle 4"/>
            <p:cNvSpPr/>
            <p:nvPr/>
          </p:nvSpPr>
          <p:spPr bwMode="auto">
            <a:xfrm>
              <a:off x="5818779" y="4357229"/>
              <a:ext cx="2514600" cy="2492833"/>
            </a:xfrm>
            <a:prstGeom prst="roundRect">
              <a:avLst/>
            </a:prstGeom>
            <a:solidFill>
              <a:srgbClr val="FC643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Container Component</a:t>
              </a:r>
            </a:p>
          </p:txBody>
        </p:sp>
        <p:sp>
          <p:nvSpPr>
            <p:cNvPr id="4" name="Rounded Rectangle 3"/>
            <p:cNvSpPr/>
            <p:nvPr/>
          </p:nvSpPr>
          <p:spPr bwMode="auto">
            <a:xfrm>
              <a:off x="5933079" y="5446556"/>
              <a:ext cx="2286000" cy="1295400"/>
            </a:xfrm>
            <a:prstGeom prst="roundRect">
              <a:avLst/>
            </a:prstGeom>
            <a:solidFill>
              <a:srgbClr val="00456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Presentational Component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Calibri Regular" charset="0"/>
                  <a:ea typeface="Calibri Regular" charset="0"/>
                  <a:cs typeface="Calibri Regular" charset="0"/>
                </a:rPr>
                <a:t>(React)</a:t>
              </a:r>
            </a:p>
          </p:txBody>
        </p:sp>
      </p:grpSp>
      <p:cxnSp>
        <p:nvCxnSpPr>
          <p:cNvPr id="29" name="Straight Arrow Connector 28"/>
          <p:cNvCxnSpPr>
            <a:stCxn id="7" idx="3"/>
            <a:endCxn id="5" idx="1"/>
          </p:cNvCxnSpPr>
          <p:nvPr/>
        </p:nvCxnSpPr>
        <p:spPr>
          <a:xfrm>
            <a:off x="3049159" y="4739503"/>
            <a:ext cx="2075715" cy="205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5" idx="0"/>
            <a:endCxn id="9" idx="3"/>
          </p:cNvCxnSpPr>
          <p:nvPr/>
        </p:nvCxnSpPr>
        <p:spPr>
          <a:xfrm rot="16200000" flipV="1">
            <a:off x="5091616" y="2170916"/>
            <a:ext cx="818777" cy="191560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398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900" dirty="0"/>
              <a:t>Connecting React to Redux</a:t>
            </a:r>
            <a:r>
              <a:rPr lang="en-US" sz="4313" dirty="0"/>
              <a:t/>
            </a:r>
            <a:br>
              <a:rPr lang="en-US" sz="4313" dirty="0"/>
            </a:br>
            <a:r>
              <a:rPr lang="en-US" sz="4000" dirty="0">
                <a:gradFill>
                  <a:gsLst>
                    <a:gs pos="0">
                      <a:schemeClr val="tx2"/>
                    </a:gs>
                    <a:gs pos="100000">
                      <a:schemeClr val="tx2"/>
                    </a:gs>
                  </a:gsLst>
                  <a:lin ang="5400000" scaled="0"/>
                </a:gradFill>
              </a:rPr>
              <a:t>Wrapping a presentational component</a:t>
            </a:r>
            <a:endParaRPr lang="en-US" sz="3529" dirty="0">
              <a:gradFill>
                <a:gsLst>
                  <a:gs pos="0">
                    <a:schemeClr val="tx2"/>
                  </a:gs>
                  <a:gs pos="100000">
                    <a:schemeClr val="tx2"/>
                  </a:gs>
                </a:gsLst>
                <a:lin ang="5400000" scaled="0"/>
              </a:gradFill>
            </a:endParaRPr>
          </a:p>
        </p:txBody>
      </p:sp>
      <p:sp>
        <p:nvSpPr>
          <p:cNvPr id="6" name="Text Placeholder 2"/>
          <p:cNvSpPr>
            <a:spLocks noGrp="1"/>
          </p:cNvSpPr>
          <p:nvPr>
            <p:ph idx="1"/>
          </p:nvPr>
        </p:nvSpPr>
        <p:spPr/>
        <p:txBody>
          <a:bodyPr anchor="t">
            <a:noAutofit/>
          </a:bodyPr>
          <a:lstStyle/>
          <a:p>
            <a:pPr marL="457200" indent="-457200">
              <a:buFont typeface="Arial" charset="0"/>
              <a:buChar char="•"/>
              <a:tabLst>
                <a:tab pos="6796088" algn="l"/>
              </a:tabLst>
            </a:pPr>
            <a:r>
              <a:rPr lang="en-US" sz="2800" dirty="0">
                <a:solidFill>
                  <a:schemeClr val="tx1"/>
                </a:solidFill>
                <a:latin typeface="Calibri Regular" charset="0"/>
              </a:rPr>
              <a:t>The </a:t>
            </a:r>
            <a:r>
              <a:rPr lang="en-US" sz="2800" b="1" dirty="0">
                <a:solidFill>
                  <a:schemeClr val="tx1"/>
                </a:solidFill>
                <a:latin typeface="Calibri Regular" charset="0"/>
              </a:rPr>
              <a:t>react-redux</a:t>
            </a:r>
            <a:r>
              <a:rPr lang="en-US" sz="2800" dirty="0">
                <a:solidFill>
                  <a:schemeClr val="tx1"/>
                </a:solidFill>
                <a:latin typeface="Calibri Regular" charset="0"/>
              </a:rPr>
              <a:t> package provides helper functions to wrap presentational components with programmatically-created container components which are connected to the application's Redux store</a:t>
            </a:r>
          </a:p>
          <a:p>
            <a:pPr marL="457200" indent="-457200">
              <a:buFont typeface="Arial" charset="0"/>
              <a:buChar char="•"/>
            </a:pPr>
            <a:r>
              <a:rPr lang="en-US" sz="2800" dirty="0">
                <a:solidFill>
                  <a:schemeClr val="tx1"/>
                </a:solidFill>
                <a:latin typeface="Calibri Regular" charset="0"/>
              </a:rPr>
              <a:t>The </a:t>
            </a:r>
            <a:r>
              <a:rPr lang="en-US" sz="2800" b="1" dirty="0">
                <a:solidFill>
                  <a:schemeClr val="tx1"/>
                </a:solidFill>
                <a:latin typeface="Calibri Regular" charset="0"/>
              </a:rPr>
              <a:t>connect</a:t>
            </a:r>
            <a:r>
              <a:rPr lang="en-US" sz="2800" dirty="0">
                <a:solidFill>
                  <a:schemeClr val="tx1"/>
                </a:solidFill>
                <a:latin typeface="Calibri Regular" charset="0"/>
              </a:rPr>
              <a:t> function provides the wrapping mechanism, but requires mappings between the Redux store and the presentational component's props</a:t>
            </a:r>
          </a:p>
          <a:p>
            <a:pPr marL="793345" lvl="1" indent="-457200">
              <a:buFont typeface="Arial" charset="0"/>
              <a:buChar char="•"/>
            </a:pPr>
            <a:r>
              <a:rPr lang="en-US" sz="2800" dirty="0"/>
              <a:t>Maps the application state to the wrapped presentational component's props</a:t>
            </a:r>
          </a:p>
          <a:p>
            <a:pPr marL="793345" lvl="1" indent="-457200">
              <a:buFont typeface="Arial" charset="0"/>
              <a:buChar char="•"/>
            </a:pPr>
            <a:r>
              <a:rPr lang="en-US" sz="2800" dirty="0"/>
              <a:t>Configures the actions that will be available in the component tree, and how to dispatch them to the store</a:t>
            </a:r>
          </a:p>
        </p:txBody>
      </p:sp>
    </p:spTree>
    <p:extLst>
      <p:ext uri="{BB962C8B-B14F-4D97-AF65-F5344CB8AC3E}">
        <p14:creationId xmlns:p14="http://schemas.microsoft.com/office/powerpoint/2010/main" val="178941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ES2017, ES2016, ES2015</a:t>
            </a:r>
            <a:r>
              <a:rPr lang="mr-IN" dirty="0" smtClean="0"/>
              <a:t>…</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While Babel is very popular (and used in this class), the TypeScript transpiler provides the same benefits plus strong-typing</a:t>
            </a:r>
          </a:p>
          <a:p>
            <a:r>
              <a:rPr lang="en-US" dirty="0" smtClean="0"/>
              <a:t>Transpilers have become an essential part of the development tool chain in modern JavaScript development</a:t>
            </a:r>
          </a:p>
          <a:p>
            <a:r>
              <a:rPr lang="en-US" dirty="0" smtClean="0"/>
              <a:t>Annually, new JavaScript features are released</a:t>
            </a:r>
          </a:p>
          <a:p>
            <a:r>
              <a:rPr lang="en-US" dirty="0" smtClean="0"/>
              <a:t>Usually, before a new feature is released, transpiler support for the feature provides a mean to use it in an older browser, even before the new feature is a standard</a:t>
            </a:r>
            <a:endParaRPr lang="en-US" dirty="0"/>
          </a:p>
          <a:p>
            <a:endParaRPr lang="en-US" dirty="0"/>
          </a:p>
        </p:txBody>
      </p:sp>
    </p:spTree>
    <p:extLst>
      <p:ext uri="{BB962C8B-B14F-4D97-AF65-F5344CB8AC3E}">
        <p14:creationId xmlns:p14="http://schemas.microsoft.com/office/powerpoint/2010/main" val="76490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a:t>
            </a:r>
            <a:endParaRPr lang="en-US" dirty="0"/>
          </a:p>
        </p:txBody>
      </p:sp>
      <p:sp>
        <p:nvSpPr>
          <p:cNvPr id="3" name="Content Placeholder 2"/>
          <p:cNvSpPr>
            <a:spLocks noGrp="1"/>
          </p:cNvSpPr>
          <p:nvPr>
            <p:ph idx="1"/>
          </p:nvPr>
        </p:nvSpPr>
        <p:spPr>
          <a:xfrm>
            <a:off x="838200" y="1825625"/>
            <a:ext cx="5538216" cy="4351338"/>
          </a:xfrm>
        </p:spPr>
        <p:txBody>
          <a:bodyPr>
            <a:normAutofit lnSpcReduction="10000"/>
          </a:bodyPr>
          <a:lstStyle/>
          <a:p>
            <a:r>
              <a:rPr lang="en-US" dirty="0" smtClean="0"/>
              <a:t>Visual Studio Code is among the most popular editors for coding JavaScript applications</a:t>
            </a:r>
          </a:p>
          <a:p>
            <a:r>
              <a:rPr lang="en-US" dirty="0" smtClean="0"/>
              <a:t>Simply referred to as Code, it provides out-of-the-box support for JSX</a:t>
            </a:r>
          </a:p>
          <a:p>
            <a:r>
              <a:rPr lang="en-US" dirty="0" smtClean="0"/>
              <a:t>Code itself is an Electron-based editor coded with Chromium and Node.js using HTML/CSS/JavaScript</a:t>
            </a:r>
          </a:p>
          <a:p>
            <a:r>
              <a:rPr lang="en-US" dirty="0" smtClean="0"/>
              <a:t>Code is an open-source project</a:t>
            </a:r>
            <a:endParaRPr lang="en-US" dirty="0"/>
          </a:p>
          <a:p>
            <a:endParaRPr lang="en-US" dirty="0"/>
          </a:p>
        </p:txBody>
      </p:sp>
      <p:pic>
        <p:nvPicPr>
          <p:cNvPr id="4" name="Picture 3"/>
          <p:cNvPicPr>
            <a:picLocks noChangeAspect="1"/>
          </p:cNvPicPr>
          <p:nvPr/>
        </p:nvPicPr>
        <p:blipFill>
          <a:blip r:embed="rId3"/>
          <a:stretch>
            <a:fillRect/>
          </a:stretch>
        </p:blipFill>
        <p:spPr>
          <a:xfrm>
            <a:off x="6504495" y="1916461"/>
            <a:ext cx="4843011" cy="2772844"/>
          </a:xfrm>
          <a:prstGeom prst="rect">
            <a:avLst/>
          </a:prstGeom>
        </p:spPr>
      </p:pic>
      <p:sp>
        <p:nvSpPr>
          <p:cNvPr id="5" name="TextBox 4"/>
          <p:cNvSpPr txBox="1"/>
          <p:nvPr/>
        </p:nvSpPr>
        <p:spPr>
          <a:xfrm>
            <a:off x="6726936" y="4689305"/>
            <a:ext cx="4398127" cy="1261884"/>
          </a:xfrm>
          <a:prstGeom prst="rect">
            <a:avLst/>
          </a:prstGeom>
          <a:noFill/>
        </p:spPr>
        <p:txBody>
          <a:bodyPr wrap="none" rtlCol="0">
            <a:spAutoFit/>
          </a:bodyPr>
          <a:lstStyle/>
          <a:p>
            <a:pPr algn="ctr"/>
            <a:r>
              <a:rPr lang="en-US" sz="2800" dirty="0" smtClean="0"/>
              <a:t>http://</a:t>
            </a:r>
            <a:r>
              <a:rPr lang="en-US" sz="2800" dirty="0" err="1" smtClean="0"/>
              <a:t>code.visualstudio.com</a:t>
            </a:r>
            <a:r>
              <a:rPr lang="en-US" sz="2800" dirty="0" smtClean="0"/>
              <a:t/>
            </a:r>
            <a:br>
              <a:rPr lang="en-US" sz="2800" dirty="0" smtClean="0"/>
            </a:br>
            <a:r>
              <a:rPr lang="en-US" sz="2800" dirty="0" smtClean="0"/>
              <a:t/>
            </a:r>
            <a:br>
              <a:rPr lang="en-US" sz="2800" dirty="0" smtClean="0"/>
            </a:br>
            <a:r>
              <a:rPr lang="en-US" sz="2000" dirty="0" smtClean="0"/>
              <a:t>(runs on Windows, </a:t>
            </a:r>
            <a:r>
              <a:rPr lang="en-US" sz="2000" dirty="0" err="1" smtClean="0"/>
              <a:t>MacOS</a:t>
            </a:r>
            <a:r>
              <a:rPr lang="en-US" sz="2000" dirty="0" smtClean="0"/>
              <a:t> &amp; Linux)</a:t>
            </a:r>
            <a:endParaRPr lang="en-US" sz="2000" dirty="0"/>
          </a:p>
        </p:txBody>
      </p:sp>
    </p:spTree>
    <p:extLst>
      <p:ext uri="{BB962C8B-B14F-4D97-AF65-F5344CB8AC3E}">
        <p14:creationId xmlns:p14="http://schemas.microsoft.com/office/powerpoint/2010/main" val="105902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Node.js is server-side JavaScript</a:t>
            </a:r>
          </a:p>
          <a:p>
            <a:r>
              <a:rPr lang="en-US" dirty="0" smtClean="0"/>
              <a:t>Node.js and its package manager, NPM, are used to manage the JavaScript packages needed for the development tool chain including React itself</a:t>
            </a:r>
          </a:p>
          <a:p>
            <a:r>
              <a:rPr lang="en-US" dirty="0" smtClean="0"/>
              <a:t>React and the application's JavaScript files are bundled with a tool named Webpack 2</a:t>
            </a:r>
          </a:p>
          <a:p>
            <a:r>
              <a:rPr lang="en-US" dirty="0" smtClean="0"/>
              <a:t>When bundling the files, Webpack 2 runs the files though specially configured loaders such as Babel to transpile the code</a:t>
            </a:r>
          </a:p>
          <a:p>
            <a:r>
              <a:rPr lang="en-US" dirty="0" smtClean="0"/>
              <a:t>Webpack 2 also provides the web development server</a:t>
            </a:r>
          </a:p>
          <a:p>
            <a:endParaRPr lang="en-US" dirty="0"/>
          </a:p>
        </p:txBody>
      </p:sp>
    </p:spTree>
    <p:extLst>
      <p:ext uri="{BB962C8B-B14F-4D97-AF65-F5344CB8AC3E}">
        <p14:creationId xmlns:p14="http://schemas.microsoft.com/office/powerpoint/2010/main" val="39419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REST Services are provided by the JSON Server</a:t>
            </a:r>
          </a:p>
          <a:p>
            <a:r>
              <a:rPr lang="en-US" dirty="0" smtClean="0"/>
              <a:t>Webpack 2 and JSON Server are both built with Node.js and distributed via NPM</a:t>
            </a:r>
            <a:endParaRPr lang="en-US" dirty="0"/>
          </a:p>
          <a:p>
            <a:endParaRPr lang="en-US" dirty="0"/>
          </a:p>
        </p:txBody>
      </p:sp>
    </p:spTree>
    <p:extLst>
      <p:ext uri="{BB962C8B-B14F-4D97-AF65-F5344CB8AC3E}">
        <p14:creationId xmlns:p14="http://schemas.microsoft.com/office/powerpoint/2010/main" val="182717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JSX</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When a JSX element is transpiled, the result is a </a:t>
            </a:r>
            <a:r>
              <a:rPr lang="en-US" b="1" dirty="0" smtClean="0"/>
              <a:t>createElement</a:t>
            </a:r>
            <a:r>
              <a:rPr lang="en-US" dirty="0" smtClean="0"/>
              <a:t> </a:t>
            </a:r>
            <a:r>
              <a:rPr lang="en-US" dirty="0"/>
              <a:t>call in the outputted code</a:t>
            </a:r>
          </a:p>
          <a:p>
            <a:r>
              <a:rPr lang="en-US" dirty="0"/>
              <a:t>JSX elements are not HTML and they are not string content, the elements are nested function calls</a:t>
            </a:r>
          </a:p>
          <a:p>
            <a:r>
              <a:rPr lang="en-US" dirty="0"/>
              <a:t>JSX looks like HTML, which allows the developer to think of the UI structure as a traditional HTML markup structure, but under the hood the elements are only function calls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2568905"/>
              </p:ext>
            </p:extLst>
          </p:nvPr>
        </p:nvGraphicFramePr>
        <p:xfrm>
          <a:off x="2032000" y="5136164"/>
          <a:ext cx="8128000" cy="741680"/>
        </p:xfrm>
        <a:graphic>
          <a:graphicData uri="http://schemas.openxmlformats.org/drawingml/2006/table">
            <a:tbl>
              <a:tblPr firstRow="1" bandRow="1">
                <a:tableStyleId>{5C22544A-7EE6-4342-B048-85BDC9FD1C3A}</a:tableStyleId>
              </a:tblPr>
              <a:tblGrid>
                <a:gridCol w="1247648"/>
                <a:gridCol w="6880352"/>
              </a:tblGrid>
              <a:tr h="370840">
                <a:tc>
                  <a:txBody>
                    <a:bodyPr/>
                    <a:lstStyle/>
                    <a:p>
                      <a:r>
                        <a:rPr lang="en-US" dirty="0" smtClean="0">
                          <a:solidFill>
                            <a:schemeClr val="bg1"/>
                          </a:solidFill>
                        </a:rPr>
                        <a:t>JSX</a:t>
                      </a:r>
                      <a:endParaRPr lang="en-US" dirty="0">
                        <a:solidFill>
                          <a:schemeClr val="bg1"/>
                        </a:solidFill>
                      </a:endParaRPr>
                    </a:p>
                  </a:txBody>
                  <a:tcPr>
                    <a:solidFill>
                      <a:srgbClr val="23588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&lt;h1 id="page-header"&gt;App Tool&lt;/h1&gt;</a:t>
                      </a:r>
                    </a:p>
                  </a:txBody>
                  <a:tcPr>
                    <a:solidFill>
                      <a:srgbClr val="5095D1"/>
                    </a:solidFill>
                  </a:tcPr>
                </a:tc>
              </a:tr>
              <a:tr h="370840">
                <a:tc>
                  <a:txBody>
                    <a:bodyPr/>
                    <a:lstStyle/>
                    <a:p>
                      <a:r>
                        <a:rPr lang="en-US" dirty="0" smtClean="0">
                          <a:solidFill>
                            <a:schemeClr val="bg1"/>
                          </a:solidFill>
                        </a:rPr>
                        <a:t>JavaScript</a:t>
                      </a:r>
                      <a:endParaRPr lang="en-US" dirty="0">
                        <a:solidFill>
                          <a:schemeClr val="bg1"/>
                        </a:solidFill>
                      </a:endParaRPr>
                    </a:p>
                  </a:txBody>
                  <a:tcPr>
                    <a:solidFill>
                      <a:srgbClr val="235888"/>
                    </a:solidFill>
                  </a:tcPr>
                </a:tc>
                <a:tc>
                  <a:txBody>
                    <a:bodyPr/>
                    <a:lstStyle/>
                    <a:p>
                      <a:r>
                        <a:rPr lang="en-US" dirty="0" err="1" smtClean="0">
                          <a:solidFill>
                            <a:schemeClr val="bg1"/>
                          </a:solidFill>
                        </a:rPr>
                        <a:t>React.createElement</a:t>
                      </a:r>
                      <a:r>
                        <a:rPr lang="en-US" dirty="0" smtClean="0">
                          <a:solidFill>
                            <a:schemeClr val="bg1"/>
                          </a:solidFill>
                        </a:rPr>
                        <a:t>('h1', { id: 'page-header' }, 'App Tool')</a:t>
                      </a:r>
                      <a:endParaRPr lang="en-US" dirty="0">
                        <a:solidFill>
                          <a:schemeClr val="bg1"/>
                        </a:solidFill>
                      </a:endParaRPr>
                    </a:p>
                  </a:txBody>
                  <a:tcPr>
                    <a:solidFill>
                      <a:srgbClr val="5095D1"/>
                    </a:solidFill>
                  </a:tcPr>
                </a:tc>
              </a:tr>
            </a:tbl>
          </a:graphicData>
        </a:graphic>
      </p:graphicFrame>
    </p:spTree>
    <p:extLst>
      <p:ext uri="{BB962C8B-B14F-4D97-AF65-F5344CB8AC3E}">
        <p14:creationId xmlns:p14="http://schemas.microsoft.com/office/powerpoint/2010/main" val="57411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Originally, JavaScript did not support the usual structures for building large applications such as namespaces or modules</a:t>
            </a:r>
          </a:p>
          <a:p>
            <a:r>
              <a:rPr lang="en-US" dirty="0"/>
              <a:t>Over the course of time, several patterns emerged for organizing applications into modules: AMD (asynchronous module definition) and CommonJS</a:t>
            </a:r>
          </a:p>
          <a:p>
            <a:r>
              <a:rPr lang="en-US" dirty="0"/>
              <a:t>Most developers know of AMD through one of its popular implementations </a:t>
            </a:r>
            <a:r>
              <a:rPr lang="en-US" dirty="0" err="1"/>
              <a:t>Require.js</a:t>
            </a:r>
            <a:r>
              <a:rPr lang="en-US" dirty="0"/>
              <a:t>; and CommonJS is used by Node.js</a:t>
            </a:r>
          </a:p>
          <a:p>
            <a:r>
              <a:rPr lang="en-US" dirty="0"/>
              <a:t>While both module systems are still used today, the JavaScript specification (ES2015) now has support for modules which will be referred to as ES2015 Modules</a:t>
            </a:r>
          </a:p>
        </p:txBody>
      </p:sp>
    </p:spTree>
    <p:extLst>
      <p:ext uri="{BB962C8B-B14F-4D97-AF65-F5344CB8AC3E}">
        <p14:creationId xmlns:p14="http://schemas.microsoft.com/office/powerpoint/2010/main" val="15960856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7781</TotalTime>
  <Words>2300</Words>
  <Application>Microsoft Office PowerPoint</Application>
  <PresentationFormat>Widescreen</PresentationFormat>
  <Paragraphs>232</Paragraphs>
  <Slides>33</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Calibri Regular</vt:lpstr>
      <vt:lpstr>Consolas</vt:lpstr>
      <vt:lpstr>Lucida Console</vt:lpstr>
      <vt:lpstr>Segoe UI</vt:lpstr>
      <vt:lpstr>Segoe UI Light</vt:lpstr>
      <vt:lpstr>Segoe UI Semibold</vt:lpstr>
      <vt:lpstr>Wingdings</vt:lpstr>
      <vt:lpstr>Office Theme</vt:lpstr>
      <vt:lpstr>1_MS1444_Windows Azure Template 16x9_r08a</vt:lpstr>
      <vt:lpstr>Introduction to React and Redux</vt:lpstr>
      <vt:lpstr>React</vt:lpstr>
      <vt:lpstr>ES2017, ES2016, ES2015…</vt:lpstr>
      <vt:lpstr>ES2017, ES2016, ES2015…</vt:lpstr>
      <vt:lpstr>Visual Studio Code</vt:lpstr>
      <vt:lpstr>Node.js and NPM</vt:lpstr>
      <vt:lpstr>Node.js and NPM</vt:lpstr>
      <vt:lpstr>Exploring JSX</vt:lpstr>
      <vt:lpstr>ES2015 Modules</vt:lpstr>
      <vt:lpstr>ES2015 Modules</vt:lpstr>
      <vt:lpstr>Fetch API</vt:lpstr>
      <vt:lpstr>React Component Data</vt:lpstr>
      <vt:lpstr>React Component Data</vt:lpstr>
      <vt:lpstr>React Component Data</vt:lpstr>
      <vt:lpstr>Composing React Components</vt:lpstr>
      <vt:lpstr>Composing React Components</vt:lpstr>
      <vt:lpstr>Redux</vt:lpstr>
      <vt:lpstr>Three Principles of Redux</vt:lpstr>
      <vt:lpstr>Single Source of Truth</vt:lpstr>
      <vt:lpstr>State is Read-Only</vt:lpstr>
      <vt:lpstr>Changes are made with Pure Functions</vt:lpstr>
      <vt:lpstr>Definition of Redux</vt:lpstr>
      <vt:lpstr>Differences from Flux</vt:lpstr>
      <vt:lpstr>Reducer Functions</vt:lpstr>
      <vt:lpstr>Working with Stores</vt:lpstr>
      <vt:lpstr>Handling Actions with the Store</vt:lpstr>
      <vt:lpstr>Distributing the New State</vt:lpstr>
      <vt:lpstr>Integration with React and Asynchronous Programming</vt:lpstr>
      <vt:lpstr>Integration with React</vt:lpstr>
      <vt:lpstr>Presentational versus Container Components Connecting State and Components without a Container</vt:lpstr>
      <vt:lpstr>Presentational versus Container Components Connecting State and Components with a Container</vt:lpstr>
      <vt:lpstr>Connecting React to Redux Wrapping a presentational component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Jeff Prosise</cp:lastModifiedBy>
  <cp:revision>170</cp:revision>
  <dcterms:created xsi:type="dcterms:W3CDTF">2016-04-21T18:51:19Z</dcterms:created>
  <dcterms:modified xsi:type="dcterms:W3CDTF">2017-03-31T12:07:44Z</dcterms:modified>
</cp:coreProperties>
</file>