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96" r:id="rId3"/>
    <p:sldId id="384" r:id="rId4"/>
    <p:sldId id="479" r:id="rId5"/>
    <p:sldId id="416" r:id="rId6"/>
    <p:sldId id="484" r:id="rId7"/>
    <p:sldId id="485" r:id="rId8"/>
    <p:sldId id="491" r:id="rId9"/>
    <p:sldId id="382" r:id="rId10"/>
    <p:sldId id="486" r:id="rId11"/>
    <p:sldId id="430" r:id="rId12"/>
    <p:sldId id="432" r:id="rId13"/>
    <p:sldId id="497" r:id="rId14"/>
    <p:sldId id="501" r:id="rId15"/>
    <p:sldId id="489" r:id="rId16"/>
    <p:sldId id="488" r:id="rId17"/>
    <p:sldId id="490" r:id="rId18"/>
    <p:sldId id="509" r:id="rId19"/>
    <p:sldId id="495" r:id="rId20"/>
    <p:sldId id="496" r:id="rId21"/>
    <p:sldId id="494" r:id="rId22"/>
    <p:sldId id="506" r:id="rId23"/>
    <p:sldId id="503" r:id="rId24"/>
    <p:sldId id="504" r:id="rId25"/>
    <p:sldId id="507" r:id="rId26"/>
    <p:sldId id="508" r:id="rId27"/>
    <p:sldId id="505" r:id="rId28"/>
    <p:sldId id="454" r:id="rId29"/>
    <p:sldId id="419" r:id="rId30"/>
    <p:sldId id="500" r:id="rId31"/>
    <p:sldId id="474" r:id="rId32"/>
    <p:sldId id="475" r:id="rId33"/>
    <p:sldId id="476" r:id="rId34"/>
    <p:sldId id="477" r:id="rId35"/>
    <p:sldId id="478" r:id="rId36"/>
    <p:sldId id="291" r:id="rId37"/>
    <p:sldId id="492" r:id="rId38"/>
    <p:sldId id="441" r:id="rId39"/>
    <p:sldId id="459" r:id="rId40"/>
    <p:sldId id="448" r:id="rId41"/>
    <p:sldId id="510" r:id="rId42"/>
    <p:sldId id="513" r:id="rId43"/>
    <p:sldId id="461" r:id="rId44"/>
    <p:sldId id="447" r:id="rId45"/>
    <p:sldId id="453" r:id="rId46"/>
    <p:sldId id="451" r:id="rId47"/>
    <p:sldId id="462" r:id="rId48"/>
    <p:sldId id="463" r:id="rId49"/>
    <p:sldId id="464" r:id="rId50"/>
    <p:sldId id="469" r:id="rId51"/>
    <p:sldId id="470" r:id="rId52"/>
    <p:sldId id="471" r:id="rId53"/>
    <p:sldId id="499" r:id="rId54"/>
    <p:sldId id="468" r:id="rId55"/>
    <p:sldId id="498" r:id="rId56"/>
    <p:sldId id="443" r:id="rId57"/>
    <p:sldId id="511" r:id="rId58"/>
    <p:sldId id="466" r:id="rId59"/>
    <p:sldId id="493" r:id="rId60"/>
    <p:sldId id="472" r:id="rId61"/>
    <p:sldId id="408" r:id="rId62"/>
    <p:sldId id="409" r:id="rId63"/>
    <p:sldId id="514" r:id="rId64"/>
    <p:sldId id="286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384"/>
            <p14:sldId id="479"/>
            <p14:sldId id="416"/>
            <p14:sldId id="484"/>
            <p14:sldId id="485"/>
            <p14:sldId id="491"/>
            <p14:sldId id="382"/>
            <p14:sldId id="486"/>
            <p14:sldId id="430"/>
            <p14:sldId id="432"/>
            <p14:sldId id="497"/>
            <p14:sldId id="501"/>
            <p14:sldId id="489"/>
            <p14:sldId id="488"/>
            <p14:sldId id="490"/>
            <p14:sldId id="509"/>
            <p14:sldId id="495"/>
            <p14:sldId id="496"/>
            <p14:sldId id="494"/>
            <p14:sldId id="506"/>
            <p14:sldId id="503"/>
            <p14:sldId id="504"/>
            <p14:sldId id="507"/>
            <p14:sldId id="508"/>
            <p14:sldId id="505"/>
            <p14:sldId id="454"/>
            <p14:sldId id="419"/>
            <p14:sldId id="500"/>
            <p14:sldId id="474"/>
            <p14:sldId id="475"/>
            <p14:sldId id="476"/>
            <p14:sldId id="477"/>
            <p14:sldId id="478"/>
            <p14:sldId id="291"/>
            <p14:sldId id="492"/>
            <p14:sldId id="441"/>
            <p14:sldId id="459"/>
            <p14:sldId id="448"/>
            <p14:sldId id="510"/>
            <p14:sldId id="513"/>
            <p14:sldId id="461"/>
            <p14:sldId id="447"/>
            <p14:sldId id="453"/>
            <p14:sldId id="451"/>
            <p14:sldId id="462"/>
            <p14:sldId id="463"/>
            <p14:sldId id="464"/>
            <p14:sldId id="469"/>
            <p14:sldId id="470"/>
            <p14:sldId id="471"/>
            <p14:sldId id="499"/>
            <p14:sldId id="468"/>
            <p14:sldId id="498"/>
            <p14:sldId id="443"/>
            <p14:sldId id="511"/>
            <p14:sldId id="466"/>
            <p14:sldId id="493"/>
            <p14:sldId id="472"/>
            <p14:sldId id="408"/>
            <p14:sldId id="409"/>
            <p14:sldId id="514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750"/>
    <a:srgbClr val="656D78"/>
    <a:srgbClr val="821C2E"/>
    <a:srgbClr val="AE1E1E"/>
    <a:srgbClr val="E63935"/>
    <a:srgbClr val="6F2FA0"/>
    <a:srgbClr val="44546A"/>
    <a:srgbClr val="F68764"/>
    <a:srgbClr val="FFFF99"/>
    <a:srgbClr val="FBC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90967" autoAdjust="0"/>
  </p:normalViewPr>
  <p:slideViewPr>
    <p:cSldViewPr snapToGrid="0" snapToObjects="1">
      <p:cViewPr varScale="1">
        <p:scale>
          <a:sx n="65" d="100"/>
          <a:sy n="65" d="100"/>
        </p:scale>
        <p:origin x="-68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dlq.club/article/44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http://www.mydlq.club/article/44/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Eureka </a:t>
            </a:r>
            <a:r>
              <a:rPr lang="zh-CN" altLang="en-US" dirty="0" smtClean="0">
                <a:hlinkClick r:id="rId3"/>
              </a:rPr>
              <a:t>能處理浮動</a:t>
            </a:r>
            <a:r>
              <a:rPr lang="en-US" altLang="zh-CN" dirty="0" smtClean="0">
                <a:hlinkClick r:id="rId3"/>
              </a:rPr>
              <a:t>IP</a:t>
            </a:r>
            <a:r>
              <a:rPr lang="zh-CN" altLang="en-US" dirty="0" smtClean="0">
                <a:hlinkClick r:id="rId3"/>
              </a:rPr>
              <a:t>的問題，這就是依靠 </a:t>
            </a:r>
            <a:r>
              <a:rPr lang="en-US" altLang="zh-CN" dirty="0" smtClean="0">
                <a:hlinkClick r:id="rId3"/>
              </a:rPr>
              <a:t>Client </a:t>
            </a:r>
            <a:r>
              <a:rPr lang="zh-CN" altLang="en-US" dirty="0" smtClean="0">
                <a:hlinkClick r:id="rId3"/>
              </a:rPr>
              <a:t>的</a:t>
            </a:r>
            <a:r>
              <a:rPr lang="en-US" altLang="zh-CN" dirty="0" smtClean="0">
                <a:hlinkClick r:id="rId3"/>
              </a:rPr>
              <a:t>Renew</a:t>
            </a:r>
            <a:r>
              <a:rPr lang="zh-CN" altLang="en-US" dirty="0" smtClean="0">
                <a:hlinkClick r:id="rId3"/>
              </a:rPr>
              <a:t>功能</a:t>
            </a:r>
            <a:endParaRPr lang="en-US" altLang="zh-CN" dirty="0" smtClean="0">
              <a:hlinkClick r:id="rId3"/>
            </a:endParaRPr>
          </a:p>
          <a:p>
            <a:r>
              <a:rPr lang="zh-CN" altLang="en-US" dirty="0" smtClean="0">
                <a:hlinkClick r:id="rId3"/>
              </a:rPr>
              <a:t>定期去向 </a:t>
            </a:r>
            <a:r>
              <a:rPr lang="en-US" altLang="zh-CN" dirty="0" smtClean="0">
                <a:hlinkClick r:id="rId3"/>
              </a:rPr>
              <a:t>Server </a:t>
            </a:r>
            <a:r>
              <a:rPr lang="zh-CN" altLang="en-US" dirty="0" smtClean="0">
                <a:hlinkClick r:id="rId3"/>
              </a:rPr>
              <a:t>更新注冊表，來達到 調用的 </a:t>
            </a:r>
            <a:r>
              <a:rPr lang="en-US" altLang="zh-CN" dirty="0" smtClean="0">
                <a:hlinkClick r:id="rId3"/>
              </a:rPr>
              <a:t>Client </a:t>
            </a:r>
            <a:r>
              <a:rPr lang="zh-CN" altLang="en-US" dirty="0" smtClean="0">
                <a:hlinkClick r:id="rId3"/>
              </a:rPr>
              <a:t>來得到</a:t>
            </a:r>
            <a:r>
              <a:rPr lang="zh-CN" altLang="en-US" baseline="0" dirty="0" smtClean="0">
                <a:hlinkClick r:id="rId3"/>
              </a:rPr>
              <a:t> 該</a:t>
            </a:r>
            <a:r>
              <a:rPr lang="en-US" altLang="zh-CN" baseline="0" dirty="0" smtClean="0">
                <a:hlinkClick r:id="rId3"/>
              </a:rPr>
              <a:t>service</a:t>
            </a:r>
            <a:r>
              <a:rPr lang="zh-CN" altLang="en-US" baseline="0" dirty="0" smtClean="0">
                <a:hlinkClick r:id="rId3"/>
              </a:rPr>
              <a:t>的最新</a:t>
            </a:r>
            <a:r>
              <a:rPr lang="en-US" altLang="zh-CN" baseline="0" dirty="0" smtClean="0">
                <a:hlinkClick r:id="rId3"/>
              </a:rPr>
              <a:t>IP</a:t>
            </a:r>
            <a:endParaRPr lang="en-US" altLang="zh-CN" dirty="0">
              <a:hlinkClick r:id="rId3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14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緩存是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Query </a:t>
            </a:r>
            <a:r>
              <a:rPr lang="zh-CN" altLang="en-US" dirty="0" smtClean="0"/>
              <a:t>後，把 表 存在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這樣的好處是，只要定期去查表就好，不用每次要調用時都去查表，那會很浪費資源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其實可以關閉，那就會發生，每一次調用都必須查表，會產生大量大量的請求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38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Renew</a:t>
            </a:r>
            <a:r>
              <a:rPr lang="zh-CN" altLang="en-US" dirty="0" smtClean="0"/>
              <a:t> 主要包含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IPPort</a:t>
            </a:r>
            <a:r>
              <a:rPr lang="zh-CN" altLang="en-US" baseline="0" dirty="0" smtClean="0"/>
              <a:t>，啓動資料，自定義</a:t>
            </a:r>
            <a:r>
              <a:rPr lang="en-US" altLang="zh-CN" baseline="0" dirty="0" smtClean="0"/>
              <a:t>Metadata</a:t>
            </a:r>
            <a:r>
              <a:rPr lang="zh-CN" altLang="en-US" baseline="0" dirty="0" smtClean="0"/>
              <a:t>，還有 </a:t>
            </a:r>
            <a:r>
              <a:rPr lang="en-US" altLang="zh-CN" baseline="0" dirty="0" smtClean="0"/>
              <a:t>Eureka Client</a:t>
            </a:r>
            <a:r>
              <a:rPr lang="zh-CN" altLang="en-US" baseline="0" dirty="0" smtClean="0"/>
              <a:t>能設置 </a:t>
            </a:r>
            <a:r>
              <a:rPr lang="en-US" altLang="zh-CN" baseline="0" dirty="0" smtClean="0"/>
              <a:t>metadata</a:t>
            </a:r>
            <a:r>
              <a:rPr lang="zh-CN" altLang="en-US" baseline="0" dirty="0" smtClean="0"/>
              <a:t>來區分服務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337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收到</a:t>
            </a:r>
            <a:r>
              <a:rPr lang="en-US" altLang="zh-CN" dirty="0" smtClean="0"/>
              <a:t>Renew</a:t>
            </a:r>
            <a:r>
              <a:rPr lang="zh-CN" altLang="en-US" dirty="0" smtClean="0"/>
              <a:t>後的保留時間，收到是開始倒數，如果</a:t>
            </a:r>
            <a:r>
              <a:rPr lang="en-US" altLang="zh-CN" dirty="0" smtClean="0"/>
              <a:t>Renew</a:t>
            </a:r>
            <a:r>
              <a:rPr lang="zh-CN" altLang="en-US" dirty="0" smtClean="0"/>
              <a:t>間隔錯過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次，就會刪除</a:t>
            </a:r>
            <a:endParaRPr lang="en-US" altLang="zh-CN" dirty="0" smtClean="0"/>
          </a:p>
          <a:p>
            <a:r>
              <a:rPr lang="zh-CN" altLang="en-US" dirty="0" smtClean="0"/>
              <a:t>所以可以設置短一點，但是不要短過 </a:t>
            </a:r>
            <a:r>
              <a:rPr lang="en-US" altLang="zh-CN" dirty="0" smtClean="0"/>
              <a:t>Renew</a:t>
            </a:r>
            <a:r>
              <a:rPr lang="zh-CN" altLang="en-US" dirty="0" smtClean="0"/>
              <a:t>間隔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27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5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88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清理未續約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，才去更新寫入</a:t>
            </a:r>
            <a:endParaRPr lang="en-US" altLang="zh-CN" dirty="0" smtClean="0"/>
          </a:p>
          <a:p>
            <a:r>
              <a:rPr lang="zh-CN" altLang="en-US" dirty="0" smtClean="0"/>
              <a:t>往小的加 ，可以設置清理間隔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秒，響應 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63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Eureka </a:t>
            </a:r>
            <a:r>
              <a:rPr lang="zh-CN" altLang="en-US" dirty="0" smtClean="0">
                <a:hlinkClick r:id="rId3"/>
              </a:rPr>
              <a:t>能處理浮動</a:t>
            </a:r>
            <a:r>
              <a:rPr lang="en-US" altLang="zh-CN" dirty="0" smtClean="0">
                <a:hlinkClick r:id="rId3"/>
              </a:rPr>
              <a:t>IP</a:t>
            </a:r>
            <a:r>
              <a:rPr lang="zh-CN" altLang="en-US" dirty="0" smtClean="0">
                <a:hlinkClick r:id="rId3"/>
              </a:rPr>
              <a:t>的問題，這就是依靠 </a:t>
            </a:r>
            <a:r>
              <a:rPr lang="en-US" altLang="zh-CN" dirty="0" smtClean="0">
                <a:hlinkClick r:id="rId3"/>
              </a:rPr>
              <a:t>Client </a:t>
            </a:r>
            <a:r>
              <a:rPr lang="zh-CN" altLang="en-US" dirty="0" smtClean="0">
                <a:hlinkClick r:id="rId3"/>
              </a:rPr>
              <a:t>的</a:t>
            </a:r>
            <a:r>
              <a:rPr lang="en-US" altLang="zh-CN" dirty="0" smtClean="0">
                <a:hlinkClick r:id="rId3"/>
              </a:rPr>
              <a:t>Renew</a:t>
            </a:r>
            <a:r>
              <a:rPr lang="zh-CN" altLang="en-US" dirty="0" smtClean="0">
                <a:hlinkClick r:id="rId3"/>
              </a:rPr>
              <a:t>功能</a:t>
            </a:r>
            <a:endParaRPr lang="en-US" altLang="zh-CN" dirty="0" smtClean="0">
              <a:hlinkClick r:id="rId3"/>
            </a:endParaRPr>
          </a:p>
          <a:p>
            <a:r>
              <a:rPr lang="zh-CN" altLang="en-US" dirty="0" smtClean="0">
                <a:hlinkClick r:id="rId3"/>
              </a:rPr>
              <a:t>定期去向 </a:t>
            </a:r>
            <a:r>
              <a:rPr lang="en-US" altLang="zh-CN" dirty="0" smtClean="0">
                <a:hlinkClick r:id="rId3"/>
              </a:rPr>
              <a:t>Server </a:t>
            </a:r>
            <a:r>
              <a:rPr lang="zh-CN" altLang="en-US" dirty="0" smtClean="0">
                <a:hlinkClick r:id="rId3"/>
              </a:rPr>
              <a:t>更新注冊表，來達到 調用的 </a:t>
            </a:r>
            <a:r>
              <a:rPr lang="en-US" altLang="zh-CN" dirty="0" smtClean="0">
                <a:hlinkClick r:id="rId3"/>
              </a:rPr>
              <a:t>Client </a:t>
            </a:r>
            <a:r>
              <a:rPr lang="zh-CN" altLang="en-US" dirty="0" smtClean="0">
                <a:hlinkClick r:id="rId3"/>
              </a:rPr>
              <a:t>來得到</a:t>
            </a:r>
            <a:r>
              <a:rPr lang="zh-CN" altLang="en-US" baseline="0" dirty="0" smtClean="0">
                <a:hlinkClick r:id="rId3"/>
              </a:rPr>
              <a:t> 該</a:t>
            </a:r>
            <a:r>
              <a:rPr lang="en-US" altLang="zh-CN" baseline="0" dirty="0" smtClean="0">
                <a:hlinkClick r:id="rId3"/>
              </a:rPr>
              <a:t>service</a:t>
            </a:r>
            <a:r>
              <a:rPr lang="zh-CN" altLang="en-US" baseline="0" dirty="0" smtClean="0">
                <a:hlinkClick r:id="rId3"/>
              </a:rPr>
              <a:t>的最新</a:t>
            </a:r>
            <a:r>
              <a:rPr lang="en-US" altLang="zh-CN" baseline="0" dirty="0" smtClean="0">
                <a:hlinkClick r:id="rId3"/>
              </a:rPr>
              <a:t>IP</a:t>
            </a:r>
            <a:endParaRPr lang="en-US" altLang="zh-CN" dirty="0">
              <a:hlinkClick r:id="rId3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14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Eureka </a:t>
            </a:r>
            <a:r>
              <a:rPr lang="zh-CN" altLang="en-US" dirty="0" smtClean="0">
                <a:hlinkClick r:id="rId3"/>
              </a:rPr>
              <a:t>能處理浮動</a:t>
            </a:r>
            <a:r>
              <a:rPr lang="en-US" altLang="zh-CN" dirty="0" smtClean="0">
                <a:hlinkClick r:id="rId3"/>
              </a:rPr>
              <a:t>IP</a:t>
            </a:r>
            <a:r>
              <a:rPr lang="zh-CN" altLang="en-US" dirty="0" smtClean="0">
                <a:hlinkClick r:id="rId3"/>
              </a:rPr>
              <a:t>的問題，這就是依靠 </a:t>
            </a:r>
            <a:r>
              <a:rPr lang="en-US" altLang="zh-CN" dirty="0" smtClean="0">
                <a:hlinkClick r:id="rId3"/>
              </a:rPr>
              <a:t>Client </a:t>
            </a:r>
            <a:r>
              <a:rPr lang="zh-CN" altLang="en-US" dirty="0" smtClean="0">
                <a:hlinkClick r:id="rId3"/>
              </a:rPr>
              <a:t>的</a:t>
            </a:r>
            <a:r>
              <a:rPr lang="en-US" altLang="zh-CN" dirty="0" smtClean="0">
                <a:hlinkClick r:id="rId3"/>
              </a:rPr>
              <a:t>Renew</a:t>
            </a:r>
            <a:r>
              <a:rPr lang="zh-CN" altLang="en-US" dirty="0" smtClean="0">
                <a:hlinkClick r:id="rId3"/>
              </a:rPr>
              <a:t>功能</a:t>
            </a:r>
            <a:endParaRPr lang="en-US" altLang="zh-CN" dirty="0" smtClean="0">
              <a:hlinkClick r:id="rId3"/>
            </a:endParaRPr>
          </a:p>
          <a:p>
            <a:r>
              <a:rPr lang="zh-CN" altLang="en-US" dirty="0" smtClean="0">
                <a:hlinkClick r:id="rId3"/>
              </a:rPr>
              <a:t>定期去向 </a:t>
            </a:r>
            <a:r>
              <a:rPr lang="en-US" altLang="zh-CN" dirty="0" smtClean="0">
                <a:hlinkClick r:id="rId3"/>
              </a:rPr>
              <a:t>Server </a:t>
            </a:r>
            <a:r>
              <a:rPr lang="zh-CN" altLang="en-US" dirty="0" smtClean="0">
                <a:hlinkClick r:id="rId3"/>
              </a:rPr>
              <a:t>更新注冊表，來達到 調用的 </a:t>
            </a:r>
            <a:r>
              <a:rPr lang="en-US" altLang="zh-CN" dirty="0" smtClean="0">
                <a:hlinkClick r:id="rId3"/>
              </a:rPr>
              <a:t>Client </a:t>
            </a:r>
            <a:r>
              <a:rPr lang="zh-CN" altLang="en-US" dirty="0" smtClean="0">
                <a:hlinkClick r:id="rId3"/>
              </a:rPr>
              <a:t>來得到</a:t>
            </a:r>
            <a:r>
              <a:rPr lang="zh-CN" altLang="en-US" baseline="0" dirty="0" smtClean="0">
                <a:hlinkClick r:id="rId3"/>
              </a:rPr>
              <a:t> 該</a:t>
            </a:r>
            <a:r>
              <a:rPr lang="en-US" altLang="zh-CN" baseline="0" dirty="0" smtClean="0">
                <a:hlinkClick r:id="rId3"/>
              </a:rPr>
              <a:t>service</a:t>
            </a:r>
            <a:r>
              <a:rPr lang="zh-CN" altLang="en-US" baseline="0" dirty="0" smtClean="0">
                <a:hlinkClick r:id="rId3"/>
              </a:rPr>
              <a:t>的最新</a:t>
            </a:r>
            <a:r>
              <a:rPr lang="en-US" altLang="zh-CN" baseline="0" dirty="0" smtClean="0">
                <a:hlinkClick r:id="rId3"/>
              </a:rPr>
              <a:t>IP</a:t>
            </a:r>
            <a:endParaRPr lang="en-US" altLang="zh-CN" dirty="0">
              <a:hlinkClick r:id="rId3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1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Eureka </a:t>
            </a:r>
            <a:r>
              <a:rPr lang="zh-CN" altLang="en-US" dirty="0" smtClean="0">
                <a:hlinkClick r:id="rId3"/>
              </a:rPr>
              <a:t>能處理浮動</a:t>
            </a:r>
            <a:r>
              <a:rPr lang="en-US" altLang="zh-CN" dirty="0" smtClean="0">
                <a:hlinkClick r:id="rId3"/>
              </a:rPr>
              <a:t>IP</a:t>
            </a:r>
            <a:r>
              <a:rPr lang="zh-CN" altLang="en-US" dirty="0" smtClean="0">
                <a:hlinkClick r:id="rId3"/>
              </a:rPr>
              <a:t>的問題，這就是依靠 </a:t>
            </a:r>
            <a:r>
              <a:rPr lang="en-US" altLang="zh-CN" dirty="0" smtClean="0">
                <a:hlinkClick r:id="rId3"/>
              </a:rPr>
              <a:t>Client </a:t>
            </a:r>
            <a:r>
              <a:rPr lang="zh-CN" altLang="en-US" dirty="0" smtClean="0">
                <a:hlinkClick r:id="rId3"/>
              </a:rPr>
              <a:t>的</a:t>
            </a:r>
            <a:r>
              <a:rPr lang="en-US" altLang="zh-CN" dirty="0" smtClean="0">
                <a:hlinkClick r:id="rId3"/>
              </a:rPr>
              <a:t>Renew</a:t>
            </a:r>
            <a:r>
              <a:rPr lang="zh-CN" altLang="en-US" dirty="0" smtClean="0">
                <a:hlinkClick r:id="rId3"/>
              </a:rPr>
              <a:t>功能</a:t>
            </a:r>
            <a:endParaRPr lang="en-US" altLang="zh-CN" dirty="0" smtClean="0">
              <a:hlinkClick r:id="rId3"/>
            </a:endParaRPr>
          </a:p>
          <a:p>
            <a:r>
              <a:rPr lang="zh-CN" altLang="en-US" dirty="0" smtClean="0">
                <a:hlinkClick r:id="rId3"/>
              </a:rPr>
              <a:t>定期去向 </a:t>
            </a:r>
            <a:r>
              <a:rPr lang="en-US" altLang="zh-CN" dirty="0" smtClean="0">
                <a:hlinkClick r:id="rId3"/>
              </a:rPr>
              <a:t>Server </a:t>
            </a:r>
            <a:r>
              <a:rPr lang="zh-CN" altLang="en-US" dirty="0" smtClean="0">
                <a:hlinkClick r:id="rId3"/>
              </a:rPr>
              <a:t>更新注冊表，來達到 調用的 </a:t>
            </a:r>
            <a:r>
              <a:rPr lang="en-US" altLang="zh-CN" dirty="0" smtClean="0">
                <a:hlinkClick r:id="rId3"/>
              </a:rPr>
              <a:t>Client </a:t>
            </a:r>
            <a:r>
              <a:rPr lang="zh-CN" altLang="en-US" dirty="0" smtClean="0">
                <a:hlinkClick r:id="rId3"/>
              </a:rPr>
              <a:t>來得到</a:t>
            </a:r>
            <a:r>
              <a:rPr lang="zh-CN" altLang="en-US" baseline="0" dirty="0" smtClean="0">
                <a:hlinkClick r:id="rId3"/>
              </a:rPr>
              <a:t> 該</a:t>
            </a:r>
            <a:r>
              <a:rPr lang="en-US" altLang="zh-CN" baseline="0" dirty="0" smtClean="0">
                <a:hlinkClick r:id="rId3"/>
              </a:rPr>
              <a:t>service</a:t>
            </a:r>
            <a:r>
              <a:rPr lang="zh-CN" altLang="en-US" baseline="0" dirty="0" smtClean="0">
                <a:hlinkClick r:id="rId3"/>
              </a:rPr>
              <a:t>的最新</a:t>
            </a:r>
            <a:r>
              <a:rPr lang="en-US" altLang="zh-CN" baseline="0" dirty="0" smtClean="0">
                <a:hlinkClick r:id="rId3"/>
              </a:rPr>
              <a:t>IP</a:t>
            </a:r>
            <a:endParaRPr lang="en-US" altLang="zh-CN" dirty="0">
              <a:hlinkClick r:id="rId3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14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 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Service </a:t>
            </a:r>
            <a:r>
              <a:rPr lang="zh-CN" altLang="en-US" dirty="0" smtClean="0"/>
              <a:t>的群組，可以啓動兩三同一個</a:t>
            </a:r>
            <a:r>
              <a:rPr lang="en-US" altLang="zh-CN" dirty="0" smtClean="0"/>
              <a:t>service </a:t>
            </a:r>
            <a:r>
              <a:rPr lang="zh-CN" altLang="en-US" dirty="0" smtClean="0"/>
              <a:t>，用同樣的名字，用不同的</a:t>
            </a:r>
            <a:r>
              <a:rPr lang="en-US" altLang="zh-CN" dirty="0" err="1" smtClean="0"/>
              <a:t>ipport</a:t>
            </a:r>
            <a:r>
              <a:rPr lang="zh-CN" altLang="en-US" dirty="0" smtClean="0"/>
              <a:t>，在想注冊中心注冊時會自動生成 </a:t>
            </a:r>
            <a:r>
              <a:rPr lang="en-US" altLang="zh-CN" dirty="0" smtClean="0"/>
              <a:t>HA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63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 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Service </a:t>
            </a:r>
            <a:r>
              <a:rPr lang="zh-CN" altLang="en-US" dirty="0" smtClean="0"/>
              <a:t>的群組，可以啓動兩三同一個</a:t>
            </a:r>
            <a:r>
              <a:rPr lang="en-US" altLang="zh-CN" dirty="0" smtClean="0"/>
              <a:t>service </a:t>
            </a:r>
            <a:r>
              <a:rPr lang="zh-CN" altLang="en-US" dirty="0" smtClean="0"/>
              <a:t>，用同樣的名字，用不同的</a:t>
            </a:r>
            <a:r>
              <a:rPr lang="en-US" altLang="zh-CN" dirty="0" err="1" smtClean="0"/>
              <a:t>ipport</a:t>
            </a:r>
            <a:r>
              <a:rPr lang="zh-CN" altLang="en-US" dirty="0" smtClean="0"/>
              <a:t>，在想注冊中心注冊時會自動生成 </a:t>
            </a:r>
            <a:r>
              <a:rPr lang="en-US" altLang="zh-CN" dirty="0" smtClean="0"/>
              <a:t>HA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63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灰色是</a:t>
            </a:r>
            <a:r>
              <a:rPr lang="en-US" altLang="zh-CN" dirty="0" smtClean="0"/>
              <a:t>gateway</a:t>
            </a:r>
          </a:p>
          <a:p>
            <a:r>
              <a:rPr lang="zh-CN" altLang="en-US" dirty="0" smtClean="0"/>
              <a:t>同步的解釋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33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這時候 </a:t>
            </a:r>
            <a:r>
              <a:rPr lang="en-US" altLang="zh-CN" dirty="0" smtClean="0"/>
              <a:t>gateway </a:t>
            </a:r>
            <a:r>
              <a:rPr lang="zh-CN" altLang="en-US" dirty="0" smtClean="0"/>
              <a:t>就抓到最新加入的 </a:t>
            </a:r>
            <a:r>
              <a:rPr lang="en-US" altLang="zh-CN" dirty="0" smtClean="0"/>
              <a:t>service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358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解釋下 我的</a:t>
            </a:r>
            <a:r>
              <a:rPr lang="en-US" altLang="zh-CN" dirty="0" smtClean="0"/>
              <a:t>Eureka </a:t>
            </a:r>
            <a:r>
              <a:rPr lang="zh-CN" altLang="en-US" dirty="0" smtClean="0"/>
              <a:t>是三個 組成 </a:t>
            </a:r>
            <a:r>
              <a:rPr lang="en-US" altLang="zh-CN" dirty="0" smtClean="0"/>
              <a:t>HA ,</a:t>
            </a:r>
            <a:r>
              <a:rPr lang="zh-CN" altLang="en-US" dirty="0" smtClean="0"/>
              <a:t>所以有三個設置檔案，</a:t>
            </a:r>
            <a:r>
              <a:rPr lang="en-US" altLang="zh-CN" dirty="0" smtClean="0"/>
              <a:t>copy </a:t>
            </a:r>
            <a:r>
              <a:rPr lang="zh-CN" altLang="en-US" dirty="0" smtClean="0"/>
              <a:t>一次設置檔，但是只要更改 兩次</a:t>
            </a:r>
            <a:r>
              <a:rPr lang="en-US" altLang="zh-CN" dirty="0" smtClean="0"/>
              <a:t>port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defaultZone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就好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150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有一個統一路口，</a:t>
            </a:r>
            <a:r>
              <a:rPr lang="en-US" altLang="zh-CN" dirty="0" smtClean="0"/>
              <a:t>gateway </a:t>
            </a:r>
            <a:r>
              <a:rPr lang="zh-CN" altLang="en-US" dirty="0" smtClean="0"/>
              <a:t>更動的話，就會牽扯到客戶端那邊</a:t>
            </a:r>
            <a:endParaRPr lang="en-US" altLang="zh-CN" dirty="0" smtClean="0"/>
          </a:p>
          <a:p>
            <a:r>
              <a:rPr lang="en-US" altLang="zh-CN" dirty="0" smtClean="0"/>
              <a:t>Gateway </a:t>
            </a:r>
            <a:r>
              <a:rPr lang="zh-CN" altLang="en-US" dirty="0" smtClean="0"/>
              <a:t>要求，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固定不變，少更動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因爲客戶端并沒有自動查找的功能，都是手打</a:t>
            </a:r>
            <a:r>
              <a:rPr lang="en-US" altLang="zh-CN" dirty="0" smtClean="0"/>
              <a:t>IP</a:t>
            </a:r>
            <a:r>
              <a:rPr lang="zh-CN" altLang="en-US" dirty="0" smtClean="0"/>
              <a:t>去鏈接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gateway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盡量是恆定不變的，這樣才不會找出客戶端那邊的頻繁更動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6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153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430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772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先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先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672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未完成，</a:t>
            </a:r>
            <a:r>
              <a:rPr lang="en-US" altLang="zh-CN" dirty="0" smtClean="0"/>
              <a:t>Eureka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形成自動設置更新</a:t>
            </a:r>
            <a:endParaRPr lang="en-US" altLang="zh-CN" dirty="0" smtClean="0"/>
          </a:p>
          <a:p>
            <a:r>
              <a:rPr lang="zh-CN" altLang="en-US" dirty="0" smtClean="0"/>
              <a:t>未完成，</a:t>
            </a:r>
            <a:r>
              <a:rPr lang="en-US" altLang="zh-CN" dirty="0" smtClean="0"/>
              <a:t>Gateway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Security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Feign </a:t>
            </a:r>
            <a:r>
              <a:rPr lang="zh-CN" altLang="en-US" dirty="0" smtClean="0"/>
              <a:t>形成微服務的保護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35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Ribbon Feign ,</a:t>
            </a:r>
            <a:r>
              <a:rPr lang="zh-CN" altLang="en-US" dirty="0"/>
              <a:t>都是加載 </a:t>
            </a:r>
            <a:r>
              <a:rPr lang="en-US" altLang="zh-CN" dirty="0"/>
              <a:t>eureka client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Gate</a:t>
            </a:r>
            <a:r>
              <a:rPr lang="en-US" altLang="zh-CN" baseline="0" dirty="0"/>
              <a:t> </a:t>
            </a:r>
            <a:r>
              <a:rPr lang="zh-CN" altLang="en-US" baseline="0" dirty="0"/>
              <a:t>驗證安全，審查監控，動態路由，壓力測試，負載分配，靜態響應處理，多區域彈性</a:t>
            </a:r>
            <a:endParaRPr lang="en-US" altLang="zh-CN" dirty="0"/>
          </a:p>
          <a:p>
            <a:r>
              <a:rPr lang="en-US" altLang="zh-TW" dirty="0"/>
              <a:t>Gateway </a:t>
            </a:r>
            <a:r>
              <a:rPr lang="en-US" altLang="zh-TW" dirty="0" err="1"/>
              <a:t>Fliter,Spring</a:t>
            </a:r>
            <a:r>
              <a:rPr lang="en-US" altLang="zh-TW" baseline="0" dirty="0"/>
              <a:t> Cloud Gateway</a:t>
            </a:r>
            <a:r>
              <a:rPr lang="zh-CN" altLang="en-US" baseline="0" dirty="0"/>
              <a:t>，其中的底層差距</a:t>
            </a:r>
            <a:endParaRPr lang="en-US" altLang="zh-TW" dirty="0"/>
          </a:p>
          <a:p>
            <a:r>
              <a:rPr lang="en-US" altLang="zh-TW" dirty="0"/>
              <a:t>Eureka </a:t>
            </a:r>
            <a:r>
              <a:rPr lang="zh-CN" altLang="en-US" dirty="0"/>
              <a:t>設置，安全模式</a:t>
            </a:r>
            <a:endParaRPr lang="en-US" altLang="zh-CN" dirty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的註冊</a:t>
            </a:r>
            <a:r>
              <a:rPr lang="zh-CN" altLang="en-US" dirty="0"/>
              <a:t>方式 </a:t>
            </a:r>
            <a:r>
              <a:rPr lang="en-US" altLang="zh-CN" dirty="0"/>
              <a:t>consul</a:t>
            </a:r>
            <a:r>
              <a:rPr lang="zh-CN" altLang="en-US" dirty="0"/>
              <a:t>，</a:t>
            </a:r>
            <a:r>
              <a:rPr lang="en-US" altLang="zh-CN" dirty="0"/>
              <a:t>zookeeper , </a:t>
            </a:r>
            <a:r>
              <a:rPr lang="en-US" altLang="zh-CN" dirty="0" err="1"/>
              <a:t>etcd</a:t>
            </a:r>
            <a:endParaRPr lang="en-US" altLang="zh-TW" dirty="0"/>
          </a:p>
          <a:p>
            <a:r>
              <a:rPr lang="en-US" altLang="zh-TW" dirty="0"/>
              <a:t>Security,O2Auth</a:t>
            </a:r>
          </a:p>
          <a:p>
            <a:r>
              <a:rPr lang="en-US" altLang="zh-TW" dirty="0" err="1"/>
              <a:t>Config,github</a:t>
            </a:r>
            <a:r>
              <a:rPr lang="en-US" altLang="zh-TW" dirty="0"/>
              <a:t> push</a:t>
            </a:r>
          </a:p>
          <a:p>
            <a:r>
              <a:rPr lang="en-US" altLang="zh-CN" dirty="0"/>
              <a:t>JPA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41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081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Eureka</a:t>
            </a:r>
            <a:r>
              <a:rPr lang="en-US" altLang="zh-TW" baseline="0" dirty="0"/>
              <a:t> Ha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3344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1.Eureka HA</a:t>
            </a:r>
            <a:r>
              <a:rPr lang="en-US" altLang="zh-TW" baseline="0" dirty="0"/>
              <a:t> Zone</a:t>
            </a:r>
          </a:p>
          <a:p>
            <a:r>
              <a:rPr lang="en-US" altLang="zh-TW" baseline="0" dirty="0"/>
              <a:t>2.Zuul Load </a:t>
            </a:r>
            <a:r>
              <a:rPr lang="en-US" altLang="zh-TW" baseline="0" dirty="0" err="1"/>
              <a:t>b</a:t>
            </a:r>
            <a:r>
              <a:rPr lang="en-US" altLang="zh-CN" baseline="0" dirty="0" err="1"/>
              <a:t>anlance</a:t>
            </a:r>
            <a:r>
              <a:rPr lang="en-US" altLang="zh-CN" baseline="0" dirty="0"/>
              <a:t>(</a:t>
            </a:r>
            <a:r>
              <a:rPr lang="en-US" altLang="zh-CN" baseline="0" dirty="0" err="1"/>
              <a:t>Riboon</a:t>
            </a:r>
            <a:r>
              <a:rPr lang="en-US" altLang="zh-CN" baseline="0" dirty="0"/>
              <a:t>)</a:t>
            </a:r>
          </a:p>
          <a:p>
            <a:r>
              <a:rPr lang="en-US" altLang="zh-TW" baseline="0" dirty="0"/>
              <a:t>3.Eureka Meta </a:t>
            </a:r>
            <a:r>
              <a:rPr lang="en-US" altLang="zh-CN" baseline="0" dirty="0"/>
              <a:t>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99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Service </a:t>
            </a:r>
            <a:r>
              <a:rPr lang="en-US" altLang="zh-CN" dirty="0" err="1" smtClean="0">
                <a:hlinkClick r:id="rId3"/>
              </a:rPr>
              <a:t>comsumer</a:t>
            </a:r>
            <a:r>
              <a:rPr lang="en-US" altLang="zh-CN" dirty="0" smtClean="0">
                <a:hlinkClick r:id="rId3"/>
              </a:rPr>
              <a:t> </a:t>
            </a:r>
            <a:r>
              <a:rPr lang="zh-CN" altLang="en-US" dirty="0" smtClean="0">
                <a:hlinkClick r:id="rId3"/>
              </a:rPr>
              <a:t>服務消費方</a:t>
            </a:r>
            <a:endParaRPr lang="en-US" altLang="zh-CN" dirty="0">
              <a:hlinkClick r:id="rId3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6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65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Service </a:t>
            </a:r>
            <a:r>
              <a:rPr lang="en-US" altLang="zh-CN" dirty="0" err="1" smtClean="0">
                <a:hlinkClick r:id="rId3"/>
              </a:rPr>
              <a:t>comsumer</a:t>
            </a:r>
            <a:r>
              <a:rPr lang="en-US" altLang="zh-CN" dirty="0" smtClean="0">
                <a:hlinkClick r:id="rId3"/>
              </a:rPr>
              <a:t> </a:t>
            </a:r>
            <a:r>
              <a:rPr lang="zh-CN" altLang="en-US" dirty="0" smtClean="0">
                <a:hlinkClick r:id="rId3"/>
              </a:rPr>
              <a:t>服務消費方 和 提供方</a:t>
            </a:r>
            <a:endParaRPr lang="en-US" altLang="zh-CN" dirty="0" smtClean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緩存是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Query </a:t>
            </a:r>
            <a:r>
              <a:rPr lang="zh-CN" altLang="en-US" dirty="0" smtClean="0"/>
              <a:t>後，把 表 存在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這樣的好處是，只要定期去查表就好，不用每次要調用時都去查表，那會很浪費資源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="" xmlns:a16="http://schemas.microsoft.com/office/drawing/2014/main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eeSmall/p/8850215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nginx.com/blog/service-discovery-in-a-microservices-architecture/" TargetMode="External"/><Relationship Id="rId5" Type="http://schemas.openxmlformats.org/officeDocument/2006/relationships/hyperlink" Target="https://waylau.com/eureke-server-register-and-server-discovery/" TargetMode="External"/><Relationship Id="rId4" Type="http://schemas.openxmlformats.org/officeDocument/2006/relationships/hyperlink" Target="https://github.com/agilego99/spring-cloud-aaron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umns.chicken-house.net/2017/12/31/microservice9-servicediscovery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ylzheng.com/2017/11/28/zuul-timeout-config-with-dns-router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uchen/3__EurekaAndZuul" TargetMode="Externa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Eureka And </a:t>
            </a:r>
            <a:r>
              <a:rPr lang="en-US" altLang="zh-TW" dirty="0" smtClean="0"/>
              <a:t>Gateway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By 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30D233-A325-4AA9-9272-ACDA02AC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Eureka </a:t>
            </a:r>
            <a:r>
              <a:rPr lang="en-US" altLang="zh-CN" dirty="0" smtClean="0"/>
              <a:t>Service</a:t>
            </a:r>
            <a:r>
              <a:rPr lang="zh-TW" altLang="en-US" dirty="0"/>
              <a:t>註</a:t>
            </a:r>
            <a:r>
              <a:rPr lang="zh-CN" altLang="en-US" dirty="0" smtClean="0"/>
              <a:t>冊</a:t>
            </a:r>
            <a:r>
              <a:rPr lang="zh-CN" altLang="en-US" dirty="0"/>
              <a:t>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E358F7A-575D-497A-8ABC-B2EC37DDB8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7FB7FB9-C70E-4D74-B77A-3732E126B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zh-CN" altLang="en-US" dirty="0"/>
              <a:t>是 </a:t>
            </a:r>
            <a:r>
              <a:rPr lang="en-US" altLang="zh-CN" dirty="0" err="1"/>
              <a:t>NetFlix</a:t>
            </a:r>
            <a:r>
              <a:rPr lang="en-US" altLang="zh-CN" dirty="0"/>
              <a:t> </a:t>
            </a:r>
            <a:r>
              <a:rPr lang="zh-CN" altLang="en-US" dirty="0"/>
              <a:t>給出的一個解決</a:t>
            </a:r>
            <a:r>
              <a:rPr lang="en-US" altLang="zh-CN" dirty="0"/>
              <a:t>Service</a:t>
            </a:r>
            <a:r>
              <a:rPr lang="zh-CN" altLang="en-US" dirty="0"/>
              <a:t>變動</a:t>
            </a:r>
            <a:r>
              <a:rPr lang="en-US" altLang="zh-CN" dirty="0"/>
              <a:t>IP</a:t>
            </a:r>
            <a:r>
              <a:rPr lang="zh-CN" altLang="en-US" dirty="0"/>
              <a:t>問題的方案。</a:t>
            </a:r>
            <a:endParaRPr lang="en-US" altLang="zh-CN" dirty="0"/>
          </a:p>
          <a:p>
            <a:r>
              <a:rPr lang="en-US" altLang="zh-CN" dirty="0"/>
              <a:t>Eureka </a:t>
            </a:r>
            <a:r>
              <a:rPr lang="zh-CN" altLang="en-US" dirty="0"/>
              <a:t>分爲 </a:t>
            </a:r>
            <a:r>
              <a:rPr lang="en-US" altLang="zh-CN" dirty="0"/>
              <a:t>Server </a:t>
            </a:r>
            <a:r>
              <a:rPr lang="zh-CN" altLang="en-US" dirty="0"/>
              <a:t>和 </a:t>
            </a:r>
            <a:r>
              <a:rPr lang="en-US" altLang="zh-CN" dirty="0"/>
              <a:t>Client</a:t>
            </a:r>
            <a:r>
              <a:rPr lang="zh-CN" altLang="en-US" dirty="0"/>
              <a:t>，</a:t>
            </a:r>
            <a:r>
              <a:rPr lang="zh-CN" altLang="en-US" dirty="0" smtClean="0"/>
              <a:t>需要</a:t>
            </a:r>
            <a:r>
              <a:rPr lang="zh-TW" altLang="en-US" dirty="0">
                <a:solidFill>
                  <a:srgbClr val="FF0000"/>
                </a:solidFill>
              </a:rPr>
              <a:t>註</a:t>
            </a:r>
            <a:r>
              <a:rPr lang="zh-CN" altLang="en-US" dirty="0" smtClean="0">
                <a:solidFill>
                  <a:srgbClr val="FF0000"/>
                </a:solidFill>
              </a:rPr>
              <a:t>冊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Service </a:t>
            </a:r>
            <a:r>
              <a:rPr lang="zh-CN" altLang="en-US" dirty="0"/>
              <a:t>引入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Client</a:t>
            </a:r>
            <a:r>
              <a:rPr lang="zh-CN" altLang="en-US" dirty="0">
                <a:solidFill>
                  <a:srgbClr val="FF0000"/>
                </a:solidFill>
              </a:rPr>
              <a:t>端會在啓動時向 </a:t>
            </a:r>
            <a:r>
              <a:rPr lang="en-US" altLang="zh-CN" dirty="0">
                <a:solidFill>
                  <a:srgbClr val="FF0000"/>
                </a:solidFill>
              </a:rPr>
              <a:t>Eureka Server </a:t>
            </a:r>
            <a:r>
              <a:rPr lang="zh-CN" altLang="en-US" dirty="0" smtClean="0">
                <a:solidFill>
                  <a:srgbClr val="FF0000"/>
                </a:solidFill>
              </a:rPr>
              <a:t>註冊</a:t>
            </a:r>
            <a:r>
              <a:rPr lang="zh-CN" altLang="en-US" dirty="0">
                <a:solidFill>
                  <a:srgbClr val="FF0000"/>
                </a:solidFill>
              </a:rPr>
              <a:t>自己的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。并且能通過設置來定期</a:t>
            </a:r>
            <a:r>
              <a:rPr lang="zh-CN" altLang="en-US" dirty="0">
                <a:solidFill>
                  <a:srgbClr val="FF0000"/>
                </a:solidFill>
              </a:rPr>
              <a:t>發送 </a:t>
            </a:r>
            <a:r>
              <a:rPr lang="en-US" altLang="zh-CN" dirty="0" smtClean="0">
                <a:solidFill>
                  <a:srgbClr val="FF0000"/>
                </a:solidFill>
              </a:rPr>
              <a:t>Renew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來更新地址和告知服務存活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需要調用 </a:t>
            </a:r>
            <a:r>
              <a:rPr lang="en-US" altLang="zh-CN" dirty="0"/>
              <a:t>Service </a:t>
            </a:r>
            <a:r>
              <a:rPr lang="zh-CN" altLang="en-US" dirty="0"/>
              <a:t>的 </a:t>
            </a:r>
            <a:r>
              <a:rPr lang="en-US" altLang="zh-CN" dirty="0">
                <a:solidFill>
                  <a:srgbClr val="FF0000"/>
                </a:solidFill>
              </a:rPr>
              <a:t>Consumer Service </a:t>
            </a:r>
            <a:r>
              <a:rPr lang="zh-CN" altLang="en-US" dirty="0">
                <a:solidFill>
                  <a:srgbClr val="FF0000"/>
                </a:solidFill>
              </a:rPr>
              <a:t>可以向 </a:t>
            </a:r>
            <a:r>
              <a:rPr lang="en-US" altLang="zh-CN" dirty="0">
                <a:solidFill>
                  <a:srgbClr val="FF0000"/>
                </a:solidFill>
              </a:rPr>
              <a:t>Eureka Server </a:t>
            </a:r>
            <a:r>
              <a:rPr lang="zh-CN" altLang="en-US" dirty="0">
                <a:solidFill>
                  <a:srgbClr val="FF0000"/>
                </a:solidFill>
              </a:rPr>
              <a:t>取得所有在</a:t>
            </a:r>
            <a:r>
              <a:rPr lang="zh-CN" altLang="en-US" dirty="0" smtClean="0">
                <a:solidFill>
                  <a:srgbClr val="FF0000"/>
                </a:solidFill>
              </a:rPr>
              <a:t>上面註冊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Service 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，來實現自動化的調用服務。</a:t>
            </a:r>
          </a:p>
        </p:txBody>
      </p:sp>
    </p:spTree>
    <p:extLst>
      <p:ext uri="{BB962C8B-B14F-4D97-AF65-F5344CB8AC3E}">
        <p14:creationId xmlns:p14="http://schemas.microsoft.com/office/powerpoint/2010/main" val="32495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zh-CN" altLang="en-US" dirty="0" smtClean="0"/>
              <a:t>註冊</a:t>
            </a:r>
            <a:r>
              <a:rPr lang="zh-CN" altLang="en-US" dirty="0"/>
              <a:t>與查詢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2943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=193:177:0:1:808</a:t>
            </a:r>
          </a:p>
          <a:p>
            <a:r>
              <a:rPr lang="en-US" altLang="zh-TW" dirty="0" err="1"/>
              <a:t>IndexService</a:t>
            </a:r>
            <a:r>
              <a:rPr lang="en-US" altLang="zh-TW" dirty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cxnSp>
        <p:nvCxnSpPr>
          <p:cNvPr id="32" name="弧形接點 31"/>
          <p:cNvCxnSpPr>
            <a:stCxn id="18" idx="0"/>
            <a:endCxn id="25" idx="3"/>
          </p:cNvCxnSpPr>
          <p:nvPr/>
        </p:nvCxnSpPr>
        <p:spPr>
          <a:xfrm rot="16200000" flipV="1">
            <a:off x="9086913" y="1256249"/>
            <a:ext cx="1387521" cy="2702894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7" idx="3"/>
            <a:endCxn id="25" idx="3"/>
          </p:cNvCxnSpPr>
          <p:nvPr/>
        </p:nvCxnSpPr>
        <p:spPr>
          <a:xfrm flipH="1" flipV="1">
            <a:off x="8429226" y="1913935"/>
            <a:ext cx="1511187" cy="2910732"/>
          </a:xfrm>
          <a:prstGeom prst="curvedConnector3">
            <a:avLst>
              <a:gd name="adj1" fmla="val -15127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弧形接點 39"/>
          <p:cNvCxnSpPr>
            <a:stCxn id="10" idx="0"/>
          </p:cNvCxnSpPr>
          <p:nvPr/>
        </p:nvCxnSpPr>
        <p:spPr>
          <a:xfrm rot="16200000" flipV="1">
            <a:off x="8579366" y="1865369"/>
            <a:ext cx="531960" cy="730045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弧形接點 42"/>
          <p:cNvCxnSpPr>
            <a:stCxn id="27" idx="3"/>
          </p:cNvCxnSpPr>
          <p:nvPr/>
        </p:nvCxnSpPr>
        <p:spPr>
          <a:xfrm flipV="1">
            <a:off x="7182465" y="1964412"/>
            <a:ext cx="1297858" cy="1990427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20">
            <a:extLst>
              <a:ext uri="{FF2B5EF4-FFF2-40B4-BE49-F238E27FC236}">
                <a16:creationId xmlns="" xmlns:a16="http://schemas.microsoft.com/office/drawing/2014/main" id="{AB07221E-7C48-4113-A146-462E17EC5C84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2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zh-CN" altLang="en-US" dirty="0" smtClean="0"/>
              <a:t>註冊</a:t>
            </a:r>
            <a:r>
              <a:rPr lang="zh-CN" altLang="en-US" dirty="0"/>
              <a:t>與查詢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3046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=193:177:0:1:808</a:t>
            </a:r>
            <a:endParaRPr lang="zh-TW" altLang="en-US" dirty="0"/>
          </a:p>
          <a:p>
            <a:r>
              <a:rPr lang="en-US" altLang="zh-TW" dirty="0" err="1"/>
              <a:t>IndexService</a:t>
            </a:r>
            <a:r>
              <a:rPr lang="en-US" altLang="zh-TW" dirty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0" name="矩形圖說文字 19"/>
          <p:cNvSpPr/>
          <p:nvPr/>
        </p:nvSpPr>
        <p:spPr>
          <a:xfrm>
            <a:off x="280219" y="4088564"/>
            <a:ext cx="3038168" cy="1198729"/>
          </a:xfrm>
          <a:prstGeom prst="wedgeRectCallout">
            <a:avLst>
              <a:gd name="adj1" fmla="val 121216"/>
              <a:gd name="adj2" fmla="val -105972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 193:177:0:1:808</a:t>
            </a:r>
          </a:p>
        </p:txBody>
      </p:sp>
      <p:cxnSp>
        <p:nvCxnSpPr>
          <p:cNvPr id="11" name="直線單箭頭接點 10"/>
          <p:cNvCxnSpPr>
            <a:stCxn id="27" idx="3"/>
            <a:endCxn id="10" idx="1"/>
          </p:cNvCxnSpPr>
          <p:nvPr/>
        </p:nvCxnSpPr>
        <p:spPr>
          <a:xfrm flipV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7" idx="3"/>
            <a:endCxn id="18" idx="1"/>
          </p:cNvCxnSpPr>
          <p:nvPr/>
        </p:nvCxnSpPr>
        <p:spPr>
          <a:xfrm flipV="1">
            <a:off x="7182465" y="3918941"/>
            <a:ext cx="3076588" cy="358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7" idx="3"/>
            <a:endCxn id="17" idx="1"/>
          </p:cNvCxnSpPr>
          <p:nvPr/>
        </p:nvCxnSpPr>
        <p:spPr>
          <a:xfrm>
            <a:off x="7182465" y="3954839"/>
            <a:ext cx="1297858" cy="869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921477" y="2553076"/>
            <a:ext cx="65145" cy="57072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圖說文字 37"/>
          <p:cNvSpPr/>
          <p:nvPr/>
        </p:nvSpPr>
        <p:spPr>
          <a:xfrm>
            <a:off x="280219" y="1974359"/>
            <a:ext cx="3038168" cy="1198729"/>
          </a:xfrm>
          <a:prstGeom prst="wedgeRectCallout">
            <a:avLst>
              <a:gd name="adj1" fmla="val 134808"/>
              <a:gd name="adj2" fmla="val 20752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Query</a:t>
            </a:r>
            <a:r>
              <a:rPr lang="zh-CN" altLang="en-US" dirty="0"/>
              <a:t>結果</a:t>
            </a:r>
            <a:endParaRPr lang="en-US" altLang="zh-TW" dirty="0"/>
          </a:p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 193:177:0:1:808</a:t>
            </a:r>
          </a:p>
        </p:txBody>
      </p:sp>
      <p:sp>
        <p:nvSpPr>
          <p:cNvPr id="32" name="文字方塊 20">
            <a:extLst>
              <a:ext uri="{FF2B5EF4-FFF2-40B4-BE49-F238E27FC236}">
                <a16:creationId xmlns="" xmlns:a16="http://schemas.microsoft.com/office/drawing/2014/main" id="{5BBD7CE0-9A7F-4151-B3F1-EA9675EE9A77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68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en-US" altLang="zh-CN" dirty="0" smtClean="0"/>
              <a:t>IP</a:t>
            </a:r>
            <a:r>
              <a:rPr lang="zh-CN" altLang="en-US" dirty="0"/>
              <a:t>更新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325198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sz="2000" dirty="0" err="1">
                <a:solidFill>
                  <a:srgbClr val="FFC000"/>
                </a:solidFill>
              </a:rPr>
              <a:t>UserService</a:t>
            </a:r>
            <a:r>
              <a:rPr lang="en-US" altLang="zh-TW" sz="2000" dirty="0">
                <a:solidFill>
                  <a:srgbClr val="FFC000"/>
                </a:solidFill>
              </a:rPr>
              <a:t>=193:177:0:1:</a:t>
            </a:r>
            <a:r>
              <a:rPr lang="en-US" altLang="zh-CN" sz="2000" dirty="0">
                <a:solidFill>
                  <a:srgbClr val="FFC000"/>
                </a:solidFill>
              </a:rPr>
              <a:t>988</a:t>
            </a:r>
            <a:endParaRPr lang="zh-TW" altLang="en-US" sz="2000" dirty="0">
              <a:solidFill>
                <a:srgbClr val="FFC000"/>
              </a:solidFill>
            </a:endParaRPr>
          </a:p>
          <a:p>
            <a:r>
              <a:rPr lang="en-US" altLang="zh-TW" dirty="0" err="1"/>
              <a:t>IndexService</a:t>
            </a:r>
            <a:r>
              <a:rPr lang="en-US" altLang="zh-TW" dirty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0" name="矩形圖說文字 19"/>
          <p:cNvSpPr/>
          <p:nvPr/>
        </p:nvSpPr>
        <p:spPr>
          <a:xfrm>
            <a:off x="0" y="4088564"/>
            <a:ext cx="3318387" cy="1198729"/>
          </a:xfrm>
          <a:prstGeom prst="wedgeRectCallout">
            <a:avLst>
              <a:gd name="adj1" fmla="val 121216"/>
              <a:gd name="adj2" fmla="val -105972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Query 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endParaRPr lang="en-US" altLang="zh-TW" dirty="0" smtClean="0"/>
          </a:p>
          <a:p>
            <a:r>
              <a:rPr lang="en-US" altLang="zh-TW" dirty="0" err="1" smtClean="0"/>
              <a:t>TitleService</a:t>
            </a:r>
            <a:r>
              <a:rPr lang="en-US" altLang="zh-TW" dirty="0" smtClean="0"/>
              <a:t>=locolhost:7000</a:t>
            </a:r>
            <a:endParaRPr lang="en-US" altLang="zh-TW" dirty="0"/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sz="2000" dirty="0" err="1">
                <a:solidFill>
                  <a:schemeClr val="accent4"/>
                </a:solidFill>
              </a:rPr>
              <a:t>UserService</a:t>
            </a:r>
            <a:r>
              <a:rPr lang="en-US" altLang="zh-TW" sz="2000" dirty="0">
                <a:solidFill>
                  <a:schemeClr val="accent4"/>
                </a:solidFill>
              </a:rPr>
              <a:t>= </a:t>
            </a:r>
            <a:r>
              <a:rPr lang="en-US" altLang="zh-TW" sz="2000" dirty="0" smtClean="0">
                <a:solidFill>
                  <a:schemeClr val="accent4"/>
                </a:solidFill>
              </a:rPr>
              <a:t>193:177:0:1:</a:t>
            </a:r>
            <a:r>
              <a:rPr lang="en-US" altLang="zh-CN" sz="2000" dirty="0" smtClean="0">
                <a:solidFill>
                  <a:schemeClr val="accent4"/>
                </a:solidFill>
              </a:rPr>
              <a:t>988</a:t>
            </a:r>
            <a:endParaRPr lang="en-US" altLang="zh-TW" sz="2000" dirty="0">
              <a:solidFill>
                <a:schemeClr val="accent4"/>
              </a:solidFill>
            </a:endParaRPr>
          </a:p>
        </p:txBody>
      </p:sp>
      <p:cxnSp>
        <p:nvCxnSpPr>
          <p:cNvPr id="11" name="直線單箭頭接點 10"/>
          <p:cNvCxnSpPr>
            <a:stCxn id="27" idx="3"/>
            <a:endCxn id="10" idx="1"/>
          </p:cNvCxnSpPr>
          <p:nvPr/>
        </p:nvCxnSpPr>
        <p:spPr>
          <a:xfrm flipV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7" idx="3"/>
            <a:endCxn id="18" idx="1"/>
          </p:cNvCxnSpPr>
          <p:nvPr/>
        </p:nvCxnSpPr>
        <p:spPr>
          <a:xfrm flipV="1">
            <a:off x="7182465" y="3918941"/>
            <a:ext cx="3076588" cy="358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7" idx="3"/>
            <a:endCxn id="17" idx="1"/>
          </p:cNvCxnSpPr>
          <p:nvPr/>
        </p:nvCxnSpPr>
        <p:spPr>
          <a:xfrm>
            <a:off x="7182465" y="3954839"/>
            <a:ext cx="1297858" cy="869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921477" y="2553076"/>
            <a:ext cx="65145" cy="57072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圖說文字 37"/>
          <p:cNvSpPr/>
          <p:nvPr/>
        </p:nvSpPr>
        <p:spPr>
          <a:xfrm>
            <a:off x="0" y="1974359"/>
            <a:ext cx="3318387" cy="1198729"/>
          </a:xfrm>
          <a:prstGeom prst="wedgeRectCallout">
            <a:avLst>
              <a:gd name="adj1" fmla="val 134808"/>
              <a:gd name="adj2" fmla="val 20752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Query</a:t>
            </a:r>
            <a:r>
              <a:rPr lang="zh-CN" altLang="en-US" dirty="0"/>
              <a:t>結果</a:t>
            </a:r>
            <a:endParaRPr lang="en-US" altLang="zh-TW" dirty="0"/>
          </a:p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sz="2000" dirty="0" err="1">
                <a:solidFill>
                  <a:srgbClr val="FFC000"/>
                </a:solidFill>
              </a:rPr>
              <a:t>UserService</a:t>
            </a:r>
            <a:r>
              <a:rPr lang="en-US" altLang="zh-TW" sz="2000" dirty="0">
                <a:solidFill>
                  <a:srgbClr val="FFC000"/>
                </a:solidFill>
              </a:rPr>
              <a:t>= 193:177:0:1:</a:t>
            </a:r>
            <a:r>
              <a:rPr lang="en-US" altLang="zh-CN" sz="2000" dirty="0">
                <a:solidFill>
                  <a:srgbClr val="FFC000"/>
                </a:solidFill>
              </a:rPr>
              <a:t>988</a:t>
            </a:r>
            <a:endParaRPr lang="en-US" altLang="zh-TW" sz="2000" dirty="0">
              <a:solidFill>
                <a:srgbClr val="FFC000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="" xmlns:a16="http://schemas.microsoft.com/office/drawing/2014/main" id="{5BBD7CE0-9A7F-4151-B3F1-EA9675EE9A77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  <p:sp>
        <p:nvSpPr>
          <p:cNvPr id="33" name="文字方塊 20">
            <a:extLst>
              <a:ext uri="{FF2B5EF4-FFF2-40B4-BE49-F238E27FC236}">
                <a16:creationId xmlns="" xmlns:a16="http://schemas.microsoft.com/office/drawing/2014/main" id="{3491CBA1-1E69-4B31-AAAE-59BFD7EF1BED}"/>
              </a:ext>
            </a:extLst>
          </p:cNvPr>
          <p:cNvSpPr txBox="1"/>
          <p:nvPr/>
        </p:nvSpPr>
        <p:spPr>
          <a:xfrm>
            <a:off x="9955161" y="4591888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193:177:0:1:</a:t>
            </a:r>
            <a:r>
              <a:rPr lang="en-US" altLang="zh-CN" sz="2400" dirty="0">
                <a:solidFill>
                  <a:srgbClr val="FFC000"/>
                </a:solidFill>
              </a:rPr>
              <a:t>98</a:t>
            </a:r>
            <a:r>
              <a:rPr lang="en-US" altLang="zh-TW" sz="2400" dirty="0">
                <a:solidFill>
                  <a:srgbClr val="FFC000"/>
                </a:solidFill>
              </a:rPr>
              <a:t>8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cxnSp>
        <p:nvCxnSpPr>
          <p:cNvPr id="34" name="弧形接點 31">
            <a:extLst>
              <a:ext uri="{FF2B5EF4-FFF2-40B4-BE49-F238E27FC236}">
                <a16:creationId xmlns="" xmlns:a16="http://schemas.microsoft.com/office/drawing/2014/main" id="{968EBBAF-0EC5-4DC8-8F22-A73962F36AF8}"/>
              </a:ext>
            </a:extLst>
          </p:cNvPr>
          <p:cNvCxnSpPr/>
          <p:nvPr/>
        </p:nvCxnSpPr>
        <p:spPr>
          <a:xfrm rot="16200000" flipV="1">
            <a:off x="9086913" y="1256249"/>
            <a:ext cx="1387521" cy="2702894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乘号 2">
            <a:extLst>
              <a:ext uri="{FF2B5EF4-FFF2-40B4-BE49-F238E27FC236}">
                <a16:creationId xmlns="" xmlns:a16="http://schemas.microsoft.com/office/drawing/2014/main" id="{2B306D98-30C0-4A2A-8AAD-BBC18A4893BC}"/>
              </a:ext>
            </a:extLst>
          </p:cNvPr>
          <p:cNvSpPr/>
          <p:nvPr/>
        </p:nvSpPr>
        <p:spPr>
          <a:xfrm>
            <a:off x="10916049" y="4310404"/>
            <a:ext cx="386790" cy="2363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圖說文字 34"/>
          <p:cNvSpPr/>
          <p:nvPr/>
        </p:nvSpPr>
        <p:spPr>
          <a:xfrm>
            <a:off x="10507967" y="1121771"/>
            <a:ext cx="1224117" cy="612648"/>
          </a:xfrm>
          <a:prstGeom prst="wedgeRectCallout">
            <a:avLst>
              <a:gd name="adj1" fmla="val -50390"/>
              <a:gd name="adj2" fmla="val 1636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發送</a:t>
            </a:r>
            <a:r>
              <a:rPr lang="en-US" altLang="zh-CN" dirty="0" smtClean="0"/>
              <a:t>Renew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39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zh-CN" altLang="en-US" dirty="0" smtClean="0"/>
              <a:t>發生</a:t>
            </a:r>
            <a:r>
              <a:rPr lang="zh-CN" altLang="en-US" dirty="0"/>
              <a:t>掛</a:t>
            </a:r>
            <a:r>
              <a:rPr lang="zh-CN" altLang="en-US" dirty="0" smtClean="0"/>
              <a:t>點情況</a:t>
            </a:r>
            <a:endParaRPr lang="zh-CN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3046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=193:177:0:1:808</a:t>
            </a:r>
            <a:endParaRPr lang="zh-TW" altLang="en-US" dirty="0"/>
          </a:p>
          <a:p>
            <a:r>
              <a:rPr lang="en-US" altLang="zh-TW" dirty="0" err="1"/>
              <a:t>IndexService</a:t>
            </a:r>
            <a:r>
              <a:rPr lang="en-US" altLang="zh-TW" dirty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27" idx="3"/>
            <a:endCxn id="10" idx="1"/>
          </p:cNvCxnSpPr>
          <p:nvPr/>
        </p:nvCxnSpPr>
        <p:spPr>
          <a:xfrm flipV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7" idx="3"/>
            <a:endCxn id="18" idx="1"/>
          </p:cNvCxnSpPr>
          <p:nvPr/>
        </p:nvCxnSpPr>
        <p:spPr>
          <a:xfrm flipV="1">
            <a:off x="7182465" y="3918941"/>
            <a:ext cx="3076588" cy="358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7" idx="3"/>
            <a:endCxn id="17" idx="1"/>
          </p:cNvCxnSpPr>
          <p:nvPr/>
        </p:nvCxnSpPr>
        <p:spPr>
          <a:xfrm>
            <a:off x="7182465" y="3954839"/>
            <a:ext cx="1297858" cy="869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sp>
        <p:nvSpPr>
          <p:cNvPr id="32" name="文字方塊 20">
            <a:extLst>
              <a:ext uri="{FF2B5EF4-FFF2-40B4-BE49-F238E27FC236}">
                <a16:creationId xmlns="" xmlns:a16="http://schemas.microsoft.com/office/drawing/2014/main" id="{5BBD7CE0-9A7F-4151-B3F1-EA9675EE9A77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  <p:sp>
        <p:nvSpPr>
          <p:cNvPr id="33" name="乘號 32"/>
          <p:cNvSpPr/>
          <p:nvPr/>
        </p:nvSpPr>
        <p:spPr>
          <a:xfrm>
            <a:off x="5255949" y="1428095"/>
            <a:ext cx="1625365" cy="10824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矩形圖說文字 34"/>
          <p:cNvSpPr/>
          <p:nvPr/>
        </p:nvSpPr>
        <p:spPr>
          <a:xfrm>
            <a:off x="1076631" y="4243423"/>
            <a:ext cx="3038168" cy="1198729"/>
          </a:xfrm>
          <a:prstGeom prst="wedgeRectCallout">
            <a:avLst>
              <a:gd name="adj1" fmla="val 94517"/>
              <a:gd name="adj2" fmla="val -117045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 193:177:0:1:808</a:t>
            </a:r>
          </a:p>
        </p:txBody>
      </p:sp>
      <p:sp>
        <p:nvSpPr>
          <p:cNvPr id="4" name="矩形圖說文字 3"/>
          <p:cNvSpPr/>
          <p:nvPr/>
        </p:nvSpPr>
        <p:spPr>
          <a:xfrm>
            <a:off x="5957467" y="5493180"/>
            <a:ext cx="1224998" cy="789628"/>
          </a:xfrm>
          <a:prstGeom prst="wedgeRectCallout">
            <a:avLst>
              <a:gd name="adj1" fmla="val 94933"/>
              <a:gd name="adj2" fmla="val -1982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正常運作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72FE3B-6DD7-4446-A4DF-61826075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en-US" altLang="zh-CN" dirty="0" smtClean="0"/>
              <a:t>Client  Cache</a:t>
            </a:r>
            <a:r>
              <a:rPr lang="zh-CN" altLang="en-US" dirty="0" smtClean="0"/>
              <a:t>的</a:t>
            </a:r>
            <a:r>
              <a:rPr lang="zh-CN" altLang="en-US" dirty="0"/>
              <a:t>設置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05C0C20-3793-42B2-8FCD-136F7C3953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57032CF-B326-497C-B78D-DE4D6C6297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Cache </a:t>
            </a:r>
            <a:r>
              <a:rPr lang="zh-CN" altLang="en-US" dirty="0" smtClean="0"/>
              <a:t>機制</a:t>
            </a:r>
            <a:r>
              <a:rPr lang="zh-CN" altLang="en-US" dirty="0"/>
              <a:t>默認是開啓的，官方也不建議你關閉。</a:t>
            </a:r>
            <a:endParaRPr lang="en-US" altLang="zh-CN" dirty="0"/>
          </a:p>
          <a:p>
            <a:r>
              <a:rPr lang="en-US" altLang="zh-CN" dirty="0" err="1"/>
              <a:t>eureka.client.serviceUrl.registryFetchIntervalSeconds</a:t>
            </a:r>
            <a:r>
              <a:rPr lang="en-US" altLang="zh-CN" dirty="0"/>
              <a:t>=30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Eureka Client </a:t>
            </a:r>
            <a:r>
              <a:rPr lang="zh-CN" altLang="en-US" dirty="0"/>
              <a:t>向</a:t>
            </a:r>
            <a:r>
              <a:rPr lang="zh-CN" altLang="en-US" dirty="0" smtClean="0"/>
              <a:t> </a:t>
            </a:r>
            <a:r>
              <a:rPr lang="en-US" altLang="zh-CN" dirty="0"/>
              <a:t>Eureka Server </a:t>
            </a:r>
            <a:r>
              <a:rPr lang="en-US" altLang="zh-CN" dirty="0" smtClean="0"/>
              <a:t>Fetch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ahe</a:t>
            </a:r>
            <a:r>
              <a:rPr lang="zh-CN" altLang="en-US" dirty="0" smtClean="0"/>
              <a:t>的</a:t>
            </a:r>
            <a:r>
              <a:rPr lang="zh-CN" altLang="en-US" dirty="0"/>
              <a:t>間隔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BC2D246-9F41-4E5D-A57C-2504C701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3680"/>
            <a:ext cx="5670890" cy="13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Client </a:t>
            </a:r>
            <a:r>
              <a:rPr lang="zh-CN" altLang="en-US" dirty="0" smtClean="0"/>
              <a:t>發送</a:t>
            </a:r>
            <a:r>
              <a:rPr lang="en-US" altLang="zh-CN" dirty="0" smtClean="0"/>
              <a:t>Renew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和告知</a:t>
            </a:r>
            <a:r>
              <a:rPr lang="en-US" altLang="zh-CN" dirty="0" smtClean="0"/>
              <a:t>Service status</a:t>
            </a:r>
            <a:endParaRPr lang="zh-CN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3060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 smtClean="0">
                <a:solidFill>
                  <a:srgbClr val="FFC000"/>
                </a:solidFill>
              </a:rPr>
              <a:t>UserService</a:t>
            </a:r>
            <a:r>
              <a:rPr lang="en-US" altLang="zh-TW" dirty="0" smtClean="0">
                <a:solidFill>
                  <a:srgbClr val="FFC000"/>
                </a:solidFill>
              </a:rPr>
              <a:t>=193:177:0:1:</a:t>
            </a:r>
            <a:r>
              <a:rPr lang="en-US" altLang="zh-CN" dirty="0" smtClean="0">
                <a:solidFill>
                  <a:srgbClr val="FFC000"/>
                </a:solidFill>
              </a:rPr>
              <a:t>988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en-US" altLang="zh-TW" dirty="0" err="1"/>
              <a:t>IndexService</a:t>
            </a:r>
            <a:r>
              <a:rPr lang="en-US" altLang="zh-TW" dirty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cxnSp>
        <p:nvCxnSpPr>
          <p:cNvPr id="32" name="弧形接點 31"/>
          <p:cNvCxnSpPr>
            <a:stCxn id="18" idx="0"/>
            <a:endCxn id="25" idx="3"/>
          </p:cNvCxnSpPr>
          <p:nvPr/>
        </p:nvCxnSpPr>
        <p:spPr>
          <a:xfrm rot="16200000" flipV="1">
            <a:off x="9086913" y="1256249"/>
            <a:ext cx="1387521" cy="2702894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7" idx="3"/>
            <a:endCxn id="25" idx="3"/>
          </p:cNvCxnSpPr>
          <p:nvPr/>
        </p:nvCxnSpPr>
        <p:spPr>
          <a:xfrm flipH="1" flipV="1">
            <a:off x="8429226" y="1913935"/>
            <a:ext cx="1511187" cy="2910732"/>
          </a:xfrm>
          <a:prstGeom prst="curvedConnector3">
            <a:avLst>
              <a:gd name="adj1" fmla="val -15127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弧形接點 39"/>
          <p:cNvCxnSpPr>
            <a:stCxn id="10" idx="0"/>
          </p:cNvCxnSpPr>
          <p:nvPr/>
        </p:nvCxnSpPr>
        <p:spPr>
          <a:xfrm rot="16200000" flipV="1">
            <a:off x="8579366" y="1865369"/>
            <a:ext cx="531960" cy="730045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弧形接點 42"/>
          <p:cNvCxnSpPr>
            <a:stCxn id="27" idx="3"/>
          </p:cNvCxnSpPr>
          <p:nvPr/>
        </p:nvCxnSpPr>
        <p:spPr>
          <a:xfrm flipV="1">
            <a:off x="7182465" y="1964412"/>
            <a:ext cx="1297858" cy="1990427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20">
            <a:extLst>
              <a:ext uri="{FF2B5EF4-FFF2-40B4-BE49-F238E27FC236}">
                <a16:creationId xmlns="" xmlns:a16="http://schemas.microsoft.com/office/drawing/2014/main" id="{D23C9421-7A16-4F8D-BBEF-53E2FBB0CC1F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  <p:sp>
        <p:nvSpPr>
          <p:cNvPr id="34" name="文字方塊 20">
            <a:extLst>
              <a:ext uri="{FF2B5EF4-FFF2-40B4-BE49-F238E27FC236}">
                <a16:creationId xmlns="" xmlns:a16="http://schemas.microsoft.com/office/drawing/2014/main" id="{3491CBA1-1E69-4B31-AAAE-59BFD7EF1BED}"/>
              </a:ext>
            </a:extLst>
          </p:cNvPr>
          <p:cNvSpPr txBox="1"/>
          <p:nvPr/>
        </p:nvSpPr>
        <p:spPr>
          <a:xfrm>
            <a:off x="9955161" y="4591888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193:177:0:1:</a:t>
            </a:r>
            <a:r>
              <a:rPr lang="en-US" altLang="zh-CN" sz="2400" dirty="0">
                <a:solidFill>
                  <a:srgbClr val="FFC000"/>
                </a:solidFill>
              </a:rPr>
              <a:t>98</a:t>
            </a:r>
            <a:r>
              <a:rPr lang="en-US" altLang="zh-TW" sz="2400" dirty="0">
                <a:solidFill>
                  <a:srgbClr val="FFC000"/>
                </a:solidFill>
              </a:rPr>
              <a:t>8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35" name="乘号 2">
            <a:extLst>
              <a:ext uri="{FF2B5EF4-FFF2-40B4-BE49-F238E27FC236}">
                <a16:creationId xmlns="" xmlns:a16="http://schemas.microsoft.com/office/drawing/2014/main" id="{2B306D98-30C0-4A2A-8AAD-BBC18A4893BC}"/>
              </a:ext>
            </a:extLst>
          </p:cNvPr>
          <p:cNvSpPr/>
          <p:nvPr/>
        </p:nvSpPr>
        <p:spPr>
          <a:xfrm>
            <a:off x="10916049" y="4310404"/>
            <a:ext cx="386790" cy="2363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圖說文字 36"/>
          <p:cNvSpPr/>
          <p:nvPr/>
        </p:nvSpPr>
        <p:spPr>
          <a:xfrm>
            <a:off x="10690780" y="1384364"/>
            <a:ext cx="1224117" cy="612648"/>
          </a:xfrm>
          <a:prstGeom prst="wedgeRectCallout">
            <a:avLst>
              <a:gd name="adj1" fmla="val -61233"/>
              <a:gd name="adj2" fmla="val 1299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發送</a:t>
            </a:r>
            <a:r>
              <a:rPr lang="en-US" altLang="zh-CN" dirty="0" smtClean="0"/>
              <a:t>Renew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BB16E5-7C6E-4390-B70D-B4A18BF3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Client </a:t>
            </a:r>
            <a:r>
              <a:rPr lang="en-US" altLang="zh-CN" dirty="0" smtClean="0"/>
              <a:t>Renew</a:t>
            </a:r>
            <a:r>
              <a:rPr lang="zh-CN" altLang="en-US" dirty="0" smtClean="0"/>
              <a:t>設置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EABEE80-7136-44E4-B208-2D325E20C4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8A74158-B020-485A-AF1B-185CD9B35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831286" cy="4246563"/>
          </a:xfrm>
        </p:spPr>
        <p:txBody>
          <a:bodyPr/>
          <a:lstStyle/>
          <a:p>
            <a:r>
              <a:rPr lang="en-US" altLang="zh-CN" dirty="0" err="1"/>
              <a:t>eureka.client.instance.leaseRenewalIntervalInSeconds</a:t>
            </a:r>
            <a:r>
              <a:rPr lang="en-US" altLang="zh-CN" dirty="0"/>
              <a:t>=30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發送</a:t>
            </a:r>
            <a:r>
              <a:rPr lang="en-US" altLang="zh-CN" dirty="0" smtClean="0"/>
              <a:t>Renew</a:t>
            </a:r>
            <a:r>
              <a:rPr lang="zh-CN" altLang="en-US" dirty="0" smtClean="0"/>
              <a:t>的</a:t>
            </a:r>
            <a:r>
              <a:rPr lang="zh-CN" altLang="en-US" dirty="0"/>
              <a:t>間隔</a:t>
            </a:r>
            <a:endParaRPr lang="en-US" altLang="zh-CN" dirty="0"/>
          </a:p>
          <a:p>
            <a:r>
              <a:rPr lang="en-US" altLang="zh-CN" dirty="0" err="1" smtClean="0"/>
              <a:t>eureka.client.instance.leaseExpirationDurationInSeconds</a:t>
            </a:r>
            <a:r>
              <a:rPr lang="en-US" altLang="zh-CN" dirty="0" smtClean="0"/>
              <a:t>=90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保留</a:t>
            </a:r>
            <a:r>
              <a:rPr lang="zh-CN" altLang="en-US" dirty="0" smtClean="0"/>
              <a:t>最後</a:t>
            </a:r>
            <a:r>
              <a:rPr lang="en-US" altLang="zh-CN" dirty="0" smtClean="0"/>
              <a:t>Renew</a:t>
            </a:r>
            <a:r>
              <a:rPr lang="zh-CN" altLang="en-US" dirty="0" smtClean="0"/>
              <a:t>的</a:t>
            </a:r>
            <a:r>
              <a:rPr lang="zh-CN" altLang="en-US" dirty="0"/>
              <a:t>期限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086224"/>
            <a:ext cx="7642123" cy="221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4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Eureka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保護機制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Eureka Server </a:t>
            </a:r>
            <a:r>
              <a:rPr lang="zh-CN" altLang="en-US" dirty="0" smtClean="0"/>
              <a:t>在運行期間會去統計心跳失敗比例，如果在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分鐘內失敗比例低於</a:t>
            </a:r>
            <a:r>
              <a:rPr lang="en-US" altLang="zh-CN" dirty="0" smtClean="0"/>
              <a:t>85%</a:t>
            </a:r>
            <a:r>
              <a:rPr lang="zh-CN" altLang="en-US" dirty="0"/>
              <a:t> （</a:t>
            </a:r>
            <a:r>
              <a:rPr lang="en-US" altLang="zh-CN" dirty="0" err="1"/>
              <a:t>eureka.server.renewal</a:t>
            </a:r>
            <a:r>
              <a:rPr lang="en-US" altLang="zh-CN" dirty="0"/>
              <a:t>-percent-threshold = 0.85</a:t>
            </a:r>
            <a:r>
              <a:rPr lang="zh-CN" altLang="en-US" dirty="0"/>
              <a:t>）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就會觸發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保護機制，</a:t>
            </a:r>
            <a:r>
              <a:rPr lang="en-US" altLang="zh-CN" dirty="0" smtClean="0"/>
              <a:t>Eureka Server</a:t>
            </a:r>
            <a:r>
              <a:rPr lang="zh-CN" altLang="en-US" dirty="0" smtClean="0"/>
              <a:t>會將這些實例保護起來，讓這些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不會過期。</a:t>
            </a:r>
            <a:r>
              <a:rPr lang="en-US" altLang="zh-CN" dirty="0" smtClean="0"/>
              <a:t>(Eureka Server</a:t>
            </a:r>
            <a:r>
              <a:rPr lang="zh-CN" altLang="en-US" dirty="0" smtClean="0"/>
              <a:t>不會主動去刪除</a:t>
            </a:r>
            <a:r>
              <a:rPr lang="en-US" altLang="zh-CN" dirty="0" smtClean="0"/>
              <a:t>Service)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3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保護</a:t>
            </a:r>
            <a:r>
              <a:rPr lang="zh-CN" altLang="en-US" dirty="0"/>
              <a:t>機制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2929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LineService</a:t>
            </a:r>
            <a:r>
              <a:rPr lang="en-US" altLang="zh-TW" dirty="0">
                <a:solidFill>
                  <a:srgbClr val="FF0000"/>
                </a:solidFill>
              </a:rPr>
              <a:t>=locolhost:7001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UserService</a:t>
            </a:r>
            <a:r>
              <a:rPr lang="en-US" altLang="zh-TW" dirty="0">
                <a:solidFill>
                  <a:srgbClr val="FF0000"/>
                </a:solidFill>
              </a:rPr>
              <a:t>=193.177.0.1:808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IndexService</a:t>
            </a:r>
            <a:r>
              <a:rPr lang="en-US" altLang="zh-TW" dirty="0">
                <a:solidFill>
                  <a:srgbClr val="FF0000"/>
                </a:solidFill>
              </a:rPr>
              <a:t>=localhost:8080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cxnSp>
        <p:nvCxnSpPr>
          <p:cNvPr id="43" name="弧形接點 42"/>
          <p:cNvCxnSpPr>
            <a:stCxn id="27" idx="3"/>
          </p:cNvCxnSpPr>
          <p:nvPr/>
        </p:nvCxnSpPr>
        <p:spPr>
          <a:xfrm flipV="1">
            <a:off x="7182465" y="1964412"/>
            <a:ext cx="1297858" cy="1990427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乘号 2">
            <a:extLst>
              <a:ext uri="{FF2B5EF4-FFF2-40B4-BE49-F238E27FC236}">
                <a16:creationId xmlns="" xmlns:a16="http://schemas.microsoft.com/office/drawing/2014/main" id="{E0A4DCF0-B237-4C24-B941-FADA05F0F38E}"/>
              </a:ext>
            </a:extLst>
          </p:cNvPr>
          <p:cNvSpPr/>
          <p:nvPr/>
        </p:nvSpPr>
        <p:spPr>
          <a:xfrm>
            <a:off x="8683162" y="2685503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乘号 32">
            <a:extLst>
              <a:ext uri="{FF2B5EF4-FFF2-40B4-BE49-F238E27FC236}">
                <a16:creationId xmlns="" xmlns:a16="http://schemas.microsoft.com/office/drawing/2014/main" id="{0A2150D8-62B5-4818-B18E-C365FC2C460E}"/>
              </a:ext>
            </a:extLst>
          </p:cNvPr>
          <p:cNvSpPr/>
          <p:nvPr/>
        </p:nvSpPr>
        <p:spPr>
          <a:xfrm>
            <a:off x="10689354" y="3426137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="" xmlns:a16="http://schemas.microsoft.com/office/drawing/2014/main" id="{D14B6B04-A770-4C07-BFE3-4F4E2FCE656B}"/>
              </a:ext>
            </a:extLst>
          </p:cNvPr>
          <p:cNvSpPr/>
          <p:nvPr/>
        </p:nvSpPr>
        <p:spPr>
          <a:xfrm>
            <a:off x="8655984" y="4321972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字方塊 20">
            <a:extLst>
              <a:ext uri="{FF2B5EF4-FFF2-40B4-BE49-F238E27FC236}">
                <a16:creationId xmlns="" xmlns:a16="http://schemas.microsoft.com/office/drawing/2014/main" id="{47803DFE-8EEB-4A0C-A301-BDFBC759CF3E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  <p:sp>
        <p:nvSpPr>
          <p:cNvPr id="32" name="矩形圖說文字 31"/>
          <p:cNvSpPr/>
          <p:nvPr/>
        </p:nvSpPr>
        <p:spPr>
          <a:xfrm>
            <a:off x="9601201" y="1121771"/>
            <a:ext cx="2130884" cy="612648"/>
          </a:xfrm>
          <a:prstGeom prst="wedgeRectCallout">
            <a:avLst>
              <a:gd name="adj1" fmla="val -115869"/>
              <a:gd name="adj2" fmla="val 769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已停止發送</a:t>
            </a:r>
            <a:r>
              <a:rPr lang="en-US" altLang="zh-CN" dirty="0" smtClean="0"/>
              <a:t>Renew</a:t>
            </a:r>
          </a:p>
          <a:p>
            <a:pPr algn="ctr"/>
            <a:r>
              <a:rPr lang="zh-CN" altLang="en-US" dirty="0" smtClean="0"/>
              <a:t>但</a:t>
            </a:r>
            <a:r>
              <a:rPr lang="en-US" altLang="zh-CN" dirty="0" smtClean="0"/>
              <a:t>IP</a:t>
            </a:r>
            <a:r>
              <a:rPr lang="zh-CN" altLang="en-US" dirty="0" smtClean="0"/>
              <a:t>被保留了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4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內容版面配置區 5"/>
          <p:cNvSpPr>
            <a:spLocks noGrp="1"/>
          </p:cNvSpPr>
          <p:nvPr/>
        </p:nvSpPr>
        <p:spPr>
          <a:xfrm>
            <a:off x="3123210" y="798512"/>
            <a:ext cx="8408390" cy="5557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爲何需要</a:t>
            </a:r>
            <a:r>
              <a:rPr lang="en-US" altLang="zh-CN" dirty="0"/>
              <a:t>Service Registry</a:t>
            </a:r>
            <a:r>
              <a:rPr lang="zh-CN" altLang="en-US" dirty="0"/>
              <a:t>？</a:t>
            </a:r>
            <a:endParaRPr lang="en-US" altLang="zh-TW" dirty="0"/>
          </a:p>
          <a:p>
            <a:r>
              <a:rPr lang="en-US" altLang="zh-TW" dirty="0"/>
              <a:t>Eureka </a:t>
            </a:r>
            <a:r>
              <a:rPr lang="zh-CN" altLang="en-US" dirty="0"/>
              <a:t>服務</a:t>
            </a:r>
            <a:endParaRPr lang="en-US" altLang="zh-CN" dirty="0"/>
          </a:p>
          <a:p>
            <a:r>
              <a:rPr lang="en-US" altLang="zh-CN" dirty="0"/>
              <a:t>Gateway </a:t>
            </a:r>
            <a:r>
              <a:rPr lang="en-US" altLang="zh-CN" dirty="0" smtClean="0"/>
              <a:t>pattern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關閉</a:t>
            </a:r>
            <a:r>
              <a:rPr lang="zh-CN" altLang="en-US" dirty="0"/>
              <a:t>保護機制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652887"/>
            <a:ext cx="276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cxnSp>
        <p:nvCxnSpPr>
          <p:cNvPr id="43" name="弧形接點 42"/>
          <p:cNvCxnSpPr>
            <a:stCxn id="27" idx="3"/>
          </p:cNvCxnSpPr>
          <p:nvPr/>
        </p:nvCxnSpPr>
        <p:spPr>
          <a:xfrm flipV="1">
            <a:off x="7182465" y="1964412"/>
            <a:ext cx="1297858" cy="1990427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乘号 2">
            <a:extLst>
              <a:ext uri="{FF2B5EF4-FFF2-40B4-BE49-F238E27FC236}">
                <a16:creationId xmlns="" xmlns:a16="http://schemas.microsoft.com/office/drawing/2014/main" id="{E0A4DCF0-B237-4C24-B941-FADA05F0F38E}"/>
              </a:ext>
            </a:extLst>
          </p:cNvPr>
          <p:cNvSpPr/>
          <p:nvPr/>
        </p:nvSpPr>
        <p:spPr>
          <a:xfrm>
            <a:off x="8683162" y="2685503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乘号 32">
            <a:extLst>
              <a:ext uri="{FF2B5EF4-FFF2-40B4-BE49-F238E27FC236}">
                <a16:creationId xmlns="" xmlns:a16="http://schemas.microsoft.com/office/drawing/2014/main" id="{0A2150D8-62B5-4818-B18E-C365FC2C460E}"/>
              </a:ext>
            </a:extLst>
          </p:cNvPr>
          <p:cNvSpPr/>
          <p:nvPr/>
        </p:nvSpPr>
        <p:spPr>
          <a:xfrm>
            <a:off x="10689354" y="3426137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="" xmlns:a16="http://schemas.microsoft.com/office/drawing/2014/main" id="{D14B6B04-A770-4C07-BFE3-4F4E2FCE656B}"/>
              </a:ext>
            </a:extLst>
          </p:cNvPr>
          <p:cNvSpPr/>
          <p:nvPr/>
        </p:nvSpPr>
        <p:spPr>
          <a:xfrm>
            <a:off x="8655984" y="4321972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字方塊 20">
            <a:extLst>
              <a:ext uri="{FF2B5EF4-FFF2-40B4-BE49-F238E27FC236}">
                <a16:creationId xmlns="" xmlns:a16="http://schemas.microsoft.com/office/drawing/2014/main" id="{3EF068E7-20FE-4D80-94AF-C6C69D10E12D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  <p:sp>
        <p:nvSpPr>
          <p:cNvPr id="35" name="矩形圖說文字 34"/>
          <p:cNvSpPr/>
          <p:nvPr/>
        </p:nvSpPr>
        <p:spPr>
          <a:xfrm>
            <a:off x="2020529" y="4365521"/>
            <a:ext cx="2566997" cy="612648"/>
          </a:xfrm>
          <a:prstGeom prst="wedgeRectCallout">
            <a:avLst>
              <a:gd name="adj1" fmla="val 117377"/>
              <a:gd name="adj2" fmla="val -4069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 </a:t>
            </a:r>
            <a:r>
              <a:rPr lang="zh-CN" altLang="en-US" dirty="0"/>
              <a:t>清理廢棄的</a:t>
            </a:r>
            <a:r>
              <a:rPr lang="en-US" altLang="zh-CN" dirty="0"/>
              <a:t>Service IP</a:t>
            </a:r>
          </a:p>
          <a:p>
            <a:r>
              <a:rPr lang="en-US" altLang="zh-CN" dirty="0"/>
              <a:t>2. </a:t>
            </a:r>
            <a:r>
              <a:rPr lang="zh-CN" altLang="en-US" dirty="0" smtClean="0"/>
              <a:t>刷新</a:t>
            </a:r>
            <a:r>
              <a:rPr lang="en-US" altLang="zh-CN" dirty="0" smtClean="0"/>
              <a:t>Cache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8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BB16E5-7C6E-4390-B70D-B4A18BF3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 Server </a:t>
            </a:r>
            <a:r>
              <a:rPr lang="zh-CN" altLang="en-US" dirty="0" smtClean="0"/>
              <a:t>關閉</a:t>
            </a:r>
            <a:r>
              <a:rPr lang="zh-CN" altLang="en-US" dirty="0"/>
              <a:t>保護機制的設置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EABEE80-7136-44E4-B208-2D325E20C4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8A74158-B020-485A-AF1B-185CD9B35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000" dirty="0" err="1"/>
              <a:t>eureka.server.enableSelfPreservation</a:t>
            </a:r>
            <a:r>
              <a:rPr lang="en-US" altLang="zh-CN" sz="2000" dirty="0"/>
              <a:t>=false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關閉保護機制</a:t>
            </a:r>
            <a:endParaRPr lang="en-US" altLang="zh-CN" sz="2000" dirty="0"/>
          </a:p>
          <a:p>
            <a:r>
              <a:rPr lang="en-US" altLang="zh-CN" sz="2000" dirty="0" err="1"/>
              <a:t>eureka.server.evictionIntervalTimerInMs</a:t>
            </a:r>
            <a:r>
              <a:rPr lang="en-US" altLang="zh-CN" sz="2000" dirty="0"/>
              <a:t>=60000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刪除</a:t>
            </a:r>
            <a:r>
              <a:rPr lang="en-US" altLang="zh-CN" sz="2000" dirty="0" smtClean="0"/>
              <a:t>fail-service</a:t>
            </a:r>
            <a:endParaRPr lang="en-US" altLang="zh-CN" sz="2000" dirty="0"/>
          </a:p>
          <a:p>
            <a:r>
              <a:rPr lang="en-US" altLang="zh-CN" sz="2000" dirty="0" err="1"/>
              <a:t>eureka.server.ResponseCacheUpdateIntervalMs</a:t>
            </a:r>
            <a:r>
              <a:rPr lang="en-US" altLang="zh-CN" sz="2000" dirty="0"/>
              <a:t>=30000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更新</a:t>
            </a:r>
            <a:r>
              <a:rPr lang="zh-CN" altLang="en-US" sz="2000" dirty="0" smtClean="0"/>
              <a:t>響應</a:t>
            </a:r>
            <a:r>
              <a:rPr lang="en-US" altLang="zh-CN" sz="2000" dirty="0" smtClean="0"/>
              <a:t>Cache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530393C-AF4C-4E6D-9B54-C97A2C73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16437"/>
            <a:ext cx="8068164" cy="19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Consumer</a:t>
            </a:r>
            <a:r>
              <a:rPr lang="zh-CN" altLang="en-US" dirty="0"/>
              <a:t>最慢得知</a:t>
            </a:r>
            <a:r>
              <a:rPr lang="zh-CN" altLang="en-US" dirty="0" smtClean="0"/>
              <a:t>時間</a:t>
            </a:r>
            <a:r>
              <a:rPr lang="en-US" altLang="zh-CN" dirty="0" smtClean="0"/>
              <a:t>Service Status</a:t>
            </a:r>
            <a:r>
              <a:rPr lang="zh-CN" altLang="en-US" dirty="0" smtClean="0"/>
              <a:t>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0783420"/>
              </p:ext>
            </p:extLst>
          </p:nvPr>
        </p:nvGraphicFramePr>
        <p:xfrm>
          <a:off x="1268361" y="1930400"/>
          <a:ext cx="9217742" cy="4301565"/>
        </p:xfrm>
        <a:graphic>
          <a:graphicData uri="http://schemas.openxmlformats.org/drawingml/2006/table">
            <a:tbl>
              <a:tblPr/>
              <a:tblGrid>
                <a:gridCol w="4608871"/>
                <a:gridCol w="4608871"/>
              </a:tblGrid>
              <a:tr h="333064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effectLst/>
                        </a:rPr>
                        <a:t>Eureka Client</a:t>
                      </a:r>
                    </a:p>
                  </a:txBody>
                  <a:tcPr marL="83266" marR="83266" marT="41633" marB="4163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</a:rPr>
                        <a:t>时间</a:t>
                      </a:r>
                    </a:p>
                  </a:txBody>
                  <a:tcPr marL="83266" marR="83266" marT="41633" marB="4163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265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effectLst/>
                        </a:rPr>
                        <a:t>Service Online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83266" marR="83266" marT="41633" marB="4163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30(</a:t>
                      </a:r>
                      <a:r>
                        <a:rPr lang="en-US" altLang="zh-TW" sz="2000" dirty="0" err="1" smtClean="0">
                          <a:effectLst/>
                        </a:rPr>
                        <a:t>WriteCache</a:t>
                      </a:r>
                      <a:r>
                        <a:rPr lang="en-US" sz="2000" dirty="0" smtClean="0">
                          <a:effectLst/>
                        </a:rPr>
                        <a:t>)+30(</a:t>
                      </a:r>
                      <a:r>
                        <a:rPr lang="en-US" sz="2000" dirty="0" err="1" smtClean="0">
                          <a:effectLst/>
                        </a:rPr>
                        <a:t>ClientFetch</a:t>
                      </a:r>
                      <a:r>
                        <a:rPr lang="en-US" sz="2000" dirty="0" smtClean="0">
                          <a:effectLst/>
                        </a:rPr>
                        <a:t>)=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60s</a:t>
                      </a:r>
                      <a:endParaRPr lang="en-US" sz="2000" dirty="0">
                        <a:effectLst/>
                      </a:endParaRPr>
                    </a:p>
                  </a:txBody>
                  <a:tcPr marL="83266" marR="83266" marT="41633" marB="4163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effectLst/>
                        </a:rPr>
                        <a:t>Service Offline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83266" marR="83266" marT="41633" marB="4163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30(</a:t>
                      </a:r>
                      <a:r>
                        <a:rPr lang="en-US" sz="2000" dirty="0" err="1" smtClean="0">
                          <a:effectLst/>
                        </a:rPr>
                        <a:t>WriteCache</a:t>
                      </a:r>
                      <a:r>
                        <a:rPr lang="en-US" sz="2000" dirty="0" smtClean="0">
                          <a:effectLst/>
                        </a:rPr>
                        <a:t>)+30(</a:t>
                      </a:r>
                      <a:r>
                        <a:rPr lang="en-US" sz="2000" dirty="0" err="1" smtClean="0">
                          <a:effectLst/>
                        </a:rPr>
                        <a:t>ClientFetch</a:t>
                      </a:r>
                      <a:r>
                        <a:rPr lang="en-US" sz="2000" dirty="0" smtClean="0">
                          <a:effectLst/>
                        </a:rPr>
                        <a:t>)=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60s</a:t>
                      </a:r>
                      <a:endParaRPr lang="en-US" sz="2000" dirty="0">
                        <a:effectLst/>
                      </a:endParaRPr>
                    </a:p>
                  </a:txBody>
                  <a:tcPr marL="83266" marR="83266" marT="41633" marB="4163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7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最慢得知時間</a:t>
            </a:r>
            <a:endParaRPr lang="zh-CN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325198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sz="2000" dirty="0" err="1">
                <a:solidFill>
                  <a:srgbClr val="FFC000"/>
                </a:solidFill>
              </a:rPr>
              <a:t>UserService</a:t>
            </a:r>
            <a:r>
              <a:rPr lang="en-US" altLang="zh-TW" sz="2000" dirty="0">
                <a:solidFill>
                  <a:srgbClr val="FFC000"/>
                </a:solidFill>
              </a:rPr>
              <a:t>=193:177:0:1:</a:t>
            </a:r>
            <a:r>
              <a:rPr lang="en-US" altLang="zh-CN" sz="2000" dirty="0">
                <a:solidFill>
                  <a:srgbClr val="FFC000"/>
                </a:solidFill>
              </a:rPr>
              <a:t>988</a:t>
            </a:r>
            <a:endParaRPr lang="zh-TW" altLang="en-US" sz="2000" dirty="0">
              <a:solidFill>
                <a:srgbClr val="FFC000"/>
              </a:solidFill>
            </a:endParaRPr>
          </a:p>
          <a:p>
            <a:r>
              <a:rPr lang="en-US" altLang="zh-TW" dirty="0" err="1"/>
              <a:t>IndexService</a:t>
            </a:r>
            <a:r>
              <a:rPr lang="en-US" altLang="zh-TW" dirty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0" name="矩形圖說文字 19"/>
          <p:cNvSpPr/>
          <p:nvPr/>
        </p:nvSpPr>
        <p:spPr>
          <a:xfrm>
            <a:off x="0" y="4088564"/>
            <a:ext cx="3318387" cy="1198729"/>
          </a:xfrm>
          <a:prstGeom prst="wedgeRectCallout">
            <a:avLst>
              <a:gd name="adj1" fmla="val 121216"/>
              <a:gd name="adj2" fmla="val -105972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sz="2000" dirty="0" err="1">
                <a:solidFill>
                  <a:schemeClr val="accent4"/>
                </a:solidFill>
              </a:rPr>
              <a:t>UserService</a:t>
            </a:r>
            <a:r>
              <a:rPr lang="en-US" altLang="zh-TW" sz="2000" dirty="0">
                <a:solidFill>
                  <a:schemeClr val="accent4"/>
                </a:solidFill>
              </a:rPr>
              <a:t>= </a:t>
            </a:r>
            <a:r>
              <a:rPr lang="en-US" altLang="zh-TW" sz="2000" dirty="0" smtClean="0">
                <a:solidFill>
                  <a:schemeClr val="accent4"/>
                </a:solidFill>
              </a:rPr>
              <a:t>193:177:0:1:</a:t>
            </a:r>
            <a:r>
              <a:rPr lang="en-US" altLang="zh-CN" sz="2000" dirty="0" smtClean="0">
                <a:solidFill>
                  <a:schemeClr val="accent4"/>
                </a:solidFill>
              </a:rPr>
              <a:t>988</a:t>
            </a:r>
            <a:endParaRPr lang="en-US" altLang="zh-TW" sz="2000" dirty="0">
              <a:solidFill>
                <a:schemeClr val="accent4"/>
              </a:solidFill>
            </a:endParaRPr>
          </a:p>
        </p:txBody>
      </p:sp>
      <p:cxnSp>
        <p:nvCxnSpPr>
          <p:cNvPr id="11" name="直線單箭頭接點 10"/>
          <p:cNvCxnSpPr>
            <a:stCxn id="27" idx="3"/>
            <a:endCxn id="10" idx="1"/>
          </p:cNvCxnSpPr>
          <p:nvPr/>
        </p:nvCxnSpPr>
        <p:spPr>
          <a:xfrm flipV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7" idx="3"/>
            <a:endCxn id="18" idx="1"/>
          </p:cNvCxnSpPr>
          <p:nvPr/>
        </p:nvCxnSpPr>
        <p:spPr>
          <a:xfrm flipV="1">
            <a:off x="7182465" y="3918941"/>
            <a:ext cx="3076588" cy="358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7" idx="3"/>
            <a:endCxn id="17" idx="1"/>
          </p:cNvCxnSpPr>
          <p:nvPr/>
        </p:nvCxnSpPr>
        <p:spPr>
          <a:xfrm>
            <a:off x="7182465" y="3954839"/>
            <a:ext cx="1297858" cy="869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921477" y="2553076"/>
            <a:ext cx="65145" cy="57072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20">
            <a:extLst>
              <a:ext uri="{FF2B5EF4-FFF2-40B4-BE49-F238E27FC236}">
                <a16:creationId xmlns="" xmlns:a16="http://schemas.microsoft.com/office/drawing/2014/main" id="{3491CBA1-1E69-4B31-AAAE-59BFD7EF1BED}"/>
              </a:ext>
            </a:extLst>
          </p:cNvPr>
          <p:cNvSpPr txBox="1"/>
          <p:nvPr/>
        </p:nvSpPr>
        <p:spPr>
          <a:xfrm>
            <a:off x="10033426" y="4305593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193:177:0:1:</a:t>
            </a:r>
            <a:r>
              <a:rPr lang="en-US" altLang="zh-CN" sz="2400" dirty="0">
                <a:solidFill>
                  <a:srgbClr val="FFC000"/>
                </a:solidFill>
              </a:rPr>
              <a:t>98</a:t>
            </a:r>
            <a:r>
              <a:rPr lang="en-US" altLang="zh-TW" sz="2400" dirty="0">
                <a:solidFill>
                  <a:srgbClr val="FFC000"/>
                </a:solidFill>
              </a:rPr>
              <a:t>8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cxnSp>
        <p:nvCxnSpPr>
          <p:cNvPr id="34" name="弧形接點 31">
            <a:extLst>
              <a:ext uri="{FF2B5EF4-FFF2-40B4-BE49-F238E27FC236}">
                <a16:creationId xmlns="" xmlns:a16="http://schemas.microsoft.com/office/drawing/2014/main" id="{968EBBAF-0EC5-4DC8-8F22-A73962F36AF8}"/>
              </a:ext>
            </a:extLst>
          </p:cNvPr>
          <p:cNvCxnSpPr/>
          <p:nvPr/>
        </p:nvCxnSpPr>
        <p:spPr>
          <a:xfrm rot="16200000" flipV="1">
            <a:off x="9086913" y="1256249"/>
            <a:ext cx="1387521" cy="2702894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圖說文字 34"/>
          <p:cNvSpPr/>
          <p:nvPr/>
        </p:nvSpPr>
        <p:spPr>
          <a:xfrm>
            <a:off x="9731995" y="1121771"/>
            <a:ext cx="2000090" cy="612648"/>
          </a:xfrm>
          <a:prstGeom prst="wedgeRectCallout">
            <a:avLst>
              <a:gd name="adj1" fmla="val -37117"/>
              <a:gd name="adj2" fmla="val 127498"/>
            </a:avLst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</a:t>
            </a:r>
            <a:r>
              <a:rPr lang="en-US" altLang="zh-CN" dirty="0" smtClean="0"/>
              <a:t>=193.177.0.1:988</a:t>
            </a:r>
          </a:p>
          <a:p>
            <a:pPr algn="ctr"/>
            <a:r>
              <a:rPr lang="en-US" altLang="zh-CN" dirty="0" smtClean="0"/>
              <a:t>Status=up</a:t>
            </a:r>
            <a:endParaRPr lang="zh-TW" alt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7831394" y="191729"/>
            <a:ext cx="3522406" cy="612648"/>
          </a:xfrm>
          <a:prstGeom prst="wedgeRoundRectCallout">
            <a:avLst>
              <a:gd name="adj1" fmla="val -40853"/>
              <a:gd name="adj2" fmla="val 1973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Renew=30</a:t>
            </a:r>
            <a:r>
              <a:rPr lang="zh-CN" altLang="en-US" dirty="0"/>
              <a:t>秒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227532" y="2682734"/>
            <a:ext cx="3522406" cy="612648"/>
          </a:xfrm>
          <a:prstGeom prst="wedgeRoundRectCallout">
            <a:avLst>
              <a:gd name="adj1" fmla="val 110299"/>
              <a:gd name="adj2" fmla="val -145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fetch</a:t>
            </a:r>
            <a:r>
              <a:rPr lang="en-US" altLang="zh-CN" dirty="0"/>
              <a:t>=30</a:t>
            </a:r>
            <a:r>
              <a:rPr lang="zh-CN" altLang="en-US" dirty="0"/>
              <a:t>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7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Off</a:t>
            </a:r>
            <a:r>
              <a:rPr lang="en-US" altLang="zh-CN" dirty="0" smtClean="0"/>
              <a:t>line</a:t>
            </a:r>
            <a:r>
              <a:rPr lang="zh-CN" altLang="en-US" dirty="0"/>
              <a:t>，</a:t>
            </a:r>
            <a:r>
              <a:rPr lang="en-US" altLang="zh-CN" dirty="0"/>
              <a:t>Consumer</a:t>
            </a:r>
            <a:r>
              <a:rPr lang="zh-CN" altLang="en-US" dirty="0"/>
              <a:t>最慢得知時間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2859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 smtClean="0"/>
              <a:t>IndexService</a:t>
            </a:r>
            <a:r>
              <a:rPr lang="en-US" altLang="zh-TW" dirty="0" smtClean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0" name="矩形圖說文字 19"/>
          <p:cNvSpPr/>
          <p:nvPr/>
        </p:nvSpPr>
        <p:spPr>
          <a:xfrm>
            <a:off x="0" y="4088564"/>
            <a:ext cx="3318387" cy="1198729"/>
          </a:xfrm>
          <a:prstGeom prst="wedgeRectCallout">
            <a:avLst>
              <a:gd name="adj1" fmla="val 121216"/>
              <a:gd name="adj2" fmla="val -105972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Query</a:t>
            </a:r>
            <a:r>
              <a:rPr lang="zh-CN" altLang="en-US" dirty="0">
                <a:solidFill>
                  <a:srgbClr val="FF0000"/>
                </a:solidFill>
              </a:rPr>
              <a:t>緩存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 smtClean="0"/>
              <a:t>LineService</a:t>
            </a:r>
            <a:r>
              <a:rPr lang="en-US" altLang="zh-TW" dirty="0" smtClean="0"/>
              <a:t>=locolhost:7001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27" idx="3"/>
            <a:endCxn id="10" idx="1"/>
          </p:cNvCxnSpPr>
          <p:nvPr/>
        </p:nvCxnSpPr>
        <p:spPr>
          <a:xfrm flipV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7" idx="3"/>
            <a:endCxn id="18" idx="1"/>
          </p:cNvCxnSpPr>
          <p:nvPr/>
        </p:nvCxnSpPr>
        <p:spPr>
          <a:xfrm flipV="1">
            <a:off x="7182465" y="3918941"/>
            <a:ext cx="3076588" cy="358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7" idx="3"/>
            <a:endCxn id="17" idx="1"/>
          </p:cNvCxnSpPr>
          <p:nvPr/>
        </p:nvCxnSpPr>
        <p:spPr>
          <a:xfrm>
            <a:off x="7182465" y="3954839"/>
            <a:ext cx="1297858" cy="869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921477" y="2553076"/>
            <a:ext cx="65145" cy="57072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20">
            <a:extLst>
              <a:ext uri="{FF2B5EF4-FFF2-40B4-BE49-F238E27FC236}">
                <a16:creationId xmlns="" xmlns:a16="http://schemas.microsoft.com/office/drawing/2014/main" id="{3491CBA1-1E69-4B31-AAAE-59BFD7EF1BED}"/>
              </a:ext>
            </a:extLst>
          </p:cNvPr>
          <p:cNvSpPr txBox="1"/>
          <p:nvPr/>
        </p:nvSpPr>
        <p:spPr>
          <a:xfrm>
            <a:off x="10033426" y="4305593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193:177:0:1:</a:t>
            </a:r>
            <a:r>
              <a:rPr lang="en-US" altLang="zh-CN" sz="2400" dirty="0">
                <a:solidFill>
                  <a:srgbClr val="FFC000"/>
                </a:solidFill>
              </a:rPr>
              <a:t>98</a:t>
            </a:r>
            <a:r>
              <a:rPr lang="en-US" altLang="zh-TW" sz="2400" dirty="0">
                <a:solidFill>
                  <a:srgbClr val="FFC000"/>
                </a:solidFill>
              </a:rPr>
              <a:t>8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cxnSp>
        <p:nvCxnSpPr>
          <p:cNvPr id="34" name="弧形接點 31">
            <a:extLst>
              <a:ext uri="{FF2B5EF4-FFF2-40B4-BE49-F238E27FC236}">
                <a16:creationId xmlns="" xmlns:a16="http://schemas.microsoft.com/office/drawing/2014/main" id="{968EBBAF-0EC5-4DC8-8F22-A73962F36AF8}"/>
              </a:ext>
            </a:extLst>
          </p:cNvPr>
          <p:cNvCxnSpPr/>
          <p:nvPr/>
        </p:nvCxnSpPr>
        <p:spPr>
          <a:xfrm rot="16200000" flipV="1">
            <a:off x="9086913" y="1256249"/>
            <a:ext cx="1387521" cy="2702894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圖說文字 34"/>
          <p:cNvSpPr/>
          <p:nvPr/>
        </p:nvSpPr>
        <p:spPr>
          <a:xfrm>
            <a:off x="10259053" y="1121771"/>
            <a:ext cx="1473031" cy="612648"/>
          </a:xfrm>
          <a:prstGeom prst="wedgeRectCallout">
            <a:avLst>
              <a:gd name="adj1" fmla="val -44383"/>
              <a:gd name="adj2" fmla="val 139535"/>
            </a:avLst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Status=down</a:t>
            </a:r>
            <a:endParaRPr lang="zh-TW" alt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7831394" y="191729"/>
            <a:ext cx="3522406" cy="612648"/>
          </a:xfrm>
          <a:prstGeom prst="wedgeRoundRectCallout">
            <a:avLst>
              <a:gd name="adj1" fmla="val -40853"/>
              <a:gd name="adj2" fmla="val 1973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Update=30</a:t>
            </a:r>
            <a:r>
              <a:rPr lang="zh-CN" altLang="en-US" dirty="0" smtClean="0"/>
              <a:t>秒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227532" y="2682734"/>
            <a:ext cx="3522406" cy="612648"/>
          </a:xfrm>
          <a:prstGeom prst="wedgeRoundRectCallout">
            <a:avLst>
              <a:gd name="adj1" fmla="val 110299"/>
              <a:gd name="adj2" fmla="val -145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fetch</a:t>
            </a:r>
            <a:r>
              <a:rPr lang="en-US" altLang="zh-CN" dirty="0" smtClean="0"/>
              <a:t>=30</a:t>
            </a:r>
            <a:r>
              <a:rPr lang="zh-CN" altLang="en-US" dirty="0" smtClean="0"/>
              <a:t>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 smtClean="0"/>
              <a:t>如果崩潰的話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rgbClr val="FF0000"/>
                </a:solidFill>
              </a:rPr>
              <a:t>Consumer </a:t>
            </a:r>
            <a:r>
              <a:rPr lang="zh-CN" altLang="en-US" b="0" dirty="0" smtClean="0">
                <a:solidFill>
                  <a:srgbClr val="FF0000"/>
                </a:solidFill>
              </a:rPr>
              <a:t>知道</a:t>
            </a:r>
            <a:r>
              <a:rPr lang="en-US" altLang="zh-CN" b="0" dirty="0" smtClean="0">
                <a:solidFill>
                  <a:srgbClr val="FF0000"/>
                </a:solidFill>
              </a:rPr>
              <a:t>Server Offline</a:t>
            </a:r>
            <a:r>
              <a:rPr lang="zh-CN" altLang="en-US" b="0" dirty="0" smtClean="0">
                <a:solidFill>
                  <a:srgbClr val="FF0000"/>
                </a:solidFill>
              </a:rPr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最</a:t>
            </a:r>
            <a:r>
              <a:rPr lang="zh-CN" altLang="en-US" b="0" dirty="0" smtClean="0">
                <a:solidFill>
                  <a:srgbClr val="FF0000"/>
                </a:solidFill>
              </a:rPr>
              <a:t>慢時間將會是 </a:t>
            </a:r>
            <a:r>
              <a:rPr lang="en-US" altLang="zh-CN" b="0" dirty="0" smtClean="0">
                <a:solidFill>
                  <a:srgbClr val="FF0000"/>
                </a:solidFill>
              </a:rPr>
              <a:t>209s</a:t>
            </a:r>
            <a:endParaRPr lang="en-US" altLang="zh-TW" b="0" dirty="0" smtClean="0">
              <a:solidFill>
                <a:srgbClr val="FF0000"/>
              </a:solidFill>
            </a:endParaRPr>
          </a:p>
          <a:p>
            <a:r>
              <a:rPr lang="en-US" altLang="zh-CN" sz="2400" dirty="0" err="1" smtClean="0"/>
              <a:t>eureka.server.ResponseCacheUpdateIntervalMs</a:t>
            </a:r>
            <a:r>
              <a:rPr lang="en-US" altLang="zh-CN" sz="2400" dirty="0" smtClean="0"/>
              <a:t>=30000ms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更新響應註冊</a:t>
            </a:r>
            <a:r>
              <a:rPr lang="zh-CN" altLang="en-US" sz="2400" dirty="0" smtClean="0"/>
              <a:t>表</a:t>
            </a:r>
            <a:endParaRPr lang="en-US" altLang="zh-CN" sz="2400" dirty="0" smtClean="0"/>
          </a:p>
          <a:p>
            <a:r>
              <a:rPr lang="en-US" altLang="zh-CN" sz="2400" dirty="0" err="1" smtClean="0"/>
              <a:t>eureka.client.instance.leaseExpirationDurationInSeconds</a:t>
            </a:r>
            <a:r>
              <a:rPr lang="en-US" altLang="zh-CN" sz="2400" dirty="0" smtClean="0"/>
              <a:t>=90s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保留</a:t>
            </a:r>
            <a:r>
              <a:rPr lang="zh-CN" altLang="en-US" sz="2400" dirty="0" smtClean="0"/>
              <a:t>最後</a:t>
            </a:r>
            <a:r>
              <a:rPr lang="en-US" altLang="zh-CN" sz="2400" dirty="0" smtClean="0"/>
              <a:t>Renew</a:t>
            </a:r>
            <a:r>
              <a:rPr lang="zh-CN" altLang="en-US" sz="2400" dirty="0" smtClean="0"/>
              <a:t>的期限</a:t>
            </a:r>
            <a:endParaRPr lang="en-US" altLang="zh-CN" sz="2400" dirty="0" smtClean="0"/>
          </a:p>
          <a:p>
            <a:r>
              <a:rPr lang="en-US" altLang="zh-CN" sz="2400" dirty="0" err="1" smtClean="0"/>
              <a:t>eureka.server.evictionIntervalTimerInMs</a:t>
            </a:r>
            <a:r>
              <a:rPr lang="en-US" altLang="zh-CN" sz="2400" dirty="0" smtClean="0"/>
              <a:t>=60000ms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廢棄</a:t>
            </a:r>
            <a:r>
              <a:rPr lang="en-US" altLang="zh-CN" sz="2400" dirty="0"/>
              <a:t>service</a:t>
            </a:r>
            <a:r>
              <a:rPr lang="zh-CN" altLang="en-US" sz="2400" dirty="0"/>
              <a:t>清理間隔</a:t>
            </a:r>
            <a:endParaRPr lang="en-US" altLang="zh-CN" sz="2400" dirty="0"/>
          </a:p>
          <a:p>
            <a:r>
              <a:rPr lang="en-US" altLang="zh-CN" sz="2400" dirty="0" err="1" smtClean="0"/>
              <a:t>eureka.client.serviceUrl.registryFetchIntervalSeconds</a:t>
            </a:r>
            <a:r>
              <a:rPr lang="en-US" altLang="zh-CN" sz="2400" dirty="0" smtClean="0"/>
              <a:t>=30s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Eureka Client </a:t>
            </a:r>
            <a:r>
              <a:rPr lang="zh-CN" altLang="en-US" sz="2400" dirty="0"/>
              <a:t>向 </a:t>
            </a:r>
            <a:r>
              <a:rPr lang="en-US" altLang="zh-CN" sz="2400" dirty="0"/>
              <a:t>Eureka Server Query Table</a:t>
            </a:r>
            <a:r>
              <a:rPr lang="zh-CN" altLang="en-US" sz="2400" dirty="0"/>
              <a:t>的間隔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1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/>
              <a:t>如果崩潰的話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57" y="1270556"/>
            <a:ext cx="5336537" cy="5057192"/>
          </a:xfrm>
        </p:spPr>
      </p:pic>
      <p:cxnSp>
        <p:nvCxnSpPr>
          <p:cNvPr id="7" name="直線單箭頭接點 6"/>
          <p:cNvCxnSpPr/>
          <p:nvPr/>
        </p:nvCxnSpPr>
        <p:spPr>
          <a:xfrm>
            <a:off x="5728953" y="4086779"/>
            <a:ext cx="166973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829026" y="4131023"/>
            <a:ext cx="174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最後</a:t>
            </a:r>
            <a:r>
              <a:rPr lang="en-US" altLang="zh-CN" dirty="0" smtClean="0"/>
              <a:t>Renew</a:t>
            </a:r>
            <a:r>
              <a:rPr lang="zh-CN" altLang="en-US" dirty="0" smtClean="0"/>
              <a:t>期限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448722" y="4622637"/>
            <a:ext cx="8348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363453" y="47722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清理廢棄</a:t>
            </a:r>
            <a:endParaRPr lang="zh-TW" alt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-2" y="2968155"/>
            <a:ext cx="5164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Client renew cache </a:t>
            </a:r>
            <a:r>
              <a:rPr lang="zh-CN" altLang="en-US" sz="2400" dirty="0" smtClean="0"/>
              <a:t>的時間</a:t>
            </a:r>
            <a:r>
              <a:rPr lang="en-US" altLang="zh-CN" sz="2400" dirty="0" smtClean="0"/>
              <a:t>=</a:t>
            </a:r>
          </a:p>
          <a:p>
            <a:r>
              <a:rPr lang="en-US" altLang="zh-CN" sz="2400" dirty="0" smtClean="0"/>
              <a:t>Renew</a:t>
            </a:r>
            <a:r>
              <a:rPr lang="zh-CN" altLang="en-US" sz="2400" dirty="0" smtClean="0"/>
              <a:t>期限</a:t>
            </a:r>
            <a:r>
              <a:rPr lang="en-US" altLang="zh-CN" sz="2400" dirty="0" smtClean="0"/>
              <a:t>+2</a:t>
            </a:r>
            <a:r>
              <a:rPr lang="zh-CN" altLang="en-US" sz="2400" dirty="0" smtClean="0"/>
              <a:t>*清理間隔</a:t>
            </a:r>
            <a:r>
              <a:rPr lang="en-US" altLang="zh-CN" sz="2400" dirty="0" smtClean="0"/>
              <a:t>+</a:t>
            </a:r>
            <a:r>
              <a:rPr lang="en-US" altLang="zh-CN" sz="2400" dirty="0" err="1" smtClean="0"/>
              <a:t>update+fetch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81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/>
              <a:t>如果崩潰</a:t>
            </a:r>
            <a:r>
              <a:rPr lang="zh-CN" altLang="en-US" dirty="0" smtClean="0"/>
              <a:t>的話</a:t>
            </a:r>
            <a:endParaRPr lang="zh-CN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2943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 smtClean="0"/>
              <a:t>IndexService</a:t>
            </a:r>
            <a:r>
              <a:rPr lang="en-US" altLang="zh-TW" dirty="0" smtClean="0"/>
              <a:t>=localhost:8080</a:t>
            </a:r>
          </a:p>
          <a:p>
            <a:r>
              <a:rPr lang="en-US" altLang="zh-TW" dirty="0" err="1" smtClean="0">
                <a:solidFill>
                  <a:srgbClr val="FFC000"/>
                </a:solidFill>
              </a:rPr>
              <a:t>UserService</a:t>
            </a:r>
            <a:r>
              <a:rPr lang="en-US" altLang="zh-TW" dirty="0" smtClean="0">
                <a:solidFill>
                  <a:srgbClr val="FFC000"/>
                </a:solidFill>
              </a:rPr>
              <a:t>=193:177:0:1:</a:t>
            </a:r>
            <a:r>
              <a:rPr lang="en-US" altLang="zh-CN" dirty="0" smtClean="0">
                <a:solidFill>
                  <a:srgbClr val="FFC000"/>
                </a:solidFill>
              </a:rPr>
              <a:t>988</a:t>
            </a:r>
            <a:endParaRPr lang="zh-TW" altLang="en-US" dirty="0" smtClean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0" name="矩形圖說文字 19"/>
          <p:cNvSpPr/>
          <p:nvPr/>
        </p:nvSpPr>
        <p:spPr>
          <a:xfrm>
            <a:off x="0" y="4088564"/>
            <a:ext cx="3318387" cy="1198729"/>
          </a:xfrm>
          <a:prstGeom prst="wedgeRectCallout">
            <a:avLst>
              <a:gd name="adj1" fmla="val 121216"/>
              <a:gd name="adj2" fmla="val -105972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Query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 smtClean="0"/>
              <a:t>LineService</a:t>
            </a:r>
            <a:r>
              <a:rPr lang="en-US" altLang="zh-TW" dirty="0" smtClean="0"/>
              <a:t>=locolhost:7001</a:t>
            </a:r>
          </a:p>
          <a:p>
            <a:r>
              <a:rPr lang="en-US" altLang="zh-TW" dirty="0" err="1" smtClean="0">
                <a:solidFill>
                  <a:srgbClr val="FFC000"/>
                </a:solidFill>
              </a:rPr>
              <a:t>UserService</a:t>
            </a:r>
            <a:r>
              <a:rPr lang="en-US" altLang="zh-TW" dirty="0" smtClean="0">
                <a:solidFill>
                  <a:srgbClr val="FFC000"/>
                </a:solidFill>
              </a:rPr>
              <a:t>=193:177:0:1:</a:t>
            </a:r>
            <a:r>
              <a:rPr lang="en-US" altLang="zh-CN" dirty="0" smtClean="0">
                <a:solidFill>
                  <a:srgbClr val="FFC000"/>
                </a:solidFill>
              </a:rPr>
              <a:t>988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27" idx="3"/>
            <a:endCxn id="10" idx="1"/>
          </p:cNvCxnSpPr>
          <p:nvPr/>
        </p:nvCxnSpPr>
        <p:spPr>
          <a:xfrm flipV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7" idx="3"/>
            <a:endCxn id="18" idx="1"/>
          </p:cNvCxnSpPr>
          <p:nvPr/>
        </p:nvCxnSpPr>
        <p:spPr>
          <a:xfrm flipV="1">
            <a:off x="7182465" y="3918941"/>
            <a:ext cx="3076588" cy="358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7" idx="3"/>
            <a:endCxn id="17" idx="1"/>
          </p:cNvCxnSpPr>
          <p:nvPr/>
        </p:nvCxnSpPr>
        <p:spPr>
          <a:xfrm>
            <a:off x="7182465" y="3954839"/>
            <a:ext cx="1297858" cy="869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921477" y="2553076"/>
            <a:ext cx="65145" cy="57072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20">
            <a:extLst>
              <a:ext uri="{FF2B5EF4-FFF2-40B4-BE49-F238E27FC236}">
                <a16:creationId xmlns="" xmlns:a16="http://schemas.microsoft.com/office/drawing/2014/main" id="{3491CBA1-1E69-4B31-AAAE-59BFD7EF1BED}"/>
              </a:ext>
            </a:extLst>
          </p:cNvPr>
          <p:cNvSpPr txBox="1"/>
          <p:nvPr/>
        </p:nvSpPr>
        <p:spPr>
          <a:xfrm>
            <a:off x="10033426" y="4305593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193:177:0:1:</a:t>
            </a:r>
            <a:r>
              <a:rPr lang="en-US" altLang="zh-CN" sz="2400" dirty="0">
                <a:solidFill>
                  <a:srgbClr val="FFC000"/>
                </a:solidFill>
              </a:rPr>
              <a:t>98</a:t>
            </a:r>
            <a:r>
              <a:rPr lang="en-US" altLang="zh-TW" sz="2400" dirty="0">
                <a:solidFill>
                  <a:srgbClr val="FFC000"/>
                </a:solidFill>
              </a:rPr>
              <a:t>8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35" name="矩形圖說文字 34"/>
          <p:cNvSpPr/>
          <p:nvPr/>
        </p:nvSpPr>
        <p:spPr>
          <a:xfrm>
            <a:off x="10259053" y="1121771"/>
            <a:ext cx="1473031" cy="612648"/>
          </a:xfrm>
          <a:prstGeom prst="wedgeRectCallout">
            <a:avLst>
              <a:gd name="adj1" fmla="val 33713"/>
              <a:gd name="adj2" fmla="val 334528"/>
            </a:avLst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崩潰</a:t>
            </a:r>
            <a:endParaRPr lang="zh-TW" alt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8082117" y="0"/>
            <a:ext cx="3522406" cy="1159233"/>
          </a:xfrm>
          <a:prstGeom prst="wedgeRoundRectCallout">
            <a:avLst>
              <a:gd name="adj1" fmla="val -40015"/>
              <a:gd name="adj2" fmla="val 710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前置</a:t>
            </a:r>
            <a:r>
              <a:rPr lang="en-US" altLang="zh-CN" dirty="0" smtClean="0"/>
              <a:t>=29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algn="ctr"/>
            <a:r>
              <a:rPr lang="en-US" altLang="zh-TW" dirty="0" smtClean="0"/>
              <a:t>evictionIntervalTimer</a:t>
            </a:r>
            <a:r>
              <a:rPr lang="en-US" altLang="zh-CN" dirty="0" smtClean="0"/>
              <a:t>-1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=60s</a:t>
            </a:r>
          </a:p>
          <a:p>
            <a:pPr algn="ctr"/>
            <a:r>
              <a:rPr lang="en-US" altLang="zh-TW" dirty="0" smtClean="0"/>
              <a:t>evictionIntervalTimer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=60s</a:t>
            </a:r>
          </a:p>
        </p:txBody>
      </p:sp>
      <p:sp>
        <p:nvSpPr>
          <p:cNvPr id="39" name="圓角矩形圖說文字 38"/>
          <p:cNvSpPr/>
          <p:nvPr/>
        </p:nvSpPr>
        <p:spPr>
          <a:xfrm>
            <a:off x="227532" y="2682734"/>
            <a:ext cx="3522406" cy="612648"/>
          </a:xfrm>
          <a:prstGeom prst="wedgeRoundRectCallout">
            <a:avLst>
              <a:gd name="adj1" fmla="val 110299"/>
              <a:gd name="adj2" fmla="val -145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registry-fetch-interval</a:t>
            </a:r>
            <a:r>
              <a:rPr lang="en-US" altLang="zh-CN" dirty="0" smtClean="0"/>
              <a:t>=30</a:t>
            </a:r>
            <a:r>
              <a:rPr lang="zh-CN" altLang="en-US" dirty="0" smtClean="0"/>
              <a:t>秒</a:t>
            </a:r>
            <a:endParaRPr lang="zh-TW" altLang="en-US" dirty="0"/>
          </a:p>
        </p:txBody>
      </p:sp>
      <p:sp>
        <p:nvSpPr>
          <p:cNvPr id="32" name="乘号 32">
            <a:extLst>
              <a:ext uri="{FF2B5EF4-FFF2-40B4-BE49-F238E27FC236}">
                <a16:creationId xmlns="" xmlns:a16="http://schemas.microsoft.com/office/drawing/2014/main" id="{0A2150D8-62B5-4818-B18E-C365FC2C460E}"/>
              </a:ext>
            </a:extLst>
          </p:cNvPr>
          <p:cNvSpPr/>
          <p:nvPr/>
        </p:nvSpPr>
        <p:spPr>
          <a:xfrm>
            <a:off x="10603284" y="3444381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圓角矩形圖說文字 37"/>
          <p:cNvSpPr/>
          <p:nvPr/>
        </p:nvSpPr>
        <p:spPr>
          <a:xfrm>
            <a:off x="8645529" y="1825912"/>
            <a:ext cx="1557158" cy="496912"/>
          </a:xfrm>
          <a:prstGeom prst="wedgeRoundRectCallout">
            <a:avLst>
              <a:gd name="adj1" fmla="val -77901"/>
              <a:gd name="adj2" fmla="val 32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Update=30s</a:t>
            </a:r>
          </a:p>
        </p:txBody>
      </p:sp>
    </p:spTree>
    <p:extLst>
      <p:ext uri="{BB962C8B-B14F-4D97-AF65-F5344CB8AC3E}">
        <p14:creationId xmlns:p14="http://schemas.microsoft.com/office/powerpoint/2010/main" val="11727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單個 </a:t>
            </a:r>
            <a:r>
              <a:rPr lang="en-US" altLang="zh-CN" dirty="0"/>
              <a:t>Eureka </a:t>
            </a:r>
            <a:r>
              <a:rPr lang="zh-CN" altLang="en-US" dirty="0"/>
              <a:t>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前面</a:t>
            </a:r>
            <a:r>
              <a:rPr lang="zh-TW" altLang="en-US" dirty="0"/>
              <a:t>的</a:t>
            </a:r>
            <a:r>
              <a:rPr lang="en-US" altLang="zh-TW" dirty="0"/>
              <a:t>Eureka Server</a:t>
            </a:r>
            <a:r>
              <a:rPr lang="zh-TW" altLang="en-US" dirty="0"/>
              <a:t>都是單節點的</a:t>
            </a:r>
            <a:r>
              <a:rPr lang="zh-TW" altLang="en-US" dirty="0" smtClean="0"/>
              <a:t>，</a:t>
            </a:r>
            <a:r>
              <a:rPr lang="en-US" altLang="zh-CN" dirty="0" smtClean="0"/>
              <a:t>Eureka Server</a:t>
            </a:r>
            <a:r>
              <a:rPr lang="zh-TW" altLang="en-US" dirty="0" smtClean="0"/>
              <a:t>在</a:t>
            </a:r>
            <a:r>
              <a:rPr lang="zh-TW" altLang="en-US" dirty="0"/>
              <a:t>生產中掛掉</a:t>
            </a:r>
            <a:r>
              <a:rPr lang="zh-TW" altLang="en-US" dirty="0" smtClean="0"/>
              <a:t>，</a:t>
            </a:r>
            <a:r>
              <a:rPr lang="en-US" altLang="zh-CN" dirty="0" smtClean="0"/>
              <a:t>Eureka Client</a:t>
            </a:r>
            <a:r>
              <a:rPr lang="zh-CN" altLang="en-US" dirty="0" smtClean="0"/>
              <a:t>有緩存機制，能讓此</a:t>
            </a:r>
            <a:r>
              <a:rPr lang="en-US" altLang="zh-CN" dirty="0" smtClean="0">
                <a:solidFill>
                  <a:srgbClr val="FF0000"/>
                </a:solidFill>
              </a:rPr>
              <a:t>Services</a:t>
            </a:r>
            <a:r>
              <a:rPr lang="zh-CN" altLang="en-US" dirty="0" smtClean="0">
                <a:solidFill>
                  <a:srgbClr val="FF0000"/>
                </a:solidFill>
              </a:rPr>
              <a:t>能正常互通</a:t>
            </a:r>
            <a:r>
              <a:rPr lang="zh-CN" altLang="en-US" dirty="0" smtClean="0"/>
              <a:t>。但是此</a:t>
            </a:r>
            <a:r>
              <a:rPr lang="en-US" altLang="zh-CN" dirty="0">
                <a:solidFill>
                  <a:srgbClr val="FF0000"/>
                </a:solidFill>
              </a:rPr>
              <a:t>Services</a:t>
            </a:r>
            <a:r>
              <a:rPr lang="zh-CN" altLang="en-US" dirty="0" smtClean="0">
                <a:solidFill>
                  <a:srgbClr val="FF0000"/>
                </a:solidFill>
              </a:rPr>
              <a:t>就無法註冊</a:t>
            </a:r>
            <a:r>
              <a:rPr lang="zh-CN" altLang="en-US" dirty="0">
                <a:solidFill>
                  <a:srgbClr val="FF0000"/>
                </a:solidFill>
              </a:rPr>
              <a:t>新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Service</a:t>
            </a:r>
            <a:r>
              <a:rPr lang="zh-CN" altLang="en-US" dirty="0" smtClean="0"/>
              <a:t>，</a:t>
            </a:r>
            <a:r>
              <a:rPr lang="zh-CN" altLang="en-US" dirty="0"/>
              <a:t>形成了孤島。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2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</a:t>
            </a:r>
            <a:endParaRPr lang="zh-TW" altLang="en-US" dirty="0"/>
          </a:p>
        </p:txBody>
      </p:sp>
      <p:cxnSp>
        <p:nvCxnSpPr>
          <p:cNvPr id="57" name="弧形接點 56"/>
          <p:cNvCxnSpPr>
            <a:cxnSpLocks/>
            <a:endCxn id="28" idx="1"/>
          </p:cNvCxnSpPr>
          <p:nvPr/>
        </p:nvCxnSpPr>
        <p:spPr>
          <a:xfrm flipV="1">
            <a:off x="3878826" y="572012"/>
            <a:ext cx="4550060" cy="3089835"/>
          </a:xfrm>
          <a:prstGeom prst="curvedConnector3">
            <a:avLst>
              <a:gd name="adj1" fmla="val 38344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孤島情況</a:t>
            </a:r>
            <a:endParaRPr lang="zh-CN" altLang="en-US" dirty="0"/>
          </a:p>
        </p:txBody>
      </p:sp>
      <p:cxnSp>
        <p:nvCxnSpPr>
          <p:cNvPr id="62" name="弧形接點 61"/>
          <p:cNvCxnSpPr>
            <a:stCxn id="17" idx="3"/>
            <a:endCxn id="28" idx="1"/>
          </p:cNvCxnSpPr>
          <p:nvPr/>
        </p:nvCxnSpPr>
        <p:spPr>
          <a:xfrm flipV="1">
            <a:off x="7445722" y="572012"/>
            <a:ext cx="983164" cy="13386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>
            <a:stCxn id="16" idx="3"/>
            <a:endCxn id="28" idx="1"/>
          </p:cNvCxnSpPr>
          <p:nvPr/>
        </p:nvCxnSpPr>
        <p:spPr>
          <a:xfrm flipV="1">
            <a:off x="7462685" y="572012"/>
            <a:ext cx="966201" cy="237397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弧形接點 69"/>
          <p:cNvCxnSpPr>
            <a:stCxn id="18" idx="3"/>
            <a:endCxn id="28" idx="1"/>
          </p:cNvCxnSpPr>
          <p:nvPr/>
        </p:nvCxnSpPr>
        <p:spPr>
          <a:xfrm flipV="1">
            <a:off x="7457273" y="572012"/>
            <a:ext cx="971613" cy="3377383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弧形接點 74"/>
          <p:cNvCxnSpPr>
            <a:stCxn id="19" idx="3"/>
            <a:endCxn id="28" idx="1"/>
          </p:cNvCxnSpPr>
          <p:nvPr/>
        </p:nvCxnSpPr>
        <p:spPr>
          <a:xfrm flipV="1">
            <a:off x="7457273" y="572012"/>
            <a:ext cx="971613" cy="4394373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弧形接點 77"/>
          <p:cNvCxnSpPr>
            <a:stCxn id="20" idx="3"/>
            <a:endCxn id="28" idx="1"/>
          </p:cNvCxnSpPr>
          <p:nvPr/>
        </p:nvCxnSpPr>
        <p:spPr>
          <a:xfrm flipV="1">
            <a:off x="7457273" y="572012"/>
            <a:ext cx="971613" cy="543334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乘號 76"/>
          <p:cNvSpPr/>
          <p:nvPr/>
        </p:nvSpPr>
        <p:spPr>
          <a:xfrm>
            <a:off x="8628440" y="30767"/>
            <a:ext cx="1625365" cy="10824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3" name="弧形接點 2"/>
          <p:cNvCxnSpPr>
            <a:cxnSpLocks/>
            <a:stCxn id="81" idx="3"/>
          </p:cNvCxnSpPr>
          <p:nvPr/>
        </p:nvCxnSpPr>
        <p:spPr>
          <a:xfrm>
            <a:off x="6096000" y="441132"/>
            <a:ext cx="2091521" cy="6458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C667D9C2-CEE5-4516-B55E-B630D1C1D68F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1806D5C6-62D9-4EC6-811A-993BCD8335BE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3CDA7D53-0F7D-47ED-B9FF-0F67B62FB5BC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455676" y="36072"/>
            <a:ext cx="1481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Request fail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爲何需要</a:t>
            </a:r>
            <a:r>
              <a:rPr lang="en-US" altLang="zh-CN" dirty="0"/>
              <a:t>Service Registry</a:t>
            </a:r>
            <a:r>
              <a:rPr lang="zh-CN" altLang="en-US" dirty="0"/>
              <a:t>？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39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何爲 </a:t>
            </a:r>
            <a:r>
              <a:rPr lang="en-US" altLang="zh-CN" dirty="0" smtClean="0"/>
              <a:t>HA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HA = High </a:t>
            </a:r>
            <a:r>
              <a:rPr lang="en-US" altLang="zh-CN" dirty="0" smtClean="0"/>
              <a:t>availability</a:t>
            </a:r>
            <a:r>
              <a:rPr lang="zh-CN" altLang="en-US" dirty="0" smtClean="0"/>
              <a:t>，可以</a:t>
            </a:r>
            <a:r>
              <a:rPr lang="zh-CN" altLang="en-US" dirty="0"/>
              <a:t>啓</a:t>
            </a:r>
            <a:r>
              <a:rPr lang="zh-CN" altLang="en-US" dirty="0" smtClean="0"/>
              <a:t>動</a:t>
            </a:r>
            <a:r>
              <a:rPr lang="zh-CN" altLang="en-US" dirty="0">
                <a:solidFill>
                  <a:srgbClr val="FF0000"/>
                </a:solidFill>
              </a:rPr>
              <a:t>數個</a:t>
            </a:r>
            <a:r>
              <a:rPr lang="zh-CN" altLang="en-US" dirty="0" smtClean="0">
                <a:solidFill>
                  <a:srgbClr val="FF0000"/>
                </a:solidFill>
              </a:rPr>
              <a:t>同樣的 </a:t>
            </a:r>
            <a:r>
              <a:rPr lang="en-US" altLang="zh-CN" dirty="0" smtClean="0">
                <a:solidFill>
                  <a:srgbClr val="FF0000"/>
                </a:solidFill>
              </a:rPr>
              <a:t>service </a:t>
            </a:r>
            <a:r>
              <a:rPr lang="zh-CN" altLang="en-US" dirty="0">
                <a:solidFill>
                  <a:srgbClr val="FF0000"/>
                </a:solidFill>
              </a:rPr>
              <a:t>，用同樣的名字，用不同的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/>
              <a:t>，在向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注</a:t>
            </a:r>
            <a:r>
              <a:rPr lang="zh-CN" altLang="en-US" dirty="0"/>
              <a:t>冊時會自動生成 </a:t>
            </a:r>
            <a:r>
              <a:rPr lang="en-US" altLang="zh-CN" dirty="0"/>
              <a:t>HA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HA </a:t>
            </a:r>
            <a:r>
              <a:rPr lang="zh-CN" altLang="en-US" dirty="0" smtClean="0"/>
              <a:t>的目的在其中一個服務不可用時，其他健康的服務可以去分擔請求。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04032"/>
            <a:ext cx="10515600" cy="105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7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爲何組建 </a:t>
            </a:r>
            <a:r>
              <a:rPr lang="en-US" altLang="zh-CN" dirty="0"/>
              <a:t>Eureka HA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Eureka </a:t>
            </a:r>
            <a:r>
              <a:rPr lang="zh-CN" altLang="en-US" dirty="0"/>
              <a:t>作爲微服務正中心的位置，如果掛了會產生很多問題，所以</a:t>
            </a:r>
            <a:r>
              <a:rPr lang="zh-TW" altLang="en-US" dirty="0"/>
              <a:t>為了保證註冊中心的</a:t>
            </a:r>
            <a:r>
              <a:rPr lang="zh-TW" altLang="en-US" dirty="0">
                <a:solidFill>
                  <a:srgbClr val="FF0000"/>
                </a:solidFill>
              </a:rPr>
              <a:t>高可用</a:t>
            </a:r>
            <a:r>
              <a:rPr lang="zh-TW" altLang="en-US" dirty="0"/>
              <a:t>，在生產中一般</a:t>
            </a:r>
            <a:r>
              <a:rPr lang="zh-TW" altLang="en-US" dirty="0" smtClean="0"/>
              <a:t>採用</a:t>
            </a:r>
            <a:r>
              <a:rPr lang="en-US" altLang="zh-CN" dirty="0" smtClean="0"/>
              <a:t>HA</a:t>
            </a:r>
            <a:r>
              <a:rPr lang="zh-CN" altLang="en-US" dirty="0" smtClean="0"/>
              <a:t>的方式保證服務運行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9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428886" y="130098"/>
            <a:ext cx="1045258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18090" y="40858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156225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Table1</a:t>
            </a:r>
            <a:endParaRPr lang="zh-TW" altLang="en-US" dirty="0"/>
          </a:p>
        </p:txBody>
      </p:sp>
      <p:cxnSp>
        <p:nvCxnSpPr>
          <p:cNvPr id="57" name="弧形接點 56"/>
          <p:cNvCxnSpPr>
            <a:cxnSpLocks/>
          </p:cNvCxnSpPr>
          <p:nvPr/>
        </p:nvCxnSpPr>
        <p:spPr>
          <a:xfrm flipV="1">
            <a:off x="3861602" y="415323"/>
            <a:ext cx="4439265" cy="3258865"/>
          </a:xfrm>
          <a:prstGeom prst="curvedConnector3">
            <a:avLst>
              <a:gd name="adj1" fmla="val 4134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Eureka HA</a:t>
            </a:r>
            <a:endParaRPr lang="zh-CN" altLang="en-US" dirty="0"/>
          </a:p>
        </p:txBody>
      </p:sp>
      <p:cxnSp>
        <p:nvCxnSpPr>
          <p:cNvPr id="62" name="弧形接點 61"/>
          <p:cNvCxnSpPr>
            <a:stCxn id="17" idx="3"/>
            <a:endCxn id="28" idx="1"/>
          </p:cNvCxnSpPr>
          <p:nvPr/>
        </p:nvCxnSpPr>
        <p:spPr>
          <a:xfrm flipV="1">
            <a:off x="7445722" y="454028"/>
            <a:ext cx="872368" cy="145661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>
            <a:stCxn id="16" idx="3"/>
            <a:endCxn id="28" idx="1"/>
          </p:cNvCxnSpPr>
          <p:nvPr/>
        </p:nvCxnSpPr>
        <p:spPr>
          <a:xfrm flipV="1">
            <a:off x="7462685" y="454028"/>
            <a:ext cx="855405" cy="249196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弧形接點 69"/>
          <p:cNvCxnSpPr>
            <a:stCxn id="18" idx="3"/>
            <a:endCxn id="28" idx="1"/>
          </p:cNvCxnSpPr>
          <p:nvPr/>
        </p:nvCxnSpPr>
        <p:spPr>
          <a:xfrm flipV="1">
            <a:off x="7457273" y="454028"/>
            <a:ext cx="860817" cy="3495367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弧形接點 74"/>
          <p:cNvCxnSpPr>
            <a:stCxn id="19" idx="3"/>
            <a:endCxn id="28" idx="1"/>
          </p:cNvCxnSpPr>
          <p:nvPr/>
        </p:nvCxnSpPr>
        <p:spPr>
          <a:xfrm flipV="1">
            <a:off x="7457273" y="454028"/>
            <a:ext cx="860817" cy="4512357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弧形接點 77"/>
          <p:cNvCxnSpPr>
            <a:stCxn id="20" idx="3"/>
            <a:endCxn id="28" idx="1"/>
          </p:cNvCxnSpPr>
          <p:nvPr/>
        </p:nvCxnSpPr>
        <p:spPr>
          <a:xfrm flipV="1">
            <a:off x="7457273" y="454028"/>
            <a:ext cx="860817" cy="55513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8428886" y="1014384"/>
            <a:ext cx="1045258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Server2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318090" y="925144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9586460" y="1040511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Table2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8426361" y="1894479"/>
            <a:ext cx="1045258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Server3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315565" y="1805239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9583935" y="1920606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Table3</a:t>
            </a:r>
            <a:endParaRPr lang="zh-TW" altLang="en-US" dirty="0"/>
          </a:p>
        </p:txBody>
      </p:sp>
      <p:cxnSp>
        <p:nvCxnSpPr>
          <p:cNvPr id="112" name="弧形接點 111"/>
          <p:cNvCxnSpPr>
            <a:stCxn id="27" idx="3"/>
            <a:endCxn id="69" idx="3"/>
          </p:cNvCxnSpPr>
          <p:nvPr/>
        </p:nvCxnSpPr>
        <p:spPr>
          <a:xfrm>
            <a:off x="9474144" y="454028"/>
            <a:ext cx="12700" cy="88428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弧形接點 115"/>
          <p:cNvCxnSpPr>
            <a:stCxn id="69" idx="3"/>
            <a:endCxn id="93" idx="3"/>
          </p:cNvCxnSpPr>
          <p:nvPr/>
        </p:nvCxnSpPr>
        <p:spPr>
          <a:xfrm flipH="1">
            <a:off x="9471619" y="1338314"/>
            <a:ext cx="2525" cy="880095"/>
          </a:xfrm>
          <a:prstGeom prst="curvedConnector3">
            <a:avLst>
              <a:gd name="adj1" fmla="val -9053465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弧形接點 118"/>
          <p:cNvCxnSpPr>
            <a:stCxn id="27" idx="3"/>
            <a:endCxn id="93" idx="3"/>
          </p:cNvCxnSpPr>
          <p:nvPr/>
        </p:nvCxnSpPr>
        <p:spPr>
          <a:xfrm flipH="1">
            <a:off x="9471619" y="454028"/>
            <a:ext cx="2525" cy="1764381"/>
          </a:xfrm>
          <a:prstGeom prst="curvedConnector3">
            <a:avLst>
              <a:gd name="adj1" fmla="val -20151248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8185355" y="13645"/>
            <a:ext cx="2389239" cy="26482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圖說文字 1">
            <a:extLst>
              <a:ext uri="{FF2B5EF4-FFF2-40B4-BE49-F238E27FC236}">
                <a16:creationId xmlns="" xmlns:a16="http://schemas.microsoft.com/office/drawing/2014/main" id="{99168363-3AAA-4555-9460-50538ECBA4F1}"/>
              </a:ext>
            </a:extLst>
          </p:cNvPr>
          <p:cNvSpPr/>
          <p:nvPr/>
        </p:nvSpPr>
        <p:spPr>
          <a:xfrm>
            <a:off x="10980861" y="1281830"/>
            <a:ext cx="1039074" cy="936577"/>
          </a:xfrm>
          <a:prstGeom prst="wedgeRoundRectCallout">
            <a:avLst>
              <a:gd name="adj1" fmla="val -130511"/>
              <a:gd name="adj2" fmla="val -33793"/>
              <a:gd name="adj3" fmla="val 16667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</a:t>
            </a:r>
            <a:r>
              <a:rPr lang="en-US" altLang="zh-CN" dirty="0" smtClean="0"/>
              <a:t>Cache</a:t>
            </a:r>
            <a:endParaRPr lang="en-US" altLang="zh-CN" dirty="0"/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101136D0-5167-44C5-83EC-A949BF6D3DF9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D2B75285-ACF2-411A-ABB4-384E5569D574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8C8CD68B-D1FC-478D-9A7A-0FECAFFA44DB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74" name="圓角矩形 78">
            <a:extLst>
              <a:ext uri="{FF2B5EF4-FFF2-40B4-BE49-F238E27FC236}">
                <a16:creationId xmlns="" xmlns:a16="http://schemas.microsoft.com/office/drawing/2014/main" id="{597F1B58-1337-4BEF-A405-142805412D84}"/>
              </a:ext>
            </a:extLst>
          </p:cNvPr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76" name="圖片 79">
            <a:extLst>
              <a:ext uri="{FF2B5EF4-FFF2-40B4-BE49-F238E27FC236}">
                <a16:creationId xmlns="" xmlns:a16="http://schemas.microsoft.com/office/drawing/2014/main" id="{390FB587-3369-44EE-9D81-FE0C4DD0FA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2E8FC08C-ADC8-4D0D-9F36-A02F28D89AAD}"/>
              </a:ext>
            </a:extLst>
          </p:cNvPr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="" xmlns:a16="http://schemas.microsoft.com/office/drawing/2014/main" id="{291E0E8E-E375-4D17-BAAF-3B2DD3E4B5AA}"/>
              </a:ext>
            </a:extLst>
          </p:cNvPr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80" name="弧形接點 2">
            <a:extLst>
              <a:ext uri="{FF2B5EF4-FFF2-40B4-BE49-F238E27FC236}">
                <a16:creationId xmlns="" xmlns:a16="http://schemas.microsoft.com/office/drawing/2014/main" id="{F107BE15-0D30-413E-871B-79BA6FD7B18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6096000" y="441132"/>
            <a:ext cx="2091521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453351" y="130098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18090" y="40858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156225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Table1</a:t>
            </a:r>
            <a:endParaRPr lang="zh-TW" altLang="en-US" dirty="0"/>
          </a:p>
        </p:txBody>
      </p:sp>
      <p:sp>
        <p:nvSpPr>
          <p:cNvPr id="60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Eureka HA</a:t>
            </a:r>
            <a:endParaRPr lang="zh-CN" altLang="en-US" dirty="0"/>
          </a:p>
        </p:txBody>
      </p:sp>
      <p:sp>
        <p:nvSpPr>
          <p:cNvPr id="69" name="圓角矩形 68"/>
          <p:cNvSpPr/>
          <p:nvPr/>
        </p:nvSpPr>
        <p:spPr>
          <a:xfrm>
            <a:off x="8453351" y="1014384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Server2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318090" y="925144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9586460" y="1040511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Table2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8450826" y="1894479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Server3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315565" y="1805239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9583935" y="1920606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Table3</a:t>
            </a:r>
            <a:endParaRPr lang="zh-TW" altLang="en-US" dirty="0"/>
          </a:p>
        </p:txBody>
      </p:sp>
      <p:sp>
        <p:nvSpPr>
          <p:cNvPr id="92" name="乘號 91"/>
          <p:cNvSpPr/>
          <p:nvPr/>
        </p:nvSpPr>
        <p:spPr>
          <a:xfrm>
            <a:off x="8628440" y="-61854"/>
            <a:ext cx="1625365" cy="10824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85355" y="13645"/>
            <a:ext cx="2389239" cy="26482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肘形接點 76"/>
          <p:cNvCxnSpPr>
            <a:cxnSpLocks/>
            <a:stCxn id="71" idx="1"/>
            <a:endCxn id="51" idx="3"/>
          </p:cNvCxnSpPr>
          <p:nvPr/>
        </p:nvCxnSpPr>
        <p:spPr>
          <a:xfrm rot="10800000" flipV="1">
            <a:off x="3878826" y="1338313"/>
            <a:ext cx="4439265" cy="2374579"/>
          </a:xfrm>
          <a:prstGeom prst="bentConnector3">
            <a:avLst>
              <a:gd name="adj1" fmla="val 63108"/>
            </a:avLst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FB7D801-99AC-4753-8787-2C37E2F853E8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38953093-9F95-4A86-ACDC-D5A9D5360608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6E04F0ED-F67C-4829-A4A7-059511DEDCC4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cxnSp>
        <p:nvCxnSpPr>
          <p:cNvPr id="59" name="弧形接點 88">
            <a:extLst>
              <a:ext uri="{FF2B5EF4-FFF2-40B4-BE49-F238E27FC236}">
                <a16:creationId xmlns="" xmlns:a16="http://schemas.microsoft.com/office/drawing/2014/main" id="{4A300841-E2D2-4ACD-9498-0A5ECA50B7C2}"/>
              </a:ext>
            </a:extLst>
          </p:cNvPr>
          <p:cNvCxnSpPr>
            <a:cxnSpLocks/>
          </p:cNvCxnSpPr>
          <p:nvPr/>
        </p:nvCxnSpPr>
        <p:spPr>
          <a:xfrm flipV="1">
            <a:off x="3878825" y="454028"/>
            <a:ext cx="4439265" cy="3258865"/>
          </a:xfrm>
          <a:prstGeom prst="curvedConnector3">
            <a:avLst>
              <a:gd name="adj1" fmla="val 20606"/>
            </a:avLst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78">
            <a:extLst>
              <a:ext uri="{FF2B5EF4-FFF2-40B4-BE49-F238E27FC236}">
                <a16:creationId xmlns="" xmlns:a16="http://schemas.microsoft.com/office/drawing/2014/main" id="{93634F2A-B22C-4E14-8220-37637371F3A8}"/>
              </a:ext>
            </a:extLst>
          </p:cNvPr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107" name="圖片 79">
            <a:extLst>
              <a:ext uri="{FF2B5EF4-FFF2-40B4-BE49-F238E27FC236}">
                <a16:creationId xmlns="" xmlns:a16="http://schemas.microsoft.com/office/drawing/2014/main" id="{A19C1D9C-CA8D-4565-94EE-F999626C67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108" name="矩形 107">
            <a:extLst>
              <a:ext uri="{FF2B5EF4-FFF2-40B4-BE49-F238E27FC236}">
                <a16:creationId xmlns="" xmlns:a16="http://schemas.microsoft.com/office/drawing/2014/main" id="{C6AE437D-199C-4F08-8779-D0FF6F4C2A26}"/>
              </a:ext>
            </a:extLst>
          </p:cNvPr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="" xmlns:a16="http://schemas.microsoft.com/office/drawing/2014/main" id="{199CF5F2-B0FA-4990-997E-3E7ECC5962E3}"/>
              </a:ext>
            </a:extLst>
          </p:cNvPr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44" name="矩形 43"/>
          <p:cNvSpPr/>
          <p:nvPr/>
        </p:nvSpPr>
        <p:spPr>
          <a:xfrm>
            <a:off x="4023509" y="1056434"/>
            <a:ext cx="1285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Request fail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453351" y="130098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18090" y="40858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156225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Table1</a:t>
            </a:r>
            <a:endParaRPr lang="zh-TW" altLang="en-US" dirty="0"/>
          </a:p>
        </p:txBody>
      </p:sp>
      <p:sp>
        <p:nvSpPr>
          <p:cNvPr id="60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Eureka HA</a:t>
            </a:r>
            <a:endParaRPr lang="zh-CN" altLang="en-US" dirty="0"/>
          </a:p>
        </p:txBody>
      </p:sp>
      <p:sp>
        <p:nvSpPr>
          <p:cNvPr id="69" name="圓角矩形 68"/>
          <p:cNvSpPr/>
          <p:nvPr/>
        </p:nvSpPr>
        <p:spPr>
          <a:xfrm>
            <a:off x="8453351" y="1014384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Server2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318090" y="925144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9586460" y="1040511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Table2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8450826" y="1894479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Server3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315565" y="1805239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9583935" y="1920606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Table3</a:t>
            </a:r>
            <a:endParaRPr lang="zh-TW" altLang="en-US" dirty="0"/>
          </a:p>
        </p:txBody>
      </p:sp>
      <p:sp>
        <p:nvSpPr>
          <p:cNvPr id="92" name="乘號 91"/>
          <p:cNvSpPr/>
          <p:nvPr/>
        </p:nvSpPr>
        <p:spPr>
          <a:xfrm>
            <a:off x="8628440" y="-61854"/>
            <a:ext cx="1625365" cy="10824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85355" y="13645"/>
            <a:ext cx="2389239" cy="26482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FB7D801-99AC-4753-8787-2C37E2F853E8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38953093-9F95-4A86-ACDC-D5A9D5360608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6E04F0ED-F67C-4829-A4A7-059511DEDCC4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44" name="圓角矩形 78">
            <a:extLst>
              <a:ext uri="{FF2B5EF4-FFF2-40B4-BE49-F238E27FC236}">
                <a16:creationId xmlns="" xmlns:a16="http://schemas.microsoft.com/office/drawing/2014/main" id="{5DD9546B-83C2-4B1A-B387-8C7749675997}"/>
              </a:ext>
            </a:extLst>
          </p:cNvPr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45" name="圖片 79">
            <a:extLst>
              <a:ext uri="{FF2B5EF4-FFF2-40B4-BE49-F238E27FC236}">
                <a16:creationId xmlns="" xmlns:a16="http://schemas.microsoft.com/office/drawing/2014/main" id="{97C9369B-1A46-406E-8197-DA796D775E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E750F3AC-5F5E-449F-B754-E2564E422C88}"/>
              </a:ext>
            </a:extLst>
          </p:cNvPr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6ECC8DD4-41C7-436C-A238-13919CC09808}"/>
              </a:ext>
            </a:extLst>
          </p:cNvPr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54" name="直線單箭頭接點 3">
            <a:extLst>
              <a:ext uri="{FF2B5EF4-FFF2-40B4-BE49-F238E27FC236}">
                <a16:creationId xmlns="" xmlns:a16="http://schemas.microsoft.com/office/drawing/2014/main" id="{4DECF685-C074-40EC-92FA-CC29C6F61833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847092" y="817239"/>
            <a:ext cx="1664519" cy="293974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HA </a:t>
            </a:r>
            <a:r>
              <a:rPr lang="zh-CN" altLang="en-US" dirty="0"/>
              <a:t>相關設置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A2250868-7AA5-4B54-8E63-498ABBDE84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9265"/>
            <a:ext cx="8332254" cy="3171036"/>
          </a:xfrm>
        </p:spPr>
      </p:pic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93F29463-FA0C-4209-ABCD-D6824B00F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5434"/>
            <a:ext cx="8332255" cy="779085"/>
          </a:xfr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D33B977-D8C3-4CCF-8293-42B359B9FAA4}"/>
              </a:ext>
            </a:extLst>
          </p:cNvPr>
          <p:cNvSpPr txBox="1"/>
          <p:nvPr/>
        </p:nvSpPr>
        <p:spPr>
          <a:xfrm>
            <a:off x="838200" y="1752991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導入</a:t>
            </a:r>
            <a:r>
              <a:rPr lang="en-US" altLang="zh-CN" dirty="0"/>
              <a:t>Dependency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F697D246-B3B6-44A8-9260-1BBB3E62248A}"/>
              </a:ext>
            </a:extLst>
          </p:cNvPr>
          <p:cNvSpPr txBox="1"/>
          <p:nvPr/>
        </p:nvSpPr>
        <p:spPr>
          <a:xfrm>
            <a:off x="838198" y="2834910"/>
            <a:ext cx="184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設置配置文件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BDEE04C7-F7E7-4982-8B02-5206D1E7FB71}"/>
              </a:ext>
            </a:extLst>
          </p:cNvPr>
          <p:cNvSpPr txBox="1"/>
          <p:nvPr/>
        </p:nvSpPr>
        <p:spPr>
          <a:xfrm>
            <a:off x="838198" y="6386176"/>
            <a:ext cx="398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在啓動類上加  </a:t>
            </a:r>
            <a:r>
              <a:rPr lang="en-US" altLang="zh-CN" dirty="0"/>
              <a:t>@</a:t>
            </a:r>
            <a:r>
              <a:rPr lang="en-US" altLang="zh-CN" dirty="0" err="1"/>
              <a:t>EnableEurekaServer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B85880CF-AE96-47D8-9A94-8EE56F666864}"/>
              </a:ext>
            </a:extLst>
          </p:cNvPr>
          <p:cNvSpPr/>
          <p:nvPr/>
        </p:nvSpPr>
        <p:spPr>
          <a:xfrm>
            <a:off x="5268686" y="3679371"/>
            <a:ext cx="3233057" cy="138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這是第一份</a:t>
            </a:r>
            <a:endParaRPr lang="en-US" altLang="zh-CN" dirty="0"/>
          </a:p>
          <a:p>
            <a:pPr algn="ctr"/>
            <a:r>
              <a:rPr lang="zh-CN" altLang="en-US" dirty="0"/>
              <a:t>第二份</a:t>
            </a:r>
            <a:r>
              <a:rPr lang="en-US" altLang="zh-CN" dirty="0"/>
              <a:t>/</a:t>
            </a:r>
            <a:r>
              <a:rPr lang="zh-CN" altLang="en-US" dirty="0"/>
              <a:t>第三份只要更改</a:t>
            </a:r>
            <a:r>
              <a:rPr lang="en-US" altLang="zh-CN" dirty="0">
                <a:solidFill>
                  <a:srgbClr val="FF0000"/>
                </a:solidFill>
              </a:rPr>
              <a:t>port</a:t>
            </a:r>
          </a:p>
          <a:p>
            <a:pPr algn="ctr"/>
            <a:r>
              <a:rPr lang="zh-CN" altLang="en-US" dirty="0"/>
              <a:t>更改</a:t>
            </a:r>
            <a:r>
              <a:rPr lang="en-US" altLang="zh-CN" dirty="0" err="1">
                <a:solidFill>
                  <a:srgbClr val="FF0000"/>
                </a:solidFill>
              </a:rPr>
              <a:t>defaultZone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對應到另外兩個</a:t>
            </a:r>
            <a:r>
              <a:rPr lang="en-US" altLang="zh-CN" dirty="0"/>
              <a:t>Eureka Server IP(ES2IP,ES3IP)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1143C681-BA0E-47AC-8305-E7EA01DC5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851" y="5366023"/>
            <a:ext cx="5038725" cy="19195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AA7A23CB-46E0-4535-92F9-D87AB8648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276" y="5557837"/>
            <a:ext cx="5067300" cy="20955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C2F4BC2B-BDD9-47CD-B71C-DB530399C723}"/>
              </a:ext>
            </a:extLst>
          </p:cNvPr>
          <p:cNvSpPr/>
          <p:nvPr/>
        </p:nvSpPr>
        <p:spPr>
          <a:xfrm>
            <a:off x="3864429" y="5257800"/>
            <a:ext cx="5932714" cy="598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AE4F479B-970C-463D-93DC-3F7B07B3DF2B}"/>
              </a:ext>
            </a:extLst>
          </p:cNvPr>
          <p:cNvSpPr txBox="1"/>
          <p:nvPr/>
        </p:nvSpPr>
        <p:spPr>
          <a:xfrm>
            <a:off x="3782538" y="5221068"/>
            <a:ext cx="69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ES2IP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ES3IP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Gateway pattern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</a:t>
            </a:r>
            <a:r>
              <a:rPr lang="zh-CN" altLang="en-US" dirty="0"/>
              <a:t>端調用微服務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78B1F8E-2C62-4A12-8AE0-279C1DA7C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84036A-83D4-4ED2-84A5-EF3FE506C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當我們已完成微服務的各種調用和</a:t>
            </a:r>
            <a:r>
              <a:rPr lang="zh-CN" altLang="en-US" dirty="0" smtClean="0"/>
              <a:t>監控後，</a:t>
            </a:r>
            <a:r>
              <a:rPr lang="zh-CN" altLang="en-US" dirty="0"/>
              <a:t>到了</a:t>
            </a:r>
            <a:r>
              <a:rPr lang="zh-CN" altLang="en-US" dirty="0">
                <a:solidFill>
                  <a:srgbClr val="FF0000"/>
                </a:solidFill>
              </a:rPr>
              <a:t>客戶端</a:t>
            </a:r>
            <a:r>
              <a:rPr lang="zh-CN" altLang="en-US" dirty="0"/>
              <a:t>調用微服務的時候，第一個會遇到調用動態</a:t>
            </a:r>
            <a:r>
              <a:rPr lang="en-US" altLang="zh-CN" dirty="0"/>
              <a:t>IP Service</a:t>
            </a:r>
            <a:r>
              <a:rPr lang="zh-CN" altLang="en-US" dirty="0"/>
              <a:t>的問題。</a:t>
            </a:r>
          </a:p>
        </p:txBody>
      </p:sp>
    </p:spTree>
    <p:extLst>
      <p:ext uri="{BB962C8B-B14F-4D97-AF65-F5344CB8AC3E}">
        <p14:creationId xmlns:p14="http://schemas.microsoft.com/office/powerpoint/2010/main" val="30630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</a:t>
            </a:r>
            <a:r>
              <a:rPr lang="zh-CN" altLang="en-US" dirty="0"/>
              <a:t>端調用微服務的問題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sp>
        <p:nvSpPr>
          <p:cNvPr id="73" name="圓角矩形 72"/>
          <p:cNvSpPr/>
          <p:nvPr/>
        </p:nvSpPr>
        <p:spPr>
          <a:xfrm>
            <a:off x="6242699" y="150659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74" name="圓角矩形 73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75" name="圓角矩形 74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76" name="圓角矩形 75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cxnSp>
        <p:nvCxnSpPr>
          <p:cNvPr id="80" name="直線單箭頭接點 79"/>
          <p:cNvCxnSpPr>
            <a:stCxn id="72" idx="3"/>
          </p:cNvCxnSpPr>
          <p:nvPr/>
        </p:nvCxnSpPr>
        <p:spPr>
          <a:xfrm flipV="1">
            <a:off x="1697913" y="2099175"/>
            <a:ext cx="2549622" cy="25724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72" idx="3"/>
            <a:endCxn id="54" idx="1"/>
          </p:cNvCxnSpPr>
          <p:nvPr/>
        </p:nvCxnSpPr>
        <p:spPr>
          <a:xfrm>
            <a:off x="1697913" y="2356418"/>
            <a:ext cx="4487224" cy="5895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2" idx="3"/>
            <a:endCxn id="56" idx="1"/>
          </p:cNvCxnSpPr>
          <p:nvPr/>
        </p:nvCxnSpPr>
        <p:spPr>
          <a:xfrm>
            <a:off x="1697913" y="2356418"/>
            <a:ext cx="4481812" cy="1592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7" idx="3"/>
            <a:endCxn id="56" idx="1"/>
          </p:cNvCxnSpPr>
          <p:nvPr/>
        </p:nvCxnSpPr>
        <p:spPr>
          <a:xfrm flipV="1">
            <a:off x="1948068" y="3949395"/>
            <a:ext cx="4231657" cy="7569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77" idx="3"/>
            <a:endCxn id="57" idx="1"/>
          </p:cNvCxnSpPr>
          <p:nvPr/>
        </p:nvCxnSpPr>
        <p:spPr>
          <a:xfrm>
            <a:off x="1948068" y="4706380"/>
            <a:ext cx="4231657" cy="260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7" idx="3"/>
          </p:cNvCxnSpPr>
          <p:nvPr/>
        </p:nvCxnSpPr>
        <p:spPr>
          <a:xfrm>
            <a:off x="1948068" y="4706380"/>
            <a:ext cx="2299467" cy="62491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圖片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2" name="圖片 1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36" name="文字方塊 135"/>
          <p:cNvSpPr txBox="1"/>
          <p:nvPr/>
        </p:nvSpPr>
        <p:spPr>
          <a:xfrm>
            <a:off x="3589302" y="16591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IP?:port?</a:t>
            </a:r>
            <a:endParaRPr lang="zh-TW" altLang="en-US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2905879" y="2201724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localhost:13002</a:t>
            </a:r>
            <a:endParaRPr lang="zh-TW" altLang="en-US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2905879" y="2778487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localhost:20000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2905879" y="3851662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localhost:20000</a:t>
            </a:r>
            <a:endParaRPr lang="zh-TW" altLang="en-US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2905879" y="4323543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localhost:14001</a:t>
            </a:r>
            <a:endParaRPr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3571930" y="486071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IP?:port?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6782" y="5792290"/>
            <a:ext cx="370205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問題：地址找不到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1" name="矩形 8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2" name="矩形 81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5" name="矩形 8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8" name="圓角矩形 87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581287" y="224955"/>
            <a:ext cx="892857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60CE6F0-E61C-4A64-871A-BD5093BB4177}"/>
              </a:ext>
            </a:extLst>
          </p:cNvPr>
          <p:cNvSpPr txBox="1"/>
          <p:nvPr/>
        </p:nvSpPr>
        <p:spPr>
          <a:xfrm>
            <a:off x="8561622" y="1048342"/>
            <a:ext cx="11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Eureka HA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8" name="圓角矩形 87">
            <a:extLst>
              <a:ext uri="{FF2B5EF4-FFF2-40B4-BE49-F238E27FC236}">
                <a16:creationId xmlns="" xmlns:a16="http://schemas.microsoft.com/office/drawing/2014/main" id="{924FB1C5-7650-49D5-82B1-BFE58D6B73CE}"/>
              </a:ext>
            </a:extLst>
          </p:cNvPr>
          <p:cNvSpPr/>
          <p:nvPr/>
        </p:nvSpPr>
        <p:spPr>
          <a:xfrm>
            <a:off x="8714022" y="4004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28116D4E-27A7-494A-B14F-73EBFFBF819B}"/>
              </a:ext>
            </a:extLst>
          </p:cNvPr>
          <p:cNvSpPr/>
          <p:nvPr/>
        </p:nvSpPr>
        <p:spPr>
          <a:xfrm>
            <a:off x="8714022" y="365125"/>
            <a:ext cx="912522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 </a:t>
            </a:r>
            <a:r>
              <a:rPr lang="en-US" altLang="zh-CN" dirty="0"/>
              <a:t>Gateway </a:t>
            </a:r>
            <a:r>
              <a:rPr lang="zh-CN" altLang="en-US" dirty="0" smtClean="0"/>
              <a:t>後的</a:t>
            </a:r>
            <a:r>
              <a:rPr lang="zh-CN" altLang="en-US" dirty="0"/>
              <a:t>傳送方式</a:t>
            </a: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sp>
        <p:nvSpPr>
          <p:cNvPr id="47" name="圓角矩形 4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1" name="矩形 7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9" name="矩形 78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1" name="矩形 80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2" name="矩形 81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4" name="直線單箭頭接點 3"/>
          <p:cNvCxnSpPr>
            <a:stCxn id="125" idx="1"/>
            <a:endCxn id="72" idx="3"/>
          </p:cNvCxnSpPr>
          <p:nvPr/>
        </p:nvCxnSpPr>
        <p:spPr>
          <a:xfrm flipH="1" flipV="1">
            <a:off x="1697913" y="2356418"/>
            <a:ext cx="1384500" cy="1380433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cxnSpLocks/>
            <a:stCxn id="125" idx="1"/>
            <a:endCxn id="77" idx="3"/>
          </p:cNvCxnSpPr>
          <p:nvPr/>
        </p:nvCxnSpPr>
        <p:spPr>
          <a:xfrm flipH="1">
            <a:off x="1948068" y="3736851"/>
            <a:ext cx="1134345" cy="969529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27" idx="3"/>
          </p:cNvCxnSpPr>
          <p:nvPr/>
        </p:nvCxnSpPr>
        <p:spPr>
          <a:xfrm flipV="1">
            <a:off x="3878825" y="1924816"/>
            <a:ext cx="2363874" cy="17880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3878825" y="3833192"/>
            <a:ext cx="2361284" cy="9634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3878825" y="3890156"/>
            <a:ext cx="2360183" cy="208680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27" name="矩形 126"/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40" name="圓角矩形 87">
            <a:extLst>
              <a:ext uri="{FF2B5EF4-FFF2-40B4-BE49-F238E27FC236}">
                <a16:creationId xmlns="" xmlns:a16="http://schemas.microsoft.com/office/drawing/2014/main" id="{EA51A6D4-5EA0-48F3-ACD3-DF4C2B249F0B}"/>
              </a:ext>
            </a:extLst>
          </p:cNvPr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A65018C3-CE4E-45D3-B6B3-297EA53ADBB6}"/>
              </a:ext>
            </a:extLst>
          </p:cNvPr>
          <p:cNvSpPr/>
          <p:nvPr/>
        </p:nvSpPr>
        <p:spPr>
          <a:xfrm>
            <a:off x="8581287" y="224955"/>
            <a:ext cx="892857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6E5607EB-E71A-42B4-8426-50E1240987CE}"/>
              </a:ext>
            </a:extLst>
          </p:cNvPr>
          <p:cNvSpPr txBox="1"/>
          <p:nvPr/>
        </p:nvSpPr>
        <p:spPr>
          <a:xfrm>
            <a:off x="8561622" y="1048342"/>
            <a:ext cx="11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Eureka HA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3" name="圓角矩形 87">
            <a:extLst>
              <a:ext uri="{FF2B5EF4-FFF2-40B4-BE49-F238E27FC236}">
                <a16:creationId xmlns="" xmlns:a16="http://schemas.microsoft.com/office/drawing/2014/main" id="{18F70EC6-171D-4C76-833F-0497D44AB769}"/>
              </a:ext>
            </a:extLst>
          </p:cNvPr>
          <p:cNvSpPr/>
          <p:nvPr/>
        </p:nvSpPr>
        <p:spPr>
          <a:xfrm>
            <a:off x="8714022" y="4004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7C84B83A-2B22-46DF-A657-0622D1820AB5}"/>
              </a:ext>
            </a:extLst>
          </p:cNvPr>
          <p:cNvSpPr/>
          <p:nvPr/>
        </p:nvSpPr>
        <p:spPr>
          <a:xfrm>
            <a:off x="8714022" y="365125"/>
            <a:ext cx="912522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236733" y="6135441"/>
            <a:ext cx="249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localhost:</a:t>
            </a:r>
            <a:r>
              <a:rPr lang="en-US" altLang="zh-CN" sz="2800" dirty="0" smtClean="0">
                <a:solidFill>
                  <a:schemeClr val="accent2"/>
                </a:solidFill>
              </a:rPr>
              <a:t>3</a:t>
            </a:r>
            <a:r>
              <a:rPr lang="en-US" altLang="zh-TW" sz="2800" dirty="0" smtClean="0">
                <a:solidFill>
                  <a:schemeClr val="accent2"/>
                </a:solidFill>
              </a:rPr>
              <a:t>0000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單體 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56502" y="2492477"/>
            <a:ext cx="7860891" cy="3052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32884" y="2685502"/>
            <a:ext cx="2370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2.</a:t>
            </a:r>
          </a:p>
          <a:p>
            <a:r>
              <a:rPr lang="en-US" altLang="zh-TW" dirty="0" err="1"/>
              <a:t>TitleService</a:t>
            </a:r>
            <a:r>
              <a:rPr lang="en-US" altLang="zh-TW" dirty="0"/>
              <a:t> </a:t>
            </a:r>
            <a:r>
              <a:rPr lang="en-US" altLang="zh-TW" dirty="0" err="1"/>
              <a:t>titleService</a:t>
            </a:r>
            <a:endParaRPr lang="en-US" altLang="zh-TW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069066" y="3470130"/>
            <a:ext cx="19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1.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TitleService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LineService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900842" y="4546220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3.</a:t>
            </a:r>
          </a:p>
          <a:p>
            <a:r>
              <a:rPr lang="en-US" altLang="zh-TW" dirty="0" err="1"/>
              <a:t>titleService.getName</a:t>
            </a:r>
            <a:r>
              <a:rPr lang="en-US" altLang="zh-TW" dirty="0"/>
              <a:t>();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7462683" y="3142703"/>
            <a:ext cx="1182846" cy="789092"/>
          </a:xfrm>
          <a:prstGeom prst="straightConnector1">
            <a:avLst/>
          </a:prstGeom>
          <a:ln w="38100">
            <a:solidFill>
              <a:srgbClr val="82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7462683" y="4018935"/>
            <a:ext cx="1182846" cy="803786"/>
          </a:xfrm>
          <a:prstGeom prst="straightConnector1">
            <a:avLst/>
          </a:prstGeom>
          <a:ln w="38100">
            <a:solidFill>
              <a:srgbClr val="82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736065" y="1910747"/>
            <a:ext cx="2934906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</a:rPr>
              <a:t>PostNotes</a:t>
            </a:r>
            <a:r>
              <a:rPr lang="en-US" altLang="zh-CN" sz="2800" dirty="0">
                <a:solidFill>
                  <a:schemeClr val="accent2"/>
                </a:solidFill>
              </a:rPr>
              <a:t> Services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200064" y="3546985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</a:t>
            </a:r>
            <a:r>
              <a:rPr lang="en-US" altLang="zh-CN" dirty="0" err="1"/>
              <a:t>Controller.class</a:t>
            </a:r>
            <a:endParaRPr lang="zh-TW" altLang="en-US" dirty="0"/>
          </a:p>
        </p:txBody>
      </p:sp>
      <p:sp>
        <p:nvSpPr>
          <p:cNvPr id="14" name="文字方塊 20">
            <a:extLst>
              <a:ext uri="{FF2B5EF4-FFF2-40B4-BE49-F238E27FC236}">
                <a16:creationId xmlns=""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5408368" y="5176062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</a:t>
            </a:r>
            <a:r>
              <a:rPr lang="en-US" altLang="zh-CN" dirty="0" smtClean="0"/>
              <a:t>5000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 </a:t>
            </a:r>
            <a:r>
              <a:rPr lang="zh-CN" altLang="en-US" dirty="0"/>
              <a:t>的主要功能之一</a:t>
            </a:r>
            <a:r>
              <a:rPr lang="en-US" altLang="zh-CN" dirty="0"/>
              <a:t>——</a:t>
            </a:r>
            <a:r>
              <a:rPr lang="en-US" altLang="zh-CN" dirty="0" smtClean="0"/>
              <a:t>Router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對所有的請求進行一個轉發到，請求對應的網址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對於客戶端只需</a:t>
            </a:r>
            <a:r>
              <a:rPr lang="zh-CN" altLang="en-US" dirty="0" smtClean="0">
                <a:solidFill>
                  <a:srgbClr val="FF0000"/>
                </a:solidFill>
              </a:rPr>
              <a:t>向</a:t>
            </a:r>
            <a:r>
              <a:rPr lang="en-US" altLang="zh-CN" dirty="0" smtClean="0">
                <a:solidFill>
                  <a:srgbClr val="FF0000"/>
                </a:solidFill>
              </a:rPr>
              <a:t>Gateway </a:t>
            </a:r>
            <a:r>
              <a:rPr lang="zh-CN" altLang="en-US" dirty="0" smtClean="0">
                <a:solidFill>
                  <a:srgbClr val="FF0000"/>
                </a:solidFill>
              </a:rPr>
              <a:t>發送請求，然後從</a:t>
            </a:r>
            <a:r>
              <a:rPr lang="en-US" altLang="zh-CN" dirty="0" smtClean="0">
                <a:solidFill>
                  <a:srgbClr val="FF0000"/>
                </a:solidFill>
              </a:rPr>
              <a:t>Gateway</a:t>
            </a:r>
            <a:r>
              <a:rPr lang="zh-CN" altLang="en-US" dirty="0" smtClean="0">
                <a:solidFill>
                  <a:srgbClr val="FF0000"/>
                </a:solidFill>
              </a:rPr>
              <a:t>接收資料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自定義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的</a:t>
            </a:r>
            <a:r>
              <a:rPr lang="zh-CN" altLang="en-US" dirty="0"/>
              <a:t>地址，來進行服務的分類和整理。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5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Gateway </a:t>
            </a:r>
            <a:r>
              <a:rPr lang="en-US" altLang="zh-CN" dirty="0" err="1" smtClean="0"/>
              <a:t>application.yml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0399"/>
            <a:ext cx="6845710" cy="455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0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 </a:t>
            </a:r>
            <a:r>
              <a:rPr lang="en-US" altLang="zh-CN" dirty="0" err="1" smtClean="0"/>
              <a:t>application.class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3353"/>
            <a:ext cx="8866239" cy="274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38200" y="2566219"/>
            <a:ext cx="2185219" cy="1917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7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設置 </a:t>
            </a:r>
            <a:r>
              <a:rPr lang="en-US" altLang="zh-CN" dirty="0" smtClean="0"/>
              <a:t>Routing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自動化</a:t>
            </a:r>
            <a:endParaRPr lang="en-US" altLang="zh-CN" dirty="0"/>
          </a:p>
          <a:p>
            <a:pPr marL="1200150" lvl="1" indent="-514350">
              <a:buAutoNum type="arabicPeriod"/>
            </a:pPr>
            <a:r>
              <a:rPr lang="en-US" altLang="zh-CN" dirty="0"/>
              <a:t>{</a:t>
            </a:r>
            <a:r>
              <a:rPr lang="en-US" altLang="zh-CN" dirty="0" err="1"/>
              <a:t>gatewayIpPort</a:t>
            </a:r>
            <a:r>
              <a:rPr lang="en-US" altLang="zh-CN" dirty="0"/>
              <a:t>}/{</a:t>
            </a:r>
            <a:r>
              <a:rPr lang="en-US" altLang="zh-CN" dirty="0" err="1"/>
              <a:t>ServiceID</a:t>
            </a:r>
            <a:r>
              <a:rPr lang="en-US" altLang="zh-CN" dirty="0"/>
              <a:t>}            ----&gt;     {</a:t>
            </a:r>
            <a:r>
              <a:rPr lang="en-US" altLang="zh-CN" dirty="0" err="1"/>
              <a:t>ServiveIpPort</a:t>
            </a:r>
            <a:r>
              <a:rPr lang="en-US" altLang="zh-CN" dirty="0"/>
              <a:t>}/</a:t>
            </a:r>
          </a:p>
          <a:p>
            <a:pPr marL="1200150" lvl="1" indent="-514350">
              <a:buAutoNum type="arabicPeriod"/>
            </a:pPr>
            <a:r>
              <a:rPr lang="en-US" altLang="zh-CN" dirty="0"/>
              <a:t>127.0.0.1:10000/</a:t>
            </a:r>
            <a:r>
              <a:rPr lang="en-US" altLang="zh-CN" dirty="0" err="1"/>
              <a:t>TitleService</a:t>
            </a:r>
            <a:r>
              <a:rPr lang="en-US" altLang="zh-CN" dirty="0"/>
              <a:t>           ----&gt;      127.0.0.1:8080/</a:t>
            </a:r>
          </a:p>
          <a:p>
            <a:pPr marL="514350" indent="-514350">
              <a:buAutoNum type="arabicPeriod"/>
            </a:pPr>
            <a:r>
              <a:rPr lang="zh-CN" altLang="en-US" dirty="0"/>
              <a:t>通過設置檔案</a:t>
            </a:r>
            <a:r>
              <a:rPr lang="en-US" altLang="zh-CN" dirty="0"/>
              <a:t>(</a:t>
            </a:r>
            <a:r>
              <a:rPr lang="en-US" altLang="zh-CN" dirty="0" err="1"/>
              <a:t>application.yml</a:t>
            </a:r>
            <a:r>
              <a:rPr lang="en-US" altLang="zh-CN" dirty="0"/>
              <a:t>)</a:t>
            </a:r>
            <a:r>
              <a:rPr lang="zh-CN" altLang="en-US" dirty="0"/>
              <a:t>建立</a:t>
            </a:r>
            <a:endParaRPr lang="en-US" altLang="zh-CN" dirty="0"/>
          </a:p>
          <a:p>
            <a:pPr marL="1200150" lvl="1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{</a:t>
            </a:r>
            <a:r>
              <a:rPr lang="en-US" altLang="zh-CN" dirty="0" err="1"/>
              <a:t>gatewayIpPort</a:t>
            </a:r>
            <a:r>
              <a:rPr lang="en-US" altLang="zh-CN" dirty="0"/>
              <a:t>}/homework/</a:t>
            </a:r>
            <a:r>
              <a:rPr lang="en-US" altLang="zh-CN" dirty="0" err="1"/>
              <a:t>postnotes</a:t>
            </a:r>
            <a:r>
              <a:rPr lang="en-US" altLang="zh-CN" dirty="0"/>
              <a:t> /XX    ----&gt;  </a:t>
            </a:r>
            <a:r>
              <a:rPr lang="en-US" altLang="zh-CN" dirty="0" err="1"/>
              <a:t>postnotes</a:t>
            </a:r>
            <a:r>
              <a:rPr lang="en-US" altLang="zh-CN" dirty="0"/>
              <a:t>-application/XX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484A9B43-A223-4F34-81E0-F67C5708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10" y="4293164"/>
            <a:ext cx="5694589" cy="21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Gateway </a:t>
            </a:r>
            <a:r>
              <a:rPr lang="zh-CN" altLang="en-US" dirty="0" smtClean="0"/>
              <a:t>註冊</a:t>
            </a:r>
            <a:r>
              <a:rPr lang="en-US" altLang="zh-CN" dirty="0" err="1"/>
              <a:t>ip:port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6" name="矩形 85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8" name="矩形 87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17" name="矩形 116"/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4" name="弧形接點 3"/>
          <p:cNvCxnSpPr>
            <a:cxnSpLocks/>
            <a:stCxn id="14" idx="3"/>
            <a:endCxn id="34" idx="1"/>
          </p:cNvCxnSpPr>
          <p:nvPr/>
        </p:nvCxnSpPr>
        <p:spPr>
          <a:xfrm flipV="1">
            <a:off x="3878826" y="583727"/>
            <a:ext cx="4702461" cy="3153124"/>
          </a:xfrm>
          <a:prstGeom prst="curvedConnector3">
            <a:avLst>
              <a:gd name="adj1" fmla="val 36805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87">
            <a:extLst>
              <a:ext uri="{FF2B5EF4-FFF2-40B4-BE49-F238E27FC236}">
                <a16:creationId xmlns="" xmlns:a16="http://schemas.microsoft.com/office/drawing/2014/main" id="{C7167EC8-23F3-4AB7-889E-B2E6D79F7E82}"/>
              </a:ext>
            </a:extLst>
          </p:cNvPr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9513B7CD-D888-481A-B992-B866E35F3FD3}"/>
              </a:ext>
            </a:extLst>
          </p:cNvPr>
          <p:cNvSpPr/>
          <p:nvPr/>
        </p:nvSpPr>
        <p:spPr>
          <a:xfrm>
            <a:off x="8581287" y="224955"/>
            <a:ext cx="892857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2F2F49B5-B9F2-49BA-9E48-8EC87AB4F077}"/>
              </a:ext>
            </a:extLst>
          </p:cNvPr>
          <p:cNvSpPr txBox="1"/>
          <p:nvPr/>
        </p:nvSpPr>
        <p:spPr>
          <a:xfrm>
            <a:off x="8561622" y="1048342"/>
            <a:ext cx="11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Eureka HA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6" name="圓角矩形 87">
            <a:extLst>
              <a:ext uri="{FF2B5EF4-FFF2-40B4-BE49-F238E27FC236}">
                <a16:creationId xmlns="" xmlns:a16="http://schemas.microsoft.com/office/drawing/2014/main" id="{472ED4C0-5054-4CB1-90B0-73BA93D25D57}"/>
              </a:ext>
            </a:extLst>
          </p:cNvPr>
          <p:cNvSpPr/>
          <p:nvPr/>
        </p:nvSpPr>
        <p:spPr>
          <a:xfrm>
            <a:off x="8714022" y="4004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3D795C23-0011-422A-BC59-25FEF65C1AE0}"/>
              </a:ext>
            </a:extLst>
          </p:cNvPr>
          <p:cNvSpPr/>
          <p:nvPr/>
        </p:nvSpPr>
        <p:spPr>
          <a:xfrm>
            <a:off x="8714022" y="365125"/>
            <a:ext cx="912522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236733" y="6135441"/>
            <a:ext cx="249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localhost:</a:t>
            </a:r>
            <a:r>
              <a:rPr lang="en-US" altLang="zh-CN" sz="2800" dirty="0" smtClean="0">
                <a:solidFill>
                  <a:schemeClr val="accent2"/>
                </a:solidFill>
              </a:rPr>
              <a:t>3</a:t>
            </a:r>
            <a:r>
              <a:rPr lang="en-US" altLang="zh-TW" sz="2800" dirty="0" smtClean="0">
                <a:solidFill>
                  <a:schemeClr val="accent2"/>
                </a:solidFill>
              </a:rPr>
              <a:t>0000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3" name="矩形圖說文字 2"/>
          <p:cNvSpPr/>
          <p:nvPr/>
        </p:nvSpPr>
        <p:spPr>
          <a:xfrm>
            <a:off x="4911212" y="224955"/>
            <a:ext cx="1710813" cy="635775"/>
          </a:xfrm>
          <a:prstGeom prst="wedgeRectCallout">
            <a:avLst>
              <a:gd name="adj1" fmla="val 37176"/>
              <a:gd name="adj2" fmla="val 8709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注</a:t>
            </a:r>
            <a:r>
              <a:rPr lang="zh-CN" altLang="en-US" sz="1600" dirty="0" smtClean="0">
                <a:solidFill>
                  <a:schemeClr val="bg1"/>
                </a:solidFill>
              </a:rPr>
              <a:t>冊</a:t>
            </a:r>
            <a:endParaRPr lang="en-US" altLang="zh-TW" sz="1600" dirty="0" smtClean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localhost:</a:t>
            </a:r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  <a:r>
              <a:rPr lang="en-US" altLang="zh-TW" sz="1600" dirty="0" smtClean="0">
                <a:solidFill>
                  <a:schemeClr val="bg1"/>
                </a:solidFill>
              </a:rPr>
              <a:t>0000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Gateway Query Cache </a:t>
            </a:r>
            <a:endParaRPr lang="zh-CN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6" name="矩形 85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8" name="矩形 87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7" name="弧形接點 6"/>
          <p:cNvCxnSpPr>
            <a:cxnSpLocks/>
            <a:stCxn id="66" idx="3"/>
            <a:endCxn id="33" idx="1"/>
          </p:cNvCxnSpPr>
          <p:nvPr/>
        </p:nvCxnSpPr>
        <p:spPr>
          <a:xfrm flipV="1">
            <a:off x="3878826" y="583727"/>
            <a:ext cx="4702461" cy="3153124"/>
          </a:xfrm>
          <a:prstGeom prst="curvedConnector3">
            <a:avLst>
              <a:gd name="adj1" fmla="val 33796"/>
            </a:avLst>
          </a:prstGeom>
          <a:ln w="38100">
            <a:solidFill>
              <a:schemeClr val="accent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圖說文字 2"/>
          <p:cNvSpPr/>
          <p:nvPr/>
        </p:nvSpPr>
        <p:spPr>
          <a:xfrm>
            <a:off x="4615142" y="3790084"/>
            <a:ext cx="1564583" cy="2172124"/>
          </a:xfrm>
          <a:prstGeom prst="wedgeRectCallout">
            <a:avLst>
              <a:gd name="adj1" fmla="val 26084"/>
              <a:gd name="adj2" fmla="val -146309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Query</a:t>
            </a:r>
            <a:r>
              <a:rPr lang="zh-CN" altLang="en-US" dirty="0"/>
              <a:t>結果</a:t>
            </a:r>
            <a:endParaRPr lang="en-US" altLang="zh-TW" dirty="0"/>
          </a:p>
          <a:p>
            <a:r>
              <a:rPr lang="en-US" altLang="zh-TW" sz="1400" dirty="0" err="1"/>
              <a:t>AccoutService</a:t>
            </a:r>
            <a:r>
              <a:rPr lang="en-US" altLang="zh-TW" sz="1400" dirty="0"/>
              <a:t>=localhost:20000</a:t>
            </a:r>
          </a:p>
          <a:p>
            <a:r>
              <a:rPr lang="en-US" altLang="zh-TW" sz="1400" dirty="0" err="1"/>
              <a:t>PC_IndexService</a:t>
            </a:r>
            <a:r>
              <a:rPr lang="en-US" altLang="zh-TW" sz="1400" dirty="0"/>
              <a:t>=localhost:14001</a:t>
            </a:r>
            <a:endParaRPr lang="zh-TW" altLang="en-US" sz="1400" dirty="0"/>
          </a:p>
          <a:p>
            <a:r>
              <a:rPr lang="en-US" altLang="zh-TW" sz="1400" dirty="0" err="1"/>
              <a:t>PC_EditService</a:t>
            </a:r>
            <a:r>
              <a:rPr lang="en-US" altLang="zh-TW" sz="1400" dirty="0"/>
              <a:t>=localhost:14002</a:t>
            </a:r>
          </a:p>
          <a:p>
            <a:r>
              <a:rPr lang="en-US" altLang="zh-TW" sz="1400" dirty="0"/>
              <a:t>……..</a:t>
            </a:r>
          </a:p>
        </p:txBody>
      </p:sp>
      <p:sp>
        <p:nvSpPr>
          <p:cNvPr id="66" name="矩形 65"/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32" name="圓角矩形 87">
            <a:extLst>
              <a:ext uri="{FF2B5EF4-FFF2-40B4-BE49-F238E27FC236}">
                <a16:creationId xmlns="" xmlns:a16="http://schemas.microsoft.com/office/drawing/2014/main" id="{DFFBDD48-A079-4F9A-A801-D431CEC4B89D}"/>
              </a:ext>
            </a:extLst>
          </p:cNvPr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4064417E-6E8E-4F55-8EC0-6479A80F5ECB}"/>
              </a:ext>
            </a:extLst>
          </p:cNvPr>
          <p:cNvSpPr/>
          <p:nvPr/>
        </p:nvSpPr>
        <p:spPr>
          <a:xfrm>
            <a:off x="8581287" y="224955"/>
            <a:ext cx="892857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A80D71A6-05C9-4B6F-9748-62A784A749DB}"/>
              </a:ext>
            </a:extLst>
          </p:cNvPr>
          <p:cNvSpPr txBox="1"/>
          <p:nvPr/>
        </p:nvSpPr>
        <p:spPr>
          <a:xfrm>
            <a:off x="8561622" y="1048342"/>
            <a:ext cx="11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Eureka HA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5" name="圓角矩形 87">
            <a:extLst>
              <a:ext uri="{FF2B5EF4-FFF2-40B4-BE49-F238E27FC236}">
                <a16:creationId xmlns="" xmlns:a16="http://schemas.microsoft.com/office/drawing/2014/main" id="{97254592-3A29-4DC0-91B8-EEEF2CCC0E44}"/>
              </a:ext>
            </a:extLst>
          </p:cNvPr>
          <p:cNvSpPr/>
          <p:nvPr/>
        </p:nvSpPr>
        <p:spPr>
          <a:xfrm>
            <a:off x="8714022" y="4004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F03F9520-CA61-4CF5-81E2-E96144C1ED0C}"/>
              </a:ext>
            </a:extLst>
          </p:cNvPr>
          <p:cNvSpPr/>
          <p:nvPr/>
        </p:nvSpPr>
        <p:spPr>
          <a:xfrm>
            <a:off x="8714022" y="365125"/>
            <a:ext cx="912522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5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 </a:t>
            </a:r>
            <a:r>
              <a:rPr lang="zh-CN" altLang="en-US" dirty="0" smtClean="0"/>
              <a:t>建立</a:t>
            </a:r>
            <a:endParaRPr lang="zh-CN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6" name="矩形 85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8" name="矩形 87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61" name="矩形圖說文字 60"/>
          <p:cNvSpPr/>
          <p:nvPr/>
        </p:nvSpPr>
        <p:spPr>
          <a:xfrm>
            <a:off x="4277033" y="2018467"/>
            <a:ext cx="1481510" cy="1933047"/>
          </a:xfrm>
          <a:prstGeom prst="wedgeRectCallout">
            <a:avLst>
              <a:gd name="adj1" fmla="val -78106"/>
              <a:gd name="adj2" fmla="val 38898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1. </a:t>
            </a:r>
            <a:r>
              <a:rPr lang="zh-CN" altLang="en-US" dirty="0"/>
              <a:t>據</a:t>
            </a:r>
            <a:r>
              <a:rPr lang="en-US" altLang="zh-CN" dirty="0"/>
              <a:t>Query</a:t>
            </a:r>
            <a:r>
              <a:rPr lang="zh-CN" altLang="en-US" dirty="0"/>
              <a:t>結果自動建立</a:t>
            </a:r>
            <a:r>
              <a:rPr lang="en-US" altLang="zh-CN" dirty="0"/>
              <a:t>route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根據設置來建立</a:t>
            </a:r>
            <a:r>
              <a:rPr lang="en-US" altLang="zh-CN" dirty="0"/>
              <a:t>route</a:t>
            </a:r>
          </a:p>
        </p:txBody>
      </p:sp>
      <p:sp>
        <p:nvSpPr>
          <p:cNvPr id="66" name="矩形 65"/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63" name="矩形 62"/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35" name="圓角矩形 87">
            <a:extLst>
              <a:ext uri="{FF2B5EF4-FFF2-40B4-BE49-F238E27FC236}">
                <a16:creationId xmlns="" xmlns:a16="http://schemas.microsoft.com/office/drawing/2014/main" id="{060DCA0F-A30A-4438-903B-6D382C57676F}"/>
              </a:ext>
            </a:extLst>
          </p:cNvPr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4E3D19FD-F4B7-4B50-BAB9-B82BEEDD2ED1}"/>
              </a:ext>
            </a:extLst>
          </p:cNvPr>
          <p:cNvSpPr/>
          <p:nvPr/>
        </p:nvSpPr>
        <p:spPr>
          <a:xfrm>
            <a:off x="8581287" y="224955"/>
            <a:ext cx="892857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C138A79D-0B28-4077-96B7-319D975AF75E}"/>
              </a:ext>
            </a:extLst>
          </p:cNvPr>
          <p:cNvSpPr txBox="1"/>
          <p:nvPr/>
        </p:nvSpPr>
        <p:spPr>
          <a:xfrm>
            <a:off x="8561622" y="1048342"/>
            <a:ext cx="11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Eureka HA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8" name="圓角矩形 87">
            <a:extLst>
              <a:ext uri="{FF2B5EF4-FFF2-40B4-BE49-F238E27FC236}">
                <a16:creationId xmlns="" xmlns:a16="http://schemas.microsoft.com/office/drawing/2014/main" id="{7308A582-9E21-466C-BC81-62E470279CCC}"/>
              </a:ext>
            </a:extLst>
          </p:cNvPr>
          <p:cNvSpPr/>
          <p:nvPr/>
        </p:nvSpPr>
        <p:spPr>
          <a:xfrm>
            <a:off x="8714022" y="4004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322CB7BB-9696-403D-9F13-4CE7E7401DCD}"/>
              </a:ext>
            </a:extLst>
          </p:cNvPr>
          <p:cNvSpPr/>
          <p:nvPr/>
        </p:nvSpPr>
        <p:spPr>
          <a:xfrm>
            <a:off x="8714022" y="365125"/>
            <a:ext cx="912522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6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 </a:t>
            </a:r>
            <a:r>
              <a:rPr lang="en-US" altLang="zh-CN" dirty="0"/>
              <a:t>Gateway </a:t>
            </a:r>
            <a:r>
              <a:rPr lang="zh-CN" altLang="en-US" dirty="0" smtClean="0"/>
              <a:t>後的</a:t>
            </a:r>
            <a:r>
              <a:rPr lang="zh-CN" altLang="en-US" dirty="0"/>
              <a:t>傳送方式</a:t>
            </a: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9" y="1534430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8" y="3815040"/>
            <a:ext cx="1675223" cy="1675223"/>
          </a:xfrm>
          <a:prstGeom prst="rect">
            <a:avLst/>
          </a:prstGeom>
        </p:spPr>
      </p:pic>
      <p:cxnSp>
        <p:nvCxnSpPr>
          <p:cNvPr id="38" name="直線單箭頭接點 37"/>
          <p:cNvCxnSpPr>
            <a:stCxn id="72" idx="3"/>
            <a:endCxn id="142" idx="1"/>
          </p:cNvCxnSpPr>
          <p:nvPr/>
        </p:nvCxnSpPr>
        <p:spPr>
          <a:xfrm>
            <a:off x="2159984" y="2243923"/>
            <a:ext cx="3227392" cy="1400106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7" idx="3"/>
            <a:endCxn id="142" idx="1"/>
          </p:cNvCxnSpPr>
          <p:nvPr/>
        </p:nvCxnSpPr>
        <p:spPr>
          <a:xfrm flipV="1">
            <a:off x="2673711" y="3644029"/>
            <a:ext cx="2713665" cy="1008623"/>
          </a:xfrm>
          <a:prstGeom prst="straightConnector1">
            <a:avLst/>
          </a:prstGeom>
          <a:ln w="38100">
            <a:solidFill>
              <a:srgbClr val="EF57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6572" y="2991296"/>
            <a:ext cx="4858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IP_IndexService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IP_EditService</a:t>
            </a:r>
            <a:endParaRPr lang="zh-TW" altLang="en-US" sz="2400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AccoutService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38164" y="5331293"/>
            <a:ext cx="4944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PC_IndexService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PC_EditService</a:t>
            </a:r>
            <a:endParaRPr lang="zh-TW" altLang="en-US" sz="2400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AccoutService</a:t>
            </a:r>
            <a:endParaRPr lang="zh-TW" altLang="en-US" sz="2400" dirty="0"/>
          </a:p>
        </p:txBody>
      </p:sp>
      <p:sp>
        <p:nvSpPr>
          <p:cNvPr id="87" name="圓角矩形 86"/>
          <p:cNvSpPr/>
          <p:nvPr/>
        </p:nvSpPr>
        <p:spPr>
          <a:xfrm>
            <a:off x="9357062" y="23389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8" name="圓角矩形 87"/>
          <p:cNvSpPr/>
          <p:nvPr/>
        </p:nvSpPr>
        <p:spPr>
          <a:xfrm>
            <a:off x="9360752" y="132308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0" name="圓角矩形 89"/>
          <p:cNvSpPr/>
          <p:nvPr/>
        </p:nvSpPr>
        <p:spPr>
          <a:xfrm>
            <a:off x="9358162" y="332780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1" name="圓角矩形 90"/>
          <p:cNvSpPr/>
          <p:nvPr/>
        </p:nvSpPr>
        <p:spPr>
          <a:xfrm>
            <a:off x="9363019" y="4332384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357061" y="5375226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94" name="圖片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795" y="1971769"/>
            <a:ext cx="196211" cy="196211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49" y="2979054"/>
            <a:ext cx="196211" cy="196211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35" y="5966677"/>
            <a:ext cx="303976" cy="303976"/>
          </a:xfrm>
          <a:prstGeom prst="rect">
            <a:avLst/>
          </a:prstGeom>
        </p:spPr>
      </p:pic>
      <p:pic>
        <p:nvPicPr>
          <p:cNvPr id="98" name="圖片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95" y="4918209"/>
            <a:ext cx="303976" cy="303976"/>
          </a:xfrm>
          <a:prstGeom prst="rect">
            <a:avLst/>
          </a:prstGeom>
        </p:spPr>
      </p:pic>
      <p:sp>
        <p:nvSpPr>
          <p:cNvPr id="99" name="矩形 98"/>
          <p:cNvSpPr/>
          <p:nvPr/>
        </p:nvSpPr>
        <p:spPr>
          <a:xfrm>
            <a:off x="9303190" y="228636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9286227" y="1251019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9297778" y="328976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9297778" y="430675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297778" y="5345730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5" name="矩形 104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6" name="矩形 105"/>
          <p:cNvSpPr/>
          <p:nvPr/>
        </p:nvSpPr>
        <p:spPr>
          <a:xfrm>
            <a:off x="9504527" y="334924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7" name="矩形 106"/>
          <p:cNvSpPr/>
          <p:nvPr/>
        </p:nvSpPr>
        <p:spPr>
          <a:xfrm>
            <a:off x="9504527" y="433966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8" name="矩形 107"/>
          <p:cNvSpPr/>
          <p:nvPr/>
        </p:nvSpPr>
        <p:spPr>
          <a:xfrm>
            <a:off x="9504036" y="1346525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09" name="矩形 108"/>
          <p:cNvSpPr/>
          <p:nvPr/>
        </p:nvSpPr>
        <p:spPr>
          <a:xfrm>
            <a:off x="9482206" y="5389974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2" name="矩形 141"/>
          <p:cNvSpPr/>
          <p:nvPr/>
        </p:nvSpPr>
        <p:spPr>
          <a:xfrm>
            <a:off x="5387376" y="1375523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5389899" y="1413925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4" name="矩形 143"/>
          <p:cNvSpPr/>
          <p:nvPr/>
        </p:nvSpPr>
        <p:spPr>
          <a:xfrm>
            <a:off x="5947814" y="3278051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702667" y="6065844"/>
            <a:ext cx="249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localhost:</a:t>
            </a:r>
            <a:r>
              <a:rPr lang="en-US" altLang="zh-CN" sz="2800" dirty="0" smtClean="0">
                <a:solidFill>
                  <a:schemeClr val="accent2"/>
                </a:solidFill>
              </a:rPr>
              <a:t>3</a:t>
            </a:r>
            <a:r>
              <a:rPr lang="en-US" altLang="zh-TW" sz="2800" dirty="0" smtClean="0">
                <a:solidFill>
                  <a:schemeClr val="accent2"/>
                </a:solidFill>
              </a:rPr>
              <a:t>0000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9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 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後的</a:t>
            </a:r>
            <a:r>
              <a:rPr lang="zh-CN" altLang="en-US" dirty="0"/>
              <a:t>傳送方式</a:t>
            </a: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9" y="1534430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8" y="3815040"/>
            <a:ext cx="1675223" cy="1675223"/>
          </a:xfrm>
          <a:prstGeom prst="rect">
            <a:avLst/>
          </a:prstGeom>
        </p:spPr>
      </p:pic>
      <p:sp>
        <p:nvSpPr>
          <p:cNvPr id="87" name="圓角矩形 86"/>
          <p:cNvSpPr/>
          <p:nvPr/>
        </p:nvSpPr>
        <p:spPr>
          <a:xfrm>
            <a:off x="9357062" y="23389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8" name="圓角矩形 87"/>
          <p:cNvSpPr/>
          <p:nvPr/>
        </p:nvSpPr>
        <p:spPr>
          <a:xfrm>
            <a:off x="9360752" y="132308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0" name="圓角矩形 89"/>
          <p:cNvSpPr/>
          <p:nvPr/>
        </p:nvSpPr>
        <p:spPr>
          <a:xfrm>
            <a:off x="9358162" y="332780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1" name="圓角矩形 90"/>
          <p:cNvSpPr/>
          <p:nvPr/>
        </p:nvSpPr>
        <p:spPr>
          <a:xfrm>
            <a:off x="9363019" y="4332384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357061" y="5375226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94" name="圖片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795" y="1971769"/>
            <a:ext cx="196211" cy="196211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49" y="2979054"/>
            <a:ext cx="196211" cy="196211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35" y="5966677"/>
            <a:ext cx="303976" cy="303976"/>
          </a:xfrm>
          <a:prstGeom prst="rect">
            <a:avLst/>
          </a:prstGeom>
        </p:spPr>
      </p:pic>
      <p:pic>
        <p:nvPicPr>
          <p:cNvPr id="98" name="圖片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95" y="4918209"/>
            <a:ext cx="303976" cy="303976"/>
          </a:xfrm>
          <a:prstGeom prst="rect">
            <a:avLst/>
          </a:prstGeom>
        </p:spPr>
      </p:pic>
      <p:sp>
        <p:nvSpPr>
          <p:cNvPr id="99" name="矩形 98"/>
          <p:cNvSpPr/>
          <p:nvPr/>
        </p:nvSpPr>
        <p:spPr>
          <a:xfrm>
            <a:off x="9303190" y="228636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9286227" y="1251019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9297778" y="328976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9297778" y="430675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297778" y="5345730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5" name="矩形 104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6" name="矩形 105"/>
          <p:cNvSpPr/>
          <p:nvPr/>
        </p:nvSpPr>
        <p:spPr>
          <a:xfrm>
            <a:off x="9504527" y="334924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7" name="矩形 106"/>
          <p:cNvSpPr/>
          <p:nvPr/>
        </p:nvSpPr>
        <p:spPr>
          <a:xfrm>
            <a:off x="9504527" y="433966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8" name="矩形 107"/>
          <p:cNvSpPr/>
          <p:nvPr/>
        </p:nvSpPr>
        <p:spPr>
          <a:xfrm>
            <a:off x="9504036" y="1346525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09" name="矩形 108"/>
          <p:cNvSpPr/>
          <p:nvPr/>
        </p:nvSpPr>
        <p:spPr>
          <a:xfrm>
            <a:off x="9482206" y="5389974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2" name="矩形 141"/>
          <p:cNvSpPr/>
          <p:nvPr/>
        </p:nvSpPr>
        <p:spPr>
          <a:xfrm>
            <a:off x="5387376" y="1375523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5389899" y="1413925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4" name="矩形 143"/>
          <p:cNvSpPr/>
          <p:nvPr/>
        </p:nvSpPr>
        <p:spPr>
          <a:xfrm>
            <a:off x="5947814" y="3278051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cxnSp>
        <p:nvCxnSpPr>
          <p:cNvPr id="32" name="直線單箭頭接點 79">
            <a:extLst>
              <a:ext uri="{FF2B5EF4-FFF2-40B4-BE49-F238E27FC236}">
                <a16:creationId xmlns="" xmlns:a16="http://schemas.microsoft.com/office/drawing/2014/main" id="{70E1A0E4-2C41-46EE-8B7E-985F39909853}"/>
              </a:ext>
            </a:extLst>
          </p:cNvPr>
          <p:cNvCxnSpPr>
            <a:cxnSpLocks/>
            <a:stCxn id="144" idx="3"/>
            <a:endCxn id="100" idx="1"/>
          </p:cNvCxnSpPr>
          <p:nvPr/>
        </p:nvCxnSpPr>
        <p:spPr>
          <a:xfrm flipV="1">
            <a:off x="6183788" y="1741881"/>
            <a:ext cx="3102439" cy="1878190"/>
          </a:xfrm>
          <a:prstGeom prst="straightConnector1">
            <a:avLst/>
          </a:prstGeom>
          <a:ln w="38100">
            <a:solidFill>
              <a:schemeClr val="accent4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82">
            <a:extLst>
              <a:ext uri="{FF2B5EF4-FFF2-40B4-BE49-F238E27FC236}">
                <a16:creationId xmlns="" xmlns:a16="http://schemas.microsoft.com/office/drawing/2014/main" id="{34140972-D3DF-410B-96A2-88B2D178BEA1}"/>
              </a:ext>
            </a:extLst>
          </p:cNvPr>
          <p:cNvCxnSpPr>
            <a:cxnSpLocks/>
            <a:stCxn id="144" idx="3"/>
            <a:endCxn id="99" idx="1"/>
          </p:cNvCxnSpPr>
          <p:nvPr/>
        </p:nvCxnSpPr>
        <p:spPr>
          <a:xfrm flipV="1">
            <a:off x="6183788" y="2777225"/>
            <a:ext cx="3119402" cy="842846"/>
          </a:xfrm>
          <a:prstGeom prst="straightConnector1">
            <a:avLst/>
          </a:prstGeom>
          <a:ln w="38100">
            <a:solidFill>
              <a:schemeClr val="accent4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85">
            <a:extLst>
              <a:ext uri="{FF2B5EF4-FFF2-40B4-BE49-F238E27FC236}">
                <a16:creationId xmlns="" xmlns:a16="http://schemas.microsoft.com/office/drawing/2014/main" id="{4966C541-18B8-47D4-914E-34F31CFCD345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6166612" y="3628827"/>
            <a:ext cx="3131166" cy="151803"/>
          </a:xfrm>
          <a:prstGeom prst="straightConnector1">
            <a:avLst/>
          </a:prstGeom>
          <a:ln w="38100">
            <a:solidFill>
              <a:schemeClr val="accent4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88">
            <a:extLst>
              <a:ext uri="{FF2B5EF4-FFF2-40B4-BE49-F238E27FC236}">
                <a16:creationId xmlns="" xmlns:a16="http://schemas.microsoft.com/office/drawing/2014/main" id="{F053895B-C9C7-4561-B5A1-2284FF89D1D2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6216409" y="3780630"/>
            <a:ext cx="3081369" cy="34410"/>
          </a:xfrm>
          <a:prstGeom prst="straightConnector1">
            <a:avLst/>
          </a:prstGeom>
          <a:ln w="38100">
            <a:solidFill>
              <a:srgbClr val="EF5750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91">
            <a:extLst>
              <a:ext uri="{FF2B5EF4-FFF2-40B4-BE49-F238E27FC236}">
                <a16:creationId xmlns="" xmlns:a16="http://schemas.microsoft.com/office/drawing/2014/main" id="{1CA5BE54-6AE8-4E0C-9BEC-C15F4316BED4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6183788" y="3807915"/>
            <a:ext cx="3113990" cy="989705"/>
          </a:xfrm>
          <a:prstGeom prst="straightConnector1">
            <a:avLst/>
          </a:prstGeom>
          <a:ln w="38100">
            <a:solidFill>
              <a:srgbClr val="EF5750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94">
            <a:extLst>
              <a:ext uri="{FF2B5EF4-FFF2-40B4-BE49-F238E27FC236}">
                <a16:creationId xmlns="" xmlns:a16="http://schemas.microsoft.com/office/drawing/2014/main" id="{95512CFC-B58D-4C5A-855F-AD6FD1DD78B3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6216409" y="3815040"/>
            <a:ext cx="3081369" cy="2021552"/>
          </a:xfrm>
          <a:prstGeom prst="straightConnector1">
            <a:avLst/>
          </a:prstGeom>
          <a:ln w="38100">
            <a:solidFill>
              <a:srgbClr val="EF5750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69">
            <a:extLst>
              <a:ext uri="{FF2B5EF4-FFF2-40B4-BE49-F238E27FC236}">
                <a16:creationId xmlns="" xmlns:a16="http://schemas.microsoft.com/office/drawing/2014/main" id="{FC026415-69A7-40F9-92FA-B285678D6E7C}"/>
              </a:ext>
            </a:extLst>
          </p:cNvPr>
          <p:cNvSpPr txBox="1"/>
          <p:nvPr/>
        </p:nvSpPr>
        <p:spPr>
          <a:xfrm>
            <a:off x="6846031" y="1672132"/>
            <a:ext cx="212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http:localhost:13001</a:t>
            </a:r>
            <a:endParaRPr lang="zh-TW" altLang="en-US" dirty="0"/>
          </a:p>
        </p:txBody>
      </p:sp>
      <p:sp>
        <p:nvSpPr>
          <p:cNvPr id="40" name="文字方塊 70">
            <a:extLst>
              <a:ext uri="{FF2B5EF4-FFF2-40B4-BE49-F238E27FC236}">
                <a16:creationId xmlns="" xmlns:a16="http://schemas.microsoft.com/office/drawing/2014/main" id="{D9BADE13-4F29-4FE3-8A94-58B05A493006}"/>
              </a:ext>
            </a:extLst>
          </p:cNvPr>
          <p:cNvSpPr txBox="1"/>
          <p:nvPr/>
        </p:nvSpPr>
        <p:spPr>
          <a:xfrm>
            <a:off x="6806361" y="2542737"/>
            <a:ext cx="212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http:localhost:13002</a:t>
            </a:r>
            <a:endParaRPr lang="zh-TW" altLang="en-US" dirty="0"/>
          </a:p>
        </p:txBody>
      </p:sp>
      <p:sp>
        <p:nvSpPr>
          <p:cNvPr id="41" name="文字方塊 78">
            <a:extLst>
              <a:ext uri="{FF2B5EF4-FFF2-40B4-BE49-F238E27FC236}">
                <a16:creationId xmlns="" xmlns:a16="http://schemas.microsoft.com/office/drawing/2014/main" id="{BC851403-326C-49C0-9327-07B73F75101E}"/>
              </a:ext>
            </a:extLst>
          </p:cNvPr>
          <p:cNvSpPr txBox="1"/>
          <p:nvPr/>
        </p:nvSpPr>
        <p:spPr>
          <a:xfrm>
            <a:off x="6772883" y="3351733"/>
            <a:ext cx="212885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http:localhost:20000</a:t>
            </a:r>
            <a:endParaRPr lang="zh-TW" altLang="en-US" dirty="0"/>
          </a:p>
        </p:txBody>
      </p:sp>
      <p:sp>
        <p:nvSpPr>
          <p:cNvPr id="42" name="文字方塊 80">
            <a:extLst>
              <a:ext uri="{FF2B5EF4-FFF2-40B4-BE49-F238E27FC236}">
                <a16:creationId xmlns="" xmlns:a16="http://schemas.microsoft.com/office/drawing/2014/main" id="{5137115D-AB29-43B6-B883-B4F054711ED8}"/>
              </a:ext>
            </a:extLst>
          </p:cNvPr>
          <p:cNvSpPr txBox="1"/>
          <p:nvPr/>
        </p:nvSpPr>
        <p:spPr>
          <a:xfrm>
            <a:off x="6891895" y="3933889"/>
            <a:ext cx="212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http:localhost:20000</a:t>
            </a:r>
            <a:endParaRPr lang="zh-TW" altLang="en-US" dirty="0"/>
          </a:p>
        </p:txBody>
      </p:sp>
      <p:sp>
        <p:nvSpPr>
          <p:cNvPr id="43" name="文字方塊 81">
            <a:extLst>
              <a:ext uri="{FF2B5EF4-FFF2-40B4-BE49-F238E27FC236}">
                <a16:creationId xmlns="" xmlns:a16="http://schemas.microsoft.com/office/drawing/2014/main" id="{EE6046B5-2214-4A40-97F2-28DD6B9FE10A}"/>
              </a:ext>
            </a:extLst>
          </p:cNvPr>
          <p:cNvSpPr txBox="1"/>
          <p:nvPr/>
        </p:nvSpPr>
        <p:spPr>
          <a:xfrm>
            <a:off x="6980088" y="4656514"/>
            <a:ext cx="212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http:localhost:14001</a:t>
            </a:r>
            <a:endParaRPr lang="zh-TW" altLang="en-US" dirty="0"/>
          </a:p>
        </p:txBody>
      </p:sp>
      <p:sp>
        <p:nvSpPr>
          <p:cNvPr id="45" name="文字方塊 83">
            <a:extLst>
              <a:ext uri="{FF2B5EF4-FFF2-40B4-BE49-F238E27FC236}">
                <a16:creationId xmlns="" xmlns:a16="http://schemas.microsoft.com/office/drawing/2014/main" id="{27E10ADF-916D-4D43-B2BA-2C599CB11AE3}"/>
              </a:ext>
            </a:extLst>
          </p:cNvPr>
          <p:cNvSpPr txBox="1"/>
          <p:nvPr/>
        </p:nvSpPr>
        <p:spPr>
          <a:xfrm>
            <a:off x="6870997" y="5478586"/>
            <a:ext cx="212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http:localhost:14002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489794" y="6065844"/>
            <a:ext cx="249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localhost:</a:t>
            </a:r>
            <a:r>
              <a:rPr lang="en-US" altLang="zh-CN" sz="2800" dirty="0" smtClean="0">
                <a:solidFill>
                  <a:schemeClr val="accent2"/>
                </a:solidFill>
              </a:rPr>
              <a:t>3</a:t>
            </a:r>
            <a:r>
              <a:rPr lang="en-US" altLang="zh-TW" sz="2800" dirty="0" smtClean="0">
                <a:solidFill>
                  <a:schemeClr val="accent2"/>
                </a:solidFill>
              </a:rPr>
              <a:t>0000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 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後的</a:t>
            </a:r>
            <a:r>
              <a:rPr lang="zh-CN" altLang="en-US" dirty="0"/>
              <a:t>傳送方式</a:t>
            </a: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9" y="1534430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8" y="3815040"/>
            <a:ext cx="1675223" cy="1675223"/>
          </a:xfrm>
          <a:prstGeom prst="rect">
            <a:avLst/>
          </a:prstGeom>
        </p:spPr>
      </p:pic>
      <p:sp>
        <p:nvSpPr>
          <p:cNvPr id="87" name="圓角矩形 86"/>
          <p:cNvSpPr/>
          <p:nvPr/>
        </p:nvSpPr>
        <p:spPr>
          <a:xfrm>
            <a:off x="9357062" y="23389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8" name="圓角矩形 87"/>
          <p:cNvSpPr/>
          <p:nvPr/>
        </p:nvSpPr>
        <p:spPr>
          <a:xfrm>
            <a:off x="9360752" y="132308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0" name="圓角矩形 89"/>
          <p:cNvSpPr/>
          <p:nvPr/>
        </p:nvSpPr>
        <p:spPr>
          <a:xfrm>
            <a:off x="9358162" y="332780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1" name="圓角矩形 90"/>
          <p:cNvSpPr/>
          <p:nvPr/>
        </p:nvSpPr>
        <p:spPr>
          <a:xfrm>
            <a:off x="9363019" y="4332384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357061" y="5375226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94" name="圖片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795" y="1971769"/>
            <a:ext cx="196211" cy="196211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49" y="2979054"/>
            <a:ext cx="196211" cy="196211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35" y="5966677"/>
            <a:ext cx="303976" cy="303976"/>
          </a:xfrm>
          <a:prstGeom prst="rect">
            <a:avLst/>
          </a:prstGeom>
        </p:spPr>
      </p:pic>
      <p:pic>
        <p:nvPicPr>
          <p:cNvPr id="98" name="圖片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95" y="4918209"/>
            <a:ext cx="303976" cy="303976"/>
          </a:xfrm>
          <a:prstGeom prst="rect">
            <a:avLst/>
          </a:prstGeom>
        </p:spPr>
      </p:pic>
      <p:sp>
        <p:nvSpPr>
          <p:cNvPr id="99" name="矩形 98"/>
          <p:cNvSpPr/>
          <p:nvPr/>
        </p:nvSpPr>
        <p:spPr>
          <a:xfrm>
            <a:off x="9303190" y="228636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9286227" y="1251019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9297778" y="328976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9297778" y="430675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297778" y="5345730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5" name="矩形 104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6" name="矩形 105"/>
          <p:cNvSpPr/>
          <p:nvPr/>
        </p:nvSpPr>
        <p:spPr>
          <a:xfrm>
            <a:off x="9504527" y="334924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7" name="矩形 106"/>
          <p:cNvSpPr/>
          <p:nvPr/>
        </p:nvSpPr>
        <p:spPr>
          <a:xfrm>
            <a:off x="9504527" y="433966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8" name="矩形 107"/>
          <p:cNvSpPr/>
          <p:nvPr/>
        </p:nvSpPr>
        <p:spPr>
          <a:xfrm>
            <a:off x="9504036" y="1346525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09" name="矩形 108"/>
          <p:cNvSpPr/>
          <p:nvPr/>
        </p:nvSpPr>
        <p:spPr>
          <a:xfrm>
            <a:off x="9482206" y="5389974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2" name="矩形 141"/>
          <p:cNvSpPr/>
          <p:nvPr/>
        </p:nvSpPr>
        <p:spPr>
          <a:xfrm>
            <a:off x="5387376" y="1375523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5389899" y="1413925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4" name="矩形 143"/>
          <p:cNvSpPr/>
          <p:nvPr/>
        </p:nvSpPr>
        <p:spPr>
          <a:xfrm>
            <a:off x="5947814" y="3278051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cxnSp>
        <p:nvCxnSpPr>
          <p:cNvPr id="33" name="直線單箭頭接點 82">
            <a:extLst>
              <a:ext uri="{FF2B5EF4-FFF2-40B4-BE49-F238E27FC236}">
                <a16:creationId xmlns="" xmlns:a16="http://schemas.microsoft.com/office/drawing/2014/main" id="{34140972-D3DF-410B-96A2-88B2D178BEA1}"/>
              </a:ext>
            </a:extLst>
          </p:cNvPr>
          <p:cNvCxnSpPr>
            <a:cxnSpLocks/>
            <a:stCxn id="142" idx="1"/>
            <a:endCxn id="72" idx="3"/>
          </p:cNvCxnSpPr>
          <p:nvPr/>
        </p:nvCxnSpPr>
        <p:spPr>
          <a:xfrm flipH="1" flipV="1">
            <a:off x="2159984" y="2243923"/>
            <a:ext cx="3227392" cy="1400106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94">
            <a:extLst>
              <a:ext uri="{FF2B5EF4-FFF2-40B4-BE49-F238E27FC236}">
                <a16:creationId xmlns="" xmlns:a16="http://schemas.microsoft.com/office/drawing/2014/main" id="{95512CFC-B58D-4C5A-855F-AD6FD1DD78B3}"/>
              </a:ext>
            </a:extLst>
          </p:cNvPr>
          <p:cNvCxnSpPr>
            <a:cxnSpLocks/>
            <a:stCxn id="142" idx="1"/>
            <a:endCxn id="77" idx="3"/>
          </p:cNvCxnSpPr>
          <p:nvPr/>
        </p:nvCxnSpPr>
        <p:spPr>
          <a:xfrm flipH="1">
            <a:off x="2673711" y="3644029"/>
            <a:ext cx="2713665" cy="1008623"/>
          </a:xfrm>
          <a:prstGeom prst="straightConnector1">
            <a:avLst/>
          </a:prstGeom>
          <a:ln w="38100">
            <a:solidFill>
              <a:srgbClr val="EF57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840CEDB-D749-4375-8F14-5A7ED8B7F8CF}"/>
              </a:ext>
            </a:extLst>
          </p:cNvPr>
          <p:cNvSpPr txBox="1"/>
          <p:nvPr/>
        </p:nvSpPr>
        <p:spPr>
          <a:xfrm>
            <a:off x="2781515" y="2001910"/>
            <a:ext cx="20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IPDataRequest</a:t>
            </a:r>
            <a:endParaRPr lang="zh-CN" altLang="en-US" sz="2400" dirty="0"/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F4652958-7775-4ACB-ABC2-199915714C61}"/>
              </a:ext>
            </a:extLst>
          </p:cNvPr>
          <p:cNvSpPr txBox="1"/>
          <p:nvPr/>
        </p:nvSpPr>
        <p:spPr>
          <a:xfrm>
            <a:off x="2781515" y="4566787"/>
            <a:ext cx="20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PCDataRequest</a:t>
            </a:r>
            <a:endParaRPr lang="zh-CN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40435" y="6118665"/>
            <a:ext cx="249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localhost:</a:t>
            </a:r>
            <a:r>
              <a:rPr lang="en-US" altLang="zh-CN" sz="2800" dirty="0" smtClean="0">
                <a:solidFill>
                  <a:schemeClr val="accent2"/>
                </a:solidFill>
              </a:rPr>
              <a:t>3</a:t>
            </a:r>
            <a:r>
              <a:rPr lang="en-US" altLang="zh-TW" sz="2800" dirty="0" smtClean="0">
                <a:solidFill>
                  <a:schemeClr val="accent2"/>
                </a:solidFill>
              </a:rPr>
              <a:t>0000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單體 </a:t>
            </a:r>
            <a:r>
              <a:rPr lang="en-US" altLang="zh-CN" dirty="0" smtClean="0"/>
              <a:t>Service </a:t>
            </a:r>
            <a:r>
              <a:rPr lang="zh-CN" altLang="en-US" dirty="0" smtClean="0"/>
              <a:t>的擴大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8915" y="2492477"/>
            <a:ext cx="7918478" cy="3052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736065" y="1910747"/>
            <a:ext cx="2934906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</a:rPr>
              <a:t>PostNotes</a:t>
            </a:r>
            <a:r>
              <a:rPr lang="en-US" altLang="zh-CN" sz="2800" dirty="0">
                <a:solidFill>
                  <a:schemeClr val="accent2"/>
                </a:solidFill>
              </a:rPr>
              <a:t> Services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886176" y="252996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200064" y="3546985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</a:t>
            </a:r>
            <a:r>
              <a:rPr lang="en-US" altLang="zh-CN" dirty="0" err="1"/>
              <a:t>Controller.class</a:t>
            </a:r>
            <a:endParaRPr lang="zh-TW" altLang="en-US" dirty="0"/>
          </a:p>
        </p:txBody>
      </p:sp>
      <p:sp>
        <p:nvSpPr>
          <p:cNvPr id="14" name="圓角矩形 25">
            <a:extLst>
              <a:ext uri="{FF2B5EF4-FFF2-40B4-BE49-F238E27FC236}">
                <a16:creationId xmlns="" xmlns:a16="http://schemas.microsoft.com/office/drawing/2014/main" id="{3AE09DFA-4C84-4269-B8B5-4B7DAC1DDA8E}"/>
              </a:ext>
            </a:extLst>
          </p:cNvPr>
          <p:cNvSpPr/>
          <p:nvPr/>
        </p:nvSpPr>
        <p:spPr>
          <a:xfrm>
            <a:off x="4920469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</a:t>
            </a:r>
            <a:r>
              <a:rPr lang="en-US" altLang="zh-CN" dirty="0" err="1"/>
              <a:t>Controller.class</a:t>
            </a:r>
            <a:endParaRPr lang="zh-TW" altLang="en-US" dirty="0"/>
          </a:p>
        </p:txBody>
      </p:sp>
      <p:sp>
        <p:nvSpPr>
          <p:cNvPr id="15" name="圓角矩形 25">
            <a:extLst>
              <a:ext uri="{FF2B5EF4-FFF2-40B4-BE49-F238E27FC236}">
                <a16:creationId xmlns="" xmlns:a16="http://schemas.microsoft.com/office/drawing/2014/main" id="{FE8960F6-C40E-4E08-A761-263144A5ED08}"/>
              </a:ext>
            </a:extLst>
          </p:cNvPr>
          <p:cNvSpPr/>
          <p:nvPr/>
        </p:nvSpPr>
        <p:spPr>
          <a:xfrm>
            <a:off x="3618544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</a:t>
            </a:r>
            <a:r>
              <a:rPr lang="en-US" altLang="zh-CN" dirty="0" err="1"/>
              <a:t>Controller.class</a:t>
            </a:r>
            <a:endParaRPr lang="zh-TW" altLang="en-US" dirty="0"/>
          </a:p>
        </p:txBody>
      </p:sp>
      <p:sp>
        <p:nvSpPr>
          <p:cNvPr id="16" name="圓角矩形 25">
            <a:extLst>
              <a:ext uri="{FF2B5EF4-FFF2-40B4-BE49-F238E27FC236}">
                <a16:creationId xmlns="" xmlns:a16="http://schemas.microsoft.com/office/drawing/2014/main" id="{D70A0A40-EC10-4A94-BE13-EAA2A55757B3}"/>
              </a:ext>
            </a:extLst>
          </p:cNvPr>
          <p:cNvSpPr/>
          <p:nvPr/>
        </p:nvSpPr>
        <p:spPr>
          <a:xfrm>
            <a:off x="2331075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Payment </a:t>
            </a:r>
            <a:r>
              <a:rPr lang="en-US" altLang="zh-CN" dirty="0" err="1"/>
              <a:t>Controller.class</a:t>
            </a:r>
            <a:endParaRPr lang="zh-TW" altLang="en-US" dirty="0"/>
          </a:p>
        </p:txBody>
      </p:sp>
      <p:sp>
        <p:nvSpPr>
          <p:cNvPr id="19" name="圓角矩形 22">
            <a:extLst>
              <a:ext uri="{FF2B5EF4-FFF2-40B4-BE49-F238E27FC236}">
                <a16:creationId xmlns="" xmlns:a16="http://schemas.microsoft.com/office/drawing/2014/main" id="{B991BE98-7373-4801-BA43-E1389DA3ECE8}"/>
              </a:ext>
            </a:extLst>
          </p:cNvPr>
          <p:cNvSpPr/>
          <p:nvPr/>
        </p:nvSpPr>
        <p:spPr>
          <a:xfrm>
            <a:off x="6366551" y="2549035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</a:p>
          <a:p>
            <a:pPr algn="ctr"/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1" name="圓角矩形 22">
            <a:extLst>
              <a:ext uri="{FF2B5EF4-FFF2-40B4-BE49-F238E27FC236}">
                <a16:creationId xmlns="" xmlns:a16="http://schemas.microsoft.com/office/drawing/2014/main" id="{D844E81A-70A6-41A5-BA56-5B4C4C63509E}"/>
              </a:ext>
            </a:extLst>
          </p:cNvPr>
          <p:cNvSpPr/>
          <p:nvPr/>
        </p:nvSpPr>
        <p:spPr>
          <a:xfrm>
            <a:off x="5091873" y="2539927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2" name="圓角矩形 22">
            <a:extLst>
              <a:ext uri="{FF2B5EF4-FFF2-40B4-BE49-F238E27FC236}">
                <a16:creationId xmlns="" xmlns:a16="http://schemas.microsoft.com/office/drawing/2014/main" id="{398B154B-B399-48BC-8E3F-D1D2296F583C}"/>
              </a:ext>
            </a:extLst>
          </p:cNvPr>
          <p:cNvSpPr/>
          <p:nvPr/>
        </p:nvSpPr>
        <p:spPr>
          <a:xfrm>
            <a:off x="8802846" y="28379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8F3D3EF-A120-4F02-826D-12D232E1E3CE}"/>
              </a:ext>
            </a:extLst>
          </p:cNvPr>
          <p:cNvSpPr txBox="1"/>
          <p:nvPr/>
        </p:nvSpPr>
        <p:spPr>
          <a:xfrm>
            <a:off x="213240" y="2967473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加入賬號功能</a:t>
            </a:r>
            <a:endParaRPr lang="en-US" altLang="zh-CN" sz="2400" dirty="0"/>
          </a:p>
          <a:p>
            <a:r>
              <a:rPr lang="zh-CN" altLang="en-US" sz="2400" dirty="0"/>
              <a:t>加入支付功能</a:t>
            </a:r>
            <a:endParaRPr lang="en-US" altLang="zh-CN" sz="2400" dirty="0"/>
          </a:p>
          <a:p>
            <a:r>
              <a:rPr lang="zh-CN" altLang="en-US" sz="2400" dirty="0"/>
              <a:t>加入拍照功能</a:t>
            </a:r>
            <a:endParaRPr lang="en-US" altLang="zh-CN" sz="2400" dirty="0"/>
          </a:p>
          <a:p>
            <a:r>
              <a:rPr lang="en-US" altLang="zh-CN" sz="2400" dirty="0"/>
              <a:t>….</a:t>
            </a:r>
          </a:p>
        </p:txBody>
      </p:sp>
      <p:sp>
        <p:nvSpPr>
          <p:cNvPr id="17" name="文字方塊 20">
            <a:extLst>
              <a:ext uri="{FF2B5EF4-FFF2-40B4-BE49-F238E27FC236}">
                <a16:creationId xmlns=""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5424939" y="5176062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</a:t>
            </a:r>
            <a:r>
              <a:rPr lang="en-US" altLang="zh-CN" dirty="0" smtClean="0"/>
              <a:t>5000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0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 </a:t>
            </a:r>
            <a:r>
              <a:rPr lang="zh-CN" altLang="en-US" dirty="0"/>
              <a:t>的主要功能之二</a:t>
            </a:r>
            <a:r>
              <a:rPr lang="en-US" altLang="zh-CN" dirty="0"/>
              <a:t>——</a:t>
            </a:r>
            <a:r>
              <a:rPr lang="en-US" altLang="zh-CN" dirty="0" err="1"/>
              <a:t>loadblance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78B1F8E-2C62-4A12-8AE0-279C1DA7C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84036A-83D4-4ED2-84A5-EF3FE506C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我們可以對客戶端的請求，進行</a:t>
            </a:r>
            <a:r>
              <a:rPr lang="zh-CN" altLang="en-US" dirty="0">
                <a:solidFill>
                  <a:srgbClr val="FF0000"/>
                </a:solidFill>
              </a:rPr>
              <a:t>分配去到哪個服務</a:t>
            </a:r>
            <a:r>
              <a:rPr lang="zh-CN" altLang="en-US" dirty="0"/>
              <a:t>。來達到高效的利用資源。</a:t>
            </a:r>
            <a:endParaRPr lang="en-US" altLang="zh-CN" dirty="0"/>
          </a:p>
          <a:p>
            <a:r>
              <a:rPr lang="zh-CN" altLang="en-US" dirty="0"/>
              <a:t>也能在某個服務群發生一個服務挂點時，進入請求導向健康的服務。</a:t>
            </a:r>
          </a:p>
        </p:txBody>
      </p:sp>
    </p:spTree>
    <p:extLst>
      <p:ext uri="{BB962C8B-B14F-4D97-AF65-F5344CB8AC3E}">
        <p14:creationId xmlns:p14="http://schemas.microsoft.com/office/powerpoint/2010/main" val="31504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Gateway+Metadata</a:t>
            </a:r>
            <a:r>
              <a:rPr lang="en-US" altLang="zh-CN" sz="3200" dirty="0"/>
              <a:t> </a:t>
            </a:r>
            <a:r>
              <a:rPr lang="zh-CN" altLang="en-US" sz="3200" dirty="0"/>
              <a:t>實現 </a:t>
            </a:r>
            <a:r>
              <a:rPr lang="en-US" altLang="zh-CN" sz="3200" dirty="0" err="1"/>
              <a:t>loadblance</a:t>
            </a:r>
            <a:endParaRPr lang="zh-CN" altLang="en-US" sz="2800" dirty="0"/>
          </a:p>
        </p:txBody>
      </p:sp>
      <p:sp>
        <p:nvSpPr>
          <p:cNvPr id="265" name="矩形 264"/>
          <p:cNvSpPr/>
          <p:nvPr/>
        </p:nvSpPr>
        <p:spPr>
          <a:xfrm>
            <a:off x="4851066" y="1554428"/>
            <a:ext cx="1371896" cy="4493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7" name="矩形 266"/>
          <p:cNvSpPr/>
          <p:nvPr/>
        </p:nvSpPr>
        <p:spPr>
          <a:xfrm>
            <a:off x="4851066" y="1555419"/>
            <a:ext cx="1371895" cy="149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9" name="圓角矩形 268"/>
          <p:cNvSpPr/>
          <p:nvPr/>
        </p:nvSpPr>
        <p:spPr>
          <a:xfrm>
            <a:off x="9648806" y="240481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270" name="圓角矩形 269"/>
          <p:cNvSpPr/>
          <p:nvPr/>
        </p:nvSpPr>
        <p:spPr>
          <a:xfrm>
            <a:off x="9635158" y="354113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271" name="圓角矩形 270"/>
          <p:cNvSpPr/>
          <p:nvPr/>
        </p:nvSpPr>
        <p:spPr>
          <a:xfrm>
            <a:off x="9640015" y="454571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273" name="圖片 2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91" y="5131536"/>
            <a:ext cx="303976" cy="303976"/>
          </a:xfrm>
          <a:prstGeom prst="rect">
            <a:avLst/>
          </a:prstGeom>
        </p:spPr>
      </p:pic>
      <p:sp>
        <p:nvSpPr>
          <p:cNvPr id="274" name="矩形 273"/>
          <p:cNvSpPr/>
          <p:nvPr/>
        </p:nvSpPr>
        <p:spPr>
          <a:xfrm>
            <a:off x="7632071" y="2352210"/>
            <a:ext cx="3240411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9574774" y="35030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6" name="矩形 275"/>
          <p:cNvSpPr/>
          <p:nvPr/>
        </p:nvSpPr>
        <p:spPr>
          <a:xfrm>
            <a:off x="9574774" y="452008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7" name="矩形 276"/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78" name="矩形 277"/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79" name="矩形 278"/>
          <p:cNvSpPr/>
          <p:nvPr/>
        </p:nvSpPr>
        <p:spPr>
          <a:xfrm>
            <a:off x="9781523" y="356257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80" name="矩形 279"/>
          <p:cNvSpPr/>
          <p:nvPr/>
        </p:nvSpPr>
        <p:spPr>
          <a:xfrm>
            <a:off x="9781523" y="455299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pic>
        <p:nvPicPr>
          <p:cNvPr id="283" name="圖片 2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876" y="4136599"/>
            <a:ext cx="303976" cy="303976"/>
          </a:xfrm>
          <a:prstGeom prst="rect">
            <a:avLst/>
          </a:prstGeom>
        </p:spPr>
      </p:pic>
      <p:pic>
        <p:nvPicPr>
          <p:cNvPr id="284" name="圖片 2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06" y="3097161"/>
            <a:ext cx="1675223" cy="1675223"/>
          </a:xfrm>
          <a:prstGeom prst="rect">
            <a:avLst/>
          </a:prstGeom>
        </p:spPr>
      </p:pic>
      <p:sp>
        <p:nvSpPr>
          <p:cNvPr id="49" name="圓角矩形 48"/>
          <p:cNvSpPr/>
          <p:nvPr/>
        </p:nvSpPr>
        <p:spPr>
          <a:xfrm>
            <a:off x="9652732" y="135549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632071" y="1302888"/>
            <a:ext cx="3244337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52" name="矩形 51"/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" name="矩形 2"/>
          <p:cNvSpPr/>
          <p:nvPr/>
        </p:nvSpPr>
        <p:spPr>
          <a:xfrm>
            <a:off x="7496269" y="1180188"/>
            <a:ext cx="3464703" cy="224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785981" y="1460628"/>
            <a:ext cx="1788794" cy="76079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Loadblance:8A</a:t>
            </a:r>
            <a:endParaRPr lang="zh-TW" altLang="en-US" sz="2000" dirty="0"/>
          </a:p>
        </p:txBody>
      </p:sp>
      <p:sp>
        <p:nvSpPr>
          <p:cNvPr id="116" name="矩形 115"/>
          <p:cNvSpPr/>
          <p:nvPr/>
        </p:nvSpPr>
        <p:spPr>
          <a:xfrm>
            <a:off x="7785981" y="2478829"/>
            <a:ext cx="1788793" cy="71790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</a:t>
            </a:r>
            <a:r>
              <a:rPr lang="en-US" altLang="zh-TW" sz="2000" dirty="0"/>
              <a:t>:2B</a:t>
            </a:r>
            <a:endParaRPr lang="zh-TW" altLang="en-US" sz="2000" dirty="0"/>
          </a:p>
        </p:txBody>
      </p:sp>
      <p:sp>
        <p:nvSpPr>
          <p:cNvPr id="80" name="矩形 79"/>
          <p:cNvSpPr/>
          <p:nvPr/>
        </p:nvSpPr>
        <p:spPr>
          <a:xfrm>
            <a:off x="10480136" y="1374611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</a:t>
            </a:r>
            <a:endParaRPr lang="zh-TW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10484993" y="2424786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</a:t>
            </a:r>
            <a:endParaRPr lang="zh-TW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7419AEC6-89C5-4951-A2AD-AF86C3C2538F}"/>
              </a:ext>
            </a:extLst>
          </p:cNvPr>
          <p:cNvSpPr/>
          <p:nvPr/>
        </p:nvSpPr>
        <p:spPr>
          <a:xfrm>
            <a:off x="5974731" y="3562035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2195C4E3-D0E9-4241-B739-190486FC8B9B}"/>
              </a:ext>
            </a:extLst>
          </p:cNvPr>
          <p:cNvSpPr/>
          <p:nvPr/>
        </p:nvSpPr>
        <p:spPr>
          <a:xfrm>
            <a:off x="5099038" y="3049243"/>
            <a:ext cx="769544" cy="11079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Ribbon</a:t>
            </a:r>
            <a:endParaRPr lang="zh-TW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562178B-2778-457C-8ADC-3F2CF811207E}"/>
              </a:ext>
            </a:extLst>
          </p:cNvPr>
          <p:cNvSpPr/>
          <p:nvPr/>
        </p:nvSpPr>
        <p:spPr>
          <a:xfrm>
            <a:off x="5042783" y="2706986"/>
            <a:ext cx="869133" cy="1539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1F10E3B-35DC-4099-9CEC-709ACF55E31D}"/>
              </a:ext>
            </a:extLst>
          </p:cNvPr>
          <p:cNvSpPr txBox="1"/>
          <p:nvPr/>
        </p:nvSpPr>
        <p:spPr>
          <a:xfrm>
            <a:off x="5144212" y="2679911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Metadata </a:t>
            </a:r>
            <a:r>
              <a:rPr lang="zh-CN" altLang="en-US" dirty="0"/>
              <a:t>設置位置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78B1F8E-2C62-4A12-8AE0-279C1DA7C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84036A-83D4-4ED2-84A5-EF3FE506C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Application</a:t>
            </a:r>
            <a:r>
              <a:rPr lang="zh-CN" altLang="en-US" dirty="0"/>
              <a:t>的裏面設置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eureka.instance.metadata-map.tag</a:t>
            </a:r>
            <a:r>
              <a:rPr lang="en-US" altLang="zh-CN" dirty="0"/>
              <a:t>=</a:t>
            </a:r>
            <a:r>
              <a:rPr lang="zh-CN" altLang="en-US" dirty="0"/>
              <a:t>“</a:t>
            </a:r>
            <a:r>
              <a:rPr lang="en-US" altLang="zh-CN" dirty="0"/>
              <a:t>8A</a:t>
            </a:r>
            <a:r>
              <a:rPr lang="zh-CN" altLang="en-US" dirty="0"/>
              <a:t>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18656"/>
            <a:ext cx="7627374" cy="351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H="1">
            <a:off x="4041059" y="5973097"/>
            <a:ext cx="2389238" cy="20386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 </a:t>
            </a:r>
            <a:r>
              <a:rPr lang="zh-CN" altLang="en-US" dirty="0"/>
              <a:t>第三</a:t>
            </a:r>
            <a:r>
              <a:rPr lang="zh-CN" altLang="en-US" dirty="0" smtClean="0"/>
              <a:t>方 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導入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内容占位符 3">
            <a:extLst>
              <a:ext uri="{FF2B5EF4-FFF2-40B4-BE49-F238E27FC236}">
                <a16:creationId xmlns="" xmlns:a16="http://schemas.microsoft.com/office/drawing/2014/main" id="{8E84036A-83D4-4ED2-84A5-EF3FE506CC08}"/>
              </a:ext>
            </a:extLst>
          </p:cNvPr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我在製作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中有使用到別人已經寫好的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功能是在請求的</a:t>
            </a:r>
            <a:r>
              <a:rPr lang="en-US" altLang="zh-CN" dirty="0" err="1" smtClean="0"/>
              <a:t>head.Add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key:value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,</a:t>
            </a:r>
            <a:r>
              <a:rPr lang="zh-CN" altLang="en-US" dirty="0" smtClean="0"/>
              <a:t>在達到指定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的效果。</a:t>
            </a:r>
            <a:endParaRPr lang="en-US" altLang="zh-CN" dirty="0" smtClean="0"/>
          </a:p>
          <a:p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3" y="3963063"/>
            <a:ext cx="8550774" cy="101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3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 </a:t>
            </a:r>
            <a:r>
              <a:rPr lang="zh-CN" altLang="en-US" dirty="0"/>
              <a:t>的代碼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44" y="1298575"/>
            <a:ext cx="7380798" cy="533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008671" y="1692276"/>
            <a:ext cx="3967316" cy="57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94144" y="5089320"/>
            <a:ext cx="7380798" cy="869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啓動類代碼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後，必須在啓動類進行注入，才會生效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啓動程式裏面</a:t>
            </a:r>
            <a:r>
              <a:rPr lang="en-US" altLang="zh-CN" dirty="0"/>
              <a:t>@Bean </a:t>
            </a:r>
            <a:r>
              <a:rPr lang="zh-CN" altLang="en-US" dirty="0"/>
              <a:t>註入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  <p:pic>
        <p:nvPicPr>
          <p:cNvPr id="5" name="内容占位符 11">
            <a:extLst>
              <a:ext uri="{FF2B5EF4-FFF2-40B4-BE49-F238E27FC236}">
                <a16:creationId xmlns="" xmlns:a16="http://schemas.microsoft.com/office/drawing/2014/main" id="{9A79A941-7F26-4631-BEE4-77B1A1E30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28922"/>
            <a:ext cx="5185241" cy="23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Gateway+Metadata</a:t>
            </a:r>
            <a:r>
              <a:rPr lang="en-US" altLang="zh-CN" sz="3200" dirty="0"/>
              <a:t> </a:t>
            </a:r>
            <a:r>
              <a:rPr lang="zh-CN" altLang="en-US" sz="3200" dirty="0"/>
              <a:t>實現 </a:t>
            </a:r>
            <a:r>
              <a:rPr lang="en-US" altLang="zh-CN" sz="3200" dirty="0" err="1"/>
              <a:t>loadblance</a:t>
            </a:r>
            <a:endParaRPr lang="zh-CN" altLang="en-US" sz="2800" dirty="0"/>
          </a:p>
        </p:txBody>
      </p:sp>
      <p:pic>
        <p:nvPicPr>
          <p:cNvPr id="284" name="圖片 2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53" y="3038816"/>
            <a:ext cx="1675223" cy="1675223"/>
          </a:xfrm>
          <a:prstGeom prst="rect">
            <a:avLst/>
          </a:prstGeom>
        </p:spPr>
      </p:pic>
      <p:cxnSp>
        <p:nvCxnSpPr>
          <p:cNvPr id="4" name="直線單箭頭接點 3"/>
          <p:cNvCxnSpPr>
            <a:cxnSpLocks/>
            <a:stCxn id="284" idx="3"/>
            <a:endCxn id="88" idx="1"/>
          </p:cNvCxnSpPr>
          <p:nvPr/>
        </p:nvCxnSpPr>
        <p:spPr>
          <a:xfrm flipV="1">
            <a:off x="4026876" y="3801071"/>
            <a:ext cx="833243" cy="753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/>
          <p:cNvCxnSpPr>
            <a:cxnSpLocks/>
            <a:stCxn id="91" idx="3"/>
            <a:endCxn id="69" idx="1"/>
          </p:cNvCxnSpPr>
          <p:nvPr/>
        </p:nvCxnSpPr>
        <p:spPr>
          <a:xfrm flipV="1">
            <a:off x="6219758" y="1793750"/>
            <a:ext cx="1412313" cy="21103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cxnSpLocks/>
            <a:stCxn id="91" idx="3"/>
            <a:endCxn id="60" idx="1"/>
          </p:cNvCxnSpPr>
          <p:nvPr/>
        </p:nvCxnSpPr>
        <p:spPr>
          <a:xfrm flipV="1">
            <a:off x="6219758" y="2843072"/>
            <a:ext cx="1412313" cy="106098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圖說文字 5"/>
          <p:cNvSpPr/>
          <p:nvPr/>
        </p:nvSpPr>
        <p:spPr>
          <a:xfrm>
            <a:off x="6262730" y="1189420"/>
            <a:ext cx="1061885" cy="612648"/>
          </a:xfrm>
          <a:prstGeom prst="wedgeRectCallout">
            <a:avLst>
              <a:gd name="adj1" fmla="val 30085"/>
              <a:gd name="adj2" fmla="val 164658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80%</a:t>
            </a:r>
            <a:r>
              <a:rPr lang="zh-CN" altLang="en-US" dirty="0" smtClean="0"/>
              <a:t>請求</a:t>
            </a:r>
            <a:endParaRPr lang="zh-TW" altLang="en-US" dirty="0"/>
          </a:p>
        </p:txBody>
      </p:sp>
      <p:sp>
        <p:nvSpPr>
          <p:cNvPr id="80" name="矩形圖說文字 79"/>
          <p:cNvSpPr/>
          <p:nvPr/>
        </p:nvSpPr>
        <p:spPr>
          <a:xfrm>
            <a:off x="7255038" y="4749608"/>
            <a:ext cx="1061885" cy="612648"/>
          </a:xfrm>
          <a:prstGeom prst="wedgeRectCallout">
            <a:avLst>
              <a:gd name="adj1" fmla="val -82155"/>
              <a:gd name="adj2" fmla="val -276169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20%</a:t>
            </a:r>
            <a:r>
              <a:rPr lang="zh-CN" altLang="en-US" dirty="0" smtClean="0"/>
              <a:t>請求</a:t>
            </a:r>
            <a:endParaRPr lang="zh-TW" altLang="en-US" dirty="0"/>
          </a:p>
        </p:txBody>
      </p:sp>
      <p:sp>
        <p:nvSpPr>
          <p:cNvPr id="53" name="圓角矩形 268">
            <a:extLst>
              <a:ext uri="{FF2B5EF4-FFF2-40B4-BE49-F238E27FC236}">
                <a16:creationId xmlns="" xmlns:a16="http://schemas.microsoft.com/office/drawing/2014/main" id="{DB971ACC-A2EB-4E86-A71B-1A8AD6C89654}"/>
              </a:ext>
            </a:extLst>
          </p:cNvPr>
          <p:cNvSpPr/>
          <p:nvPr/>
        </p:nvSpPr>
        <p:spPr>
          <a:xfrm>
            <a:off x="9648806" y="240481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7" name="圓角矩形 269">
            <a:extLst>
              <a:ext uri="{FF2B5EF4-FFF2-40B4-BE49-F238E27FC236}">
                <a16:creationId xmlns="" xmlns:a16="http://schemas.microsoft.com/office/drawing/2014/main" id="{2D1DE3A0-2AA1-497E-A29F-59D4F15A3DB9}"/>
              </a:ext>
            </a:extLst>
          </p:cNvPr>
          <p:cNvSpPr/>
          <p:nvPr/>
        </p:nvSpPr>
        <p:spPr>
          <a:xfrm>
            <a:off x="9635158" y="354113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8" name="圓角矩形 270">
            <a:extLst>
              <a:ext uri="{FF2B5EF4-FFF2-40B4-BE49-F238E27FC236}">
                <a16:creationId xmlns="" xmlns:a16="http://schemas.microsoft.com/office/drawing/2014/main" id="{C978FB95-2510-4616-BB0D-A447EA479A02}"/>
              </a:ext>
            </a:extLst>
          </p:cNvPr>
          <p:cNvSpPr/>
          <p:nvPr/>
        </p:nvSpPr>
        <p:spPr>
          <a:xfrm>
            <a:off x="9640015" y="454571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9" name="圖片 272">
            <a:extLst>
              <a:ext uri="{FF2B5EF4-FFF2-40B4-BE49-F238E27FC236}">
                <a16:creationId xmlns="" xmlns:a16="http://schemas.microsoft.com/office/drawing/2014/main" id="{2FD92F69-499B-464D-B46C-AF1E24F2BE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91" y="5131536"/>
            <a:ext cx="303976" cy="303976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0798522D-8C41-4BFD-A295-8D25A0729E10}"/>
              </a:ext>
            </a:extLst>
          </p:cNvPr>
          <p:cNvSpPr/>
          <p:nvPr/>
        </p:nvSpPr>
        <p:spPr>
          <a:xfrm>
            <a:off x="7632071" y="2352210"/>
            <a:ext cx="3240411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E51E7730-39A4-4A54-A63C-8A9338E49EB7}"/>
              </a:ext>
            </a:extLst>
          </p:cNvPr>
          <p:cNvSpPr/>
          <p:nvPr/>
        </p:nvSpPr>
        <p:spPr>
          <a:xfrm>
            <a:off x="9574774" y="35030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79633377-2E04-42A4-BD65-389A10A0D1EF}"/>
              </a:ext>
            </a:extLst>
          </p:cNvPr>
          <p:cNvSpPr/>
          <p:nvPr/>
        </p:nvSpPr>
        <p:spPr>
          <a:xfrm>
            <a:off x="9574774" y="452008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A96ABBBE-4610-41FE-8CDB-4672A480404C}"/>
              </a:ext>
            </a:extLst>
          </p:cNvPr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23D2CCB8-C617-42E2-87D0-FA0A480817AC}"/>
              </a:ext>
            </a:extLst>
          </p:cNvPr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A80F40E1-9400-45E2-83D2-66C8EEC35293}"/>
              </a:ext>
            </a:extLst>
          </p:cNvPr>
          <p:cNvSpPr/>
          <p:nvPr/>
        </p:nvSpPr>
        <p:spPr>
          <a:xfrm>
            <a:off x="9781523" y="356257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CF062823-AD70-4923-9E3D-4D60A156856C}"/>
              </a:ext>
            </a:extLst>
          </p:cNvPr>
          <p:cNvSpPr/>
          <p:nvPr/>
        </p:nvSpPr>
        <p:spPr>
          <a:xfrm>
            <a:off x="9781523" y="455299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pic>
        <p:nvPicPr>
          <p:cNvPr id="67" name="圖片 282">
            <a:extLst>
              <a:ext uri="{FF2B5EF4-FFF2-40B4-BE49-F238E27FC236}">
                <a16:creationId xmlns="" xmlns:a16="http://schemas.microsoft.com/office/drawing/2014/main" id="{00161184-1F2F-41C9-AB49-53C7FEA56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876" y="4136599"/>
            <a:ext cx="303976" cy="303976"/>
          </a:xfrm>
          <a:prstGeom prst="rect">
            <a:avLst/>
          </a:prstGeom>
        </p:spPr>
      </p:pic>
      <p:sp>
        <p:nvSpPr>
          <p:cNvPr id="68" name="圓角矩形 48">
            <a:extLst>
              <a:ext uri="{FF2B5EF4-FFF2-40B4-BE49-F238E27FC236}">
                <a16:creationId xmlns="" xmlns:a16="http://schemas.microsoft.com/office/drawing/2014/main" id="{ADE61935-073E-4D3A-8339-EC7CE5B0D844}"/>
              </a:ext>
            </a:extLst>
          </p:cNvPr>
          <p:cNvSpPr/>
          <p:nvPr/>
        </p:nvSpPr>
        <p:spPr>
          <a:xfrm>
            <a:off x="9652732" y="135549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="" xmlns:a16="http://schemas.microsoft.com/office/drawing/2014/main" id="{861F2782-7848-4965-8C9A-6F290708DD0B}"/>
              </a:ext>
            </a:extLst>
          </p:cNvPr>
          <p:cNvSpPr/>
          <p:nvPr/>
        </p:nvSpPr>
        <p:spPr>
          <a:xfrm>
            <a:off x="7632071" y="1302888"/>
            <a:ext cx="3244337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34D61A9B-6F1D-4E6A-8909-404E7BDA39AA}"/>
              </a:ext>
            </a:extLst>
          </p:cNvPr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EE7AEFBF-3AA5-4196-809A-B9DAB53AE77A}"/>
              </a:ext>
            </a:extLst>
          </p:cNvPr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6AAF02C5-03A0-41E8-8754-D98A6DB21B87}"/>
              </a:ext>
            </a:extLst>
          </p:cNvPr>
          <p:cNvSpPr/>
          <p:nvPr/>
        </p:nvSpPr>
        <p:spPr>
          <a:xfrm>
            <a:off x="7496269" y="1180188"/>
            <a:ext cx="3464703" cy="224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2F7F5D84-054D-46A8-923D-9270A18323C1}"/>
              </a:ext>
            </a:extLst>
          </p:cNvPr>
          <p:cNvSpPr/>
          <p:nvPr/>
        </p:nvSpPr>
        <p:spPr>
          <a:xfrm>
            <a:off x="7785981" y="1460628"/>
            <a:ext cx="1788794" cy="76079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Loadblance:8A</a:t>
            </a:r>
            <a:endParaRPr lang="zh-TW" altLang="en-US" sz="2000" dirty="0"/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9EBFA98B-97B2-4AB4-93FC-518609507303}"/>
              </a:ext>
            </a:extLst>
          </p:cNvPr>
          <p:cNvSpPr/>
          <p:nvPr/>
        </p:nvSpPr>
        <p:spPr>
          <a:xfrm>
            <a:off x="7785981" y="2478829"/>
            <a:ext cx="1788793" cy="71790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</a:t>
            </a:r>
            <a:r>
              <a:rPr lang="en-US" altLang="zh-TW" sz="2000" dirty="0"/>
              <a:t>:2B</a:t>
            </a:r>
            <a:endParaRPr lang="zh-TW" altLang="en-US" sz="2000" dirty="0"/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47FEB933-47B6-4F68-AD23-A8F601D67DA3}"/>
              </a:ext>
            </a:extLst>
          </p:cNvPr>
          <p:cNvSpPr/>
          <p:nvPr/>
        </p:nvSpPr>
        <p:spPr>
          <a:xfrm>
            <a:off x="10480136" y="1374611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</a:t>
            </a:r>
            <a:endParaRPr lang="zh-TW" altLang="en-US" sz="1200" dirty="0"/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20467823-843F-45C0-8E10-E61E2DC54678}"/>
              </a:ext>
            </a:extLst>
          </p:cNvPr>
          <p:cNvSpPr/>
          <p:nvPr/>
        </p:nvSpPr>
        <p:spPr>
          <a:xfrm>
            <a:off x="10484993" y="2424786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</a:t>
            </a:r>
            <a:endParaRPr lang="zh-TW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="" xmlns:a16="http://schemas.microsoft.com/office/drawing/2014/main" id="{E053BFDA-3886-4C22-8087-F4E6895CF9D7}"/>
              </a:ext>
            </a:extLst>
          </p:cNvPr>
          <p:cNvSpPr/>
          <p:nvPr/>
        </p:nvSpPr>
        <p:spPr>
          <a:xfrm>
            <a:off x="4860119" y="1554428"/>
            <a:ext cx="1371896" cy="4493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="" xmlns:a16="http://schemas.microsoft.com/office/drawing/2014/main" id="{115CEF21-1908-4758-9784-6A2C92029472}"/>
              </a:ext>
            </a:extLst>
          </p:cNvPr>
          <p:cNvSpPr/>
          <p:nvPr/>
        </p:nvSpPr>
        <p:spPr>
          <a:xfrm>
            <a:off x="4860119" y="1555419"/>
            <a:ext cx="1371895" cy="149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91" name="矩形 90">
            <a:extLst>
              <a:ext uri="{FF2B5EF4-FFF2-40B4-BE49-F238E27FC236}">
                <a16:creationId xmlns="" xmlns:a16="http://schemas.microsoft.com/office/drawing/2014/main" id="{9F70ED8B-2286-442A-B425-1675552A7EA9}"/>
              </a:ext>
            </a:extLst>
          </p:cNvPr>
          <p:cNvSpPr/>
          <p:nvPr/>
        </p:nvSpPr>
        <p:spPr>
          <a:xfrm>
            <a:off x="5983784" y="3562035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7F21D358-1E52-4994-9CB5-2C03F6756E29}"/>
              </a:ext>
            </a:extLst>
          </p:cNvPr>
          <p:cNvSpPr/>
          <p:nvPr/>
        </p:nvSpPr>
        <p:spPr>
          <a:xfrm>
            <a:off x="5108091" y="3049243"/>
            <a:ext cx="769544" cy="11079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Ribbon</a:t>
            </a:r>
            <a:endParaRPr lang="zh-TW" altLang="en-US" sz="1600" dirty="0"/>
          </a:p>
        </p:txBody>
      </p:sp>
      <p:sp>
        <p:nvSpPr>
          <p:cNvPr id="94" name="矩形 93">
            <a:extLst>
              <a:ext uri="{FF2B5EF4-FFF2-40B4-BE49-F238E27FC236}">
                <a16:creationId xmlns="" xmlns:a16="http://schemas.microsoft.com/office/drawing/2014/main" id="{291A1623-6A26-455B-87A8-5B4216681391}"/>
              </a:ext>
            </a:extLst>
          </p:cNvPr>
          <p:cNvSpPr/>
          <p:nvPr/>
        </p:nvSpPr>
        <p:spPr>
          <a:xfrm>
            <a:off x="5051836" y="2706986"/>
            <a:ext cx="869133" cy="1539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="" xmlns:a16="http://schemas.microsoft.com/office/drawing/2014/main" id="{CC808573-DAA7-479E-BA76-DB19765E490F}"/>
              </a:ext>
            </a:extLst>
          </p:cNvPr>
          <p:cNvSpPr txBox="1"/>
          <p:nvPr/>
        </p:nvSpPr>
        <p:spPr>
          <a:xfrm>
            <a:off x="5153265" y="2679911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1539784" y="5010947"/>
            <a:ext cx="1588550" cy="814881"/>
          </a:xfrm>
          <a:prstGeom prst="wedgeRectCallout">
            <a:avLst>
              <a:gd name="adj1" fmla="val 174395"/>
              <a:gd name="adj2" fmla="val -149524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80%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 smtClean="0"/>
              <a:t>請求</a:t>
            </a:r>
            <a:endParaRPr lang="en-US" altLang="zh-CN" dirty="0"/>
          </a:p>
          <a:p>
            <a:pPr algn="ctr"/>
            <a:r>
              <a:rPr lang="zh-CN" altLang="en-US" dirty="0"/>
              <a:t>在</a:t>
            </a:r>
            <a:r>
              <a:rPr lang="en-US" altLang="zh-CN" dirty="0"/>
              <a:t>Head</a:t>
            </a:r>
            <a:r>
              <a:rPr lang="zh-CN" altLang="en-US" dirty="0"/>
              <a:t>插入</a:t>
            </a:r>
            <a:r>
              <a:rPr lang="en-US" altLang="zh-CN" dirty="0"/>
              <a:t>Loadblance:8A</a:t>
            </a:r>
          </a:p>
        </p:txBody>
      </p:sp>
      <p:sp>
        <p:nvSpPr>
          <p:cNvPr id="77" name="矩形圖說文字 10">
            <a:extLst>
              <a:ext uri="{FF2B5EF4-FFF2-40B4-BE49-F238E27FC236}">
                <a16:creationId xmlns="" xmlns:a16="http://schemas.microsoft.com/office/drawing/2014/main" id="{121F3B0D-CBA8-4365-966D-53C6B741DBD7}"/>
              </a:ext>
            </a:extLst>
          </p:cNvPr>
          <p:cNvSpPr/>
          <p:nvPr/>
        </p:nvSpPr>
        <p:spPr>
          <a:xfrm>
            <a:off x="3209951" y="5719992"/>
            <a:ext cx="1588550" cy="814881"/>
          </a:xfrm>
          <a:prstGeom prst="wedgeRectCallout">
            <a:avLst>
              <a:gd name="adj1" fmla="val 72379"/>
              <a:gd name="adj2" fmla="val -232850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20%</a:t>
            </a:r>
            <a:r>
              <a:rPr lang="zh-CN" altLang="en-US" dirty="0" smtClean="0"/>
              <a:t>的請求</a:t>
            </a:r>
            <a:endParaRPr lang="en-US" altLang="zh-CN" dirty="0"/>
          </a:p>
          <a:p>
            <a:pPr algn="ctr"/>
            <a:r>
              <a:rPr lang="zh-CN" altLang="en-US" dirty="0"/>
              <a:t>在</a:t>
            </a:r>
            <a:r>
              <a:rPr lang="en-US" altLang="zh-CN" dirty="0"/>
              <a:t>Head</a:t>
            </a:r>
            <a:r>
              <a:rPr lang="zh-CN" altLang="en-US" dirty="0"/>
              <a:t>插入</a:t>
            </a:r>
            <a:r>
              <a:rPr lang="en-US" altLang="zh-CN" dirty="0"/>
              <a:t>Loadblance:2B</a:t>
            </a:r>
          </a:p>
        </p:txBody>
      </p:sp>
    </p:spTree>
    <p:extLst>
      <p:ext uri="{BB962C8B-B14F-4D97-AF65-F5344CB8AC3E}">
        <p14:creationId xmlns:p14="http://schemas.microsoft.com/office/powerpoint/2010/main" val="42196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修改 </a:t>
            </a:r>
            <a:r>
              <a:rPr lang="en-US" altLang="zh-CN" sz="2800" dirty="0" smtClean="0"/>
              <a:t>Metadata </a:t>
            </a:r>
            <a:r>
              <a:rPr lang="zh-CN" altLang="en-US" sz="2800" dirty="0" smtClean="0"/>
              <a:t>來達到導流</a:t>
            </a:r>
            <a:endParaRPr lang="zh-CN" altLang="en-US" sz="2800" dirty="0"/>
          </a:p>
        </p:txBody>
      </p:sp>
      <p:pic>
        <p:nvPicPr>
          <p:cNvPr id="284" name="圖片 2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53" y="3038816"/>
            <a:ext cx="1675223" cy="1675223"/>
          </a:xfrm>
          <a:prstGeom prst="rect">
            <a:avLst/>
          </a:prstGeom>
        </p:spPr>
      </p:pic>
      <p:cxnSp>
        <p:nvCxnSpPr>
          <p:cNvPr id="4" name="直線單箭頭接點 3"/>
          <p:cNvCxnSpPr>
            <a:cxnSpLocks/>
            <a:stCxn id="284" idx="3"/>
            <a:endCxn id="88" idx="1"/>
          </p:cNvCxnSpPr>
          <p:nvPr/>
        </p:nvCxnSpPr>
        <p:spPr>
          <a:xfrm flipV="1">
            <a:off x="4026876" y="3801071"/>
            <a:ext cx="833243" cy="753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/>
          <p:cNvCxnSpPr>
            <a:cxnSpLocks/>
            <a:stCxn id="91" idx="3"/>
            <a:endCxn id="69" idx="1"/>
          </p:cNvCxnSpPr>
          <p:nvPr/>
        </p:nvCxnSpPr>
        <p:spPr>
          <a:xfrm flipV="1">
            <a:off x="6219758" y="1793750"/>
            <a:ext cx="1412313" cy="21103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cxnSpLocks/>
            <a:stCxn id="91" idx="3"/>
          </p:cNvCxnSpPr>
          <p:nvPr/>
        </p:nvCxnSpPr>
        <p:spPr>
          <a:xfrm>
            <a:off x="6219758" y="3904055"/>
            <a:ext cx="1566223" cy="253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圖說文字 5"/>
          <p:cNvSpPr/>
          <p:nvPr/>
        </p:nvSpPr>
        <p:spPr>
          <a:xfrm>
            <a:off x="6262730" y="1189420"/>
            <a:ext cx="1061885" cy="612648"/>
          </a:xfrm>
          <a:prstGeom prst="wedgeRectCallout">
            <a:avLst>
              <a:gd name="adj1" fmla="val -46304"/>
              <a:gd name="adj2" fmla="val 369280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80%</a:t>
            </a:r>
            <a:r>
              <a:rPr lang="zh-CN" altLang="en-US" dirty="0" smtClean="0"/>
              <a:t>請求</a:t>
            </a:r>
            <a:endParaRPr lang="zh-TW" altLang="en-US" dirty="0"/>
          </a:p>
        </p:txBody>
      </p:sp>
      <p:sp>
        <p:nvSpPr>
          <p:cNvPr id="80" name="矩形圖說文字 79"/>
          <p:cNvSpPr/>
          <p:nvPr/>
        </p:nvSpPr>
        <p:spPr>
          <a:xfrm>
            <a:off x="7255038" y="4749608"/>
            <a:ext cx="1061885" cy="612648"/>
          </a:xfrm>
          <a:prstGeom prst="wedgeRectCallout">
            <a:avLst>
              <a:gd name="adj1" fmla="val -68266"/>
              <a:gd name="adj2" fmla="val -150988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20%</a:t>
            </a:r>
            <a:r>
              <a:rPr lang="zh-CN" altLang="en-US" dirty="0" smtClean="0"/>
              <a:t>請求</a:t>
            </a:r>
            <a:endParaRPr lang="zh-TW" altLang="en-US" dirty="0"/>
          </a:p>
        </p:txBody>
      </p:sp>
      <p:sp>
        <p:nvSpPr>
          <p:cNvPr id="53" name="圓角矩形 268">
            <a:extLst>
              <a:ext uri="{FF2B5EF4-FFF2-40B4-BE49-F238E27FC236}">
                <a16:creationId xmlns="" xmlns:a16="http://schemas.microsoft.com/office/drawing/2014/main" id="{DB971ACC-A2EB-4E86-A71B-1A8AD6C89654}"/>
              </a:ext>
            </a:extLst>
          </p:cNvPr>
          <p:cNvSpPr/>
          <p:nvPr/>
        </p:nvSpPr>
        <p:spPr>
          <a:xfrm>
            <a:off x="9648806" y="240481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7" name="圓角矩形 269">
            <a:extLst>
              <a:ext uri="{FF2B5EF4-FFF2-40B4-BE49-F238E27FC236}">
                <a16:creationId xmlns="" xmlns:a16="http://schemas.microsoft.com/office/drawing/2014/main" id="{2D1DE3A0-2AA1-497E-A29F-59D4F15A3DB9}"/>
              </a:ext>
            </a:extLst>
          </p:cNvPr>
          <p:cNvSpPr/>
          <p:nvPr/>
        </p:nvSpPr>
        <p:spPr>
          <a:xfrm>
            <a:off x="9635158" y="354113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8" name="圓角矩形 270">
            <a:extLst>
              <a:ext uri="{FF2B5EF4-FFF2-40B4-BE49-F238E27FC236}">
                <a16:creationId xmlns="" xmlns:a16="http://schemas.microsoft.com/office/drawing/2014/main" id="{C978FB95-2510-4616-BB0D-A447EA479A02}"/>
              </a:ext>
            </a:extLst>
          </p:cNvPr>
          <p:cNvSpPr/>
          <p:nvPr/>
        </p:nvSpPr>
        <p:spPr>
          <a:xfrm>
            <a:off x="9640015" y="454571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9" name="圖片 272">
            <a:extLst>
              <a:ext uri="{FF2B5EF4-FFF2-40B4-BE49-F238E27FC236}">
                <a16:creationId xmlns="" xmlns:a16="http://schemas.microsoft.com/office/drawing/2014/main" id="{2FD92F69-499B-464D-B46C-AF1E24F2BE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91" y="5131536"/>
            <a:ext cx="303976" cy="303976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0798522D-8C41-4BFD-A295-8D25A0729E10}"/>
              </a:ext>
            </a:extLst>
          </p:cNvPr>
          <p:cNvSpPr/>
          <p:nvPr/>
        </p:nvSpPr>
        <p:spPr>
          <a:xfrm>
            <a:off x="7632071" y="2352210"/>
            <a:ext cx="3240411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E51E7730-39A4-4A54-A63C-8A9338E49EB7}"/>
              </a:ext>
            </a:extLst>
          </p:cNvPr>
          <p:cNvSpPr/>
          <p:nvPr/>
        </p:nvSpPr>
        <p:spPr>
          <a:xfrm>
            <a:off x="9574774" y="35030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79633377-2E04-42A4-BD65-389A10A0D1EF}"/>
              </a:ext>
            </a:extLst>
          </p:cNvPr>
          <p:cNvSpPr/>
          <p:nvPr/>
        </p:nvSpPr>
        <p:spPr>
          <a:xfrm>
            <a:off x="9574774" y="452008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A96ABBBE-4610-41FE-8CDB-4672A480404C}"/>
              </a:ext>
            </a:extLst>
          </p:cNvPr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23D2CCB8-C617-42E2-87D0-FA0A480817AC}"/>
              </a:ext>
            </a:extLst>
          </p:cNvPr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A80F40E1-9400-45E2-83D2-66C8EEC35293}"/>
              </a:ext>
            </a:extLst>
          </p:cNvPr>
          <p:cNvSpPr/>
          <p:nvPr/>
        </p:nvSpPr>
        <p:spPr>
          <a:xfrm>
            <a:off x="9781523" y="356257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CF062823-AD70-4923-9E3D-4D60A156856C}"/>
              </a:ext>
            </a:extLst>
          </p:cNvPr>
          <p:cNvSpPr/>
          <p:nvPr/>
        </p:nvSpPr>
        <p:spPr>
          <a:xfrm>
            <a:off x="9781523" y="455299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pic>
        <p:nvPicPr>
          <p:cNvPr id="67" name="圖片 282">
            <a:extLst>
              <a:ext uri="{FF2B5EF4-FFF2-40B4-BE49-F238E27FC236}">
                <a16:creationId xmlns="" xmlns:a16="http://schemas.microsoft.com/office/drawing/2014/main" id="{00161184-1F2F-41C9-AB49-53C7FEA56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876" y="4136599"/>
            <a:ext cx="303976" cy="303976"/>
          </a:xfrm>
          <a:prstGeom prst="rect">
            <a:avLst/>
          </a:prstGeom>
        </p:spPr>
      </p:pic>
      <p:sp>
        <p:nvSpPr>
          <p:cNvPr id="68" name="圓角矩形 48">
            <a:extLst>
              <a:ext uri="{FF2B5EF4-FFF2-40B4-BE49-F238E27FC236}">
                <a16:creationId xmlns="" xmlns:a16="http://schemas.microsoft.com/office/drawing/2014/main" id="{ADE61935-073E-4D3A-8339-EC7CE5B0D844}"/>
              </a:ext>
            </a:extLst>
          </p:cNvPr>
          <p:cNvSpPr/>
          <p:nvPr/>
        </p:nvSpPr>
        <p:spPr>
          <a:xfrm>
            <a:off x="9652732" y="135549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="" xmlns:a16="http://schemas.microsoft.com/office/drawing/2014/main" id="{861F2782-7848-4965-8C9A-6F290708DD0B}"/>
              </a:ext>
            </a:extLst>
          </p:cNvPr>
          <p:cNvSpPr/>
          <p:nvPr/>
        </p:nvSpPr>
        <p:spPr>
          <a:xfrm>
            <a:off x="7632071" y="1302888"/>
            <a:ext cx="3244337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34D61A9B-6F1D-4E6A-8909-404E7BDA39AA}"/>
              </a:ext>
            </a:extLst>
          </p:cNvPr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EE7AEFBF-3AA5-4196-809A-B9DAB53AE77A}"/>
              </a:ext>
            </a:extLst>
          </p:cNvPr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6AAF02C5-03A0-41E8-8754-D98A6DB21B87}"/>
              </a:ext>
            </a:extLst>
          </p:cNvPr>
          <p:cNvSpPr/>
          <p:nvPr/>
        </p:nvSpPr>
        <p:spPr>
          <a:xfrm>
            <a:off x="7496269" y="1180188"/>
            <a:ext cx="3464703" cy="224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2F7F5D84-054D-46A8-923D-9270A18323C1}"/>
              </a:ext>
            </a:extLst>
          </p:cNvPr>
          <p:cNvSpPr/>
          <p:nvPr/>
        </p:nvSpPr>
        <p:spPr>
          <a:xfrm>
            <a:off x="7785981" y="1460628"/>
            <a:ext cx="1788794" cy="76079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Loadblance:8A</a:t>
            </a:r>
            <a:endParaRPr lang="zh-TW" altLang="en-US" sz="2000" dirty="0"/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9EBFA98B-97B2-4AB4-93FC-518609507303}"/>
              </a:ext>
            </a:extLst>
          </p:cNvPr>
          <p:cNvSpPr/>
          <p:nvPr/>
        </p:nvSpPr>
        <p:spPr>
          <a:xfrm>
            <a:off x="7785981" y="2478829"/>
            <a:ext cx="1788793" cy="71790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 smtClean="0"/>
              <a:t>Loadblance</a:t>
            </a:r>
            <a:r>
              <a:rPr lang="en-US" altLang="zh-TW" sz="2000" dirty="0" smtClean="0"/>
              <a:t>:8</a:t>
            </a:r>
            <a:r>
              <a:rPr lang="en-US" altLang="zh-CN" sz="2000" dirty="0" smtClean="0"/>
              <a:t>A</a:t>
            </a:r>
            <a:endParaRPr lang="zh-TW" altLang="en-US" sz="2000" dirty="0"/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47FEB933-47B6-4F68-AD23-A8F601D67DA3}"/>
              </a:ext>
            </a:extLst>
          </p:cNvPr>
          <p:cNvSpPr/>
          <p:nvPr/>
        </p:nvSpPr>
        <p:spPr>
          <a:xfrm>
            <a:off x="10480136" y="1374611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</a:t>
            </a:r>
            <a:endParaRPr lang="zh-TW" altLang="en-US" sz="1200" dirty="0"/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20467823-843F-45C0-8E10-E61E2DC54678}"/>
              </a:ext>
            </a:extLst>
          </p:cNvPr>
          <p:cNvSpPr/>
          <p:nvPr/>
        </p:nvSpPr>
        <p:spPr>
          <a:xfrm>
            <a:off x="10484993" y="2424786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</a:t>
            </a:r>
            <a:endParaRPr lang="zh-TW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="" xmlns:a16="http://schemas.microsoft.com/office/drawing/2014/main" id="{E053BFDA-3886-4C22-8087-F4E6895CF9D7}"/>
              </a:ext>
            </a:extLst>
          </p:cNvPr>
          <p:cNvSpPr/>
          <p:nvPr/>
        </p:nvSpPr>
        <p:spPr>
          <a:xfrm>
            <a:off x="4860119" y="1554428"/>
            <a:ext cx="1371896" cy="4493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="" xmlns:a16="http://schemas.microsoft.com/office/drawing/2014/main" id="{115CEF21-1908-4758-9784-6A2C92029472}"/>
              </a:ext>
            </a:extLst>
          </p:cNvPr>
          <p:cNvSpPr/>
          <p:nvPr/>
        </p:nvSpPr>
        <p:spPr>
          <a:xfrm>
            <a:off x="4860119" y="1555419"/>
            <a:ext cx="1371895" cy="149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91" name="矩形 90">
            <a:extLst>
              <a:ext uri="{FF2B5EF4-FFF2-40B4-BE49-F238E27FC236}">
                <a16:creationId xmlns="" xmlns:a16="http://schemas.microsoft.com/office/drawing/2014/main" id="{9F70ED8B-2286-442A-B425-1675552A7EA9}"/>
              </a:ext>
            </a:extLst>
          </p:cNvPr>
          <p:cNvSpPr/>
          <p:nvPr/>
        </p:nvSpPr>
        <p:spPr>
          <a:xfrm>
            <a:off x="5983784" y="3562035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7F21D358-1E52-4994-9CB5-2C03F6756E29}"/>
              </a:ext>
            </a:extLst>
          </p:cNvPr>
          <p:cNvSpPr/>
          <p:nvPr/>
        </p:nvSpPr>
        <p:spPr>
          <a:xfrm>
            <a:off x="5108091" y="3049243"/>
            <a:ext cx="769544" cy="11079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Ribbon</a:t>
            </a:r>
            <a:endParaRPr lang="zh-TW" altLang="en-US" sz="1600" dirty="0"/>
          </a:p>
        </p:txBody>
      </p:sp>
      <p:sp>
        <p:nvSpPr>
          <p:cNvPr id="94" name="矩形 93">
            <a:extLst>
              <a:ext uri="{FF2B5EF4-FFF2-40B4-BE49-F238E27FC236}">
                <a16:creationId xmlns="" xmlns:a16="http://schemas.microsoft.com/office/drawing/2014/main" id="{291A1623-6A26-455B-87A8-5B4216681391}"/>
              </a:ext>
            </a:extLst>
          </p:cNvPr>
          <p:cNvSpPr/>
          <p:nvPr/>
        </p:nvSpPr>
        <p:spPr>
          <a:xfrm>
            <a:off x="5051836" y="2706986"/>
            <a:ext cx="869133" cy="1539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="" xmlns:a16="http://schemas.microsoft.com/office/drawing/2014/main" id="{CC808573-DAA7-479E-BA76-DB19765E490F}"/>
              </a:ext>
            </a:extLst>
          </p:cNvPr>
          <p:cNvSpPr txBox="1"/>
          <p:nvPr/>
        </p:nvSpPr>
        <p:spPr>
          <a:xfrm>
            <a:off x="5153265" y="2679911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1539784" y="5010947"/>
            <a:ext cx="1588550" cy="814881"/>
          </a:xfrm>
          <a:prstGeom prst="wedgeRectCallout">
            <a:avLst>
              <a:gd name="adj1" fmla="val 174395"/>
              <a:gd name="adj2" fmla="val -149524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80%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 smtClean="0"/>
              <a:t>請求</a:t>
            </a:r>
            <a:endParaRPr lang="en-US" altLang="zh-CN" dirty="0"/>
          </a:p>
          <a:p>
            <a:pPr algn="ctr"/>
            <a:r>
              <a:rPr lang="zh-CN" altLang="en-US" dirty="0"/>
              <a:t>在</a:t>
            </a:r>
            <a:r>
              <a:rPr lang="en-US" altLang="zh-CN" dirty="0"/>
              <a:t>Head</a:t>
            </a:r>
            <a:r>
              <a:rPr lang="zh-CN" altLang="en-US" dirty="0"/>
              <a:t>插入</a:t>
            </a:r>
            <a:r>
              <a:rPr lang="en-US" altLang="zh-CN" dirty="0"/>
              <a:t>Loadblance:8A</a:t>
            </a:r>
          </a:p>
        </p:txBody>
      </p:sp>
      <p:sp>
        <p:nvSpPr>
          <p:cNvPr id="77" name="矩形圖說文字 10">
            <a:extLst>
              <a:ext uri="{FF2B5EF4-FFF2-40B4-BE49-F238E27FC236}">
                <a16:creationId xmlns="" xmlns:a16="http://schemas.microsoft.com/office/drawing/2014/main" id="{121F3B0D-CBA8-4365-966D-53C6B741DBD7}"/>
              </a:ext>
            </a:extLst>
          </p:cNvPr>
          <p:cNvSpPr/>
          <p:nvPr/>
        </p:nvSpPr>
        <p:spPr>
          <a:xfrm>
            <a:off x="3209951" y="5719992"/>
            <a:ext cx="1588550" cy="814881"/>
          </a:xfrm>
          <a:prstGeom prst="wedgeRectCallout">
            <a:avLst>
              <a:gd name="adj1" fmla="val 72379"/>
              <a:gd name="adj2" fmla="val -232850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20%</a:t>
            </a:r>
            <a:r>
              <a:rPr lang="zh-CN" altLang="en-US" dirty="0" smtClean="0"/>
              <a:t>的請求</a:t>
            </a:r>
            <a:endParaRPr lang="en-US" altLang="zh-CN" dirty="0"/>
          </a:p>
          <a:p>
            <a:pPr algn="ctr"/>
            <a:r>
              <a:rPr lang="zh-CN" altLang="en-US" dirty="0"/>
              <a:t>在</a:t>
            </a:r>
            <a:r>
              <a:rPr lang="en-US" altLang="zh-CN" dirty="0"/>
              <a:t>Head</a:t>
            </a:r>
            <a:r>
              <a:rPr lang="zh-CN" altLang="en-US" dirty="0"/>
              <a:t>插入</a:t>
            </a:r>
            <a:r>
              <a:rPr lang="en-US" altLang="zh-CN" dirty="0"/>
              <a:t>Loadblance:2B</a:t>
            </a:r>
          </a:p>
        </p:txBody>
      </p:sp>
      <p:cxnSp>
        <p:nvCxnSpPr>
          <p:cNvPr id="39" name="直線單箭頭接點 38"/>
          <p:cNvCxnSpPr>
            <a:cxnSpLocks/>
            <a:stCxn id="88" idx="3"/>
            <a:endCxn id="60" idx="1"/>
          </p:cNvCxnSpPr>
          <p:nvPr/>
        </p:nvCxnSpPr>
        <p:spPr>
          <a:xfrm flipV="1">
            <a:off x="6232015" y="2843072"/>
            <a:ext cx="1400056" cy="95799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Eureka Metadata</a:t>
            </a:r>
            <a:r>
              <a:rPr lang="zh-CN" altLang="en-US" dirty="0" smtClean="0"/>
              <a:t>的簡易方案</a:t>
            </a:r>
            <a:endParaRPr lang="zh-CN" altLang="en-US" dirty="0"/>
          </a:p>
        </p:txBody>
      </p:sp>
      <p:sp>
        <p:nvSpPr>
          <p:cNvPr id="11" name="內容版面配置區 3">
            <a:extLst>
              <a:ext uri="{FF2B5EF4-FFF2-40B4-BE49-F238E27FC236}">
                <a16:creationId xmlns="" xmlns:a16="http://schemas.microsoft.com/office/drawing/2014/main" id="{E0C13360-242F-4FCB-A146-88C43E20D9AB}"/>
              </a:ext>
            </a:extLst>
          </p:cNvPr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Call Eureka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1200150" lvl="1" indent="-514350">
              <a:buFont typeface="+mj-lt"/>
              <a:buAutoNum type="arabicPeriod"/>
            </a:pPr>
            <a:r>
              <a:rPr lang="en-US" altLang="zh-CN" dirty="0"/>
              <a:t>put /eureka/apps/{</a:t>
            </a:r>
            <a:r>
              <a:rPr lang="en-US" altLang="zh-CN" dirty="0" err="1"/>
              <a:t>appID</a:t>
            </a:r>
            <a:r>
              <a:rPr lang="en-US" altLang="zh-CN" dirty="0"/>
              <a:t>}/{</a:t>
            </a:r>
            <a:r>
              <a:rPr lang="en-US" altLang="zh-CN" dirty="0" err="1"/>
              <a:t>instanceID</a:t>
            </a:r>
            <a:r>
              <a:rPr lang="en-US" altLang="zh-CN" dirty="0"/>
              <a:t>}/{metadata}?{key}={value}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2" y="3020217"/>
            <a:ext cx="11165296" cy="261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7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76D4-9ED0-448A-A112-715C9DC2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Eureka Metadata</a:t>
            </a:r>
            <a:r>
              <a:rPr lang="zh-CN" altLang="en-US" dirty="0" smtClean="0"/>
              <a:t>的是否修改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0ADE874-72CD-4339-8141-0A6132A635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內容版面配置區 3">
            <a:extLst>
              <a:ext uri="{FF2B5EF4-FFF2-40B4-BE49-F238E27FC236}">
                <a16:creationId xmlns="" xmlns:a16="http://schemas.microsoft.com/office/drawing/2014/main" id="{BDF0A37D-0745-4C89-B15C-E088DA2BBC3E}"/>
              </a:ext>
            </a:extLst>
          </p:cNvPr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查看 </a:t>
            </a:r>
            <a:r>
              <a:rPr lang="en-US" altLang="zh-CN" dirty="0"/>
              <a:t>metadata </a:t>
            </a:r>
            <a:r>
              <a:rPr lang="zh-CN" altLang="en-US" dirty="0"/>
              <a:t>是否更改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/eureka/apps/{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}/{</a:t>
            </a:r>
            <a:r>
              <a:rPr lang="en-US" altLang="zh-CN" sz="2000" dirty="0" err="1" smtClean="0"/>
              <a:t>instanceID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 err="1" smtClean="0"/>
              <a:t>appID</a:t>
            </a:r>
            <a:r>
              <a:rPr lang="en-US" altLang="zh-CN" sz="2000" dirty="0"/>
              <a:t>: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2"/>
                </a:solidFill>
              </a:rPr>
              <a:t>Eureka-client-application</a:t>
            </a:r>
          </a:p>
          <a:p>
            <a:r>
              <a:rPr lang="en-US" altLang="zh-CN" sz="2000" dirty="0" err="1" smtClean="0"/>
              <a:t>instanceID</a:t>
            </a:r>
            <a:r>
              <a:rPr lang="en-US" altLang="zh-CN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2"/>
                </a:solidFill>
              </a:rPr>
              <a:t>Localhost:eureka-client-application:8011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159" y="1396438"/>
            <a:ext cx="5236805" cy="481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8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/>
              <a:t>微服務化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12198" y="1744186"/>
            <a:ext cx="33757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</a:rPr>
              <a:t>PostNotes</a:t>
            </a:r>
            <a:r>
              <a:rPr lang="en-US" altLang="zh-CN" sz="2800" dirty="0">
                <a:solidFill>
                  <a:schemeClr val="accent2"/>
                </a:solidFill>
              </a:rPr>
              <a:t> Services </a:t>
            </a:r>
            <a:r>
              <a:rPr lang="zh-CN" altLang="en-US" sz="2800" dirty="0">
                <a:solidFill>
                  <a:schemeClr val="accent2"/>
                </a:solidFill>
              </a:rPr>
              <a:t>群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486637" y="261351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 Service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200064" y="3546985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Controller</a:t>
            </a:r>
            <a:endParaRPr lang="zh-TW" altLang="en-US" dirty="0"/>
          </a:p>
        </p:txBody>
      </p:sp>
      <p:sp>
        <p:nvSpPr>
          <p:cNvPr id="14" name="圓角矩形 25">
            <a:extLst>
              <a:ext uri="{FF2B5EF4-FFF2-40B4-BE49-F238E27FC236}">
                <a16:creationId xmlns="" xmlns:a16="http://schemas.microsoft.com/office/drawing/2014/main" id="{3AE09DFA-4C84-4269-B8B5-4B7DAC1DDA8E}"/>
              </a:ext>
            </a:extLst>
          </p:cNvPr>
          <p:cNvSpPr/>
          <p:nvPr/>
        </p:nvSpPr>
        <p:spPr>
          <a:xfrm>
            <a:off x="3874019" y="3657021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Controller</a:t>
            </a:r>
            <a:endParaRPr lang="zh-TW" altLang="en-US" dirty="0"/>
          </a:p>
        </p:txBody>
      </p:sp>
      <p:sp>
        <p:nvSpPr>
          <p:cNvPr id="15" name="圓角矩形 25">
            <a:extLst>
              <a:ext uri="{FF2B5EF4-FFF2-40B4-BE49-F238E27FC236}">
                <a16:creationId xmlns="" xmlns:a16="http://schemas.microsoft.com/office/drawing/2014/main" id="{FE8960F6-C40E-4E08-A761-263144A5ED08}"/>
              </a:ext>
            </a:extLst>
          </p:cNvPr>
          <p:cNvSpPr/>
          <p:nvPr/>
        </p:nvSpPr>
        <p:spPr>
          <a:xfrm>
            <a:off x="2572094" y="3657021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Controller</a:t>
            </a:r>
            <a:endParaRPr lang="zh-TW" altLang="en-US" dirty="0"/>
          </a:p>
        </p:txBody>
      </p:sp>
      <p:sp>
        <p:nvSpPr>
          <p:cNvPr id="16" name="圓角矩形 25">
            <a:extLst>
              <a:ext uri="{FF2B5EF4-FFF2-40B4-BE49-F238E27FC236}">
                <a16:creationId xmlns="" xmlns:a16="http://schemas.microsoft.com/office/drawing/2014/main" id="{D70A0A40-EC10-4A94-BE13-EAA2A55757B3}"/>
              </a:ext>
            </a:extLst>
          </p:cNvPr>
          <p:cNvSpPr/>
          <p:nvPr/>
        </p:nvSpPr>
        <p:spPr>
          <a:xfrm>
            <a:off x="1284625" y="3657021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Payment Controller</a:t>
            </a:r>
            <a:endParaRPr lang="zh-TW" altLang="en-US" dirty="0"/>
          </a:p>
        </p:txBody>
      </p:sp>
      <p:sp>
        <p:nvSpPr>
          <p:cNvPr id="19" name="圓角矩形 22">
            <a:extLst>
              <a:ext uri="{FF2B5EF4-FFF2-40B4-BE49-F238E27FC236}">
                <a16:creationId xmlns="" xmlns:a16="http://schemas.microsoft.com/office/drawing/2014/main" id="{B991BE98-7373-4801-BA43-E1389DA3ECE8}"/>
              </a:ext>
            </a:extLst>
          </p:cNvPr>
          <p:cNvSpPr/>
          <p:nvPr/>
        </p:nvSpPr>
        <p:spPr>
          <a:xfrm>
            <a:off x="3967012" y="2632585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21" name="圓角矩形 22">
            <a:extLst>
              <a:ext uri="{FF2B5EF4-FFF2-40B4-BE49-F238E27FC236}">
                <a16:creationId xmlns="" xmlns:a16="http://schemas.microsoft.com/office/drawing/2014/main" id="{D844E81A-70A6-41A5-BA56-5B4C4C63509E}"/>
              </a:ext>
            </a:extLst>
          </p:cNvPr>
          <p:cNvSpPr/>
          <p:nvPr/>
        </p:nvSpPr>
        <p:spPr>
          <a:xfrm>
            <a:off x="2692334" y="2623477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Service</a:t>
            </a:r>
            <a:endParaRPr lang="zh-TW" altLang="en-US" dirty="0"/>
          </a:p>
        </p:txBody>
      </p:sp>
      <p:sp>
        <p:nvSpPr>
          <p:cNvPr id="22" name="圓角矩形 22">
            <a:extLst>
              <a:ext uri="{FF2B5EF4-FFF2-40B4-BE49-F238E27FC236}">
                <a16:creationId xmlns="" xmlns:a16="http://schemas.microsoft.com/office/drawing/2014/main" id="{398B154B-B399-48BC-8E3F-D1D2296F583C}"/>
              </a:ext>
            </a:extLst>
          </p:cNvPr>
          <p:cNvSpPr/>
          <p:nvPr/>
        </p:nvSpPr>
        <p:spPr>
          <a:xfrm>
            <a:off x="8802846" y="28379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17" name="矩形圖說文字 8">
            <a:extLst>
              <a:ext uri="{FF2B5EF4-FFF2-40B4-BE49-F238E27FC236}">
                <a16:creationId xmlns="" xmlns:a16="http://schemas.microsoft.com/office/drawing/2014/main" id="{A4DEE773-8F5C-4D98-B73B-40ECEFA3BEF1}"/>
              </a:ext>
            </a:extLst>
          </p:cNvPr>
          <p:cNvSpPr/>
          <p:nvPr/>
        </p:nvSpPr>
        <p:spPr>
          <a:xfrm>
            <a:off x="3618544" y="4972320"/>
            <a:ext cx="1445342" cy="891571"/>
          </a:xfrm>
          <a:prstGeom prst="wedgeRectCallout">
            <a:avLst>
              <a:gd name="adj1" fmla="val 121258"/>
              <a:gd name="adj2" fmla="val -108044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</a:p>
          <a:p>
            <a:pPr algn="ctr"/>
            <a:r>
              <a:rPr lang="en-US" altLang="zh-TW" dirty="0"/>
              <a:t>Consumer</a:t>
            </a:r>
          </a:p>
          <a:p>
            <a:pPr algn="ctr"/>
            <a:r>
              <a:rPr lang="zh-CN" altLang="en-US" dirty="0"/>
              <a:t>服務消費者</a:t>
            </a:r>
            <a:endParaRPr lang="zh-TW" altLang="en-US" dirty="0"/>
          </a:p>
        </p:txBody>
      </p:sp>
      <p:sp>
        <p:nvSpPr>
          <p:cNvPr id="18" name="矩形圖說文字 27">
            <a:extLst>
              <a:ext uri="{FF2B5EF4-FFF2-40B4-BE49-F238E27FC236}">
                <a16:creationId xmlns="" xmlns:a16="http://schemas.microsoft.com/office/drawing/2014/main" id="{698E6347-7B23-4288-A6C6-7F0422F574A4}"/>
              </a:ext>
            </a:extLst>
          </p:cNvPr>
          <p:cNvSpPr/>
          <p:nvPr/>
        </p:nvSpPr>
        <p:spPr>
          <a:xfrm>
            <a:off x="5580596" y="5262715"/>
            <a:ext cx="1332271" cy="857953"/>
          </a:xfrm>
          <a:prstGeom prst="wedgeRectCallout">
            <a:avLst>
              <a:gd name="adj1" fmla="val 164099"/>
              <a:gd name="adj2" fmla="val -96696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</a:t>
            </a:r>
          </a:p>
          <a:p>
            <a:pPr algn="ctr"/>
            <a:r>
              <a:rPr lang="en-US" altLang="zh-TW" dirty="0"/>
              <a:t>Provider</a:t>
            </a:r>
          </a:p>
          <a:p>
            <a:pPr algn="ctr"/>
            <a:r>
              <a:rPr lang="zh-CN" altLang="en-US" dirty="0"/>
              <a:t>服務提供者</a:t>
            </a:r>
            <a:endParaRPr lang="zh-TW" altLang="en-US" dirty="0"/>
          </a:p>
        </p:txBody>
      </p:sp>
      <p:cxnSp>
        <p:nvCxnSpPr>
          <p:cNvPr id="24" name="直線單箭頭接點 4">
            <a:extLst>
              <a:ext uri="{FF2B5EF4-FFF2-40B4-BE49-F238E27FC236}">
                <a16:creationId xmlns="" xmlns:a16="http://schemas.microsoft.com/office/drawing/2014/main" id="{1ADF63CF-3565-4BFB-ABE4-84C6CF9932BF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7462683" y="4004185"/>
            <a:ext cx="996033" cy="843152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14">
            <a:extLst>
              <a:ext uri="{FF2B5EF4-FFF2-40B4-BE49-F238E27FC236}">
                <a16:creationId xmlns="" xmlns:a16="http://schemas.microsoft.com/office/drawing/2014/main" id="{C2ACFBC1-3C5B-4EE4-83E6-72F8E813BCFD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7462683" y="3404201"/>
            <a:ext cx="1129304" cy="599984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D75E389-1706-4CD7-9B56-D6705B56EB54}"/>
              </a:ext>
            </a:extLst>
          </p:cNvPr>
          <p:cNvSpPr/>
          <p:nvPr/>
        </p:nvSpPr>
        <p:spPr>
          <a:xfrm>
            <a:off x="5481455" y="2500170"/>
            <a:ext cx="31105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call </a:t>
            </a:r>
            <a:r>
              <a:rPr lang="en-US" altLang="zh-TW" sz="2000" dirty="0" smtClean="0"/>
              <a:t>Restful</a:t>
            </a:r>
            <a:r>
              <a:rPr lang="zh-CN" altLang="en-US" sz="2000" dirty="0"/>
              <a:t>交換</a:t>
            </a:r>
            <a:r>
              <a:rPr lang="zh-CN" altLang="en-US" sz="2000" dirty="0" smtClean="0"/>
              <a:t>資料</a:t>
            </a:r>
            <a:endParaRPr lang="en-US" altLang="zh-TW" sz="2000" dirty="0"/>
          </a:p>
          <a:p>
            <a:r>
              <a:rPr lang="en-US" altLang="zh-TW" sz="2400" dirty="0"/>
              <a:t>localhost:7000</a:t>
            </a:r>
            <a:r>
              <a:rPr lang="en-US" altLang="zh-CN" sz="2400" dirty="0"/>
              <a:t>/name/1</a:t>
            </a:r>
            <a:endParaRPr lang="zh-CN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E5199D94-D3B1-46C5-9679-8368C8917D4F}"/>
              </a:ext>
            </a:extLst>
          </p:cNvPr>
          <p:cNvSpPr/>
          <p:nvPr/>
        </p:nvSpPr>
        <p:spPr>
          <a:xfrm>
            <a:off x="8591987" y="2786716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20">
            <a:extLst>
              <a:ext uri="{FF2B5EF4-FFF2-40B4-BE49-F238E27FC236}">
                <a16:creationId xmlns=""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8543453" y="372181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E5199D94-D3B1-46C5-9679-8368C8917D4F}"/>
              </a:ext>
            </a:extLst>
          </p:cNvPr>
          <p:cNvSpPr/>
          <p:nvPr/>
        </p:nvSpPr>
        <p:spPr>
          <a:xfrm>
            <a:off x="8458716" y="422985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E5199D94-D3B1-46C5-9679-8368C8917D4F}"/>
              </a:ext>
            </a:extLst>
          </p:cNvPr>
          <p:cNvSpPr/>
          <p:nvPr/>
        </p:nvSpPr>
        <p:spPr>
          <a:xfrm>
            <a:off x="6101328" y="3386700"/>
            <a:ext cx="1460090" cy="1354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5199D94-D3B1-46C5-9679-8368C8917D4F}"/>
              </a:ext>
            </a:extLst>
          </p:cNvPr>
          <p:cNvSpPr/>
          <p:nvPr/>
        </p:nvSpPr>
        <p:spPr>
          <a:xfrm>
            <a:off x="1087154" y="2389877"/>
            <a:ext cx="4237014" cy="2457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20">
            <a:extLst>
              <a:ext uri="{FF2B5EF4-FFF2-40B4-BE49-F238E27FC236}">
                <a16:creationId xmlns=""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6052794" y="4371734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</a:t>
            </a:r>
            <a:r>
              <a:rPr lang="en-US" altLang="zh-CN" dirty="0" smtClean="0"/>
              <a:t>6</a:t>
            </a:r>
            <a:r>
              <a:rPr lang="en-US" altLang="zh-TW" dirty="0" smtClean="0"/>
              <a:t>00</a:t>
            </a:r>
            <a:r>
              <a:rPr lang="en-US" altLang="zh-CN" dirty="0"/>
              <a:t>0</a:t>
            </a:r>
            <a:endParaRPr lang="zh-TW" altLang="en-US" dirty="0"/>
          </a:p>
        </p:txBody>
      </p:sp>
      <p:sp>
        <p:nvSpPr>
          <p:cNvPr id="34" name="文字方塊 20">
            <a:extLst>
              <a:ext uri="{FF2B5EF4-FFF2-40B4-BE49-F238E27FC236}">
                <a16:creationId xmlns=""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8451376" y="517114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localhost:700</a:t>
            </a:r>
            <a:r>
              <a:rPr lang="en-US" altLang="zh-CN" dirty="0" smtClean="0"/>
              <a:t>1</a:t>
            </a:r>
            <a:endParaRPr lang="zh-TW" altLang="en-US" dirty="0"/>
          </a:p>
        </p:txBody>
      </p:sp>
      <p:sp>
        <p:nvSpPr>
          <p:cNvPr id="35" name="文字方塊 20">
            <a:extLst>
              <a:ext uri="{FF2B5EF4-FFF2-40B4-BE49-F238E27FC236}">
                <a16:creationId xmlns=""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2427082" y="455639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</a:t>
            </a:r>
            <a:r>
              <a:rPr lang="en-US" altLang="zh-CN" dirty="0" smtClean="0"/>
              <a:t>5000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0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0357D32-DF2F-4175-85B9-D55C34F8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總結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D8148D0-248D-41C2-847F-9D9B400EA6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77619B2-2C43-412F-8653-6540F218E5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Eureka </a:t>
            </a:r>
            <a:r>
              <a:rPr lang="zh-CN" altLang="en-US" dirty="0"/>
              <a:t>是微服務的中心，主要職責是 服務調用和監控服務的存活。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Gateway </a:t>
            </a:r>
            <a:r>
              <a:rPr lang="zh-CN" altLang="en-US" dirty="0"/>
              <a:t>是微服務的入口，主要職責是 簡化入口和客戶端請求的處理。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7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1353800" cy="4246563"/>
          </a:xfrm>
        </p:spPr>
        <p:txBody>
          <a:bodyPr/>
          <a:lstStyle/>
          <a:p>
            <a:r>
              <a:rPr lang="en-US" altLang="zh-CN" sz="2400" dirty="0"/>
              <a:t>1.Zuul </a:t>
            </a:r>
            <a:r>
              <a:rPr lang="zh-CN" altLang="en-US" sz="2400" dirty="0"/>
              <a:t>路由訪問</a:t>
            </a:r>
            <a:endParaRPr lang="en-US" altLang="zh-CN" sz="2400" dirty="0"/>
          </a:p>
          <a:p>
            <a:r>
              <a:rPr lang="en-US" altLang="zh-TW" sz="2400" dirty="0">
                <a:hlinkClick r:id="rId3"/>
              </a:rPr>
              <a:t>https://www.cnblogs.com/leeSmall/p/8850215.html</a:t>
            </a:r>
            <a:endParaRPr lang="en-US" altLang="zh-TW" sz="2400" dirty="0"/>
          </a:p>
          <a:p>
            <a:r>
              <a:rPr lang="en-US" altLang="zh-CN" sz="2400" dirty="0"/>
              <a:t>2.Spring Cloud </a:t>
            </a:r>
            <a:r>
              <a:rPr lang="zh-TW" altLang="en-US" sz="2400" dirty="0"/>
              <a:t>服務治理技術架構</a:t>
            </a:r>
            <a:endParaRPr lang="en-US" altLang="zh-TW" sz="2400" dirty="0"/>
          </a:p>
          <a:p>
            <a:r>
              <a:rPr lang="en-US" altLang="zh-CN" sz="2400" dirty="0">
                <a:hlinkClick r:id="rId4"/>
              </a:rPr>
              <a:t>https://github.com/agilego99/spring-cloud-aaron</a:t>
            </a:r>
            <a:endParaRPr lang="en-US" altLang="zh-CN" sz="2400" dirty="0"/>
          </a:p>
          <a:p>
            <a:r>
              <a:rPr lang="en-US" altLang="zh-TW" sz="2400" dirty="0"/>
              <a:t>3.</a:t>
            </a:r>
            <a:r>
              <a:rPr lang="zh-CN" altLang="en-US" sz="2400" dirty="0"/>
              <a:t>使用</a:t>
            </a:r>
            <a:r>
              <a:rPr lang="en-US" altLang="zh-TW" sz="2400" dirty="0"/>
              <a:t>Eureka </a:t>
            </a:r>
            <a:r>
              <a:rPr lang="zh-CN" altLang="en-US" sz="2400" dirty="0"/>
              <a:t>實現</a:t>
            </a:r>
            <a:r>
              <a:rPr lang="zh-CN" altLang="en-US" sz="2400" dirty="0" smtClean="0"/>
              <a:t>服務註冊</a:t>
            </a:r>
            <a:r>
              <a:rPr lang="zh-CN" altLang="en-US" sz="2400" dirty="0"/>
              <a:t>與發現</a:t>
            </a:r>
            <a:endParaRPr lang="en-US" altLang="zh-CN" sz="2400" dirty="0"/>
          </a:p>
          <a:p>
            <a:r>
              <a:rPr lang="en-US" altLang="zh-TW" sz="2400" dirty="0">
                <a:hlinkClick r:id="rId5"/>
              </a:rPr>
              <a:t>https://waylau.com/eureke-server-register-and-server-discovery/</a:t>
            </a:r>
            <a:endParaRPr lang="en-US" altLang="zh-TW" sz="2400" dirty="0"/>
          </a:p>
          <a:p>
            <a:r>
              <a:rPr lang="en-US" altLang="zh-CN" sz="2400" dirty="0"/>
              <a:t>4.</a:t>
            </a:r>
            <a:r>
              <a:rPr lang="en-US" altLang="zh-TW" sz="2400" dirty="0"/>
              <a:t> Service Discovery in a </a:t>
            </a:r>
            <a:r>
              <a:rPr lang="en-US" altLang="zh-TW" sz="2400" dirty="0" err="1"/>
              <a:t>Microservices</a:t>
            </a:r>
            <a:r>
              <a:rPr lang="en-US" altLang="zh-TW" sz="2400" dirty="0"/>
              <a:t> Architecture</a:t>
            </a:r>
          </a:p>
          <a:p>
            <a:r>
              <a:rPr lang="en-US" altLang="zh-TW" sz="2400" dirty="0">
                <a:hlinkClick r:id="rId6"/>
              </a:rPr>
              <a:t>https://www.nginx.com/blog/service-discovery-in-a-microservices-architecture/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3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微服務的基礎建設</a:t>
            </a:r>
            <a:r>
              <a:rPr lang="en-US" altLang="zh-TW" dirty="0">
                <a:hlinkClick r:id="rId3"/>
              </a:rPr>
              <a:t> </a:t>
            </a:r>
          </a:p>
          <a:p>
            <a:r>
              <a:rPr lang="en-US" altLang="zh-TW" dirty="0">
                <a:hlinkClick r:id="rId3"/>
              </a:rPr>
              <a:t>https://columns.chicken-house.net/2017/12/31/microservice9-servicediscovery/</a:t>
            </a:r>
            <a:endParaRPr lang="en-US" altLang="zh-TW" dirty="0"/>
          </a:p>
          <a:p>
            <a:r>
              <a:rPr lang="en-US" altLang="zh-CN" dirty="0"/>
              <a:t>6.</a:t>
            </a:r>
            <a:r>
              <a:rPr lang="zh-TW" altLang="en-US" dirty="0"/>
              <a:t>在</a:t>
            </a:r>
            <a:r>
              <a:rPr lang="en-US" altLang="zh-TW" dirty="0"/>
              <a:t>Kubernetes</a:t>
            </a:r>
            <a:r>
              <a:rPr lang="zh-TW" altLang="en-US" dirty="0"/>
              <a:t>下实现</a:t>
            </a:r>
            <a:r>
              <a:rPr lang="en-US" altLang="zh-TW" dirty="0"/>
              <a:t>API</a:t>
            </a:r>
            <a:r>
              <a:rPr lang="zh-TW" altLang="en-US" dirty="0"/>
              <a:t>网关</a:t>
            </a:r>
            <a:endParaRPr lang="en-US" altLang="zh-CN" dirty="0"/>
          </a:p>
          <a:p>
            <a:r>
              <a:rPr lang="en-US" altLang="zh-TW" dirty="0">
                <a:hlinkClick r:id="rId4"/>
              </a:rPr>
              <a:t>http://ylzheng.com/2017/11/28/zuul-timeout-config-with-dns-router/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1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github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https://github.com/xiauchen/3__EurekaAndZuul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8158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>
                <a:latin typeface="Tw Cen MT" pitchFamily="34" charset="0"/>
              </a:rPr>
              <a:t>Q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/>
              <a:t>出現動態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12198" y="1744186"/>
            <a:ext cx="33757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</a:rPr>
              <a:t>PostNotes</a:t>
            </a:r>
            <a:r>
              <a:rPr lang="en-US" altLang="zh-CN" sz="2800" dirty="0">
                <a:solidFill>
                  <a:schemeClr val="accent2"/>
                </a:solidFill>
              </a:rPr>
              <a:t> Services </a:t>
            </a:r>
            <a:r>
              <a:rPr lang="zh-CN" altLang="en-US" sz="2800" dirty="0">
                <a:solidFill>
                  <a:schemeClr val="accent2"/>
                </a:solidFill>
              </a:rPr>
              <a:t>群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200064" y="3546985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Controller</a:t>
            </a:r>
            <a:endParaRPr lang="zh-TW" altLang="en-US" dirty="0"/>
          </a:p>
        </p:txBody>
      </p:sp>
      <p:sp>
        <p:nvSpPr>
          <p:cNvPr id="22" name="圓角矩形 22">
            <a:extLst>
              <a:ext uri="{FF2B5EF4-FFF2-40B4-BE49-F238E27FC236}">
                <a16:creationId xmlns="" xmlns:a16="http://schemas.microsoft.com/office/drawing/2014/main" id="{398B154B-B399-48BC-8E3F-D1D2296F583C}"/>
              </a:ext>
            </a:extLst>
          </p:cNvPr>
          <p:cNvSpPr/>
          <p:nvPr/>
        </p:nvSpPr>
        <p:spPr>
          <a:xfrm>
            <a:off x="8802846" y="28379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cxnSp>
        <p:nvCxnSpPr>
          <p:cNvPr id="24" name="直線單箭頭接點 4">
            <a:extLst>
              <a:ext uri="{FF2B5EF4-FFF2-40B4-BE49-F238E27FC236}">
                <a16:creationId xmlns="" xmlns:a16="http://schemas.microsoft.com/office/drawing/2014/main" id="{1ADF63CF-3565-4BFB-ABE4-84C6CF9932B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462683" y="4004185"/>
            <a:ext cx="1221012" cy="843152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14">
            <a:extLst>
              <a:ext uri="{FF2B5EF4-FFF2-40B4-BE49-F238E27FC236}">
                <a16:creationId xmlns="" xmlns:a16="http://schemas.microsoft.com/office/drawing/2014/main" id="{C2ACFBC1-3C5B-4EE4-83E6-72F8E813BCFD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7462683" y="3404201"/>
            <a:ext cx="1129304" cy="599984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D75E389-1706-4CD7-9B56-D6705B56EB54}"/>
              </a:ext>
            </a:extLst>
          </p:cNvPr>
          <p:cNvSpPr/>
          <p:nvPr/>
        </p:nvSpPr>
        <p:spPr>
          <a:xfrm>
            <a:off x="5348184" y="2401995"/>
            <a:ext cx="31105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call </a:t>
            </a:r>
            <a:r>
              <a:rPr lang="en-US" altLang="zh-TW" sz="2000" dirty="0" smtClean="0"/>
              <a:t>Restful </a:t>
            </a:r>
            <a:r>
              <a:rPr lang="zh-CN" altLang="en-US" sz="2000" dirty="0" smtClean="0"/>
              <a:t>交換資料</a:t>
            </a:r>
            <a:endParaRPr lang="en-US" altLang="zh-TW" sz="2000" dirty="0"/>
          </a:p>
          <a:p>
            <a:r>
              <a:rPr lang="en-US" altLang="zh-TW" sz="2400" dirty="0"/>
              <a:t>localhost:7000</a:t>
            </a:r>
            <a:r>
              <a:rPr lang="en-US" altLang="zh-CN" sz="2400" dirty="0"/>
              <a:t>/name/1</a:t>
            </a:r>
            <a:endParaRPr lang="zh-CN" altLang="en-US" sz="2400" dirty="0"/>
          </a:p>
        </p:txBody>
      </p:sp>
      <p:sp>
        <p:nvSpPr>
          <p:cNvPr id="29" name="圓角矩形 24">
            <a:extLst>
              <a:ext uri="{FF2B5EF4-FFF2-40B4-BE49-F238E27FC236}">
                <a16:creationId xmlns="" xmlns:a16="http://schemas.microsoft.com/office/drawing/2014/main" id="{ADF7FC30-1179-4CA8-8B79-AC43A8841416}"/>
              </a:ext>
            </a:extLst>
          </p:cNvPr>
          <p:cNvSpPr/>
          <p:nvPr/>
        </p:nvSpPr>
        <p:spPr>
          <a:xfrm>
            <a:off x="10606206" y="3752303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E5199D94-D3B1-46C5-9679-8368C8917D4F}"/>
              </a:ext>
            </a:extLst>
          </p:cNvPr>
          <p:cNvSpPr/>
          <p:nvPr/>
        </p:nvSpPr>
        <p:spPr>
          <a:xfrm>
            <a:off x="8591987" y="2786716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20">
            <a:extLst>
              <a:ext uri="{FF2B5EF4-FFF2-40B4-BE49-F238E27FC236}">
                <a16:creationId xmlns=""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8543453" y="372181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F87479C2-48B9-496B-92F3-39397C433C2E}"/>
              </a:ext>
            </a:extLst>
          </p:cNvPr>
          <p:cNvSpPr/>
          <p:nvPr/>
        </p:nvSpPr>
        <p:spPr>
          <a:xfrm>
            <a:off x="10335926" y="3649644"/>
            <a:ext cx="1706428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20">
            <a:extLst>
              <a:ext uri="{FF2B5EF4-FFF2-40B4-BE49-F238E27FC236}">
                <a16:creationId xmlns="" xmlns:a16="http://schemas.microsoft.com/office/drawing/2014/main" id="{ABBDFC2F-D923-443B-B766-7791A6213D95}"/>
              </a:ext>
            </a:extLst>
          </p:cNvPr>
          <p:cNvSpPr txBox="1"/>
          <p:nvPr/>
        </p:nvSpPr>
        <p:spPr>
          <a:xfrm>
            <a:off x="10320408" y="460907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B4EEF62F-A600-4F57-91CD-01AD2FA9860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462683" y="4004185"/>
            <a:ext cx="2094974" cy="2629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24">
            <a:extLst>
              <a:ext uri="{FF2B5EF4-FFF2-40B4-BE49-F238E27FC236}">
                <a16:creationId xmlns="" xmlns:a16="http://schemas.microsoft.com/office/drawing/2014/main" id="{DB342C0E-09FF-4FF0-BF41-C30BD1DAD8C5}"/>
              </a:ext>
            </a:extLst>
          </p:cNvPr>
          <p:cNvSpPr/>
          <p:nvPr/>
        </p:nvSpPr>
        <p:spPr>
          <a:xfrm>
            <a:off x="10606206" y="3752303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1C559AEB-90C3-4016-951D-2D1B029989CE}"/>
              </a:ext>
            </a:extLst>
          </p:cNvPr>
          <p:cNvSpPr/>
          <p:nvPr/>
        </p:nvSpPr>
        <p:spPr>
          <a:xfrm>
            <a:off x="10335926" y="3649644"/>
            <a:ext cx="1706428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20">
            <a:extLst>
              <a:ext uri="{FF2B5EF4-FFF2-40B4-BE49-F238E27FC236}">
                <a16:creationId xmlns="" xmlns:a16="http://schemas.microsoft.com/office/drawing/2014/main" id="{AD654582-DD13-4FB3-AB04-81C7B7C3F2AE}"/>
              </a:ext>
            </a:extLst>
          </p:cNvPr>
          <p:cNvSpPr txBox="1"/>
          <p:nvPr/>
        </p:nvSpPr>
        <p:spPr>
          <a:xfrm>
            <a:off x="10320408" y="460907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193.177:0:1:808</a:t>
            </a:r>
            <a:endParaRPr lang="zh-TW" altLang="en-US" dirty="0"/>
          </a:p>
        </p:txBody>
      </p:sp>
      <p:sp>
        <p:nvSpPr>
          <p:cNvPr id="45" name="文字方塊 20">
            <a:extLst>
              <a:ext uri="{FF2B5EF4-FFF2-40B4-BE49-F238E27FC236}">
                <a16:creationId xmlns="" xmlns:a16="http://schemas.microsoft.com/office/drawing/2014/main" id="{45DB339E-70E2-406D-AE4C-4BEE39B7D038}"/>
              </a:ext>
            </a:extLst>
          </p:cNvPr>
          <p:cNvSpPr txBox="1"/>
          <p:nvPr/>
        </p:nvSpPr>
        <p:spPr>
          <a:xfrm>
            <a:off x="10320408" y="495785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</a:t>
            </a:r>
            <a:r>
              <a:rPr lang="en-US" altLang="zh-CN" dirty="0"/>
              <a:t>8</a:t>
            </a: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6" name="文字方塊 20">
            <a:extLst>
              <a:ext uri="{FF2B5EF4-FFF2-40B4-BE49-F238E27FC236}">
                <a16:creationId xmlns="" xmlns:a16="http://schemas.microsoft.com/office/drawing/2014/main" id="{DA4BD944-1CD4-4A1D-927B-D0018BCCCBC9}"/>
              </a:ext>
            </a:extLst>
          </p:cNvPr>
          <p:cNvSpPr txBox="1"/>
          <p:nvPr/>
        </p:nvSpPr>
        <p:spPr>
          <a:xfrm>
            <a:off x="10320408" y="524432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</a:t>
            </a:r>
            <a:r>
              <a:rPr lang="en-US" altLang="zh-CN" dirty="0"/>
              <a:t>98</a:t>
            </a: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对话气泡: 圆角矩形 12">
            <a:extLst>
              <a:ext uri="{FF2B5EF4-FFF2-40B4-BE49-F238E27FC236}">
                <a16:creationId xmlns="" xmlns:a16="http://schemas.microsoft.com/office/drawing/2014/main" id="{CADDB509-E965-40C8-946A-A9AE6948A75E}"/>
              </a:ext>
            </a:extLst>
          </p:cNvPr>
          <p:cNvSpPr/>
          <p:nvPr/>
        </p:nvSpPr>
        <p:spPr>
          <a:xfrm>
            <a:off x="8052970" y="5616705"/>
            <a:ext cx="914400" cy="612648"/>
          </a:xfrm>
          <a:prstGeom prst="wedgeRoundRectCallout">
            <a:avLst>
              <a:gd name="adj1" fmla="val 193453"/>
              <a:gd name="adj2" fmla="val -118737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FDF9BCE8-FEAF-41AB-A28E-71CBB8933E33}"/>
              </a:ext>
            </a:extLst>
          </p:cNvPr>
          <p:cNvSpPr txBox="1"/>
          <p:nvPr/>
        </p:nvSpPr>
        <p:spPr>
          <a:xfrm>
            <a:off x="8098839" y="573836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動態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5199D94-D3B1-46C5-9679-8368C8917D4F}"/>
              </a:ext>
            </a:extLst>
          </p:cNvPr>
          <p:cNvSpPr/>
          <p:nvPr/>
        </p:nvSpPr>
        <p:spPr>
          <a:xfrm>
            <a:off x="8458716" y="422985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E5199D94-D3B1-46C5-9679-8368C8917D4F}"/>
              </a:ext>
            </a:extLst>
          </p:cNvPr>
          <p:cNvSpPr/>
          <p:nvPr/>
        </p:nvSpPr>
        <p:spPr>
          <a:xfrm>
            <a:off x="6101328" y="3386700"/>
            <a:ext cx="1460090" cy="1354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486637" y="261351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 Service</a:t>
            </a:r>
            <a:endParaRPr lang="zh-TW" altLang="en-US" dirty="0"/>
          </a:p>
        </p:txBody>
      </p:sp>
      <p:sp>
        <p:nvSpPr>
          <p:cNvPr id="36" name="圓角矩形 25">
            <a:extLst>
              <a:ext uri="{FF2B5EF4-FFF2-40B4-BE49-F238E27FC236}">
                <a16:creationId xmlns="" xmlns:a16="http://schemas.microsoft.com/office/drawing/2014/main" id="{3AE09DFA-4C84-4269-B8B5-4B7DAC1DDA8E}"/>
              </a:ext>
            </a:extLst>
          </p:cNvPr>
          <p:cNvSpPr/>
          <p:nvPr/>
        </p:nvSpPr>
        <p:spPr>
          <a:xfrm>
            <a:off x="3874019" y="3657021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Controller</a:t>
            </a:r>
            <a:endParaRPr lang="zh-TW" altLang="en-US" dirty="0"/>
          </a:p>
        </p:txBody>
      </p:sp>
      <p:sp>
        <p:nvSpPr>
          <p:cNvPr id="37" name="圓角矩形 25">
            <a:extLst>
              <a:ext uri="{FF2B5EF4-FFF2-40B4-BE49-F238E27FC236}">
                <a16:creationId xmlns="" xmlns:a16="http://schemas.microsoft.com/office/drawing/2014/main" id="{FE8960F6-C40E-4E08-A761-263144A5ED08}"/>
              </a:ext>
            </a:extLst>
          </p:cNvPr>
          <p:cNvSpPr/>
          <p:nvPr/>
        </p:nvSpPr>
        <p:spPr>
          <a:xfrm>
            <a:off x="2572094" y="3657021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Controller</a:t>
            </a:r>
            <a:endParaRPr lang="zh-TW" altLang="en-US" dirty="0"/>
          </a:p>
        </p:txBody>
      </p:sp>
      <p:sp>
        <p:nvSpPr>
          <p:cNvPr id="38" name="圓角矩形 25">
            <a:extLst>
              <a:ext uri="{FF2B5EF4-FFF2-40B4-BE49-F238E27FC236}">
                <a16:creationId xmlns="" xmlns:a16="http://schemas.microsoft.com/office/drawing/2014/main" id="{D70A0A40-EC10-4A94-BE13-EAA2A55757B3}"/>
              </a:ext>
            </a:extLst>
          </p:cNvPr>
          <p:cNvSpPr/>
          <p:nvPr/>
        </p:nvSpPr>
        <p:spPr>
          <a:xfrm>
            <a:off x="1284625" y="3657021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Payment Controller</a:t>
            </a:r>
            <a:endParaRPr lang="zh-TW" altLang="en-US" dirty="0"/>
          </a:p>
        </p:txBody>
      </p:sp>
      <p:sp>
        <p:nvSpPr>
          <p:cNvPr id="40" name="圓角矩形 22">
            <a:extLst>
              <a:ext uri="{FF2B5EF4-FFF2-40B4-BE49-F238E27FC236}">
                <a16:creationId xmlns="" xmlns:a16="http://schemas.microsoft.com/office/drawing/2014/main" id="{B991BE98-7373-4801-BA43-E1389DA3ECE8}"/>
              </a:ext>
            </a:extLst>
          </p:cNvPr>
          <p:cNvSpPr/>
          <p:nvPr/>
        </p:nvSpPr>
        <p:spPr>
          <a:xfrm>
            <a:off x="3967012" y="2632585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41" name="圓角矩形 22">
            <a:extLst>
              <a:ext uri="{FF2B5EF4-FFF2-40B4-BE49-F238E27FC236}">
                <a16:creationId xmlns="" xmlns:a16="http://schemas.microsoft.com/office/drawing/2014/main" id="{D844E81A-70A6-41A5-BA56-5B4C4C63509E}"/>
              </a:ext>
            </a:extLst>
          </p:cNvPr>
          <p:cNvSpPr/>
          <p:nvPr/>
        </p:nvSpPr>
        <p:spPr>
          <a:xfrm>
            <a:off x="2692334" y="2623477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Service</a:t>
            </a:r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5199D94-D3B1-46C5-9679-8368C8917D4F}"/>
              </a:ext>
            </a:extLst>
          </p:cNvPr>
          <p:cNvSpPr/>
          <p:nvPr/>
        </p:nvSpPr>
        <p:spPr>
          <a:xfrm>
            <a:off x="1087154" y="2389877"/>
            <a:ext cx="4237014" cy="2457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20">
            <a:extLst>
              <a:ext uri="{FF2B5EF4-FFF2-40B4-BE49-F238E27FC236}">
                <a16:creationId xmlns=""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8451376" y="517114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localhost:700</a:t>
            </a:r>
            <a:r>
              <a:rPr lang="en-US" altLang="zh-CN" dirty="0" smtClean="0"/>
              <a:t>1</a:t>
            </a:r>
            <a:endParaRPr lang="zh-TW" altLang="en-US" dirty="0"/>
          </a:p>
        </p:txBody>
      </p:sp>
      <p:sp>
        <p:nvSpPr>
          <p:cNvPr id="49" name="文字方塊 20">
            <a:extLst>
              <a:ext uri="{FF2B5EF4-FFF2-40B4-BE49-F238E27FC236}">
                <a16:creationId xmlns=""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6052794" y="4371734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</a:t>
            </a:r>
            <a:r>
              <a:rPr lang="en-US" altLang="zh-CN" dirty="0" smtClean="0"/>
              <a:t>6</a:t>
            </a:r>
            <a:r>
              <a:rPr lang="en-US" altLang="zh-TW" dirty="0" smtClean="0"/>
              <a:t>00</a:t>
            </a:r>
            <a:r>
              <a:rPr lang="en-US" altLang="zh-CN" dirty="0"/>
              <a:t>0</a:t>
            </a:r>
            <a:endParaRPr lang="zh-TW" altLang="en-US" dirty="0"/>
          </a:p>
        </p:txBody>
      </p:sp>
      <p:sp>
        <p:nvSpPr>
          <p:cNvPr id="50" name="文字方塊 20">
            <a:extLst>
              <a:ext uri="{FF2B5EF4-FFF2-40B4-BE49-F238E27FC236}">
                <a16:creationId xmlns=""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2427082" y="455639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localhost:</a:t>
            </a:r>
            <a:r>
              <a:rPr lang="en-US" altLang="zh-CN" dirty="0" smtClean="0"/>
              <a:t>5000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E63B27-CEB2-4D06-98EB-9CD68991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動態</a:t>
            </a:r>
            <a:r>
              <a:rPr lang="en-US" altLang="zh-CN" dirty="0"/>
              <a:t>IP</a:t>
            </a:r>
            <a:r>
              <a:rPr lang="zh-CN" altLang="en-US" dirty="0"/>
              <a:t>地址的問題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B892C9B-CF40-4415-9AFD-D23F5949CF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C66EC93-74AA-458F-B2A4-0C7F450F1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如果有個 </a:t>
            </a:r>
            <a:r>
              <a:rPr lang="en-US" altLang="zh-CN" dirty="0"/>
              <a:t>Service 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地址經常變換。那</a:t>
            </a:r>
            <a:r>
              <a:rPr lang="zh-CN" altLang="en-US" dirty="0">
                <a:solidFill>
                  <a:srgbClr val="FF0000"/>
                </a:solidFill>
              </a:rPr>
              <a:t>每次變化時，我們都要去更改引用這 </a:t>
            </a:r>
            <a:r>
              <a:rPr lang="en-US" altLang="zh-CN" dirty="0">
                <a:solidFill>
                  <a:srgbClr val="FF0000"/>
                </a:solidFill>
              </a:rPr>
              <a:t>Service </a:t>
            </a:r>
            <a:r>
              <a:rPr lang="zh-CN" altLang="en-US" dirty="0">
                <a:solidFill>
                  <a:srgbClr val="FF0000"/>
                </a:solidFill>
              </a:rPr>
              <a:t>程式或配置文件</a:t>
            </a:r>
            <a:r>
              <a:rPr lang="zh-CN" altLang="en-US" dirty="0"/>
              <a:t>，那是一個很麻煩的事情。</a:t>
            </a:r>
            <a:endParaRPr lang="en-US" altLang="zh-CN" dirty="0"/>
          </a:p>
          <a:p>
            <a:r>
              <a:rPr lang="zh-CN" altLang="en-US" dirty="0"/>
              <a:t>所以我們需要一個，也能動態加載變動</a:t>
            </a:r>
            <a:r>
              <a:rPr lang="en-US" altLang="zh-CN" dirty="0"/>
              <a:t>Service </a:t>
            </a:r>
            <a:r>
              <a:rPr lang="en-US" altLang="zh-CN" dirty="0" err="1"/>
              <a:t>ip</a:t>
            </a:r>
            <a:r>
              <a:rPr lang="zh-CN" altLang="en-US" dirty="0"/>
              <a:t>的服務，并且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提供我們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一個能</a:t>
            </a:r>
            <a:r>
              <a:rPr lang="zh-CN" altLang="en-US" dirty="0">
                <a:solidFill>
                  <a:srgbClr val="FF0000"/>
                </a:solidFill>
              </a:rPr>
              <a:t>獲得變動</a:t>
            </a:r>
            <a:r>
              <a:rPr lang="en-US" altLang="zh-CN" dirty="0">
                <a:solidFill>
                  <a:srgbClr val="FF0000"/>
                </a:solidFill>
              </a:rPr>
              <a:t>Service</a:t>
            </a:r>
            <a:r>
              <a:rPr lang="zh-CN" altLang="en-US" dirty="0">
                <a:solidFill>
                  <a:srgbClr val="FF0000"/>
                </a:solidFill>
              </a:rPr>
              <a:t>的最新</a:t>
            </a:r>
            <a:r>
              <a:rPr lang="en-US" altLang="zh-CN" dirty="0" err="1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的方法。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TW" dirty="0"/>
              <a:t>Eureka </a:t>
            </a:r>
            <a:r>
              <a:rPr lang="en-US" altLang="zh-CN" dirty="0" smtClean="0"/>
              <a:t>Service</a:t>
            </a:r>
            <a:r>
              <a:rPr lang="zh-TW" altLang="en-US" dirty="0"/>
              <a:t>註</a:t>
            </a:r>
            <a:r>
              <a:rPr lang="zh-CN" altLang="en-US" dirty="0" smtClean="0"/>
              <a:t>冊</a:t>
            </a:r>
            <a:r>
              <a:rPr lang="zh-CN" altLang="en-US" dirty="0"/>
              <a:t>中心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Eureka </a:t>
            </a:r>
            <a:r>
              <a:rPr lang="zh-CN" altLang="en-US" sz="2000" dirty="0"/>
              <a:t>是 </a:t>
            </a:r>
            <a:r>
              <a:rPr lang="en-US" altLang="zh-CN" sz="2000" dirty="0"/>
              <a:t>Netflix </a:t>
            </a:r>
            <a:r>
              <a:rPr lang="zh-CN" altLang="en-US" sz="2000" dirty="0"/>
              <a:t>提供的 </a:t>
            </a:r>
            <a:r>
              <a:rPr lang="en-US" altLang="zh-CN" sz="2000" dirty="0" smtClean="0"/>
              <a:t>Service</a:t>
            </a:r>
            <a:r>
              <a:rPr lang="zh-TW" altLang="en-US" sz="2000" dirty="0"/>
              <a:t>註</a:t>
            </a:r>
            <a:r>
              <a:rPr lang="zh-CN" altLang="en-US" sz="2000" dirty="0" smtClean="0"/>
              <a:t>冊</a:t>
            </a:r>
            <a:r>
              <a:rPr lang="zh-CN" altLang="en-US" sz="2000" dirty="0"/>
              <a:t>中心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70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</TotalTime>
  <Words>3253</Words>
  <Application>Microsoft Office PowerPoint</Application>
  <PresentationFormat>自訂</PresentationFormat>
  <Paragraphs>953</Paragraphs>
  <Slides>64</Slides>
  <Notes>41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5" baseType="lpstr">
      <vt:lpstr>Office 佈景主題</vt:lpstr>
      <vt:lpstr>Eureka And Gateway</vt:lpstr>
      <vt:lpstr>目錄</vt:lpstr>
      <vt:lpstr>1. 爲何需要Service Registry？</vt:lpstr>
      <vt:lpstr>單體 Service</vt:lpstr>
      <vt:lpstr>單體 Service 的擴大</vt:lpstr>
      <vt:lpstr>Service 微服務化</vt:lpstr>
      <vt:lpstr>Service 出現動態IP</vt:lpstr>
      <vt:lpstr>動態IP地址的問題</vt:lpstr>
      <vt:lpstr>2. Eureka Service註冊中心</vt:lpstr>
      <vt:lpstr>Eureka Service註冊中心</vt:lpstr>
      <vt:lpstr>Eureka 註冊與查詢</vt:lpstr>
      <vt:lpstr>Eureka 註冊與查詢</vt:lpstr>
      <vt:lpstr>Eureka IP更新</vt:lpstr>
      <vt:lpstr>Eureka 發生掛點情況</vt:lpstr>
      <vt:lpstr>Eureka Client  Cache的設置</vt:lpstr>
      <vt:lpstr>Eureka Client 發送Renew更新IP和告知Service status</vt:lpstr>
      <vt:lpstr>Eureka Client Renew設置</vt:lpstr>
      <vt:lpstr>Eureka Server 保護機制</vt:lpstr>
      <vt:lpstr>Eureka Server 保護機制</vt:lpstr>
      <vt:lpstr>Eureka Server 關閉保護機制</vt:lpstr>
      <vt:lpstr>Eureka Server 關閉保護機制的設置</vt:lpstr>
      <vt:lpstr>Consumer最慢得知時間Service Status時間</vt:lpstr>
      <vt:lpstr>Service Online，Consumer最慢得知時間</vt:lpstr>
      <vt:lpstr>Service Offline，Consumer最慢得知時間</vt:lpstr>
      <vt:lpstr>Service 如果崩潰的話</vt:lpstr>
      <vt:lpstr>Service 如果崩潰的話</vt:lpstr>
      <vt:lpstr>Service 如果崩潰的話</vt:lpstr>
      <vt:lpstr>單個 Eureka 的問題</vt:lpstr>
      <vt:lpstr>孤島情況</vt:lpstr>
      <vt:lpstr>何爲 HA</vt:lpstr>
      <vt:lpstr>爲何組建 Eureka HA</vt:lpstr>
      <vt:lpstr>Eureka HA</vt:lpstr>
      <vt:lpstr>Eureka HA</vt:lpstr>
      <vt:lpstr>Eureka HA</vt:lpstr>
      <vt:lpstr>Eureka HA 相關設置</vt:lpstr>
      <vt:lpstr>3. Gateway pattern</vt:lpstr>
      <vt:lpstr>client 端調用微服務</vt:lpstr>
      <vt:lpstr>client 端調用微服務的問題</vt:lpstr>
      <vt:lpstr>加入 Gateway 後的傳送方式</vt:lpstr>
      <vt:lpstr>Gateway 的主要功能之一——Router</vt:lpstr>
      <vt:lpstr>Gateway application.yml配置 </vt:lpstr>
      <vt:lpstr>Gateway application.class配置 </vt:lpstr>
      <vt:lpstr>設置 Routing</vt:lpstr>
      <vt:lpstr>Gateway 註冊ip:port</vt:lpstr>
      <vt:lpstr>Gateway Query Cache </vt:lpstr>
      <vt:lpstr>Routing 建立</vt:lpstr>
      <vt:lpstr>加入 Gateway 後的傳送方式</vt:lpstr>
      <vt:lpstr>加入 Gateway後的傳送方式</vt:lpstr>
      <vt:lpstr>加入 Gateway後的傳送方式</vt:lpstr>
      <vt:lpstr>Gateway 的主要功能之二——loadblance</vt:lpstr>
      <vt:lpstr>Gateway+Metadata 實現 loadblance</vt:lpstr>
      <vt:lpstr>Metadata 設置位置</vt:lpstr>
      <vt:lpstr>Ribbon 第三方 Dependency導入</vt:lpstr>
      <vt:lpstr>Filter 的代碼</vt:lpstr>
      <vt:lpstr>啓動類代碼</vt:lpstr>
      <vt:lpstr>Gateway+Metadata 實現 loadblance</vt:lpstr>
      <vt:lpstr>修改 Metadata 來達到導流</vt:lpstr>
      <vt:lpstr>修改Eureka Metadata的簡易方案</vt:lpstr>
      <vt:lpstr>修改Eureka Metadata的是否修改</vt:lpstr>
      <vt:lpstr>總結</vt:lpstr>
      <vt:lpstr>參考資料</vt:lpstr>
      <vt:lpstr>參考資料</vt:lpstr>
      <vt:lpstr>github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867</cp:revision>
  <dcterms:created xsi:type="dcterms:W3CDTF">2018-02-05T03:31:46Z</dcterms:created>
  <dcterms:modified xsi:type="dcterms:W3CDTF">2020-01-17T09:25:31Z</dcterms:modified>
</cp:coreProperties>
</file>