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58" r:id="rId3"/>
    <p:sldId id="459" r:id="rId4"/>
    <p:sldId id="454" r:id="rId5"/>
    <p:sldId id="419" r:id="rId6"/>
    <p:sldId id="465" r:id="rId7"/>
    <p:sldId id="455" r:id="rId8"/>
    <p:sldId id="461" r:id="rId9"/>
    <p:sldId id="464" r:id="rId10"/>
    <p:sldId id="466" r:id="rId11"/>
    <p:sldId id="384" r:id="rId12"/>
    <p:sldId id="469" r:id="rId13"/>
    <p:sldId id="441" r:id="rId14"/>
    <p:sldId id="443" r:id="rId15"/>
    <p:sldId id="470" r:id="rId16"/>
    <p:sldId id="468" r:id="rId17"/>
    <p:sldId id="382" r:id="rId18"/>
    <p:sldId id="446" r:id="rId19"/>
    <p:sldId id="462" r:id="rId20"/>
    <p:sldId id="28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458"/>
            <p14:sldId id="459"/>
            <p14:sldId id="454"/>
            <p14:sldId id="419"/>
            <p14:sldId id="465"/>
            <p14:sldId id="455"/>
            <p14:sldId id="461"/>
            <p14:sldId id="464"/>
            <p14:sldId id="466"/>
            <p14:sldId id="384"/>
            <p14:sldId id="469"/>
            <p14:sldId id="441"/>
            <p14:sldId id="443"/>
            <p14:sldId id="470"/>
            <p14:sldId id="468"/>
            <p14:sldId id="382"/>
            <p14:sldId id="446"/>
            <p14:sldId id="46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78"/>
    <a:srgbClr val="821C2E"/>
    <a:srgbClr val="6F2FA0"/>
    <a:srgbClr val="E63935"/>
    <a:srgbClr val="AE1E1E"/>
    <a:srgbClr val="44546A"/>
    <a:srgbClr val="EF5750"/>
    <a:srgbClr val="F68764"/>
    <a:srgbClr val="FFFF99"/>
    <a:srgbClr val="FBC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92182" autoAdjust="0"/>
  </p:normalViewPr>
  <p:slideViewPr>
    <p:cSldViewPr snapToGrid="0" snapToObjects="1">
      <p:cViewPr varScale="1">
        <p:scale>
          <a:sx n="106" d="100"/>
          <a:sy n="106" d="100"/>
        </p:scale>
        <p:origin x="19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dlq.club/article/44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http://www.mydlq.club/article/44/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心跳的問題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3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先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67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1.Eureka HA</a:t>
            </a:r>
            <a:r>
              <a:rPr lang="en-US" altLang="zh-TW" baseline="0" dirty="0"/>
              <a:t> Zone</a:t>
            </a:r>
          </a:p>
          <a:p>
            <a:r>
              <a:rPr lang="en-US" altLang="zh-TW" baseline="0" dirty="0"/>
              <a:t>2.Zuul Load </a:t>
            </a:r>
            <a:r>
              <a:rPr lang="en-US" altLang="zh-TW" baseline="0" dirty="0" err="1"/>
              <a:t>b</a:t>
            </a:r>
            <a:r>
              <a:rPr lang="en-US" altLang="zh-CN" baseline="0" dirty="0" err="1"/>
              <a:t>anlance</a:t>
            </a:r>
            <a:r>
              <a:rPr lang="en-US" altLang="zh-CN" baseline="0" dirty="0"/>
              <a:t>(</a:t>
            </a:r>
            <a:r>
              <a:rPr lang="en-US" altLang="zh-CN" baseline="0" dirty="0" err="1"/>
              <a:t>Riboon</a:t>
            </a:r>
            <a:r>
              <a:rPr lang="en-US" altLang="zh-CN" baseline="0" dirty="0"/>
              <a:t>)</a:t>
            </a:r>
          </a:p>
          <a:p>
            <a:r>
              <a:rPr lang="en-US" altLang="zh-TW" baseline="0" dirty="0"/>
              <a:t>3.Eureka Meta </a:t>
            </a:r>
            <a:r>
              <a:rPr lang="en-US" altLang="zh-CN" baseline="0" dirty="0"/>
              <a:t>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99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Eureka And </a:t>
            </a:r>
            <a:r>
              <a:rPr lang="en-US" altLang="zh-TW" dirty="0" err="1"/>
              <a:t>Zuul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HA </a:t>
            </a:r>
            <a:r>
              <a:rPr lang="zh-CN" altLang="en-US" dirty="0"/>
              <a:t>相關設置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B1F8E-2C62-4A12-8AE0-279C1DA7C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4036A-83D4-4ED2-84A5-EF3FE506C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3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Zuul</a:t>
            </a:r>
            <a:r>
              <a:rPr lang="en-US" altLang="zh-CN" dirty="0"/>
              <a:t> </a:t>
            </a:r>
            <a:r>
              <a:rPr lang="zh-CN" altLang="en-US" dirty="0"/>
              <a:t>通過 </a:t>
            </a:r>
            <a:r>
              <a:rPr lang="en-US" altLang="zh-CN" dirty="0"/>
              <a:t>Metadata </a:t>
            </a:r>
            <a:r>
              <a:rPr lang="zh-CN" altLang="en-US" dirty="0"/>
              <a:t>實現 </a:t>
            </a:r>
            <a:r>
              <a:rPr lang="en-US" altLang="zh-CN" dirty="0" err="1"/>
              <a:t>loadblance</a:t>
            </a:r>
            <a:endParaRPr lang="en-US" altLang="zh-CN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392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 </a:t>
            </a:r>
            <a:r>
              <a:rPr lang="zh-CN" altLang="en-US" dirty="0"/>
              <a:t>的主要功能之二</a:t>
            </a:r>
            <a:r>
              <a:rPr lang="en-US" altLang="zh-CN" dirty="0"/>
              <a:t>——</a:t>
            </a:r>
            <a:r>
              <a:rPr lang="en-US" altLang="zh-CN" dirty="0" err="1"/>
              <a:t>loadblance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B1F8E-2C62-4A12-8AE0-279C1DA7C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4036A-83D4-4ED2-84A5-EF3FE506C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45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Gateway+Metadata</a:t>
            </a:r>
            <a:r>
              <a:rPr lang="en-US" altLang="zh-CN" sz="3200" dirty="0"/>
              <a:t> </a:t>
            </a:r>
            <a:r>
              <a:rPr lang="zh-CN" altLang="en-US" sz="3200" dirty="0"/>
              <a:t>實現 </a:t>
            </a:r>
            <a:r>
              <a:rPr lang="en-US" altLang="zh-CN" sz="3200" dirty="0" err="1"/>
              <a:t>loadblance</a:t>
            </a:r>
            <a:endParaRPr lang="zh-CN" altLang="en-US" sz="2800" dirty="0"/>
          </a:p>
        </p:txBody>
      </p:sp>
      <p:sp>
        <p:nvSpPr>
          <p:cNvPr id="265" name="矩形 264"/>
          <p:cNvSpPr/>
          <p:nvPr/>
        </p:nvSpPr>
        <p:spPr>
          <a:xfrm>
            <a:off x="4851066" y="1554428"/>
            <a:ext cx="1371896" cy="4493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7" name="矩形 266"/>
          <p:cNvSpPr/>
          <p:nvPr/>
        </p:nvSpPr>
        <p:spPr>
          <a:xfrm>
            <a:off x="4851066" y="1555419"/>
            <a:ext cx="1371895" cy="149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9" name="圓角矩形 268"/>
          <p:cNvSpPr/>
          <p:nvPr/>
        </p:nvSpPr>
        <p:spPr>
          <a:xfrm>
            <a:off x="9648806" y="240481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270" name="圓角矩形 269"/>
          <p:cNvSpPr/>
          <p:nvPr/>
        </p:nvSpPr>
        <p:spPr>
          <a:xfrm>
            <a:off x="9635158" y="354113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271" name="圓角矩形 270"/>
          <p:cNvSpPr/>
          <p:nvPr/>
        </p:nvSpPr>
        <p:spPr>
          <a:xfrm>
            <a:off x="9640015" y="454571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273" name="圖片 2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91" y="5131536"/>
            <a:ext cx="303976" cy="303976"/>
          </a:xfrm>
          <a:prstGeom prst="rect">
            <a:avLst/>
          </a:prstGeom>
        </p:spPr>
      </p:pic>
      <p:sp>
        <p:nvSpPr>
          <p:cNvPr id="274" name="矩形 273"/>
          <p:cNvSpPr/>
          <p:nvPr/>
        </p:nvSpPr>
        <p:spPr>
          <a:xfrm>
            <a:off x="7632071" y="2352210"/>
            <a:ext cx="3240411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9574774" y="35030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6" name="矩形 275"/>
          <p:cNvSpPr/>
          <p:nvPr/>
        </p:nvSpPr>
        <p:spPr>
          <a:xfrm>
            <a:off x="9574774" y="452008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7" name="矩形 276"/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78" name="矩形 277"/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79" name="矩形 278"/>
          <p:cNvSpPr/>
          <p:nvPr/>
        </p:nvSpPr>
        <p:spPr>
          <a:xfrm>
            <a:off x="9781523" y="356257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80" name="矩形 279"/>
          <p:cNvSpPr/>
          <p:nvPr/>
        </p:nvSpPr>
        <p:spPr>
          <a:xfrm>
            <a:off x="9781523" y="455299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pic>
        <p:nvPicPr>
          <p:cNvPr id="283" name="圖片 2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76" y="4136599"/>
            <a:ext cx="303976" cy="303976"/>
          </a:xfrm>
          <a:prstGeom prst="rect">
            <a:avLst/>
          </a:prstGeom>
        </p:spPr>
      </p:pic>
      <p:pic>
        <p:nvPicPr>
          <p:cNvPr id="284" name="圖片 2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06" y="3097161"/>
            <a:ext cx="1675223" cy="1675223"/>
          </a:xfrm>
          <a:prstGeom prst="rect">
            <a:avLst/>
          </a:prstGeom>
        </p:spPr>
      </p:pic>
      <p:sp>
        <p:nvSpPr>
          <p:cNvPr id="49" name="圓角矩形 48"/>
          <p:cNvSpPr/>
          <p:nvPr/>
        </p:nvSpPr>
        <p:spPr>
          <a:xfrm>
            <a:off x="9652732" y="135549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632071" y="1302888"/>
            <a:ext cx="3244337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52" name="矩形 51"/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" name="矩形 2"/>
          <p:cNvSpPr/>
          <p:nvPr/>
        </p:nvSpPr>
        <p:spPr>
          <a:xfrm>
            <a:off x="7496269" y="1180188"/>
            <a:ext cx="3464703" cy="224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785981" y="1460628"/>
            <a:ext cx="1788794" cy="76079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Loadblance:8A</a:t>
            </a:r>
            <a:endParaRPr lang="zh-TW" altLang="en-US" sz="2000" dirty="0"/>
          </a:p>
        </p:txBody>
      </p:sp>
      <p:sp>
        <p:nvSpPr>
          <p:cNvPr id="116" name="矩形 115"/>
          <p:cNvSpPr/>
          <p:nvPr/>
        </p:nvSpPr>
        <p:spPr>
          <a:xfrm>
            <a:off x="7785981" y="2478829"/>
            <a:ext cx="1788793" cy="71790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</a:t>
            </a:r>
            <a:r>
              <a:rPr lang="en-US" altLang="zh-TW" sz="2000" dirty="0"/>
              <a:t>:2B</a:t>
            </a:r>
            <a:endParaRPr lang="zh-TW" altLang="en-US" sz="2000" dirty="0"/>
          </a:p>
        </p:txBody>
      </p:sp>
      <p:sp>
        <p:nvSpPr>
          <p:cNvPr id="80" name="矩形 79"/>
          <p:cNvSpPr/>
          <p:nvPr/>
        </p:nvSpPr>
        <p:spPr>
          <a:xfrm>
            <a:off x="10480136" y="1374611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</a:t>
            </a:r>
            <a:endParaRPr lang="zh-TW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10484993" y="2424786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</a:t>
            </a:r>
            <a:endParaRPr lang="zh-TW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19AEC6-89C5-4951-A2AD-AF86C3C2538F}"/>
              </a:ext>
            </a:extLst>
          </p:cNvPr>
          <p:cNvSpPr/>
          <p:nvPr/>
        </p:nvSpPr>
        <p:spPr>
          <a:xfrm>
            <a:off x="5974731" y="3562035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95C4E3-D0E9-4241-B739-190486FC8B9B}"/>
              </a:ext>
            </a:extLst>
          </p:cNvPr>
          <p:cNvSpPr/>
          <p:nvPr/>
        </p:nvSpPr>
        <p:spPr>
          <a:xfrm>
            <a:off x="5099038" y="3049243"/>
            <a:ext cx="769544" cy="11079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Ribbon</a:t>
            </a:r>
            <a:endParaRPr lang="zh-TW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62178B-2778-457C-8ADC-3F2CF811207E}"/>
              </a:ext>
            </a:extLst>
          </p:cNvPr>
          <p:cNvSpPr/>
          <p:nvPr/>
        </p:nvSpPr>
        <p:spPr>
          <a:xfrm>
            <a:off x="5042783" y="2706986"/>
            <a:ext cx="869133" cy="1539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F10E3B-35DC-4099-9CEC-709ACF55E31D}"/>
              </a:ext>
            </a:extLst>
          </p:cNvPr>
          <p:cNvSpPr txBox="1"/>
          <p:nvPr/>
        </p:nvSpPr>
        <p:spPr>
          <a:xfrm>
            <a:off x="5144212" y="2679911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6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Gateway+Metadata</a:t>
            </a:r>
            <a:r>
              <a:rPr lang="en-US" altLang="zh-CN" sz="3200" dirty="0"/>
              <a:t> </a:t>
            </a:r>
            <a:r>
              <a:rPr lang="zh-CN" altLang="en-US" sz="3200" dirty="0"/>
              <a:t>實現 </a:t>
            </a:r>
            <a:r>
              <a:rPr lang="en-US" altLang="zh-CN" sz="3200" dirty="0" err="1"/>
              <a:t>loadblance</a:t>
            </a:r>
            <a:endParaRPr lang="zh-CN" altLang="en-US" sz="2800" dirty="0"/>
          </a:p>
        </p:txBody>
      </p:sp>
      <p:pic>
        <p:nvPicPr>
          <p:cNvPr id="284" name="圖片 2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53" y="3038816"/>
            <a:ext cx="1675223" cy="1675223"/>
          </a:xfrm>
          <a:prstGeom prst="rect">
            <a:avLst/>
          </a:prstGeom>
        </p:spPr>
      </p:pic>
      <p:cxnSp>
        <p:nvCxnSpPr>
          <p:cNvPr id="4" name="直線單箭頭接點 3"/>
          <p:cNvCxnSpPr>
            <a:cxnSpLocks/>
            <a:stCxn id="284" idx="3"/>
            <a:endCxn id="88" idx="1"/>
          </p:cNvCxnSpPr>
          <p:nvPr/>
        </p:nvCxnSpPr>
        <p:spPr>
          <a:xfrm flipV="1">
            <a:off x="4026876" y="3801071"/>
            <a:ext cx="833243" cy="753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/>
          <p:cNvCxnSpPr>
            <a:cxnSpLocks/>
            <a:stCxn id="91" idx="3"/>
            <a:endCxn id="69" idx="1"/>
          </p:cNvCxnSpPr>
          <p:nvPr/>
        </p:nvCxnSpPr>
        <p:spPr>
          <a:xfrm flipV="1">
            <a:off x="6219758" y="1793750"/>
            <a:ext cx="1412313" cy="21103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cxnSpLocks/>
            <a:stCxn id="91" idx="3"/>
            <a:endCxn id="60" idx="1"/>
          </p:cNvCxnSpPr>
          <p:nvPr/>
        </p:nvCxnSpPr>
        <p:spPr>
          <a:xfrm flipV="1">
            <a:off x="6219758" y="2843072"/>
            <a:ext cx="1412313" cy="106098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圖說文字 5"/>
          <p:cNvSpPr/>
          <p:nvPr/>
        </p:nvSpPr>
        <p:spPr>
          <a:xfrm>
            <a:off x="6262730" y="1189420"/>
            <a:ext cx="1061885" cy="612648"/>
          </a:xfrm>
          <a:prstGeom prst="wedgeRectCallout">
            <a:avLst>
              <a:gd name="adj1" fmla="val 30085"/>
              <a:gd name="adj2" fmla="val 164658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CN" altLang="en-US" dirty="0"/>
              <a:t>次請求</a:t>
            </a:r>
            <a:endParaRPr lang="zh-TW" altLang="en-US" dirty="0"/>
          </a:p>
        </p:txBody>
      </p:sp>
      <p:sp>
        <p:nvSpPr>
          <p:cNvPr id="80" name="矩形圖說文字 79"/>
          <p:cNvSpPr/>
          <p:nvPr/>
        </p:nvSpPr>
        <p:spPr>
          <a:xfrm>
            <a:off x="7255038" y="4749608"/>
            <a:ext cx="1061885" cy="612648"/>
          </a:xfrm>
          <a:prstGeom prst="wedgeRectCallout">
            <a:avLst>
              <a:gd name="adj1" fmla="val -82155"/>
              <a:gd name="adj2" fmla="val -276169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/>
              <a:t>次請求</a:t>
            </a:r>
            <a:endParaRPr lang="zh-TW" altLang="en-US" dirty="0"/>
          </a:p>
        </p:txBody>
      </p:sp>
      <p:sp>
        <p:nvSpPr>
          <p:cNvPr id="53" name="圓角矩形 268">
            <a:extLst>
              <a:ext uri="{FF2B5EF4-FFF2-40B4-BE49-F238E27FC236}">
                <a16:creationId xmlns:a16="http://schemas.microsoft.com/office/drawing/2014/main" id="{DB971ACC-A2EB-4E86-A71B-1A8AD6C89654}"/>
              </a:ext>
            </a:extLst>
          </p:cNvPr>
          <p:cNvSpPr/>
          <p:nvPr/>
        </p:nvSpPr>
        <p:spPr>
          <a:xfrm>
            <a:off x="9648806" y="240481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7" name="圓角矩形 269">
            <a:extLst>
              <a:ext uri="{FF2B5EF4-FFF2-40B4-BE49-F238E27FC236}">
                <a16:creationId xmlns:a16="http://schemas.microsoft.com/office/drawing/2014/main" id="{2D1DE3A0-2AA1-497E-A29F-59D4F15A3DB9}"/>
              </a:ext>
            </a:extLst>
          </p:cNvPr>
          <p:cNvSpPr/>
          <p:nvPr/>
        </p:nvSpPr>
        <p:spPr>
          <a:xfrm>
            <a:off x="9635158" y="354113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8" name="圓角矩形 270">
            <a:extLst>
              <a:ext uri="{FF2B5EF4-FFF2-40B4-BE49-F238E27FC236}">
                <a16:creationId xmlns:a16="http://schemas.microsoft.com/office/drawing/2014/main" id="{C978FB95-2510-4616-BB0D-A447EA479A02}"/>
              </a:ext>
            </a:extLst>
          </p:cNvPr>
          <p:cNvSpPr/>
          <p:nvPr/>
        </p:nvSpPr>
        <p:spPr>
          <a:xfrm>
            <a:off x="9640015" y="454571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9" name="圖片 272">
            <a:extLst>
              <a:ext uri="{FF2B5EF4-FFF2-40B4-BE49-F238E27FC236}">
                <a16:creationId xmlns:a16="http://schemas.microsoft.com/office/drawing/2014/main" id="{2FD92F69-499B-464D-B46C-AF1E24F2B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91" y="5131536"/>
            <a:ext cx="303976" cy="303976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0798522D-8C41-4BFD-A295-8D25A0729E10}"/>
              </a:ext>
            </a:extLst>
          </p:cNvPr>
          <p:cNvSpPr/>
          <p:nvPr/>
        </p:nvSpPr>
        <p:spPr>
          <a:xfrm>
            <a:off x="7632071" y="2352210"/>
            <a:ext cx="3240411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51E7730-39A4-4A54-A63C-8A9338E49EB7}"/>
              </a:ext>
            </a:extLst>
          </p:cNvPr>
          <p:cNvSpPr/>
          <p:nvPr/>
        </p:nvSpPr>
        <p:spPr>
          <a:xfrm>
            <a:off x="9574774" y="35030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633377-2E04-42A4-BD65-389A10A0D1EF}"/>
              </a:ext>
            </a:extLst>
          </p:cNvPr>
          <p:cNvSpPr/>
          <p:nvPr/>
        </p:nvSpPr>
        <p:spPr>
          <a:xfrm>
            <a:off x="9574774" y="452008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6ABBBE-4610-41FE-8CDB-4672A480404C}"/>
              </a:ext>
            </a:extLst>
          </p:cNvPr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D2CCB8-C617-42E2-87D0-FA0A480817AC}"/>
              </a:ext>
            </a:extLst>
          </p:cNvPr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0F40E1-9400-45E2-83D2-66C8EEC35293}"/>
              </a:ext>
            </a:extLst>
          </p:cNvPr>
          <p:cNvSpPr/>
          <p:nvPr/>
        </p:nvSpPr>
        <p:spPr>
          <a:xfrm>
            <a:off x="9781523" y="356257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F062823-AD70-4923-9E3D-4D60A156856C}"/>
              </a:ext>
            </a:extLst>
          </p:cNvPr>
          <p:cNvSpPr/>
          <p:nvPr/>
        </p:nvSpPr>
        <p:spPr>
          <a:xfrm>
            <a:off x="9781523" y="455299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pic>
        <p:nvPicPr>
          <p:cNvPr id="67" name="圖片 282">
            <a:extLst>
              <a:ext uri="{FF2B5EF4-FFF2-40B4-BE49-F238E27FC236}">
                <a16:creationId xmlns:a16="http://schemas.microsoft.com/office/drawing/2014/main" id="{00161184-1F2F-41C9-AB49-53C7FEA56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76" y="4136599"/>
            <a:ext cx="303976" cy="303976"/>
          </a:xfrm>
          <a:prstGeom prst="rect">
            <a:avLst/>
          </a:prstGeom>
        </p:spPr>
      </p:pic>
      <p:sp>
        <p:nvSpPr>
          <p:cNvPr id="68" name="圓角矩形 48">
            <a:extLst>
              <a:ext uri="{FF2B5EF4-FFF2-40B4-BE49-F238E27FC236}">
                <a16:creationId xmlns:a16="http://schemas.microsoft.com/office/drawing/2014/main" id="{ADE61935-073E-4D3A-8339-EC7CE5B0D844}"/>
              </a:ext>
            </a:extLst>
          </p:cNvPr>
          <p:cNvSpPr/>
          <p:nvPr/>
        </p:nvSpPr>
        <p:spPr>
          <a:xfrm>
            <a:off x="9652732" y="135549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61F2782-7848-4965-8C9A-6F290708DD0B}"/>
              </a:ext>
            </a:extLst>
          </p:cNvPr>
          <p:cNvSpPr/>
          <p:nvPr/>
        </p:nvSpPr>
        <p:spPr>
          <a:xfrm>
            <a:off x="7632071" y="1302888"/>
            <a:ext cx="3244337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4D61A9B-6F1D-4E6A-8909-404E7BDA39AA}"/>
              </a:ext>
            </a:extLst>
          </p:cNvPr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7AEFBF-3AA5-4196-809A-B9DAB53AE77A}"/>
              </a:ext>
            </a:extLst>
          </p:cNvPr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AF02C5-03A0-41E8-8754-D98A6DB21B87}"/>
              </a:ext>
            </a:extLst>
          </p:cNvPr>
          <p:cNvSpPr/>
          <p:nvPr/>
        </p:nvSpPr>
        <p:spPr>
          <a:xfrm>
            <a:off x="7496269" y="1180188"/>
            <a:ext cx="3464703" cy="224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7F5D84-054D-46A8-923D-9270A18323C1}"/>
              </a:ext>
            </a:extLst>
          </p:cNvPr>
          <p:cNvSpPr/>
          <p:nvPr/>
        </p:nvSpPr>
        <p:spPr>
          <a:xfrm>
            <a:off x="7785981" y="1460628"/>
            <a:ext cx="1788794" cy="76079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Loadblance:8A</a:t>
            </a:r>
            <a:endParaRPr lang="zh-TW" altLang="en-US" sz="20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EBFA98B-97B2-4AB4-93FC-518609507303}"/>
              </a:ext>
            </a:extLst>
          </p:cNvPr>
          <p:cNvSpPr/>
          <p:nvPr/>
        </p:nvSpPr>
        <p:spPr>
          <a:xfrm>
            <a:off x="7785981" y="2478829"/>
            <a:ext cx="1788793" cy="71790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</a:t>
            </a:r>
            <a:r>
              <a:rPr lang="en-US" altLang="zh-TW" sz="2000" dirty="0"/>
              <a:t>:2B</a:t>
            </a:r>
            <a:endParaRPr lang="zh-TW" altLang="en-US" sz="2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7FEB933-47B6-4F68-AD23-A8F601D67DA3}"/>
              </a:ext>
            </a:extLst>
          </p:cNvPr>
          <p:cNvSpPr/>
          <p:nvPr/>
        </p:nvSpPr>
        <p:spPr>
          <a:xfrm>
            <a:off x="10480136" y="1374611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</a:t>
            </a:r>
            <a:endParaRPr lang="zh-TW" altLang="en-US" sz="12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0467823-843F-45C0-8E10-E61E2DC54678}"/>
              </a:ext>
            </a:extLst>
          </p:cNvPr>
          <p:cNvSpPr/>
          <p:nvPr/>
        </p:nvSpPr>
        <p:spPr>
          <a:xfrm>
            <a:off x="10484993" y="2424786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</a:t>
            </a:r>
            <a:endParaRPr lang="zh-TW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053BFDA-3886-4C22-8087-F4E6895CF9D7}"/>
              </a:ext>
            </a:extLst>
          </p:cNvPr>
          <p:cNvSpPr/>
          <p:nvPr/>
        </p:nvSpPr>
        <p:spPr>
          <a:xfrm>
            <a:off x="4860119" y="1554428"/>
            <a:ext cx="1371896" cy="4493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5CEF21-1908-4758-9784-6A2C92029472}"/>
              </a:ext>
            </a:extLst>
          </p:cNvPr>
          <p:cNvSpPr/>
          <p:nvPr/>
        </p:nvSpPr>
        <p:spPr>
          <a:xfrm>
            <a:off x="4860119" y="1555419"/>
            <a:ext cx="1371895" cy="149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F70ED8B-2286-442A-B425-1675552A7EA9}"/>
              </a:ext>
            </a:extLst>
          </p:cNvPr>
          <p:cNvSpPr/>
          <p:nvPr/>
        </p:nvSpPr>
        <p:spPr>
          <a:xfrm>
            <a:off x="5983784" y="3562035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F21D358-1E52-4994-9CB5-2C03F6756E29}"/>
              </a:ext>
            </a:extLst>
          </p:cNvPr>
          <p:cNvSpPr/>
          <p:nvPr/>
        </p:nvSpPr>
        <p:spPr>
          <a:xfrm>
            <a:off x="5108091" y="3049243"/>
            <a:ext cx="769544" cy="11079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Ribbon</a:t>
            </a:r>
            <a:endParaRPr lang="zh-TW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91A1623-6A26-455B-87A8-5B4216681391}"/>
              </a:ext>
            </a:extLst>
          </p:cNvPr>
          <p:cNvSpPr/>
          <p:nvPr/>
        </p:nvSpPr>
        <p:spPr>
          <a:xfrm>
            <a:off x="5051836" y="2706986"/>
            <a:ext cx="869133" cy="1539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C808573-DAA7-479E-BA76-DB19765E490F}"/>
              </a:ext>
            </a:extLst>
          </p:cNvPr>
          <p:cNvSpPr txBox="1"/>
          <p:nvPr/>
        </p:nvSpPr>
        <p:spPr>
          <a:xfrm>
            <a:off x="5153265" y="2679911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1539784" y="5010947"/>
            <a:ext cx="1588550" cy="814881"/>
          </a:xfrm>
          <a:prstGeom prst="wedgeRectCallout">
            <a:avLst>
              <a:gd name="adj1" fmla="val 174395"/>
              <a:gd name="adj2" fmla="val -149524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/>
              <a:t>次請求</a:t>
            </a:r>
            <a:endParaRPr lang="en-US" altLang="zh-CN" dirty="0"/>
          </a:p>
          <a:p>
            <a:pPr algn="ctr"/>
            <a:r>
              <a:rPr lang="zh-CN" altLang="en-US" dirty="0"/>
              <a:t>在</a:t>
            </a:r>
            <a:r>
              <a:rPr lang="en-US" altLang="zh-CN" dirty="0"/>
              <a:t>Head</a:t>
            </a:r>
            <a:r>
              <a:rPr lang="zh-CN" altLang="en-US" dirty="0"/>
              <a:t>插入</a:t>
            </a:r>
            <a:r>
              <a:rPr lang="en-US" altLang="zh-CN" dirty="0"/>
              <a:t>Loadblance:8A</a:t>
            </a:r>
          </a:p>
        </p:txBody>
      </p:sp>
      <p:sp>
        <p:nvSpPr>
          <p:cNvPr id="77" name="矩形圖說文字 10">
            <a:extLst>
              <a:ext uri="{FF2B5EF4-FFF2-40B4-BE49-F238E27FC236}">
                <a16:creationId xmlns:a16="http://schemas.microsoft.com/office/drawing/2014/main" id="{121F3B0D-CBA8-4365-966D-53C6B741DBD7}"/>
              </a:ext>
            </a:extLst>
          </p:cNvPr>
          <p:cNvSpPr/>
          <p:nvPr/>
        </p:nvSpPr>
        <p:spPr>
          <a:xfrm>
            <a:off x="3209951" y="5719992"/>
            <a:ext cx="1588550" cy="814881"/>
          </a:xfrm>
          <a:prstGeom prst="wedgeRectCallout">
            <a:avLst>
              <a:gd name="adj1" fmla="val 72379"/>
              <a:gd name="adj2" fmla="val -232850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后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/>
              <a:t>次請求</a:t>
            </a:r>
            <a:endParaRPr lang="en-US" altLang="zh-CN" dirty="0"/>
          </a:p>
          <a:p>
            <a:pPr algn="ctr"/>
            <a:r>
              <a:rPr lang="zh-CN" altLang="en-US" dirty="0"/>
              <a:t>在</a:t>
            </a:r>
            <a:r>
              <a:rPr lang="en-US" altLang="zh-CN" dirty="0"/>
              <a:t>Head</a:t>
            </a:r>
            <a:r>
              <a:rPr lang="zh-CN" altLang="en-US" dirty="0"/>
              <a:t>插入</a:t>
            </a:r>
            <a:r>
              <a:rPr lang="en-US" altLang="zh-CN" dirty="0"/>
              <a:t>Loadblance:2B</a:t>
            </a:r>
          </a:p>
        </p:txBody>
      </p:sp>
    </p:spTree>
    <p:extLst>
      <p:ext uri="{BB962C8B-B14F-4D97-AF65-F5344CB8AC3E}">
        <p14:creationId xmlns:p14="http://schemas.microsoft.com/office/powerpoint/2010/main" val="421960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Metadata </a:t>
            </a:r>
            <a:r>
              <a:rPr lang="zh-CN" altLang="en-US" dirty="0"/>
              <a:t>設置位置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B1F8E-2C62-4A12-8AE0-279C1DA7C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4036A-83D4-4ED2-84A5-EF3FE506C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9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 </a:t>
            </a:r>
            <a:r>
              <a:rPr lang="zh-CN" altLang="en-US" dirty="0"/>
              <a:t>的代碼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B1F8E-2C62-4A12-8AE0-279C1DA7C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4036A-83D4-4ED2-84A5-EF3FE506C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8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熱修復 </a:t>
            </a:r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701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熱修復 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E0C13360-242F-4FCB-A146-88C43E20D9AB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熱修復英文是 </a:t>
            </a:r>
            <a:r>
              <a:rPr lang="en-US" altLang="zh-CN" dirty="0"/>
              <a:t>hotfix</a:t>
            </a:r>
            <a:r>
              <a:rPr lang="zh-CN" altLang="en-US" dirty="0"/>
              <a:t>，在</a:t>
            </a:r>
            <a:r>
              <a:rPr lang="zh-CN" altLang="en-US" dirty="0">
                <a:solidFill>
                  <a:srgbClr val="FF0000"/>
                </a:solidFill>
              </a:rPr>
              <a:t>不停機 </a:t>
            </a:r>
            <a:r>
              <a:rPr lang="en-US" altLang="zh-CN" dirty="0"/>
              <a:t>Service </a:t>
            </a:r>
            <a:r>
              <a:rPr lang="zh-CN" altLang="en-US" dirty="0"/>
              <a:t>的情況下，更改 </a:t>
            </a:r>
            <a:r>
              <a:rPr lang="en-US" altLang="zh-CN" dirty="0"/>
              <a:t>Service </a:t>
            </a:r>
            <a:r>
              <a:rPr lang="zh-CN" altLang="en-US" dirty="0"/>
              <a:t>裏面的内容。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Micro Service </a:t>
            </a:r>
            <a:r>
              <a:rPr lang="zh-CN" altLang="en-US" dirty="0"/>
              <a:t>經常會更改到配置文件</a:t>
            </a:r>
            <a:r>
              <a:rPr lang="en-US" altLang="zh-CN" dirty="0"/>
              <a:t>(</a:t>
            </a:r>
            <a:r>
              <a:rPr lang="en-US" altLang="zh-CN" dirty="0" err="1"/>
              <a:t>application.yml</a:t>
            </a:r>
            <a:r>
              <a:rPr lang="en-US" altLang="zh-CN" dirty="0"/>
              <a:t>)</a:t>
            </a:r>
            <a:r>
              <a:rPr lang="zh-CN" altLang="en-US" dirty="0"/>
              <a:t>，熱修復要實現的是要 </a:t>
            </a:r>
            <a:r>
              <a:rPr lang="en-US" altLang="zh-CN" dirty="0"/>
              <a:t>Service </a:t>
            </a:r>
            <a:r>
              <a:rPr lang="zh-CN" altLang="en-US" dirty="0">
                <a:solidFill>
                  <a:srgbClr val="FF0000"/>
                </a:solidFill>
              </a:rPr>
              <a:t>重新加載配置文件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下一頁内容，通過熱更新更改 </a:t>
            </a:r>
            <a:r>
              <a:rPr lang="en-US" altLang="zh-CN" dirty="0"/>
              <a:t>Metadata </a:t>
            </a:r>
            <a:r>
              <a:rPr lang="zh-CN" altLang="en-US" dirty="0"/>
              <a:t>裏面的資料。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22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熱修復的簡易方案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0160000" y="2372283"/>
            <a:ext cx="1711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更新三大案件</a:t>
            </a:r>
            <a:endParaRPr lang="en-US" altLang="zh-CN" dirty="0"/>
          </a:p>
          <a:p>
            <a:r>
              <a:rPr lang="en-US" altLang="zh-CN" dirty="0" err="1"/>
              <a:t>Cofig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TW" dirty="0"/>
              <a:t>ctuator</a:t>
            </a:r>
          </a:p>
          <a:p>
            <a:r>
              <a:rPr lang="en-US" altLang="zh-CN" dirty="0"/>
              <a:t>Eureka Apps/</a:t>
            </a:r>
            <a:r>
              <a:rPr lang="en-US" altLang="zh-CN" dirty="0" err="1"/>
              <a:t>api</a:t>
            </a:r>
            <a:endParaRPr lang="zh-TW" altLang="en-US" dirty="0"/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E0C13360-242F-4FCB-A146-88C43E20D9AB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Call Eureka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1200150" lvl="1" indent="-514350">
              <a:buFont typeface="+mj-lt"/>
              <a:buAutoNum type="arabicPeriod"/>
            </a:pPr>
            <a:r>
              <a:rPr lang="en-US" altLang="zh-CN" dirty="0"/>
              <a:t>put /eureka/apps/{</a:t>
            </a:r>
            <a:r>
              <a:rPr lang="en-US" altLang="zh-CN" dirty="0" err="1"/>
              <a:t>appID</a:t>
            </a:r>
            <a:r>
              <a:rPr lang="en-US" altLang="zh-CN" dirty="0"/>
              <a:t>}/{</a:t>
            </a:r>
            <a:r>
              <a:rPr lang="en-US" altLang="zh-CN" dirty="0" err="1"/>
              <a:t>instanceID</a:t>
            </a:r>
            <a:r>
              <a:rPr lang="en-US" altLang="zh-CN" dirty="0"/>
              <a:t>}/{metadata}?{key}={value}</a:t>
            </a:r>
          </a:p>
        </p:txBody>
      </p:sp>
    </p:spTree>
    <p:extLst>
      <p:ext uri="{BB962C8B-B14F-4D97-AF65-F5344CB8AC3E}">
        <p14:creationId xmlns:p14="http://schemas.microsoft.com/office/powerpoint/2010/main" val="57878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搭建可靠的</a:t>
            </a:r>
            <a:r>
              <a:rPr lang="en-US" altLang="zh-CN" dirty="0"/>
              <a:t>Eureka</a:t>
            </a:r>
            <a:r>
              <a:rPr lang="zh-CN" altLang="en-US" dirty="0"/>
              <a:t>集群</a:t>
            </a:r>
            <a:endParaRPr lang="en-US" altLang="zh-CN" dirty="0"/>
          </a:p>
          <a:p>
            <a:pPr lvl="1"/>
            <a:r>
              <a:rPr lang="en-US" altLang="zh-CN" dirty="0"/>
              <a:t>Eureka HA </a:t>
            </a:r>
            <a:r>
              <a:rPr lang="zh-CN" altLang="en-US" dirty="0"/>
              <a:t>設定</a:t>
            </a:r>
            <a:endParaRPr lang="en-US" altLang="zh-CN" dirty="0"/>
          </a:p>
          <a:p>
            <a:pPr lvl="1"/>
            <a:r>
              <a:rPr lang="en-US" altLang="zh-CN" dirty="0"/>
              <a:t>Eureka </a:t>
            </a:r>
            <a:r>
              <a:rPr lang="zh-CN" altLang="en-US" dirty="0"/>
              <a:t>參數意義</a:t>
            </a:r>
            <a:endParaRPr lang="en-US" altLang="zh-TW" dirty="0"/>
          </a:p>
          <a:p>
            <a:r>
              <a:rPr lang="zh-CN" altLang="en-US" dirty="0"/>
              <a:t>為</a:t>
            </a:r>
            <a:r>
              <a:rPr lang="en-US" altLang="zh-CN" dirty="0"/>
              <a:t>Eureka Client</a:t>
            </a:r>
            <a:r>
              <a:rPr lang="zh-CN" altLang="en-US" dirty="0"/>
              <a:t>加上</a:t>
            </a:r>
            <a:r>
              <a:rPr lang="en-US" altLang="zh-CN" dirty="0"/>
              <a:t>Metadata</a:t>
            </a:r>
          </a:p>
          <a:p>
            <a:pPr lvl="1"/>
            <a:r>
              <a:rPr lang="en-US" altLang="zh-CN" dirty="0"/>
              <a:t>Eureka Client </a:t>
            </a:r>
            <a:r>
              <a:rPr lang="zh-CN" altLang="en-US" dirty="0"/>
              <a:t>設定</a:t>
            </a:r>
            <a:endParaRPr lang="en-US" altLang="zh-CN" dirty="0"/>
          </a:p>
          <a:p>
            <a:pPr lvl="1"/>
            <a:r>
              <a:rPr lang="en-US" altLang="zh-CN" dirty="0"/>
              <a:t>Eureka Server </a:t>
            </a:r>
            <a:r>
              <a:rPr lang="zh-CN" altLang="en-US" dirty="0"/>
              <a:t>查詢 </a:t>
            </a:r>
            <a:r>
              <a:rPr lang="en-US" altLang="zh-CN" dirty="0"/>
              <a:t>Eureka Client </a:t>
            </a:r>
            <a:r>
              <a:rPr lang="zh-CN" altLang="en-US" dirty="0"/>
              <a:t>資料</a:t>
            </a:r>
            <a:endParaRPr lang="en-US" altLang="zh-CN" dirty="0"/>
          </a:p>
          <a:p>
            <a:r>
              <a:rPr lang="en-US" altLang="zh-CN" dirty="0" err="1"/>
              <a:t>Zuul</a:t>
            </a:r>
            <a:r>
              <a:rPr lang="en-US" altLang="zh-CN" dirty="0"/>
              <a:t> </a:t>
            </a:r>
            <a:r>
              <a:rPr lang="zh-CN" altLang="en-US" dirty="0"/>
              <a:t>通過 </a:t>
            </a:r>
            <a:r>
              <a:rPr lang="en-US" altLang="zh-CN" dirty="0"/>
              <a:t>Metadata </a:t>
            </a:r>
            <a:r>
              <a:rPr lang="zh-CN" altLang="en-US" dirty="0"/>
              <a:t>實現 </a:t>
            </a:r>
            <a:r>
              <a:rPr lang="en-US" altLang="zh-CN" dirty="0" err="1"/>
              <a:t>loadblance</a:t>
            </a:r>
            <a:endParaRPr lang="en-US" altLang="zh-CN" dirty="0"/>
          </a:p>
          <a:p>
            <a:pPr lvl="1"/>
            <a:r>
              <a:rPr lang="en-US" altLang="zh-CN" dirty="0" err="1"/>
              <a:t>ZuulFliter</a:t>
            </a:r>
            <a:r>
              <a:rPr lang="en-US" altLang="zh-CN" dirty="0"/>
              <a:t> </a:t>
            </a:r>
            <a:r>
              <a:rPr lang="zh-CN" altLang="en-US" dirty="0"/>
              <a:t>的含義</a:t>
            </a:r>
            <a:endParaRPr lang="en-US" altLang="zh-CN" dirty="0"/>
          </a:p>
          <a:p>
            <a:pPr lvl="1"/>
            <a:r>
              <a:rPr lang="en-US" altLang="zh-CN" dirty="0" err="1"/>
              <a:t>ZuulFliter</a:t>
            </a:r>
            <a:r>
              <a:rPr lang="en-US" altLang="zh-CN" dirty="0"/>
              <a:t> </a:t>
            </a:r>
            <a:r>
              <a:rPr lang="zh-CN" altLang="en-US" dirty="0"/>
              <a:t>實現 </a:t>
            </a:r>
            <a:r>
              <a:rPr lang="en-US" altLang="zh-CN" dirty="0" err="1"/>
              <a:t>loadblance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TW" dirty="0"/>
              <a:t>ctuator </a:t>
            </a:r>
            <a:r>
              <a:rPr lang="zh-CN" altLang="en-US" dirty="0"/>
              <a:t>實現不停機加載 </a:t>
            </a:r>
            <a:r>
              <a:rPr lang="en-US" altLang="zh-CN" dirty="0" err="1"/>
              <a:t>application.yml</a:t>
            </a:r>
            <a:r>
              <a:rPr lang="en-US" altLang="zh-CN" dirty="0"/>
              <a:t> </a:t>
            </a:r>
            <a:r>
              <a:rPr lang="zh-CN" altLang="en-US" dirty="0"/>
              <a:t>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914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>
                <a:latin typeface="Tw Cen MT" pitchFamily="34" charset="0"/>
              </a:rPr>
              <a:t>Q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搭建可靠的</a:t>
            </a:r>
            <a:r>
              <a:rPr lang="en-US" altLang="zh-CN" dirty="0"/>
              <a:t>Eureka</a:t>
            </a:r>
            <a:r>
              <a:rPr lang="zh-CN" altLang="en-US" dirty="0"/>
              <a:t>集群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315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單個 </a:t>
            </a:r>
            <a:r>
              <a:rPr lang="en-US" altLang="zh-CN" dirty="0"/>
              <a:t>Eureka </a:t>
            </a:r>
            <a:r>
              <a:rPr lang="zh-CN" altLang="en-US" dirty="0"/>
              <a:t>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b="0" dirty="0"/>
              <a:t>我們的</a:t>
            </a:r>
            <a:r>
              <a:rPr lang="en-US" altLang="zh-TW" b="0" dirty="0"/>
              <a:t>Eureka Server</a:t>
            </a:r>
            <a:r>
              <a:rPr lang="zh-TW" altLang="en-US" b="0" dirty="0"/>
              <a:t>都是單節點的，一旦該節點在生產中掛掉，就無法再提供服務的註冊，為了保證註冊中心的高可用，在生產中一般採用多節點的服務註冊中心。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28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</a:t>
            </a:r>
            <a:endParaRPr lang="zh-TW" altLang="en-US" dirty="0"/>
          </a:p>
        </p:txBody>
      </p:sp>
      <p:cxnSp>
        <p:nvCxnSpPr>
          <p:cNvPr id="57" name="弧形接點 56"/>
          <p:cNvCxnSpPr>
            <a:cxnSpLocks/>
            <a:endCxn id="28" idx="1"/>
          </p:cNvCxnSpPr>
          <p:nvPr/>
        </p:nvCxnSpPr>
        <p:spPr>
          <a:xfrm flipV="1">
            <a:off x="3878826" y="572012"/>
            <a:ext cx="4550060" cy="3089835"/>
          </a:xfrm>
          <a:prstGeom prst="curvedConnector3">
            <a:avLst>
              <a:gd name="adj1" fmla="val 38344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單個 </a:t>
            </a:r>
            <a:r>
              <a:rPr lang="en-US" altLang="zh-CN" dirty="0"/>
              <a:t>Eureka</a:t>
            </a:r>
            <a:endParaRPr lang="zh-CN" altLang="en-US" dirty="0"/>
          </a:p>
        </p:txBody>
      </p:sp>
      <p:cxnSp>
        <p:nvCxnSpPr>
          <p:cNvPr id="62" name="弧形接點 61"/>
          <p:cNvCxnSpPr>
            <a:stCxn id="17" idx="3"/>
            <a:endCxn id="28" idx="1"/>
          </p:cNvCxnSpPr>
          <p:nvPr/>
        </p:nvCxnSpPr>
        <p:spPr>
          <a:xfrm flipV="1">
            <a:off x="7445722" y="572012"/>
            <a:ext cx="983164" cy="13386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>
            <a:stCxn id="16" idx="3"/>
            <a:endCxn id="28" idx="1"/>
          </p:cNvCxnSpPr>
          <p:nvPr/>
        </p:nvCxnSpPr>
        <p:spPr>
          <a:xfrm flipV="1">
            <a:off x="7462685" y="572012"/>
            <a:ext cx="966201" cy="237397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弧形接點 69"/>
          <p:cNvCxnSpPr>
            <a:stCxn id="18" idx="3"/>
            <a:endCxn id="28" idx="1"/>
          </p:cNvCxnSpPr>
          <p:nvPr/>
        </p:nvCxnSpPr>
        <p:spPr>
          <a:xfrm flipV="1">
            <a:off x="7457273" y="572012"/>
            <a:ext cx="971613" cy="3377383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19" idx="3"/>
            <a:endCxn id="28" idx="1"/>
          </p:cNvCxnSpPr>
          <p:nvPr/>
        </p:nvCxnSpPr>
        <p:spPr>
          <a:xfrm flipV="1">
            <a:off x="7457273" y="572012"/>
            <a:ext cx="971613" cy="4394373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弧形接點 77"/>
          <p:cNvCxnSpPr>
            <a:stCxn id="20" idx="3"/>
            <a:endCxn id="28" idx="1"/>
          </p:cNvCxnSpPr>
          <p:nvPr/>
        </p:nvCxnSpPr>
        <p:spPr>
          <a:xfrm flipV="1">
            <a:off x="7457273" y="572012"/>
            <a:ext cx="971613" cy="543334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乘號 76"/>
          <p:cNvSpPr/>
          <p:nvPr/>
        </p:nvSpPr>
        <p:spPr>
          <a:xfrm>
            <a:off x="8628440" y="30767"/>
            <a:ext cx="1625365" cy="1082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3" name="弧形接點 2"/>
          <p:cNvCxnSpPr>
            <a:cxnSpLocks/>
            <a:stCxn id="81" idx="3"/>
          </p:cNvCxnSpPr>
          <p:nvPr/>
        </p:nvCxnSpPr>
        <p:spPr>
          <a:xfrm>
            <a:off x="6096000" y="441132"/>
            <a:ext cx="2091521" cy="6458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C667D9C2-CEE5-4516-B55E-B630D1C1D68F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806D5C6-62D9-4EC6-811A-993BCD8335BE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CDA7D53-0F7D-47ED-B9FF-0F67B62FB5BC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1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爲何組建 </a:t>
            </a:r>
            <a:r>
              <a:rPr lang="en-US" altLang="zh-CN" dirty="0"/>
              <a:t>Eureka HA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b="0" dirty="0"/>
              <a:t>我們的</a:t>
            </a:r>
            <a:r>
              <a:rPr lang="en-US" altLang="zh-TW" b="0" dirty="0"/>
              <a:t>Eureka Server</a:t>
            </a:r>
            <a:r>
              <a:rPr lang="zh-TW" altLang="en-US" b="0" dirty="0"/>
              <a:t>都是單節點的，一旦該節點在生產中掛掉，就無法再提供服務的註冊，為了保證註冊中心的高可用，在生產中一般採用多節點的服務註冊中心。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96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428886" y="130098"/>
            <a:ext cx="1045258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Table1</a:t>
            </a:r>
            <a:endParaRPr lang="zh-TW" altLang="en-US" dirty="0"/>
          </a:p>
        </p:txBody>
      </p:sp>
      <p:cxnSp>
        <p:nvCxnSpPr>
          <p:cNvPr id="57" name="弧形接點 56"/>
          <p:cNvCxnSpPr>
            <a:cxnSpLocks/>
          </p:cNvCxnSpPr>
          <p:nvPr/>
        </p:nvCxnSpPr>
        <p:spPr>
          <a:xfrm flipV="1">
            <a:off x="3861602" y="415323"/>
            <a:ext cx="4439265" cy="3258865"/>
          </a:xfrm>
          <a:prstGeom prst="curvedConnector3">
            <a:avLst>
              <a:gd name="adj1" fmla="val 4134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Eureka HA</a:t>
            </a:r>
            <a:endParaRPr lang="zh-CN" altLang="en-US" dirty="0"/>
          </a:p>
        </p:txBody>
      </p:sp>
      <p:cxnSp>
        <p:nvCxnSpPr>
          <p:cNvPr id="62" name="弧形接點 61"/>
          <p:cNvCxnSpPr>
            <a:stCxn id="17" idx="3"/>
            <a:endCxn id="28" idx="1"/>
          </p:cNvCxnSpPr>
          <p:nvPr/>
        </p:nvCxnSpPr>
        <p:spPr>
          <a:xfrm flipV="1">
            <a:off x="7445722" y="454028"/>
            <a:ext cx="872368" cy="14566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>
            <a:stCxn id="16" idx="3"/>
            <a:endCxn id="28" idx="1"/>
          </p:cNvCxnSpPr>
          <p:nvPr/>
        </p:nvCxnSpPr>
        <p:spPr>
          <a:xfrm flipV="1">
            <a:off x="7462685" y="454028"/>
            <a:ext cx="855405" cy="249196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弧形接點 69"/>
          <p:cNvCxnSpPr>
            <a:stCxn id="18" idx="3"/>
            <a:endCxn id="28" idx="1"/>
          </p:cNvCxnSpPr>
          <p:nvPr/>
        </p:nvCxnSpPr>
        <p:spPr>
          <a:xfrm flipV="1">
            <a:off x="7457273" y="454028"/>
            <a:ext cx="860817" cy="3495367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19" idx="3"/>
            <a:endCxn id="28" idx="1"/>
          </p:cNvCxnSpPr>
          <p:nvPr/>
        </p:nvCxnSpPr>
        <p:spPr>
          <a:xfrm flipV="1">
            <a:off x="7457273" y="454028"/>
            <a:ext cx="860817" cy="4512357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弧形接點 77"/>
          <p:cNvCxnSpPr>
            <a:stCxn id="20" idx="3"/>
            <a:endCxn id="28" idx="1"/>
          </p:cNvCxnSpPr>
          <p:nvPr/>
        </p:nvCxnSpPr>
        <p:spPr>
          <a:xfrm flipV="1">
            <a:off x="7457273" y="454028"/>
            <a:ext cx="860817" cy="55513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8428886" y="1014384"/>
            <a:ext cx="1045258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Server2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Table2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8426361" y="1894479"/>
            <a:ext cx="1045258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Server3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Table3</a:t>
            </a:r>
            <a:endParaRPr lang="zh-TW" altLang="en-US" dirty="0"/>
          </a:p>
        </p:txBody>
      </p:sp>
      <p:cxnSp>
        <p:nvCxnSpPr>
          <p:cNvPr id="112" name="弧形接點 111"/>
          <p:cNvCxnSpPr>
            <a:stCxn id="27" idx="3"/>
            <a:endCxn id="69" idx="3"/>
          </p:cNvCxnSpPr>
          <p:nvPr/>
        </p:nvCxnSpPr>
        <p:spPr>
          <a:xfrm>
            <a:off x="9474144" y="454028"/>
            <a:ext cx="12700" cy="8842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弧形接點 115"/>
          <p:cNvCxnSpPr>
            <a:stCxn id="69" idx="3"/>
            <a:endCxn id="93" idx="3"/>
          </p:cNvCxnSpPr>
          <p:nvPr/>
        </p:nvCxnSpPr>
        <p:spPr>
          <a:xfrm flipH="1">
            <a:off x="9471619" y="1338314"/>
            <a:ext cx="2525" cy="880095"/>
          </a:xfrm>
          <a:prstGeom prst="curvedConnector3">
            <a:avLst>
              <a:gd name="adj1" fmla="val -9053465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弧形接點 118"/>
          <p:cNvCxnSpPr>
            <a:stCxn id="27" idx="3"/>
            <a:endCxn id="93" idx="3"/>
          </p:cNvCxnSpPr>
          <p:nvPr/>
        </p:nvCxnSpPr>
        <p:spPr>
          <a:xfrm flipH="1">
            <a:off x="9471619" y="454028"/>
            <a:ext cx="2525" cy="1764381"/>
          </a:xfrm>
          <a:prstGeom prst="curvedConnector3">
            <a:avLst>
              <a:gd name="adj1" fmla="val -20151248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圖說文字 1">
            <a:extLst>
              <a:ext uri="{FF2B5EF4-FFF2-40B4-BE49-F238E27FC236}">
                <a16:creationId xmlns:a16="http://schemas.microsoft.com/office/drawing/2014/main" id="{99168363-3AAA-4555-9460-50538ECBA4F1}"/>
              </a:ext>
            </a:extLst>
          </p:cNvPr>
          <p:cNvSpPr/>
          <p:nvPr/>
        </p:nvSpPr>
        <p:spPr>
          <a:xfrm>
            <a:off x="10980861" y="1281830"/>
            <a:ext cx="914400" cy="936577"/>
          </a:xfrm>
          <a:prstGeom prst="wedgeRoundRectCallout">
            <a:avLst>
              <a:gd name="adj1" fmla="val -130511"/>
              <a:gd name="adj2" fmla="val -33793"/>
              <a:gd name="adj3" fmla="val 16667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同步</a:t>
            </a:r>
            <a:r>
              <a:rPr lang="en-US" altLang="zh-CN" dirty="0" err="1"/>
              <a:t>ServiceTable</a:t>
            </a:r>
            <a:endParaRPr lang="en-US" altLang="zh-CN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01136D0-5167-44C5-83EC-A949BF6D3DF9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B75285-ACF2-411A-ABB4-384E5569D574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8CD68B-D1FC-478D-9A7A-0FECAFFA44DB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74" name="圓角矩形 78">
            <a:extLst>
              <a:ext uri="{FF2B5EF4-FFF2-40B4-BE49-F238E27FC236}">
                <a16:creationId xmlns:a16="http://schemas.microsoft.com/office/drawing/2014/main" id="{597F1B58-1337-4BEF-A405-142805412D84}"/>
              </a:ext>
            </a:extLst>
          </p:cNvPr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76" name="圖片 79">
            <a:extLst>
              <a:ext uri="{FF2B5EF4-FFF2-40B4-BE49-F238E27FC236}">
                <a16:creationId xmlns:a16="http://schemas.microsoft.com/office/drawing/2014/main" id="{390FB587-3369-44EE-9D81-FE0C4DD0F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2E8FC08C-ADC8-4D0D-9F36-A02F28D89AAD}"/>
              </a:ext>
            </a:extLst>
          </p:cNvPr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91E0E8E-E375-4D17-BAAF-3B2DD3E4B5AA}"/>
              </a:ext>
            </a:extLst>
          </p:cNvPr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80" name="弧形接點 2">
            <a:extLst>
              <a:ext uri="{FF2B5EF4-FFF2-40B4-BE49-F238E27FC236}">
                <a16:creationId xmlns:a16="http://schemas.microsoft.com/office/drawing/2014/main" id="{F107BE15-0D30-413E-871B-79BA6FD7B18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6096000" y="441132"/>
            <a:ext cx="2091521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453351" y="130098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Table1</a:t>
            </a:r>
            <a:endParaRPr lang="zh-TW" altLang="en-US" dirty="0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Eureka HA</a:t>
            </a:r>
            <a:endParaRPr lang="zh-CN" altLang="en-US" dirty="0"/>
          </a:p>
        </p:txBody>
      </p:sp>
      <p:sp>
        <p:nvSpPr>
          <p:cNvPr id="69" name="圓角矩形 68"/>
          <p:cNvSpPr/>
          <p:nvPr/>
        </p:nvSpPr>
        <p:spPr>
          <a:xfrm>
            <a:off x="8453351" y="1014384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Server2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Table2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8450826" y="1894479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Server3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Table3</a:t>
            </a:r>
            <a:endParaRPr lang="zh-TW" altLang="en-US" dirty="0"/>
          </a:p>
        </p:txBody>
      </p:sp>
      <p:sp>
        <p:nvSpPr>
          <p:cNvPr id="92" name="乘號 91"/>
          <p:cNvSpPr/>
          <p:nvPr/>
        </p:nvSpPr>
        <p:spPr>
          <a:xfrm>
            <a:off x="8628440" y="-61854"/>
            <a:ext cx="1625365" cy="1082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肘形接點 76"/>
          <p:cNvCxnSpPr>
            <a:cxnSpLocks/>
            <a:stCxn id="71" idx="1"/>
            <a:endCxn id="51" idx="3"/>
          </p:cNvCxnSpPr>
          <p:nvPr/>
        </p:nvCxnSpPr>
        <p:spPr>
          <a:xfrm rot="10800000" flipV="1">
            <a:off x="3878826" y="1338313"/>
            <a:ext cx="4439265" cy="2374579"/>
          </a:xfrm>
          <a:prstGeom prst="bentConnector3">
            <a:avLst>
              <a:gd name="adj1" fmla="val 63108"/>
            </a:avLst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FB7D801-99AC-4753-8787-2C37E2F853E8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8953093-9F95-4A86-ACDC-D5A9D5360608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E04F0ED-F67C-4829-A4A7-059511DEDCC4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cxnSp>
        <p:nvCxnSpPr>
          <p:cNvPr id="59" name="弧形接點 88">
            <a:extLst>
              <a:ext uri="{FF2B5EF4-FFF2-40B4-BE49-F238E27FC236}">
                <a16:creationId xmlns:a16="http://schemas.microsoft.com/office/drawing/2014/main" id="{4A300841-E2D2-4ACD-9498-0A5ECA50B7C2}"/>
              </a:ext>
            </a:extLst>
          </p:cNvPr>
          <p:cNvCxnSpPr>
            <a:cxnSpLocks/>
          </p:cNvCxnSpPr>
          <p:nvPr/>
        </p:nvCxnSpPr>
        <p:spPr>
          <a:xfrm flipV="1">
            <a:off x="3878825" y="454028"/>
            <a:ext cx="4439265" cy="3258865"/>
          </a:xfrm>
          <a:prstGeom prst="curvedConnector3">
            <a:avLst>
              <a:gd name="adj1" fmla="val 20606"/>
            </a:avLst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78">
            <a:extLst>
              <a:ext uri="{FF2B5EF4-FFF2-40B4-BE49-F238E27FC236}">
                <a16:creationId xmlns:a16="http://schemas.microsoft.com/office/drawing/2014/main" id="{93634F2A-B22C-4E14-8220-37637371F3A8}"/>
              </a:ext>
            </a:extLst>
          </p:cNvPr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107" name="圖片 79">
            <a:extLst>
              <a:ext uri="{FF2B5EF4-FFF2-40B4-BE49-F238E27FC236}">
                <a16:creationId xmlns:a16="http://schemas.microsoft.com/office/drawing/2014/main" id="{A19C1D9C-CA8D-4565-94EE-F999626C67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:a16="http://schemas.microsoft.com/office/drawing/2014/main" id="{C6AE437D-199C-4F08-8779-D0FF6F4C2A26}"/>
              </a:ext>
            </a:extLst>
          </p:cNvPr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99CF5F2-B0FA-4990-997E-3E7ECC5962E3}"/>
              </a:ext>
            </a:extLst>
          </p:cNvPr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1887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453351" y="130098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Table1</a:t>
            </a:r>
            <a:endParaRPr lang="zh-TW" altLang="en-US" dirty="0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Eureka HA</a:t>
            </a:r>
            <a:endParaRPr lang="zh-CN" altLang="en-US" dirty="0"/>
          </a:p>
        </p:txBody>
      </p:sp>
      <p:sp>
        <p:nvSpPr>
          <p:cNvPr id="69" name="圓角矩形 68"/>
          <p:cNvSpPr/>
          <p:nvPr/>
        </p:nvSpPr>
        <p:spPr>
          <a:xfrm>
            <a:off x="8453351" y="1014384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Server2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Table2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8450826" y="1894479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Server3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Table3</a:t>
            </a:r>
            <a:endParaRPr lang="zh-TW" altLang="en-US" dirty="0"/>
          </a:p>
        </p:txBody>
      </p:sp>
      <p:sp>
        <p:nvSpPr>
          <p:cNvPr id="92" name="乘號 91"/>
          <p:cNvSpPr/>
          <p:nvPr/>
        </p:nvSpPr>
        <p:spPr>
          <a:xfrm>
            <a:off x="8628440" y="-61854"/>
            <a:ext cx="1625365" cy="1082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FB7D801-99AC-4753-8787-2C37E2F853E8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8953093-9F95-4A86-ACDC-D5A9D5360608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E04F0ED-F67C-4829-A4A7-059511DEDCC4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44" name="圓角矩形 78">
            <a:extLst>
              <a:ext uri="{FF2B5EF4-FFF2-40B4-BE49-F238E27FC236}">
                <a16:creationId xmlns:a16="http://schemas.microsoft.com/office/drawing/2014/main" id="{5DD9546B-83C2-4B1A-B387-8C7749675997}"/>
              </a:ext>
            </a:extLst>
          </p:cNvPr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45" name="圖片 79">
            <a:extLst>
              <a:ext uri="{FF2B5EF4-FFF2-40B4-BE49-F238E27FC236}">
                <a16:creationId xmlns:a16="http://schemas.microsoft.com/office/drawing/2014/main" id="{97C9369B-1A46-406E-8197-DA796D775E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E750F3AC-5F5E-449F-B754-E2564E422C88}"/>
              </a:ext>
            </a:extLst>
          </p:cNvPr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ECC8DD4-41C7-436C-A238-13919CC09808}"/>
              </a:ext>
            </a:extLst>
          </p:cNvPr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pic>
        <p:nvPicPr>
          <p:cNvPr id="52" name="圖片 283">
            <a:extLst>
              <a:ext uri="{FF2B5EF4-FFF2-40B4-BE49-F238E27FC236}">
                <a16:creationId xmlns:a16="http://schemas.microsoft.com/office/drawing/2014/main" id="{FE70DDEA-A68B-49B2-8B51-EF936247F3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3" y="2875281"/>
            <a:ext cx="1675223" cy="1675223"/>
          </a:xfrm>
          <a:prstGeom prst="rect">
            <a:avLst/>
          </a:prstGeom>
        </p:spPr>
      </p:pic>
      <p:cxnSp>
        <p:nvCxnSpPr>
          <p:cNvPr id="53" name="直線單箭頭接點 3">
            <a:extLst>
              <a:ext uri="{FF2B5EF4-FFF2-40B4-BE49-F238E27FC236}">
                <a16:creationId xmlns:a16="http://schemas.microsoft.com/office/drawing/2014/main" id="{E54F445C-465C-4FAE-8FB6-AFC45D25E0D8}"/>
              </a:ext>
            </a:extLst>
          </p:cNvPr>
          <p:cNvCxnSpPr>
            <a:cxnSpLocks/>
            <a:stCxn id="52" idx="3"/>
            <a:endCxn id="49" idx="1"/>
          </p:cNvCxnSpPr>
          <p:nvPr/>
        </p:nvCxnSpPr>
        <p:spPr>
          <a:xfrm>
            <a:off x="2171206" y="3712893"/>
            <a:ext cx="911207" cy="2395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3">
            <a:extLst>
              <a:ext uri="{FF2B5EF4-FFF2-40B4-BE49-F238E27FC236}">
                <a16:creationId xmlns:a16="http://schemas.microsoft.com/office/drawing/2014/main" id="{4DECF685-C074-40EC-92FA-CC29C6F61833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847092" y="817239"/>
            <a:ext cx="1664519" cy="293974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5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847</Words>
  <Application>Microsoft Office PowerPoint</Application>
  <PresentationFormat>宽屏</PresentationFormat>
  <Paragraphs>217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JhengHei</vt:lpstr>
      <vt:lpstr>Microsoft JhengHei</vt:lpstr>
      <vt:lpstr>Arial</vt:lpstr>
      <vt:lpstr>Calibri</vt:lpstr>
      <vt:lpstr>Tw Cen MT</vt:lpstr>
      <vt:lpstr>Wingdings</vt:lpstr>
      <vt:lpstr>Office 佈景主題</vt:lpstr>
      <vt:lpstr>Eureka And Zuul</vt:lpstr>
      <vt:lpstr>目錄</vt:lpstr>
      <vt:lpstr>1.搭建可靠的Eureka集群</vt:lpstr>
      <vt:lpstr>單個 Eureka 的問題</vt:lpstr>
      <vt:lpstr>單個 Eureka</vt:lpstr>
      <vt:lpstr>爲何組建 Eureka HA</vt:lpstr>
      <vt:lpstr>Eureka HA</vt:lpstr>
      <vt:lpstr>Eureka HA</vt:lpstr>
      <vt:lpstr>Eureka HA</vt:lpstr>
      <vt:lpstr>Eureka HA 相關設置</vt:lpstr>
      <vt:lpstr>2. Zuul 通過 Metadata 實現 loadblance</vt:lpstr>
      <vt:lpstr>Gateway 的主要功能之二——loadblance</vt:lpstr>
      <vt:lpstr>Gateway+Metadata 實現 loadblance</vt:lpstr>
      <vt:lpstr>Gateway+Metadata 實現 loadblance</vt:lpstr>
      <vt:lpstr>Metadata 設置位置</vt:lpstr>
      <vt:lpstr>Filter 的代碼</vt:lpstr>
      <vt:lpstr>3. 熱修復 Service</vt:lpstr>
      <vt:lpstr>熱修復 Service</vt:lpstr>
      <vt:lpstr>熱修復的簡易方案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SIAU CHENG LIM</cp:lastModifiedBy>
  <cp:revision>522</cp:revision>
  <dcterms:created xsi:type="dcterms:W3CDTF">2018-02-05T03:31:46Z</dcterms:created>
  <dcterms:modified xsi:type="dcterms:W3CDTF">2020-01-16T17:32:03Z</dcterms:modified>
</cp:coreProperties>
</file>